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Bree Serif"/>
      <p:regular r:id="rId21"/>
    </p:embeddedFont>
    <p:embeddedFont>
      <p:font typeface="Carrois Gothic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CarroisGothic-regular.fntdata"/><Relationship Id="rId10" Type="http://schemas.openxmlformats.org/officeDocument/2006/relationships/slide" Target="slides/slide5.xml"/><Relationship Id="rId21" Type="http://schemas.openxmlformats.org/officeDocument/2006/relationships/font" Target="fonts/BreeSerif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b0d9c2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b0d9c2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2ea872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2ea872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07c290bb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07c290bb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7c290bb3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7c290bb3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2ea872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2ea872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9a3ec1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9a3ec1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9a3ec1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9a3ec1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a5ed07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a5ed07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d61ed2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d61ed2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2ea872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2ea872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1930" l="0" r="0" t="-4086"/>
          <a:stretch/>
        </p:blipFill>
        <p:spPr>
          <a:xfrm>
            <a:off x="13325" y="-214600"/>
            <a:ext cx="9173501" cy="53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542125" y="424225"/>
            <a:ext cx="8380800" cy="45345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61175" y="643250"/>
            <a:ext cx="4122000" cy="1293000"/>
          </a:xfrm>
          <a:prstGeom prst="rect">
            <a:avLst/>
          </a:prstGeom>
          <a:noFill/>
          <a:ln>
            <a:noFill/>
          </a:ln>
          <a:effectLst>
            <a:outerShdw blurRad="657225" rotWithShape="0" algn="bl" dir="126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ES2103 - Ecology and Environment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436350" y="2667725"/>
            <a:ext cx="37167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22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528125" y="2624975"/>
            <a:ext cx="404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rPr>
              <a:t>Smart Street light system</a:t>
            </a:r>
            <a:endParaRPr sz="2300">
              <a:solidFill>
                <a:schemeClr val="dk1"/>
              </a:solidFill>
              <a:latin typeface="Carrois Gothic"/>
              <a:ea typeface="Carrois Gothic"/>
              <a:cs typeface="Carrois Gothic"/>
              <a:sym typeface="Carrois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572000" y="3050375"/>
            <a:ext cx="11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69925" y="591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To Do: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69925" y="1411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Writing the arduino code to govern the system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Checking the suitability of the sensors and </a:t>
            </a:r>
            <a:r>
              <a:rPr lang="en">
                <a:solidFill>
                  <a:schemeClr val="accent5"/>
                </a:solidFill>
              </a:rPr>
              <a:t>components 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Testing the prototypes by subjecting to various cases </a:t>
            </a:r>
            <a:endParaRPr sz="1475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75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2895775" y="2066975"/>
            <a:ext cx="35145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600">
                <a:solidFill>
                  <a:srgbClr val="9900FF"/>
                </a:solidFill>
                <a:latin typeface="Bree Serif"/>
                <a:ea typeface="Bree Serif"/>
                <a:cs typeface="Bree Serif"/>
                <a:sym typeface="Bree Serif"/>
              </a:rPr>
              <a:t>THANK YOU</a:t>
            </a:r>
            <a:endParaRPr sz="6200">
              <a:solidFill>
                <a:srgbClr val="9900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87900" y="2938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Bree Serif"/>
                <a:ea typeface="Bree Serif"/>
                <a:cs typeface="Bree Serif"/>
                <a:sym typeface="Bree Serif"/>
              </a:rPr>
              <a:t>AIM: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42600" y="158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This aims to contribute for “Sustainable cities and communities”</a:t>
            </a:r>
            <a:r>
              <a:rPr lang="en">
                <a:solidFill>
                  <a:schemeClr val="accent5"/>
                </a:solidFill>
              </a:rPr>
              <a:t> by designing a fully automated street lighting system which aims to </a:t>
            </a:r>
            <a:r>
              <a:rPr lang="en">
                <a:solidFill>
                  <a:schemeClr val="accent5"/>
                </a:solidFill>
              </a:rPr>
              <a:t>decrease</a:t>
            </a:r>
            <a:r>
              <a:rPr lang="en">
                <a:solidFill>
                  <a:schemeClr val="accent5"/>
                </a:solidFill>
              </a:rPr>
              <a:t> in over usage of electricity and the CO2 emissions caused.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This also helps in minimizing the human interference in the operation.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Roles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03200" y="1078825"/>
            <a:ext cx="8429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➔"/>
            </a:pPr>
            <a:r>
              <a:rPr b="1" lang="en" sz="1600">
                <a:solidFill>
                  <a:schemeClr val="accent5"/>
                </a:solidFill>
              </a:rPr>
              <a:t>Sensors information, positioning and mathematical calculations need for physical model</a:t>
            </a:r>
            <a:r>
              <a:rPr lang="en" sz="1600">
                <a:solidFill>
                  <a:schemeClr val="accent5"/>
                </a:solidFill>
              </a:rPr>
              <a:t> :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Meghana - ME20B023, Yaswanth- ME20B014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➔"/>
            </a:pPr>
            <a:r>
              <a:rPr b="1" lang="en" sz="1600">
                <a:solidFill>
                  <a:schemeClr val="accent5"/>
                </a:solidFill>
              </a:rPr>
              <a:t>Circuit Designing</a:t>
            </a:r>
            <a:r>
              <a:rPr lang="en" sz="1600">
                <a:solidFill>
                  <a:schemeClr val="accent5"/>
                </a:solidFill>
              </a:rPr>
              <a:t> :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Venkata Tarun- EE20B012, Sai Dattu -EE20B039, MP Varun Kumar - EE20B019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➔"/>
            </a:pPr>
            <a:r>
              <a:rPr b="1" lang="en" sz="1600">
                <a:solidFill>
                  <a:schemeClr val="accent5"/>
                </a:solidFill>
              </a:rPr>
              <a:t>Arduino source code</a:t>
            </a:r>
            <a:r>
              <a:rPr lang="en" sz="1600">
                <a:solidFill>
                  <a:schemeClr val="accent5"/>
                </a:solidFill>
              </a:rPr>
              <a:t> :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Sanjay -EE20B037, Dhanush -EE20B036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➔"/>
            </a:pPr>
            <a:r>
              <a:rPr b="1" lang="en" sz="1600">
                <a:solidFill>
                  <a:schemeClr val="accent5"/>
                </a:solidFill>
              </a:rPr>
              <a:t>Hardware implementation and testing :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Kaushik - EE20B026, Jessica  -  ME20B022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➔"/>
            </a:pPr>
            <a:r>
              <a:rPr b="1" lang="en" sz="1600">
                <a:solidFill>
                  <a:schemeClr val="accent5"/>
                </a:solidFill>
              </a:rPr>
              <a:t>Identifying the drawbacks and suggesting changes</a:t>
            </a:r>
            <a:r>
              <a:rPr lang="en" sz="1600">
                <a:solidFill>
                  <a:schemeClr val="accent5"/>
                </a:solidFill>
              </a:rPr>
              <a:t>: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Jaswanth - EE20B034, Chaitanya- CH20B012</a:t>
            </a: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78125" y="231125"/>
            <a:ext cx="369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Work Plan:</a:t>
            </a:r>
            <a:endParaRPr sz="2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9387" l="1711" r="1595" t="0"/>
          <a:stretch/>
        </p:blipFill>
        <p:spPr>
          <a:xfrm>
            <a:off x="348950" y="912675"/>
            <a:ext cx="8048424" cy="28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Progress: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3250" y="1121450"/>
            <a:ext cx="83682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</a:rPr>
              <a:t>Basic Arduino modules</a:t>
            </a:r>
            <a:r>
              <a:rPr lang="en" sz="1600">
                <a:solidFill>
                  <a:schemeClr val="accent5"/>
                </a:solidFill>
              </a:rPr>
              <a:t> needed for the final code covered</a:t>
            </a:r>
            <a:endParaRPr sz="16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</a:rPr>
              <a:t>Circuit elements acquired :</a:t>
            </a:r>
            <a:endParaRPr b="1" sz="1600">
              <a:solidFill>
                <a:schemeClr val="accent5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</a:rPr>
              <a:t>Sensors </a:t>
            </a:r>
            <a:r>
              <a:rPr lang="en" sz="1600">
                <a:solidFill>
                  <a:schemeClr val="accent5"/>
                </a:solidFill>
              </a:rPr>
              <a:t>:- Passive IR Sensor, Proximity sensor , </a:t>
            </a:r>
            <a:r>
              <a:rPr lang="en" sz="1600">
                <a:solidFill>
                  <a:schemeClr val="accent5"/>
                </a:solidFill>
              </a:rPr>
              <a:t>LDR</a:t>
            </a:r>
            <a:r>
              <a:rPr lang="en" sz="1600">
                <a:solidFill>
                  <a:schemeClr val="accent5"/>
                </a:solidFill>
              </a:rPr>
              <a:t> sensor, Arduino UNO</a:t>
            </a:r>
            <a:endParaRPr sz="1600">
              <a:solidFill>
                <a:schemeClr val="accent5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</a:rPr>
              <a:t>Identifying constraints:</a:t>
            </a:r>
            <a:endParaRPr b="1" sz="1600">
              <a:solidFill>
                <a:schemeClr val="accent5"/>
              </a:solidFill>
            </a:endParaRPr>
          </a:p>
          <a:p>
            <a:pPr indent="-328612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75"/>
              <a:buChar char="■"/>
            </a:pPr>
            <a:r>
              <a:rPr lang="en" sz="1575">
                <a:solidFill>
                  <a:schemeClr val="accent5"/>
                </a:solidFill>
              </a:rPr>
              <a:t>Vehicle presence can’t be detected with a PIR sensor alone </a:t>
            </a:r>
            <a:endParaRPr sz="1575">
              <a:solidFill>
                <a:schemeClr val="accent5"/>
              </a:solidFill>
            </a:endParaRPr>
          </a:p>
          <a:p>
            <a:pPr indent="-328612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75"/>
              <a:buChar char="■"/>
            </a:pPr>
            <a:r>
              <a:rPr lang="en" sz="1575">
                <a:solidFill>
                  <a:schemeClr val="accent5"/>
                </a:solidFill>
              </a:rPr>
              <a:t>Turning on individual street lights when object detected can be inconvenient for Vehicles</a:t>
            </a:r>
            <a:endParaRPr sz="1575">
              <a:solidFill>
                <a:schemeClr val="accent5"/>
              </a:solidFill>
            </a:endParaRPr>
          </a:p>
          <a:p>
            <a:pPr indent="-328612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75"/>
              <a:buChar char="■"/>
            </a:pPr>
            <a:r>
              <a:rPr lang="en" sz="1575">
                <a:solidFill>
                  <a:schemeClr val="accent5"/>
                </a:solidFill>
              </a:rPr>
              <a:t>Lights need to be turned on manually at nights.</a:t>
            </a:r>
            <a:endParaRPr sz="1575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87900" y="4492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Progress: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51275" y="1129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282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9"/>
              <a:buChar char="●"/>
            </a:pPr>
            <a:r>
              <a:rPr b="1" lang="en" sz="1758">
                <a:solidFill>
                  <a:schemeClr val="accent5"/>
                </a:solidFill>
              </a:rPr>
              <a:t>Solutions obtained:</a:t>
            </a:r>
            <a:endParaRPr b="1" sz="1758">
              <a:solidFill>
                <a:schemeClr val="accent5"/>
              </a:solidFill>
            </a:endParaRPr>
          </a:p>
          <a:p>
            <a:pPr indent="-328612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75"/>
              <a:buChar char="■"/>
            </a:pPr>
            <a:r>
              <a:rPr lang="en" sz="1575">
                <a:solidFill>
                  <a:schemeClr val="accent5"/>
                </a:solidFill>
              </a:rPr>
              <a:t>Infrared Proximity sensors to be used instead, which toggles the state of the light when motion is detected.</a:t>
            </a:r>
            <a:endParaRPr sz="1575">
              <a:solidFill>
                <a:schemeClr val="accent5"/>
              </a:solidFill>
            </a:endParaRPr>
          </a:p>
          <a:p>
            <a:pPr indent="-328612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75"/>
              <a:buChar char="■"/>
            </a:pPr>
            <a:r>
              <a:rPr lang="en" sz="1575">
                <a:solidFill>
                  <a:schemeClr val="accent5"/>
                </a:solidFill>
              </a:rPr>
              <a:t>4 lights ahead of the vehicles get turned on when one sensor</a:t>
            </a:r>
            <a:endParaRPr sz="1575">
              <a:solidFill>
                <a:schemeClr val="accent5"/>
              </a:solidFill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accent5"/>
                </a:solidFill>
              </a:rPr>
              <a:t>senses it. Considering the distance between two lights is 20m.</a:t>
            </a:r>
            <a:endParaRPr sz="1575">
              <a:solidFill>
                <a:schemeClr val="accent5"/>
              </a:solidFill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accent5"/>
                </a:solidFill>
              </a:rPr>
              <a:t>and the lights dims only after 2 mins of inactivity</a:t>
            </a:r>
            <a:endParaRPr sz="1575">
              <a:solidFill>
                <a:schemeClr val="accent5"/>
              </a:solidFill>
            </a:endParaRPr>
          </a:p>
          <a:p>
            <a:pPr indent="-328612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75"/>
              <a:buChar char="■"/>
            </a:pPr>
            <a:r>
              <a:rPr lang="en" sz="1575">
                <a:solidFill>
                  <a:schemeClr val="accent5"/>
                </a:solidFill>
              </a:rPr>
              <a:t>LDR sensors to be installed to turn on the lights only in the night.</a:t>
            </a:r>
            <a:endParaRPr sz="1575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7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8" y="966900"/>
            <a:ext cx="1928801" cy="15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-3100" l="2283" r="4511" t="3100"/>
          <a:stretch/>
        </p:blipFill>
        <p:spPr>
          <a:xfrm>
            <a:off x="588275" y="2805625"/>
            <a:ext cx="2500600" cy="1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16400" y="2413900"/>
            <a:ext cx="15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Arduino UNO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225275" y="4378350"/>
            <a:ext cx="11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PIR sensor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017279" y="2573338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LDR sensor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788" y="838198"/>
            <a:ext cx="1760025" cy="17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2187" y="2890300"/>
            <a:ext cx="13525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262175" y="4378350"/>
            <a:ext cx="15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Relay module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7">
            <a:alphaModFix/>
          </a:blip>
          <a:srcRect b="0" l="17331" r="21491" t="0"/>
          <a:stretch/>
        </p:blipFill>
        <p:spPr>
          <a:xfrm>
            <a:off x="6968825" y="1038600"/>
            <a:ext cx="1928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7103425" y="2590800"/>
            <a:ext cx="19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Proximity sensor module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387900" y="2968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Sensors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6733525" y="628350"/>
            <a:ext cx="2232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Each unit operates independently.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Control unit to manage all components 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first and last lights in each unit holds the sensors which conveys the information of the arrival of a </a:t>
            </a: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vehicle</a:t>
            </a: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to the processing unit which in turn turns on the rest of the lights in the unit.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238950" y="146650"/>
            <a:ext cx="287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Model overview:</a:t>
            </a:r>
            <a:endParaRPr sz="2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17046" l="0" r="7766" t="0"/>
          <a:stretch/>
        </p:blipFill>
        <p:spPr>
          <a:xfrm>
            <a:off x="304800" y="805125"/>
            <a:ext cx="6759165" cy="34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Bree Serif"/>
                <a:ea typeface="Bree Serif"/>
                <a:cs typeface="Bree Serif"/>
                <a:sym typeface="Bree Serif"/>
              </a:rPr>
              <a:t>Power consumption analysis:</a:t>
            </a:r>
            <a:endParaRPr sz="3000">
              <a:solidFill>
                <a:srgbClr val="2A399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41275" y="11521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Wattage of each light =  </a:t>
            </a:r>
            <a:r>
              <a:rPr lang="en" sz="14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80-70W (x4)</a:t>
            </a:r>
            <a:endParaRPr sz="14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Lighting Duration each day = 6pm - 6am = </a:t>
            </a:r>
            <a:r>
              <a:rPr lang="en" sz="14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12 hours</a:t>
            </a:r>
            <a:endParaRPr sz="14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Net Electricity consumption= </a:t>
            </a:r>
            <a:r>
              <a:rPr lang="en" sz="145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3.84kWh</a:t>
            </a:r>
            <a:endParaRPr sz="145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Taking the case that 3 of the lights are turned off when no traffic is detected </a:t>
            </a:r>
            <a:endParaRPr sz="14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And considering</a:t>
            </a:r>
            <a:endParaRPr sz="145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 6pm to 10pm and 5am to 6am = </a:t>
            </a:r>
            <a:r>
              <a:rPr lang="en" sz="14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traffic hours</a:t>
            </a: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5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 7 out of the remaining 9 hours = </a:t>
            </a:r>
            <a:r>
              <a:rPr lang="en" sz="1450">
                <a:solidFill>
                  <a:srgbClr val="7890CD"/>
                </a:solidFill>
                <a:latin typeface="Roboto"/>
                <a:ea typeface="Roboto"/>
                <a:cs typeface="Roboto"/>
                <a:sym typeface="Roboto"/>
              </a:rPr>
              <a:t>zero traffic hours</a:t>
            </a:r>
            <a:endParaRPr sz="1450">
              <a:solidFill>
                <a:srgbClr val="7890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Net electricity consumption </a:t>
            </a:r>
            <a:r>
              <a:rPr lang="en">
                <a:solidFill>
                  <a:srgbClr val="0000FF"/>
                </a:solidFill>
              </a:rPr>
              <a:t>≈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r>
              <a:rPr lang="en" sz="14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kWh</a:t>
            </a:r>
            <a:endParaRPr sz="14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Overall savings</a:t>
            </a: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 =</a:t>
            </a:r>
            <a:r>
              <a:rPr lang="en" sz="14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4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1.8kWh per a unit of 4 street lights each day</a:t>
            </a:r>
            <a:endParaRPr b="1" sz="14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5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