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60" r:id="rId4"/>
    <p:sldId id="259" r:id="rId5"/>
    <p:sldId id="262" r:id="rId6"/>
    <p:sldId id="263" r:id="rId7"/>
    <p:sldId id="265" r:id="rId8"/>
    <p:sldId id="266" r:id="rId9"/>
    <p:sldId id="264" r:id="rId10"/>
    <p:sldId id="271" r:id="rId11"/>
    <p:sldId id="272" r:id="rId12"/>
    <p:sldId id="283" r:id="rId13"/>
    <p:sldId id="284" r:id="rId14"/>
    <p:sldId id="27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95"/>
    <p:restoredTop sz="94715"/>
  </p:normalViewPr>
  <p:slideViewPr>
    <p:cSldViewPr snapToGrid="0" snapToObjects="1">
      <p:cViewPr>
        <p:scale>
          <a:sx n="70" d="100"/>
          <a:sy n="70" d="100"/>
        </p:scale>
        <p:origin x="-696" y="-18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hasCustomPrompt="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38838" y="4422538"/>
            <a:ext cx="8915399" cy="1126283"/>
          </a:xfrm>
        </p:spPr>
        <p:txBody>
          <a:bodyPr>
            <a:normAutofit/>
          </a:bodyPr>
          <a:lstStyle/>
          <a:p>
            <a:pPr algn="ctr"/>
            <a:r>
              <a:rPr lang="en-US" sz="5400" b="1" dirty="0" smtClean="0"/>
              <a:t>PROJECT PHASE - </a:t>
            </a:r>
            <a:r>
              <a:rPr lang="en-IN" altLang="en-US" sz="5400" b="1" dirty="0" smtClean="0"/>
              <a:t>2</a:t>
            </a:r>
            <a:endParaRPr lang="en-IN" altLang="en-US" sz="5400" b="1" dirty="0" smtClean="0"/>
          </a:p>
        </p:txBody>
      </p:sp>
      <p:pic>
        <p:nvPicPr>
          <p:cNvPr id="4" name="Picture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99296" y="0"/>
            <a:ext cx="2906973" cy="379407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7958" y="624110"/>
            <a:ext cx="8911687" cy="1280890"/>
          </a:xfrm>
        </p:spPr>
        <p:txBody>
          <a:bodyPr/>
          <a:lstStyle/>
          <a:p>
            <a:r>
              <a:rPr lang="en-IN" b="1" u="sng" dirty="0"/>
              <a:t>ELECTION PREDICTION </a:t>
            </a:r>
            <a:r>
              <a:rPr lang="en-IN" b="1" u="sng" dirty="0" smtClean="0"/>
              <a:t>(model - 1):</a:t>
            </a:r>
            <a:endParaRPr lang="en-US" b="1" u="sng" dirty="0"/>
          </a:p>
        </p:txBody>
      </p:sp>
      <p:sp>
        <p:nvSpPr>
          <p:cNvPr id="3" name="Content Placeholder 2"/>
          <p:cNvSpPr>
            <a:spLocks noGrp="1"/>
          </p:cNvSpPr>
          <p:nvPr>
            <p:ph idx="1"/>
          </p:nvPr>
        </p:nvSpPr>
        <p:spPr>
          <a:xfrm>
            <a:off x="1855946" y="1446663"/>
            <a:ext cx="8915400" cy="3777622"/>
          </a:xfrm>
        </p:spPr>
        <p:txBody>
          <a:bodyPr>
            <a:normAutofit/>
          </a:bodyPr>
          <a:lstStyle/>
          <a:p>
            <a:r>
              <a:rPr lang="en-IN" sz="2000" dirty="0"/>
              <a:t>The collection of all the text related to the client , process it and calculate the overall sentiment </a:t>
            </a:r>
            <a:r>
              <a:rPr lang="en-IN" sz="2000" dirty="0" smtClean="0"/>
              <a:t>.</a:t>
            </a:r>
            <a:endParaRPr lang="en-IN" sz="2000" dirty="0" smtClean="0"/>
          </a:p>
          <a:p>
            <a:r>
              <a:rPr lang="en-IN" sz="2000" b="1" dirty="0" smtClean="0"/>
              <a:t>VIEW:</a:t>
            </a:r>
            <a:endParaRPr lang="en-IN" sz="2000" b="1" dirty="0"/>
          </a:p>
        </p:txBody>
      </p:sp>
      <p:pic>
        <p:nvPicPr>
          <p:cNvPr id="4" name="Picture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67833" y="0"/>
            <a:ext cx="1724167" cy="1446663"/>
          </a:xfrm>
          <a:prstGeom prst="rect">
            <a:avLst/>
          </a:prstGeom>
        </p:spPr>
      </p:pic>
      <p:sp>
        <p:nvSpPr>
          <p:cNvPr id="5" name="Rectangle 4"/>
          <p:cNvSpPr/>
          <p:nvPr/>
        </p:nvSpPr>
        <p:spPr>
          <a:xfrm>
            <a:off x="4558351" y="3050273"/>
            <a:ext cx="2797791" cy="368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Live news articles</a:t>
            </a:r>
            <a:endParaRPr lang="en-IN" dirty="0"/>
          </a:p>
        </p:txBody>
      </p:sp>
      <p:sp>
        <p:nvSpPr>
          <p:cNvPr id="6" name="Rectangle 5"/>
          <p:cNvSpPr/>
          <p:nvPr/>
        </p:nvSpPr>
        <p:spPr>
          <a:xfrm>
            <a:off x="4735773" y="3805450"/>
            <a:ext cx="2511187" cy="368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cleansing</a:t>
            </a:r>
            <a:endParaRPr lang="en-IN" dirty="0"/>
          </a:p>
        </p:txBody>
      </p:sp>
      <p:sp>
        <p:nvSpPr>
          <p:cNvPr id="7" name="Rectangle 6"/>
          <p:cNvSpPr/>
          <p:nvPr/>
        </p:nvSpPr>
        <p:spPr>
          <a:xfrm>
            <a:off x="4735774" y="4528782"/>
            <a:ext cx="2511186" cy="368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Text processing	</a:t>
            </a:r>
            <a:endParaRPr lang="en-IN" dirty="0"/>
          </a:p>
        </p:txBody>
      </p:sp>
      <p:sp>
        <p:nvSpPr>
          <p:cNvPr id="8" name="Rectangle 7"/>
          <p:cNvSpPr/>
          <p:nvPr/>
        </p:nvSpPr>
        <p:spPr>
          <a:xfrm>
            <a:off x="4258102" y="5318077"/>
            <a:ext cx="3671248" cy="368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Overall Sentiment calculation</a:t>
            </a:r>
            <a:endParaRPr lang="en-IN" dirty="0"/>
          </a:p>
        </p:txBody>
      </p:sp>
      <p:sp>
        <p:nvSpPr>
          <p:cNvPr id="9" name="Oval 8"/>
          <p:cNvSpPr/>
          <p:nvPr/>
        </p:nvSpPr>
        <p:spPr>
          <a:xfrm>
            <a:off x="5380622" y="6169659"/>
            <a:ext cx="1253316" cy="5168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Result</a:t>
            </a:r>
            <a:endParaRPr lang="en-IN" dirty="0"/>
          </a:p>
        </p:txBody>
      </p:sp>
      <p:sp>
        <p:nvSpPr>
          <p:cNvPr id="10" name="Down Arrow 9"/>
          <p:cNvSpPr/>
          <p:nvPr/>
        </p:nvSpPr>
        <p:spPr>
          <a:xfrm>
            <a:off x="5877632" y="3477904"/>
            <a:ext cx="277507" cy="2957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Down Arrow 10"/>
          <p:cNvSpPr/>
          <p:nvPr/>
        </p:nvSpPr>
        <p:spPr>
          <a:xfrm>
            <a:off x="5916295" y="5778763"/>
            <a:ext cx="277507" cy="2957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Down Arrow 11"/>
          <p:cNvSpPr/>
          <p:nvPr/>
        </p:nvSpPr>
        <p:spPr>
          <a:xfrm>
            <a:off x="5904925" y="4219433"/>
            <a:ext cx="277507" cy="2957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Down Arrow 12"/>
          <p:cNvSpPr/>
          <p:nvPr/>
        </p:nvSpPr>
        <p:spPr>
          <a:xfrm>
            <a:off x="5889007" y="4967785"/>
            <a:ext cx="277507" cy="2957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SENTIMENT ANALYSIS</a:t>
            </a:r>
            <a:endParaRPr lang="en-IN" altLang="en-US"/>
          </a:p>
        </p:txBody>
      </p:sp>
      <p:sp>
        <p:nvSpPr>
          <p:cNvPr id="3" name="Content Placeholder 2"/>
          <p:cNvSpPr>
            <a:spLocks noGrp="1"/>
          </p:cNvSpPr>
          <p:nvPr>
            <p:ph idx="1"/>
          </p:nvPr>
        </p:nvSpPr>
        <p:spPr/>
        <p:txBody>
          <a:bodyPr>
            <a:normAutofit lnSpcReduction="10000"/>
          </a:bodyPr>
          <a:p>
            <a:r>
              <a:rPr lang="en-US"/>
              <a:t>What is Sentiment Analysis?</a:t>
            </a:r>
            <a:endParaRPr lang="en-US"/>
          </a:p>
          <a:p>
            <a:endParaRPr lang="en-US"/>
          </a:p>
          <a:p>
            <a:r>
              <a:rPr lang="en-US"/>
              <a:t>There’s a couple of definitions, be it by Wikipedia, by Brandwatch, or by Lexalytics. All in all, sentiment analysis boils down to one thing:</a:t>
            </a:r>
            <a:endParaRPr lang="en-US"/>
          </a:p>
          <a:p>
            <a:endParaRPr lang="en-US"/>
          </a:p>
          <a:p>
            <a:r>
              <a:rPr lang="en-US"/>
              <a:t>    It’s the process of analyzing online pieces of writing to determine the emotional tone they carry.</a:t>
            </a:r>
            <a:endParaRPr lang="en-US"/>
          </a:p>
          <a:p>
            <a:endParaRPr lang="en-US"/>
          </a:p>
          <a:p>
            <a:r>
              <a:rPr lang="en-US"/>
              <a:t>In simple words, sentiment analysis is used to find the author’s attitude towards something. Some tools categorize pieces of writing as positive, neutral, or negative</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92705" y="116840"/>
            <a:ext cx="8911590" cy="874395"/>
          </a:xfrm>
        </p:spPr>
        <p:txBody>
          <a:bodyPr/>
          <a:p>
            <a:r>
              <a:rPr lang="en-IN" altLang="en-US"/>
              <a:t>cont..</a:t>
            </a:r>
            <a:endParaRPr lang="en-IN" altLang="en-US"/>
          </a:p>
        </p:txBody>
      </p:sp>
      <p:pic>
        <p:nvPicPr>
          <p:cNvPr id="4" name="Content Placeholder 3" descr="2.prj"/>
          <p:cNvPicPr>
            <a:picLocks noChangeAspect="1"/>
          </p:cNvPicPr>
          <p:nvPr>
            <p:ph sz="half" idx="1"/>
          </p:nvPr>
        </p:nvPicPr>
        <p:blipFill>
          <a:blip r:embed="rId1"/>
          <a:stretch>
            <a:fillRect/>
          </a:stretch>
        </p:blipFill>
        <p:spPr>
          <a:xfrm>
            <a:off x="890905" y="1612265"/>
            <a:ext cx="4091940" cy="3225165"/>
          </a:xfrm>
          <a:prstGeom prst="rect">
            <a:avLst/>
          </a:prstGeom>
        </p:spPr>
      </p:pic>
      <p:pic>
        <p:nvPicPr>
          <p:cNvPr id="5" name="Content Placeholder 4" descr="analysis"/>
          <p:cNvPicPr>
            <a:picLocks noChangeAspect="1"/>
          </p:cNvPicPr>
          <p:nvPr>
            <p:ph sz="half" idx="2"/>
          </p:nvPr>
        </p:nvPicPr>
        <p:blipFill>
          <a:blip r:embed="rId2"/>
          <a:stretch>
            <a:fillRect/>
          </a:stretch>
        </p:blipFill>
        <p:spPr>
          <a:xfrm>
            <a:off x="6631940" y="1359535"/>
            <a:ext cx="4313555" cy="41611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2298" y="675014"/>
            <a:ext cx="8911687" cy="1280890"/>
          </a:xfrm>
        </p:spPr>
        <p:txBody>
          <a:bodyPr/>
          <a:lstStyle/>
          <a:p>
            <a:r>
              <a:rPr lang="en-IN" b="1" u="sng" dirty="0" smtClean="0"/>
              <a:t>SYSTEM REQUIREMENTS:</a:t>
            </a:r>
            <a:endParaRPr lang="en-IN" b="1" u="sng" dirty="0"/>
          </a:p>
        </p:txBody>
      </p:sp>
      <p:graphicFrame>
        <p:nvGraphicFramePr>
          <p:cNvPr id="4" name="Content Placeholder 3"/>
          <p:cNvGraphicFramePr>
            <a:graphicFrameLocks noGrp="1"/>
          </p:cNvGraphicFramePr>
          <p:nvPr>
            <p:ph idx="1"/>
          </p:nvPr>
        </p:nvGraphicFramePr>
        <p:xfrm>
          <a:off x="2275314" y="1987749"/>
          <a:ext cx="8915400" cy="2936240"/>
        </p:xfrm>
        <a:graphic>
          <a:graphicData uri="http://schemas.openxmlformats.org/drawingml/2006/table">
            <a:tbl>
              <a:tblPr firstRow="1" bandRow="1">
                <a:tableStyleId>{5C22544A-7EE6-4342-B048-85BDC9FD1C3A}</a:tableStyleId>
              </a:tblPr>
              <a:tblGrid>
                <a:gridCol w="4457700"/>
                <a:gridCol w="4457700"/>
              </a:tblGrid>
              <a:tr h="370840">
                <a:tc>
                  <a:txBody>
                    <a:bodyPr/>
                    <a:lstStyle/>
                    <a:p>
                      <a:r>
                        <a:rPr lang="en-IN" dirty="0" smtClean="0"/>
                        <a:t>Operating systems</a:t>
                      </a:r>
                      <a:endParaRPr lang="en-IN" dirty="0"/>
                    </a:p>
                  </a:txBody>
                  <a:tcPr/>
                </a:tc>
                <a:tc>
                  <a:txBody>
                    <a:bodyPr/>
                    <a:lstStyle/>
                    <a:p>
                      <a:r>
                        <a:rPr lang="en-IN" dirty="0" smtClean="0"/>
                        <a:t>Windows 10  64 bit </a:t>
                      </a:r>
                      <a:endParaRPr lang="en-IN" dirty="0" smtClean="0"/>
                    </a:p>
                    <a:p>
                      <a:r>
                        <a:rPr lang="en-IN" dirty="0" smtClean="0"/>
                        <a:t>Windows 8.1 64 bit</a:t>
                      </a:r>
                      <a:r>
                        <a:rPr lang="en-IN" baseline="0" dirty="0" smtClean="0"/>
                        <a:t> , windows 8 64 bit,</a:t>
                      </a:r>
                      <a:endParaRPr lang="en-IN" baseline="0" dirty="0" smtClean="0"/>
                    </a:p>
                    <a:p>
                      <a:r>
                        <a:rPr lang="en-IN" baseline="0" dirty="0" smtClean="0"/>
                        <a:t>Mac </a:t>
                      </a:r>
                      <a:r>
                        <a:rPr lang="en-IN" baseline="0" dirty="0" err="1" smtClean="0"/>
                        <a:t>os</a:t>
                      </a:r>
                      <a:r>
                        <a:rPr lang="en-IN" baseline="0" dirty="0" smtClean="0"/>
                        <a:t> x</a:t>
                      </a:r>
                      <a:endParaRPr lang="en-IN" dirty="0"/>
                    </a:p>
                  </a:txBody>
                  <a:tcPr/>
                </a:tc>
              </a:tr>
              <a:tr h="370840">
                <a:tc>
                  <a:txBody>
                    <a:bodyPr/>
                    <a:lstStyle/>
                    <a:p>
                      <a:r>
                        <a:rPr lang="en-IN" dirty="0" err="1" smtClean="0"/>
                        <a:t>Cpu</a:t>
                      </a:r>
                      <a:endParaRPr lang="en-IN" dirty="0"/>
                    </a:p>
                  </a:txBody>
                  <a:tcPr/>
                </a:tc>
                <a:tc>
                  <a:txBody>
                    <a:bodyPr/>
                    <a:lstStyle/>
                    <a:p>
                      <a:r>
                        <a:rPr lang="en-IN" dirty="0" smtClean="0"/>
                        <a:t>Core</a:t>
                      </a:r>
                      <a:r>
                        <a:rPr lang="en-IN" baseline="0" dirty="0" smtClean="0"/>
                        <a:t> 2</a:t>
                      </a:r>
                      <a:r>
                        <a:rPr lang="en-IN" dirty="0" smtClean="0"/>
                        <a:t> quad Q6600 at 2.4 GHz</a:t>
                      </a:r>
                      <a:r>
                        <a:rPr lang="en-IN" baseline="0" dirty="0" smtClean="0"/>
                        <a:t> or AMD phenom9850 at 2.5 GHz</a:t>
                      </a:r>
                      <a:endParaRPr lang="en-IN" dirty="0"/>
                    </a:p>
                  </a:txBody>
                  <a:tcPr/>
                </a:tc>
              </a:tr>
              <a:tr h="370840">
                <a:tc>
                  <a:txBody>
                    <a:bodyPr/>
                    <a:lstStyle/>
                    <a:p>
                      <a:r>
                        <a:rPr lang="en-IN" dirty="0" smtClean="0"/>
                        <a:t>Memory</a:t>
                      </a:r>
                      <a:endParaRPr lang="en-IN" dirty="0"/>
                    </a:p>
                  </a:txBody>
                  <a:tcPr/>
                </a:tc>
                <a:tc>
                  <a:txBody>
                    <a:bodyPr/>
                    <a:lstStyle/>
                    <a:p>
                      <a:r>
                        <a:rPr lang="en-IN" dirty="0" smtClean="0"/>
                        <a:t>4 GB RAM</a:t>
                      </a:r>
                      <a:endParaRPr lang="en-IN" dirty="0"/>
                    </a:p>
                  </a:txBody>
                  <a:tcPr/>
                </a:tc>
              </a:tr>
              <a:tr h="370840">
                <a:tc>
                  <a:txBody>
                    <a:bodyPr/>
                    <a:lstStyle/>
                    <a:p>
                      <a:r>
                        <a:rPr lang="en-IN" dirty="0" smtClean="0"/>
                        <a:t>Hard drive</a:t>
                      </a:r>
                      <a:endParaRPr lang="en-IN" dirty="0"/>
                    </a:p>
                  </a:txBody>
                  <a:tcPr/>
                </a:tc>
                <a:tc>
                  <a:txBody>
                    <a:bodyPr/>
                    <a:lstStyle/>
                    <a:p>
                      <a:r>
                        <a:rPr lang="en-IN" dirty="0" smtClean="0"/>
                        <a:t>15</a:t>
                      </a:r>
                      <a:r>
                        <a:rPr lang="en-IN" baseline="0" dirty="0" smtClean="0"/>
                        <a:t> GB free space</a:t>
                      </a:r>
                      <a:endParaRPr lang="en-IN" dirty="0"/>
                    </a:p>
                  </a:txBody>
                  <a:tcPr/>
                </a:tc>
              </a:tr>
              <a:tr h="370840">
                <a:tc>
                  <a:txBody>
                    <a:bodyPr/>
                    <a:lstStyle/>
                    <a:p>
                      <a:r>
                        <a:rPr lang="en-IN" dirty="0" smtClean="0"/>
                        <a:t>Software</a:t>
                      </a:r>
                      <a:endParaRPr lang="en-IN" dirty="0"/>
                    </a:p>
                  </a:txBody>
                  <a:tcPr/>
                </a:tc>
                <a:tc>
                  <a:txBody>
                    <a:bodyPr/>
                    <a:lstStyle/>
                    <a:p>
                      <a:r>
                        <a:rPr lang="en-IN" dirty="0" smtClean="0"/>
                        <a:t>Anaconda </a:t>
                      </a:r>
                      <a:r>
                        <a:rPr lang="en-IN" dirty="0" err="1" smtClean="0"/>
                        <a:t>spyder</a:t>
                      </a:r>
                      <a:r>
                        <a:rPr lang="en-IN" dirty="0" smtClean="0"/>
                        <a:t> (3.5 or above)</a:t>
                      </a:r>
                      <a:endParaRPr lang="en-IN" dirty="0" smtClean="0"/>
                    </a:p>
                    <a:p>
                      <a:r>
                        <a:rPr lang="en-IN" dirty="0"/>
                        <a:t>python</a:t>
                      </a:r>
                      <a:endParaRPr lang="en-IN" dirty="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563" y="2689078"/>
            <a:ext cx="8911687" cy="3489435"/>
          </a:xfrm>
        </p:spPr>
        <p:txBody>
          <a:bodyPr>
            <a:normAutofit/>
          </a:bodyPr>
          <a:lstStyle/>
          <a:p>
            <a:r>
              <a:rPr lang="en-US" sz="4000" dirty="0"/>
              <a:t>                 </a:t>
            </a:r>
            <a:r>
              <a:rPr lang="en-US" sz="4000" dirty="0">
                <a:solidFill>
                  <a:srgbClr val="FF0000"/>
                </a:solidFill>
              </a:rPr>
              <a:t>Election Analysis Using</a:t>
            </a:r>
            <a:br>
              <a:rPr lang="en-US" sz="4000" dirty="0">
                <a:solidFill>
                  <a:srgbClr val="FF0000"/>
                </a:solidFill>
              </a:rPr>
            </a:br>
            <a:r>
              <a:rPr lang="en-US" sz="4000" dirty="0">
                <a:solidFill>
                  <a:srgbClr val="FF0000"/>
                </a:solidFill>
              </a:rPr>
              <a:t>                      Deep Learning</a:t>
            </a:r>
            <a:endParaRPr lang="en-US" sz="4000" dirty="0">
              <a:solidFill>
                <a:srgbClr val="FF0000"/>
              </a:solidFill>
            </a:endParaRPr>
          </a:p>
        </p:txBody>
      </p:sp>
      <p:sp>
        <p:nvSpPr>
          <p:cNvPr id="3" name="Content Placeholder 2"/>
          <p:cNvSpPr>
            <a:spLocks noGrp="1"/>
          </p:cNvSpPr>
          <p:nvPr>
            <p:ph idx="1"/>
          </p:nvPr>
        </p:nvSpPr>
        <p:spPr>
          <a:xfrm>
            <a:off x="2589212" y="7104991"/>
            <a:ext cx="8915400" cy="788277"/>
          </a:xfrm>
        </p:spPr>
        <p:txBody>
          <a:bodyPr/>
          <a:lstStyle/>
          <a:p>
            <a:endParaRPr lang="en-US" dirty="0"/>
          </a:p>
        </p:txBody>
      </p:sp>
      <p:pic>
        <p:nvPicPr>
          <p:cNvPr id="4" name="Picture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08776" y="-2"/>
            <a:ext cx="1683224" cy="14739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19719" y="1816721"/>
            <a:ext cx="8915400" cy="4038169"/>
          </a:xfrm>
        </p:spPr>
        <p:txBody>
          <a:bodyPr>
            <a:noAutofit/>
          </a:bodyPr>
          <a:lstStyle/>
          <a:p>
            <a:r>
              <a:rPr lang="en-US" sz="2400" u="sng" dirty="0"/>
              <a:t>Project  </a:t>
            </a:r>
            <a:r>
              <a:rPr lang="en-US" sz="2400" u="sng" dirty="0" smtClean="0"/>
              <a:t>By :                                                       </a:t>
            </a:r>
            <a:endParaRPr lang="en-US" sz="2400" u="sng" dirty="0"/>
          </a:p>
          <a:p>
            <a:pPr lvl="1"/>
            <a:r>
              <a:rPr lang="en-US" sz="2400" dirty="0" err="1"/>
              <a:t>G.Jaswanth</a:t>
            </a:r>
            <a:r>
              <a:rPr lang="en-US" sz="2400" dirty="0"/>
              <a:t>  Reddy –  BL.EN.U4CSE15043</a:t>
            </a:r>
            <a:endParaRPr lang="en-US" sz="2400" dirty="0"/>
          </a:p>
          <a:p>
            <a:pPr lvl="1"/>
            <a:r>
              <a:rPr lang="en-IN" altLang="en-US" sz="2400" dirty="0"/>
              <a:t>G.Hrishikesh</a:t>
            </a:r>
            <a:r>
              <a:rPr lang="en-US" sz="2400" dirty="0"/>
              <a:t>–  BL.EN.U4CSE150</a:t>
            </a:r>
            <a:r>
              <a:rPr lang="en-IN" altLang="en-US" sz="2400" dirty="0"/>
              <a:t>41</a:t>
            </a:r>
            <a:endParaRPr lang="en-US" sz="2400" dirty="0"/>
          </a:p>
          <a:p>
            <a:pPr lvl="1"/>
            <a:r>
              <a:rPr lang="en-US" sz="2400" dirty="0" err="1"/>
              <a:t>D.Chandra</a:t>
            </a:r>
            <a:r>
              <a:rPr lang="en-US" sz="2400" dirty="0"/>
              <a:t> </a:t>
            </a:r>
            <a:r>
              <a:rPr lang="en-US" sz="2400" dirty="0" err="1"/>
              <a:t>mouli</a:t>
            </a:r>
            <a:r>
              <a:rPr lang="en-US" sz="2400" dirty="0"/>
              <a:t>  - BL.EN.U4CSE15037</a:t>
            </a:r>
            <a:endParaRPr lang="en-US" sz="2400" dirty="0"/>
          </a:p>
          <a:p>
            <a:endParaRPr lang="en-US" sz="2400" dirty="0"/>
          </a:p>
          <a:p>
            <a:r>
              <a:rPr lang="en-US" sz="2400" u="sng" dirty="0"/>
              <a:t>Project  </a:t>
            </a:r>
            <a:r>
              <a:rPr lang="en-US" sz="2400" u="sng" dirty="0" smtClean="0"/>
              <a:t>Guide :</a:t>
            </a:r>
            <a:endParaRPr lang="en-US" sz="2400" u="sng" dirty="0"/>
          </a:p>
          <a:p>
            <a:pPr lvl="2"/>
            <a:r>
              <a:rPr lang="en-US" sz="2800" dirty="0" err="1"/>
              <a:t>Ms</a:t>
            </a:r>
            <a:r>
              <a:rPr lang="en-US" sz="2800" dirty="0"/>
              <a:t>  </a:t>
            </a:r>
            <a:r>
              <a:rPr lang="en-US" sz="2800" dirty="0" err="1"/>
              <a:t>Sreevidya</a:t>
            </a:r>
            <a:endParaRPr lang="en-US" sz="2800" dirty="0"/>
          </a:p>
        </p:txBody>
      </p:sp>
      <p:sp>
        <p:nvSpPr>
          <p:cNvPr id="4" name="Rectangle 3"/>
          <p:cNvSpPr/>
          <p:nvPr/>
        </p:nvSpPr>
        <p:spPr>
          <a:xfrm>
            <a:off x="2123507" y="4533384"/>
            <a:ext cx="248786" cy="369332"/>
          </a:xfrm>
          <a:prstGeom prst="rect">
            <a:avLst/>
          </a:prstGeom>
        </p:spPr>
        <p:txBody>
          <a:bodyPr wrap="none">
            <a:spAutoFit/>
          </a:bodyPr>
          <a:lstStyle/>
          <a:p>
            <a:r>
              <a:rPr lang="en-US" dirty="0"/>
              <a:t> </a:t>
            </a:r>
            <a:endParaRPr lang="en-US" dirty="0"/>
          </a:p>
        </p:txBody>
      </p:sp>
      <p:pic>
        <p:nvPicPr>
          <p:cNvPr id="5" name="Picture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81481" y="0"/>
            <a:ext cx="1724167" cy="144666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74812" y="690230"/>
            <a:ext cx="5941475" cy="563559"/>
          </a:xfrm>
        </p:spPr>
        <p:txBody>
          <a:bodyPr>
            <a:normAutofit fontScale="90000"/>
          </a:bodyPr>
          <a:lstStyle/>
          <a:p>
            <a:r>
              <a:rPr lang="en-US" b="1" u="sng" dirty="0"/>
              <a:t>PROBLEM </a:t>
            </a:r>
            <a:r>
              <a:rPr lang="en-US" b="1" u="sng" dirty="0" smtClean="0"/>
              <a:t>STATEMENT:</a:t>
            </a:r>
            <a:br>
              <a:rPr lang="en-US" u="sng" dirty="0"/>
            </a:br>
            <a:endParaRPr lang="en-US" u="sng" dirty="0"/>
          </a:p>
        </p:txBody>
      </p:sp>
      <p:sp>
        <p:nvSpPr>
          <p:cNvPr id="6" name="Content Placeholder 5"/>
          <p:cNvSpPr>
            <a:spLocks noGrp="1"/>
          </p:cNvSpPr>
          <p:nvPr>
            <p:ph idx="1"/>
          </p:nvPr>
        </p:nvSpPr>
        <p:spPr>
          <a:xfrm>
            <a:off x="1674812" y="1211827"/>
            <a:ext cx="8915400" cy="4779540"/>
          </a:xfrm>
        </p:spPr>
        <p:txBody>
          <a:bodyPr>
            <a:normAutofit fontScale="55000" lnSpcReduction="20000"/>
          </a:bodyPr>
          <a:lstStyle/>
          <a:p>
            <a:endParaRPr lang="en-US" dirty="0"/>
          </a:p>
          <a:p>
            <a:r>
              <a:rPr lang="en-US" sz="3600" dirty="0"/>
              <a:t>THE MAIN AIM OF THIS PROJECT IS TO ANALYSE THE PRE ELECTION  SCENARIO AND HELP THE CANDIDATE.</a:t>
            </a:r>
            <a:endParaRPr lang="en-US" sz="3600" dirty="0"/>
          </a:p>
          <a:p>
            <a:r>
              <a:rPr lang="en-US" sz="3600" dirty="0"/>
              <a:t>It is used to extricate, recognize, or portray opinions from different content structures and categorizes them as positive ,neutral and negative.</a:t>
            </a:r>
            <a:endParaRPr lang="en-US" sz="3600" dirty="0"/>
          </a:p>
          <a:p>
            <a:r>
              <a:rPr lang="en-US" sz="3600" dirty="0"/>
              <a:t>We made use of both supervised and unsupervised learning approaches.</a:t>
            </a:r>
            <a:endParaRPr lang="en-US" sz="3600" dirty="0"/>
          </a:p>
          <a:p>
            <a:r>
              <a:rPr lang="en-US" sz="3600" dirty="0"/>
              <a:t>This project is a continuous evaluating and uses live content to analyze and evaluate the result.</a:t>
            </a:r>
            <a:endParaRPr lang="en-US" sz="3600" dirty="0"/>
          </a:p>
          <a:p>
            <a:r>
              <a:rPr lang="en-US" sz="3600" dirty="0"/>
              <a:t>This project mainly focuses on to  identifying the sentiment of social media users towards each of the considered state political parties and process this data and extract features, useful insights which help particular candidate to sustain in particular aspects.</a:t>
            </a:r>
            <a:endParaRPr lang="en-US" sz="3600" dirty="0"/>
          </a:p>
        </p:txBody>
      </p:sp>
      <p:pic>
        <p:nvPicPr>
          <p:cNvPr id="4" name="Picture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67833" y="0"/>
            <a:ext cx="1724167" cy="144666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566" y="583324"/>
            <a:ext cx="5121667" cy="704193"/>
          </a:xfrm>
        </p:spPr>
        <p:txBody>
          <a:bodyPr>
            <a:normAutofit/>
          </a:bodyPr>
          <a:lstStyle/>
          <a:p>
            <a:r>
              <a:rPr lang="en-US" b="1" u="sng" dirty="0"/>
              <a:t>Literature Survey</a:t>
            </a:r>
            <a:endParaRPr lang="en-US" b="1" u="sng" dirty="0"/>
          </a:p>
        </p:txBody>
      </p:sp>
      <p:sp>
        <p:nvSpPr>
          <p:cNvPr id="3" name="Content Placeholder 2"/>
          <p:cNvSpPr>
            <a:spLocks noGrp="1"/>
          </p:cNvSpPr>
          <p:nvPr>
            <p:ph idx="1"/>
          </p:nvPr>
        </p:nvSpPr>
        <p:spPr>
          <a:xfrm>
            <a:off x="2208427" y="1714913"/>
            <a:ext cx="7208528" cy="3607714"/>
          </a:xfrm>
        </p:spPr>
        <p:txBody>
          <a:bodyPr/>
          <a:lstStyle/>
          <a:p>
            <a:r>
              <a:rPr lang="en-US" sz="2400" b="1" dirty="0"/>
              <a:t>DATA SETS</a:t>
            </a:r>
            <a:r>
              <a:rPr lang="en-US" sz="2000" dirty="0" smtClean="0"/>
              <a:t>:</a:t>
            </a:r>
            <a:endParaRPr lang="en-US" sz="2000" dirty="0" smtClean="0"/>
          </a:p>
          <a:p>
            <a:pPr lvl="1"/>
            <a:r>
              <a:rPr lang="en-US" sz="1800" dirty="0" smtClean="0"/>
              <a:t> </a:t>
            </a:r>
            <a:r>
              <a:rPr lang="en-US" sz="2000" dirty="0"/>
              <a:t>Live data based on social media platforms like [ Facebook,  quora ]</a:t>
            </a:r>
            <a:endParaRPr lang="en-US" sz="2000" dirty="0"/>
          </a:p>
          <a:p>
            <a:pPr lvl="1"/>
            <a:r>
              <a:rPr lang="en-US" sz="2000" dirty="0"/>
              <a:t>News articles[unbiased] for particular desired candidates.</a:t>
            </a:r>
            <a:endParaRPr lang="en-US" sz="2000" dirty="0"/>
          </a:p>
          <a:p>
            <a:pPr lvl="1"/>
            <a:r>
              <a:rPr lang="en-US" sz="2000" dirty="0"/>
              <a:t>Live Twitter Tweets</a:t>
            </a:r>
            <a:r>
              <a:rPr lang="en-US" sz="1800" dirty="0"/>
              <a:t>.</a:t>
            </a:r>
            <a:endParaRPr lang="en-US" sz="1800" dirty="0"/>
          </a:p>
        </p:txBody>
      </p:sp>
      <p:pic>
        <p:nvPicPr>
          <p:cNvPr id="4" name="Picture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67833" y="0"/>
            <a:ext cx="1724167" cy="14466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071" y="624110"/>
            <a:ext cx="8911687" cy="1280890"/>
          </a:xfrm>
        </p:spPr>
        <p:txBody>
          <a:bodyPr/>
          <a:lstStyle/>
          <a:p>
            <a:r>
              <a:rPr lang="en-IN" b="1" u="sng" dirty="0"/>
              <a:t>FEATURE SET </a:t>
            </a:r>
            <a:r>
              <a:rPr lang="en-IN" dirty="0"/>
              <a:t>:</a:t>
            </a:r>
            <a:endParaRPr lang="en-US" dirty="0"/>
          </a:p>
        </p:txBody>
      </p:sp>
      <p:sp>
        <p:nvSpPr>
          <p:cNvPr id="3" name="Content Placeholder 2"/>
          <p:cNvSpPr>
            <a:spLocks noGrp="1"/>
          </p:cNvSpPr>
          <p:nvPr>
            <p:ph idx="1"/>
          </p:nvPr>
        </p:nvSpPr>
        <p:spPr>
          <a:xfrm>
            <a:off x="2125189" y="2133600"/>
            <a:ext cx="8915400" cy="3777622"/>
          </a:xfrm>
        </p:spPr>
        <p:txBody>
          <a:bodyPr>
            <a:normAutofit/>
          </a:bodyPr>
          <a:lstStyle/>
          <a:p>
            <a:r>
              <a:rPr lang="en-IN" sz="2000" dirty="0"/>
              <a:t>There are no specific features at the beginning. The system is empty , it automatically generates the features from the text .</a:t>
            </a:r>
            <a:endParaRPr lang="en-IN" sz="2000" dirty="0"/>
          </a:p>
          <a:p>
            <a:r>
              <a:rPr lang="en-IN" sz="2000" dirty="0"/>
              <a:t>The feature extraction is done by text processing tools .</a:t>
            </a:r>
            <a:endParaRPr lang="en-IN" sz="2000" dirty="0"/>
          </a:p>
          <a:p>
            <a:r>
              <a:rPr lang="en-IN" sz="2000" dirty="0"/>
              <a:t>Each feature is assigned to zero at the start , each varies from (-1to +1).</a:t>
            </a:r>
            <a:endParaRPr lang="en-IN" sz="2000" dirty="0"/>
          </a:p>
          <a:p>
            <a:r>
              <a:rPr lang="en-IN" sz="2000" dirty="0"/>
              <a:t>The reactions to this features are processed and stored in trees.</a:t>
            </a:r>
            <a:endParaRPr lang="en-IN" sz="2000" dirty="0"/>
          </a:p>
        </p:txBody>
      </p:sp>
      <p:pic>
        <p:nvPicPr>
          <p:cNvPr id="4" name="Picture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67833" y="0"/>
            <a:ext cx="1724167" cy="144666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3241" y="634071"/>
            <a:ext cx="8911687" cy="1280890"/>
          </a:xfrm>
        </p:spPr>
        <p:txBody>
          <a:bodyPr/>
          <a:lstStyle/>
          <a:p>
            <a:r>
              <a:rPr lang="en-IN" b="1" u="sng" dirty="0"/>
              <a:t>KEYWORDS</a:t>
            </a:r>
            <a:r>
              <a:rPr lang="en-IN" dirty="0"/>
              <a:t>:</a:t>
            </a:r>
            <a:endParaRPr lang="en-US" dirty="0"/>
          </a:p>
        </p:txBody>
      </p:sp>
      <p:sp>
        <p:nvSpPr>
          <p:cNvPr id="3" name="Content Placeholder 2"/>
          <p:cNvSpPr>
            <a:spLocks noGrp="1"/>
          </p:cNvSpPr>
          <p:nvPr>
            <p:ph idx="1"/>
          </p:nvPr>
        </p:nvSpPr>
        <p:spPr/>
        <p:txBody>
          <a:bodyPr>
            <a:normAutofit/>
          </a:bodyPr>
          <a:lstStyle/>
          <a:p>
            <a:r>
              <a:rPr lang="en-IN" sz="2000" dirty="0"/>
              <a:t>TWEEPY</a:t>
            </a:r>
            <a:endParaRPr lang="en-IN" sz="2000" dirty="0"/>
          </a:p>
          <a:p>
            <a:r>
              <a:rPr lang="en-IN" sz="2000" dirty="0"/>
              <a:t>TEXT PROCESSING BY TEXTBLOB</a:t>
            </a:r>
            <a:endParaRPr lang="en-IN" sz="2000" dirty="0"/>
          </a:p>
          <a:p>
            <a:r>
              <a:rPr lang="en-IN" sz="2000" dirty="0"/>
              <a:t>FEATURES OF TEXTBLOB </a:t>
            </a:r>
            <a:endParaRPr lang="en-IN" sz="2000" dirty="0"/>
          </a:p>
          <a:p>
            <a:r>
              <a:rPr lang="en-IN" sz="2000" dirty="0"/>
              <a:t>SENTIMENTANALYSIS</a:t>
            </a:r>
            <a:endParaRPr lang="en-IN" sz="2000" dirty="0"/>
          </a:p>
        </p:txBody>
      </p:sp>
      <p:pic>
        <p:nvPicPr>
          <p:cNvPr id="4" name="Picture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67833" y="0"/>
            <a:ext cx="1724167" cy="14466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0537" y="2490166"/>
            <a:ext cx="8911687" cy="5287112"/>
          </a:xfrm>
        </p:spPr>
        <p:txBody>
          <a:bodyPr>
            <a:normAutofit/>
          </a:bodyPr>
          <a:lstStyle/>
          <a:p>
            <a:pPr algn="ctr"/>
            <a:r>
              <a:rPr lang="en-US" sz="5400" b="1" dirty="0"/>
              <a:t>DETAILED DESIGN.</a:t>
            </a:r>
            <a:endParaRPr lang="en-US" sz="54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5820" y="624110"/>
            <a:ext cx="8911687" cy="1280890"/>
          </a:xfrm>
        </p:spPr>
        <p:txBody>
          <a:bodyPr/>
          <a:lstStyle/>
          <a:p>
            <a:r>
              <a:rPr lang="en-IN" b="1" u="sng" dirty="0"/>
              <a:t>HOW IT WORKS ?</a:t>
            </a:r>
            <a:endParaRPr lang="en-US" b="1" u="sng" dirty="0"/>
          </a:p>
        </p:txBody>
      </p:sp>
      <p:sp>
        <p:nvSpPr>
          <p:cNvPr id="3" name="Content Placeholder 2"/>
          <p:cNvSpPr>
            <a:spLocks noGrp="1"/>
          </p:cNvSpPr>
          <p:nvPr>
            <p:ph idx="1"/>
          </p:nvPr>
        </p:nvSpPr>
        <p:spPr>
          <a:xfrm>
            <a:off x="1811290" y="2682923"/>
            <a:ext cx="8915400" cy="3777622"/>
          </a:xfrm>
        </p:spPr>
        <p:txBody>
          <a:bodyPr>
            <a:normAutofit/>
          </a:bodyPr>
          <a:lstStyle/>
          <a:p>
            <a:r>
              <a:rPr lang="en-IN" sz="2400" dirty="0" smtClean="0"/>
              <a:t>It contains two models:</a:t>
            </a:r>
            <a:endParaRPr lang="en-IN" sz="2400" dirty="0" smtClean="0"/>
          </a:p>
          <a:p>
            <a:pPr lvl="1"/>
            <a:r>
              <a:rPr lang="en-IN" sz="2400" dirty="0" smtClean="0"/>
              <a:t>1. Election </a:t>
            </a:r>
            <a:r>
              <a:rPr lang="en-IN" sz="2400" dirty="0"/>
              <a:t>prediction.</a:t>
            </a:r>
            <a:endParaRPr lang="en-IN" sz="2400" dirty="0"/>
          </a:p>
          <a:p>
            <a:pPr lvl="1"/>
            <a:r>
              <a:rPr lang="en-IN" sz="2400" dirty="0" smtClean="0"/>
              <a:t>2. Helping </a:t>
            </a:r>
            <a:r>
              <a:rPr lang="en-IN" sz="2400" dirty="0"/>
              <a:t>the desired candidate to win.</a:t>
            </a:r>
            <a:endParaRPr lang="en-US" sz="2400" dirty="0"/>
          </a:p>
        </p:txBody>
      </p:sp>
      <p:pic>
        <p:nvPicPr>
          <p:cNvPr id="4" name="Picture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67833" y="0"/>
            <a:ext cx="1724167" cy="1446663"/>
          </a:xfrm>
          <a:prstGeom prst="rect">
            <a:avLst/>
          </a:prstGeom>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2614</Words>
  <Application>WPS Presentation</Application>
  <PresentationFormat>Custom</PresentationFormat>
  <Paragraphs>103</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Wingdings 3</vt:lpstr>
      <vt:lpstr>Arial</vt:lpstr>
      <vt:lpstr>Century Gothic</vt:lpstr>
      <vt:lpstr>Microsoft YaHei</vt:lpstr>
      <vt:lpstr>Arial Unicode MS</vt:lpstr>
      <vt:lpstr>Calibri</vt:lpstr>
      <vt:lpstr>Wisp</vt:lpstr>
      <vt:lpstr>PowerPoint 演示文稿</vt:lpstr>
      <vt:lpstr>                 Election Analysis Using                       Deep Learning</vt:lpstr>
      <vt:lpstr>PowerPoint 演示文稿</vt:lpstr>
      <vt:lpstr>PROBLEM STATEMENT: </vt:lpstr>
      <vt:lpstr>Literature Survey</vt:lpstr>
      <vt:lpstr>FEATURE SET :</vt:lpstr>
      <vt:lpstr>KEYWORDS:</vt:lpstr>
      <vt:lpstr>DETAILED DESIGN.</vt:lpstr>
      <vt:lpstr>HOW IT WORKS ?</vt:lpstr>
      <vt:lpstr>ELECTION PREDICTION (model - 1):</vt:lpstr>
      <vt:lpstr>SENTIMENT ANALYSIS</vt:lpstr>
      <vt:lpstr>cont..</vt:lpstr>
      <vt:lpstr>SYSTEM REQUIREMENTS: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Jaswanth_Bot</cp:lastModifiedBy>
  <cp:revision>26</cp:revision>
  <dcterms:created xsi:type="dcterms:W3CDTF">2018-10-02T03:51:00Z</dcterms:created>
  <dcterms:modified xsi:type="dcterms:W3CDTF">2019-02-12T11:04:15Z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