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D2F3422-D9F5-2B41-87D4-4FF9FEAF78B6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 snapToObjects="1">
      <p:cViewPr varScale="1">
        <p:scale>
          <a:sx n="64" d="100"/>
          <a:sy n="64" d="100"/>
        </p:scale>
        <p:origin x="9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EF6C8-92B1-47C1-9B82-74468B63D702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3938F-5112-464C-8F4E-2BAD091A8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07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3938F-5112-464C-8F4E-2BAD091A8F2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5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F6AC-0E27-CB4B-889F-71527A676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78C98-122D-5143-9970-2FC33A6A6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F0993-A4A0-F545-97B0-B2BA0414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E0D-DA77-3D46-9548-22615EB63C3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0CD3-D0DE-D647-8011-436B5C7D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97616-C25D-854C-8622-04E48A3B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9C18-480B-194F-93A0-EB3701A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C75E-D0CF-C84F-B5E6-1B9EF35C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20362-984C-E541-A905-1455B8417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31FFB-36E0-8845-80AD-44C14255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E0D-DA77-3D46-9548-22615EB63C3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47F83-DD86-774F-A899-4BF0AE27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A1830-E8B5-9448-BA64-455B8241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9C18-480B-194F-93A0-EB3701A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3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8CC02-CEE8-AB42-AE50-7526C7A4E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1A907-B3C4-9B45-B136-66D32E27C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1B2C-AEBF-5C48-A788-9AC4432F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E0D-DA77-3D46-9548-22615EB63C3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A50EF-CBB4-A84C-AA5D-7A6282FD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1DD8F-9E0F-0944-AECF-28404988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9C18-480B-194F-93A0-EB3701A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8CC4-7649-974F-B093-95559E43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49EBD-F756-5042-9183-A569FE661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FCDA5-4960-DD44-BA2C-7BE569A4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E0D-DA77-3D46-9548-22615EB63C3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D03B5-C543-304E-AA4C-7B832FB6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B0ED0-4972-4A42-8B3F-8E6DA8CA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9C18-480B-194F-93A0-EB3701A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9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8EB3-0114-4749-A402-4D5DF145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D9BB1-81A1-D648-9A38-24A1946AB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B4EC1-F211-874C-96AB-CC6058F1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E0D-DA77-3D46-9548-22615EB63C3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8F5C8-32B8-454F-9339-0F220AA6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72CD-3755-864C-A684-A2F4099A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9C18-480B-194F-93A0-EB3701A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3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C9FB-9DB1-FC48-8E73-210051CA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9C0C-9142-C541-B06B-DCCF64706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EA454-0D1A-714A-907F-E412DCCC2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D63D3-56B8-1746-84A2-4EA7FB6B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E0D-DA77-3D46-9548-22615EB63C3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5E028-F1A0-A644-A3FB-BE00727D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88898-6345-2849-A813-A9AF7434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9C18-480B-194F-93A0-EB3701A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ED2C-D084-754C-AACE-C050C084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4BF21-B84A-A74A-AC02-E43A89559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32C26-8AAF-6546-9793-941FD101B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ABD49-9DCD-4A4F-A048-63ED10F18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A0672-0ADF-3D40-B925-0C2A8587D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9999E-23D6-D34D-AF90-00E12B4E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E0D-DA77-3D46-9548-22615EB63C3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FF62C-F64F-FB48-8293-ACD8AB36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D8D95-3EA9-F447-B969-3F14344E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9C18-480B-194F-93A0-EB3701A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1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DEE4-EECF-CD4B-A125-6BADF66D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6B599-9B77-024C-AC96-281F7B86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E0D-DA77-3D46-9548-22615EB63C3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F468D-5C67-044F-8DCC-FA4B7090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74E1D-D9C6-6D49-B428-C93D2971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9C18-480B-194F-93A0-EB3701A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8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27AF1-ADFA-8C40-8E44-49B4D2FC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E0D-DA77-3D46-9548-22615EB63C3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BE2A8-081B-A740-8BA8-C0B0CBBA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EC8E3-8F63-EB49-B2EA-49D60398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9C18-480B-194F-93A0-EB3701A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1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966A-D924-A44E-9DF2-B43D417D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AB13-CCA8-7844-8294-3CE8CBF1B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73362-AA66-5049-9144-3E4555EDB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23375-5356-8741-A916-CC5A93EF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E0D-DA77-3D46-9548-22615EB63C3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0CA93-5329-A346-B0CD-ED20AA0C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4F2C1-FE6F-7B40-8630-17262AE0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9C18-480B-194F-93A0-EB3701A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4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419B-00C1-9040-AF63-E1DA1098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87A29-0496-024C-A0F2-6AAA3F776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68081-3740-2B47-BC61-91EF50C8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DF4B7-8281-4F45-A101-77DC5D87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E0D-DA77-3D46-9548-22615EB63C3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FA226-FA17-4641-9A3F-F5A698B3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01535-099D-1D4F-9D34-4C18472C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9C18-480B-194F-93A0-EB3701A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8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642F48-777A-3645-822D-2CD20FFE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EADA-52F4-FC4B-9E65-97A565D3B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CB7C-54C5-974B-A964-65F8FB8AA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43E0D-DA77-3D46-9548-22615EB63C3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277C-34AA-EF48-87D3-CE8176098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4375-5C88-9847-B19E-091971A82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79C18-480B-194F-93A0-EB3701A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5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C7DBD-2A80-7041-A909-2A71769C3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Jaswant </a:t>
            </a:r>
            <a:r>
              <a:rPr lang="en-US" sz="2000" dirty="0" err="1">
                <a:solidFill>
                  <a:srgbClr val="080808"/>
                </a:solidFill>
              </a:rPr>
              <a:t>Jonnada</a:t>
            </a:r>
            <a:endParaRPr lang="en-US" sz="2000" dirty="0">
              <a:solidFill>
                <a:srgbClr val="080808"/>
              </a:solidFill>
            </a:endParaRPr>
          </a:p>
          <a:p>
            <a:r>
              <a:rPr lang="en-US" sz="2000" dirty="0">
                <a:solidFill>
                  <a:srgbClr val="080808"/>
                </a:solidFill>
              </a:rPr>
              <a:t>Satya Ranjan </a:t>
            </a:r>
            <a:r>
              <a:rPr lang="en-US" sz="2000" dirty="0" err="1">
                <a:solidFill>
                  <a:srgbClr val="080808"/>
                </a:solidFill>
              </a:rPr>
              <a:t>Behra</a:t>
            </a:r>
            <a:endParaRPr lang="en-US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E105C-4655-9742-8D9A-5E9F07E2E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SEDS Capstone Project - Architecture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236E-0AA0-204B-9427-E9B4A6CC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6158"/>
          </a:xfrm>
        </p:spPr>
        <p:txBody>
          <a:bodyPr/>
          <a:lstStyle/>
          <a:p>
            <a:r>
              <a:rPr lang="en-US" dirty="0"/>
              <a:t>Data Ingestion Service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13E2E4-3E99-1E45-AA39-3AA277269BF1}"/>
              </a:ext>
            </a:extLst>
          </p:cNvPr>
          <p:cNvSpPr/>
          <p:nvPr/>
        </p:nvSpPr>
        <p:spPr>
          <a:xfrm>
            <a:off x="2232561" y="1822861"/>
            <a:ext cx="2179122" cy="789709"/>
          </a:xfrm>
          <a:prstGeom prst="roundRect">
            <a:avLst/>
          </a:prstGeom>
          <a:solidFill>
            <a:srgbClr val="71B5D5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RSS Feed Reader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1990497-5BD0-C742-ACE6-D85ED1C72853}"/>
              </a:ext>
            </a:extLst>
          </p:cNvPr>
          <p:cNvSpPr/>
          <p:nvPr/>
        </p:nvSpPr>
        <p:spPr>
          <a:xfrm>
            <a:off x="1181594" y="2069276"/>
            <a:ext cx="926275" cy="243444"/>
          </a:xfrm>
          <a:prstGeom prst="rightArrow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0BEB3-97DC-0B41-9DA3-25134D58352D}"/>
              </a:ext>
            </a:extLst>
          </p:cNvPr>
          <p:cNvSpPr txBox="1"/>
          <p:nvPr/>
        </p:nvSpPr>
        <p:spPr>
          <a:xfrm>
            <a:off x="938151" y="1746025"/>
            <a:ext cx="706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RSS Feed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DC32E119-E377-CC4A-976C-E9972EE29A22}"/>
              </a:ext>
            </a:extLst>
          </p:cNvPr>
          <p:cNvSpPr/>
          <p:nvPr/>
        </p:nvSpPr>
        <p:spPr>
          <a:xfrm>
            <a:off x="9014857" y="2612570"/>
            <a:ext cx="1045029" cy="12112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C21C32-E8A1-4240-A571-EBFF91692C85}"/>
              </a:ext>
            </a:extLst>
          </p:cNvPr>
          <p:cNvCxnSpPr/>
          <p:nvPr/>
        </p:nvCxnSpPr>
        <p:spPr>
          <a:xfrm>
            <a:off x="5896099" y="3034145"/>
            <a:ext cx="1246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10D6B4-F208-8143-8095-43854096B41B}"/>
              </a:ext>
            </a:extLst>
          </p:cNvPr>
          <p:cNvCxnSpPr/>
          <p:nvPr/>
        </p:nvCxnSpPr>
        <p:spPr>
          <a:xfrm>
            <a:off x="5913912" y="3604162"/>
            <a:ext cx="1246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8A3F8C-E956-C048-B90F-14EE6617171B}"/>
              </a:ext>
            </a:extLst>
          </p:cNvPr>
          <p:cNvSpPr txBox="1"/>
          <p:nvPr/>
        </p:nvSpPr>
        <p:spPr>
          <a:xfrm>
            <a:off x="6139543" y="3134488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AA9873A-4916-6B45-AB57-F9287A58824A}"/>
              </a:ext>
            </a:extLst>
          </p:cNvPr>
          <p:cNvSpPr/>
          <p:nvPr/>
        </p:nvSpPr>
        <p:spPr>
          <a:xfrm>
            <a:off x="4613564" y="3319154"/>
            <a:ext cx="926275" cy="243444"/>
          </a:xfrm>
          <a:prstGeom prst="rightArrow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8D119-9B03-4345-8D0A-602B828B54A6}"/>
              </a:ext>
            </a:extLst>
          </p:cNvPr>
          <p:cNvSpPr txBox="1"/>
          <p:nvPr/>
        </p:nvSpPr>
        <p:spPr>
          <a:xfrm>
            <a:off x="4520046" y="3058249"/>
            <a:ext cx="840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Rapid API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51DF5C4-4E08-9A45-8E4A-458BB0271B2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11683" y="2217716"/>
            <a:ext cx="2202873" cy="816429"/>
          </a:xfrm>
          <a:prstGeom prst="bentConnector3">
            <a:avLst>
              <a:gd name="adj1" fmla="val 99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B63967C-C0FC-054C-99B0-01E62066A546}"/>
              </a:ext>
            </a:extLst>
          </p:cNvPr>
          <p:cNvSpPr/>
          <p:nvPr/>
        </p:nvSpPr>
        <p:spPr>
          <a:xfrm>
            <a:off x="7333014" y="3170712"/>
            <a:ext cx="1555667" cy="243444"/>
          </a:xfrm>
          <a:prstGeom prst="rightArrow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45E187-F4EC-CF4A-8426-2264E6CE6441}"/>
              </a:ext>
            </a:extLst>
          </p:cNvPr>
          <p:cNvSpPr txBox="1"/>
          <p:nvPr/>
        </p:nvSpPr>
        <p:spPr>
          <a:xfrm>
            <a:off x="7401299" y="2873583"/>
            <a:ext cx="12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Kafka Mongo Db Connector</a:t>
            </a:r>
          </a:p>
        </p:txBody>
      </p:sp>
    </p:spTree>
    <p:extLst>
      <p:ext uri="{BB962C8B-B14F-4D97-AF65-F5344CB8AC3E}">
        <p14:creationId xmlns:p14="http://schemas.microsoft.com/office/powerpoint/2010/main" val="353664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106-8659-4446-A1E9-59E5E0BE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/>
              <a:t>Data Cleaning and Model Building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D11FF76-1F24-F548-811E-D350D336CD62}"/>
              </a:ext>
            </a:extLst>
          </p:cNvPr>
          <p:cNvSpPr/>
          <p:nvPr/>
        </p:nvSpPr>
        <p:spPr>
          <a:xfrm>
            <a:off x="915885" y="2113806"/>
            <a:ext cx="1045029" cy="12112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69FF58-487E-3E42-AFFD-3B809862284F}"/>
              </a:ext>
            </a:extLst>
          </p:cNvPr>
          <p:cNvSpPr/>
          <p:nvPr/>
        </p:nvSpPr>
        <p:spPr>
          <a:xfrm>
            <a:off x="2589810" y="2236990"/>
            <a:ext cx="1335974" cy="964911"/>
          </a:xfrm>
          <a:prstGeom prst="roundRect">
            <a:avLst/>
          </a:prstGeom>
          <a:solidFill>
            <a:srgbClr val="71B5D5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Cleaner </a:t>
            </a:r>
            <a:r>
              <a:rPr lang="en-US" sz="1400" dirty="0"/>
              <a:t>(Spark)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532A8F-C330-9444-B647-E957633A3FAB}"/>
              </a:ext>
            </a:extLst>
          </p:cNvPr>
          <p:cNvSpPr/>
          <p:nvPr/>
        </p:nvSpPr>
        <p:spPr>
          <a:xfrm>
            <a:off x="6484917" y="2231051"/>
            <a:ext cx="1335974" cy="964911"/>
          </a:xfrm>
          <a:prstGeom prst="roundRect">
            <a:avLst/>
          </a:prstGeom>
          <a:solidFill>
            <a:srgbClr val="71B5D5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Builder </a:t>
            </a:r>
            <a:r>
              <a:rPr lang="en-US" sz="1400" dirty="0"/>
              <a:t>(Spark)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5BBD722-459D-E34B-AD62-DFBF32C51D47}"/>
              </a:ext>
            </a:extLst>
          </p:cNvPr>
          <p:cNvSpPr/>
          <p:nvPr/>
        </p:nvSpPr>
        <p:spPr>
          <a:xfrm>
            <a:off x="8497785" y="2236991"/>
            <a:ext cx="1335974" cy="964911"/>
          </a:xfrm>
          <a:prstGeom prst="roundRect">
            <a:avLst/>
          </a:prstGeom>
          <a:solidFill>
            <a:srgbClr val="71B5D5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Evaluator </a:t>
            </a:r>
            <a:r>
              <a:rPr lang="en-US" sz="1400" dirty="0"/>
              <a:t>(Spark)</a:t>
            </a:r>
            <a:endParaRPr lang="en-US" dirty="0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B16C075F-454F-AA4C-8CCF-29A418350D9A}"/>
              </a:ext>
            </a:extLst>
          </p:cNvPr>
          <p:cNvSpPr/>
          <p:nvPr/>
        </p:nvSpPr>
        <p:spPr>
          <a:xfrm>
            <a:off x="4719862" y="4358242"/>
            <a:ext cx="977734" cy="964911"/>
          </a:xfrm>
          <a:prstGeom prst="can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Pipeline Storage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842AE93C-7F48-0E4C-BCC2-08A3BCF3089F}"/>
              </a:ext>
            </a:extLst>
          </p:cNvPr>
          <p:cNvSpPr/>
          <p:nvPr/>
        </p:nvSpPr>
        <p:spPr>
          <a:xfrm>
            <a:off x="8860973" y="4310740"/>
            <a:ext cx="894605" cy="920341"/>
          </a:xfrm>
          <a:prstGeom prst="can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Final Model Storage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2CF406C-2D6C-0A47-B898-123F8D7894CB}"/>
              </a:ext>
            </a:extLst>
          </p:cNvPr>
          <p:cNvSpPr/>
          <p:nvPr/>
        </p:nvSpPr>
        <p:spPr>
          <a:xfrm>
            <a:off x="4520047" y="2231051"/>
            <a:ext cx="1335974" cy="964911"/>
          </a:xfrm>
          <a:prstGeom prst="roundRect">
            <a:avLst/>
          </a:prstGeom>
          <a:solidFill>
            <a:srgbClr val="71B5D5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Creator </a:t>
            </a:r>
            <a:r>
              <a:rPr lang="en-US" sz="1400" dirty="0"/>
              <a:t>(Spark)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67253F-68FC-7748-A39D-83A38000F979}"/>
              </a:ext>
            </a:extLst>
          </p:cNvPr>
          <p:cNvCxnSpPr>
            <a:stCxn id="4" idx="4"/>
            <a:endCxn id="5" idx="1"/>
          </p:cNvCxnSpPr>
          <p:nvPr/>
        </p:nvCxnSpPr>
        <p:spPr>
          <a:xfrm flipV="1">
            <a:off x="1960914" y="2719446"/>
            <a:ext cx="628896" cy="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6099FD-26EB-9D48-8742-DA1654A13F8F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3925784" y="2713507"/>
            <a:ext cx="594263" cy="593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5E9F3D-BC73-594F-A015-38CF3FA8CABD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5856021" y="2713507"/>
            <a:ext cx="62889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1D1834-5D86-8B4F-895A-83B7EB3BB37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820891" y="2713507"/>
            <a:ext cx="676894" cy="594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2E4842F-BD09-AD46-AD33-479279824F37}"/>
              </a:ext>
            </a:extLst>
          </p:cNvPr>
          <p:cNvCxnSpPr>
            <a:stCxn id="7" idx="2"/>
            <a:endCxn id="10" idx="2"/>
          </p:cNvCxnSpPr>
          <p:nvPr/>
        </p:nvCxnSpPr>
        <p:spPr>
          <a:xfrm rot="5400000" flipH="1">
            <a:off x="7173933" y="1210063"/>
            <a:ext cx="5940" cy="3977738"/>
          </a:xfrm>
          <a:prstGeom prst="bentConnector3">
            <a:avLst>
              <a:gd name="adj1" fmla="val -3848485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041BC49-A800-974A-918E-7735B462DC78}"/>
              </a:ext>
            </a:extLst>
          </p:cNvPr>
          <p:cNvCxnSpPr>
            <a:stCxn id="7" idx="3"/>
            <a:endCxn id="9" idx="4"/>
          </p:cNvCxnSpPr>
          <p:nvPr/>
        </p:nvCxnSpPr>
        <p:spPr>
          <a:xfrm flipH="1">
            <a:off x="9755578" y="2719447"/>
            <a:ext cx="78181" cy="2051464"/>
          </a:xfrm>
          <a:prstGeom prst="bentConnector3">
            <a:avLst>
              <a:gd name="adj1" fmla="val -292398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7BA634-6492-5043-92DB-799FC9D89852}"/>
              </a:ext>
            </a:extLst>
          </p:cNvPr>
          <p:cNvCxnSpPr>
            <a:stCxn id="10" idx="2"/>
            <a:endCxn id="8" idx="1"/>
          </p:cNvCxnSpPr>
          <p:nvPr/>
        </p:nvCxnSpPr>
        <p:spPr>
          <a:xfrm>
            <a:off x="5188034" y="3195962"/>
            <a:ext cx="20695" cy="116228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6D8D45B-8AD1-BF48-8297-EE89563A2202}"/>
              </a:ext>
            </a:extLst>
          </p:cNvPr>
          <p:cNvSpPr txBox="1"/>
          <p:nvPr/>
        </p:nvSpPr>
        <p:spPr>
          <a:xfrm>
            <a:off x="2058141" y="2392879"/>
            <a:ext cx="46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Raw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0440A2-E6B1-8248-BDD1-4C0E169BA7A5}"/>
              </a:ext>
            </a:extLst>
          </p:cNvPr>
          <p:cNvSpPr txBox="1"/>
          <p:nvPr/>
        </p:nvSpPr>
        <p:spPr>
          <a:xfrm>
            <a:off x="3947305" y="2344174"/>
            <a:ext cx="57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Cleaned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72E9F7-BED4-CE4C-8C7A-DB593E5F2B6F}"/>
              </a:ext>
            </a:extLst>
          </p:cNvPr>
          <p:cNvSpPr txBox="1"/>
          <p:nvPr/>
        </p:nvSpPr>
        <p:spPr>
          <a:xfrm>
            <a:off x="5877049" y="2344174"/>
            <a:ext cx="57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Feature Vector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3D1910-6938-0C43-B209-979E92780D23}"/>
              </a:ext>
            </a:extLst>
          </p:cNvPr>
          <p:cNvSpPr txBox="1"/>
          <p:nvPr/>
        </p:nvSpPr>
        <p:spPr>
          <a:xfrm>
            <a:off x="7844275" y="2299682"/>
            <a:ext cx="5776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FE687F-2E9B-1346-A376-0F2F42B5EA98}"/>
              </a:ext>
            </a:extLst>
          </p:cNvPr>
          <p:cNvSpPr txBox="1"/>
          <p:nvPr/>
        </p:nvSpPr>
        <p:spPr>
          <a:xfrm>
            <a:off x="6854573" y="3514347"/>
            <a:ext cx="9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Metrics &amp; Feedback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7A3FFA-6ECF-334D-8594-35B0521D38BA}"/>
              </a:ext>
            </a:extLst>
          </p:cNvPr>
          <p:cNvSpPr txBox="1"/>
          <p:nvPr/>
        </p:nvSpPr>
        <p:spPr>
          <a:xfrm>
            <a:off x="10173725" y="3441321"/>
            <a:ext cx="917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Final Model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F966BA-67B4-FE4B-BA77-E18B2D15DDE1}"/>
              </a:ext>
            </a:extLst>
          </p:cNvPr>
          <p:cNvSpPr txBox="1"/>
          <p:nvPr/>
        </p:nvSpPr>
        <p:spPr>
          <a:xfrm>
            <a:off x="4034874" y="3843061"/>
            <a:ext cx="11397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Pre-Processing and Feature Creation Pipeline </a:t>
            </a:r>
          </a:p>
        </p:txBody>
      </p:sp>
    </p:spTree>
    <p:extLst>
      <p:ext uri="{BB962C8B-B14F-4D97-AF65-F5344CB8AC3E}">
        <p14:creationId xmlns:p14="http://schemas.microsoft.com/office/powerpoint/2010/main" val="261559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CA3A-F6E8-8E43-B1CC-E8CB9886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61171" cy="788936"/>
          </a:xfrm>
        </p:spPr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CD01E6F9-690E-6F48-B19F-FA5F5E918617}"/>
              </a:ext>
            </a:extLst>
          </p:cNvPr>
          <p:cNvSpPr/>
          <p:nvPr/>
        </p:nvSpPr>
        <p:spPr>
          <a:xfrm>
            <a:off x="6714913" y="4304803"/>
            <a:ext cx="977734" cy="964911"/>
          </a:xfrm>
          <a:prstGeom prst="can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Pipeline Storage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2896B34B-EDB7-034A-8D6D-41C6EC6267EE}"/>
              </a:ext>
            </a:extLst>
          </p:cNvPr>
          <p:cNvSpPr/>
          <p:nvPr/>
        </p:nvSpPr>
        <p:spPr>
          <a:xfrm>
            <a:off x="8783785" y="4304803"/>
            <a:ext cx="894605" cy="920341"/>
          </a:xfrm>
          <a:prstGeom prst="can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Final Model Storage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2626C0C-F148-684B-85B6-888DABF8724A}"/>
              </a:ext>
            </a:extLst>
          </p:cNvPr>
          <p:cNvSpPr/>
          <p:nvPr/>
        </p:nvSpPr>
        <p:spPr>
          <a:xfrm>
            <a:off x="2275610" y="2080338"/>
            <a:ext cx="1335974" cy="964911"/>
          </a:xfrm>
          <a:prstGeom prst="roundRect">
            <a:avLst/>
          </a:prstGeom>
          <a:solidFill>
            <a:srgbClr val="71B5D5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– Web UI </a:t>
            </a:r>
            <a:r>
              <a:rPr lang="en-US" sz="1050" dirty="0"/>
              <a:t>(HTML, CSS)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F5E371-6DCD-5F46-A6CB-687385F1A6E9}"/>
              </a:ext>
            </a:extLst>
          </p:cNvPr>
          <p:cNvSpPr/>
          <p:nvPr/>
        </p:nvSpPr>
        <p:spPr>
          <a:xfrm>
            <a:off x="6515101" y="2070741"/>
            <a:ext cx="1335974" cy="964911"/>
          </a:xfrm>
          <a:prstGeom prst="roundRect">
            <a:avLst/>
          </a:prstGeom>
          <a:solidFill>
            <a:srgbClr val="71B5D5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Converter to Feature </a:t>
            </a:r>
            <a:r>
              <a:rPr lang="en-US" sz="1200" dirty="0"/>
              <a:t>(</a:t>
            </a:r>
            <a:r>
              <a:rPr lang="en-US" sz="1200" dirty="0" err="1"/>
              <a:t>PySpark</a:t>
            </a:r>
            <a:r>
              <a:rPr lang="en-US" sz="1200" dirty="0"/>
              <a:t>)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F91B8A-AAC6-F942-B597-8D137F03FEAC}"/>
              </a:ext>
            </a:extLst>
          </p:cNvPr>
          <p:cNvSpPr/>
          <p:nvPr/>
        </p:nvSpPr>
        <p:spPr>
          <a:xfrm>
            <a:off x="8557162" y="2070741"/>
            <a:ext cx="1335974" cy="964911"/>
          </a:xfrm>
          <a:prstGeom prst="roundRect">
            <a:avLst/>
          </a:prstGeom>
          <a:solidFill>
            <a:srgbClr val="71B5D5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 </a:t>
            </a:r>
            <a:r>
              <a:rPr lang="en-US" sz="1200" dirty="0"/>
              <a:t>(</a:t>
            </a:r>
            <a:r>
              <a:rPr lang="en-US" sz="1200" dirty="0" err="1"/>
              <a:t>PySpark</a:t>
            </a:r>
            <a:r>
              <a:rPr lang="en-US" sz="1200" dirty="0"/>
              <a:t>)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B0DC98-1990-8240-B78A-2970EFF65018}"/>
              </a:ext>
            </a:extLst>
          </p:cNvPr>
          <p:cNvCxnSpPr>
            <a:stCxn id="4" idx="1"/>
            <a:endCxn id="7" idx="2"/>
          </p:cNvCxnSpPr>
          <p:nvPr/>
        </p:nvCxnSpPr>
        <p:spPr>
          <a:xfrm flipH="1" flipV="1">
            <a:off x="7183088" y="3035652"/>
            <a:ext cx="20692" cy="126915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F57DB5-C218-8D4F-9168-253B11723AAC}"/>
              </a:ext>
            </a:extLst>
          </p:cNvPr>
          <p:cNvCxnSpPr>
            <a:stCxn id="5" idx="1"/>
            <a:endCxn id="8" idx="2"/>
          </p:cNvCxnSpPr>
          <p:nvPr/>
        </p:nvCxnSpPr>
        <p:spPr>
          <a:xfrm flipH="1" flipV="1">
            <a:off x="9225149" y="3035652"/>
            <a:ext cx="5939" cy="126915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656AEE-F800-AB45-BFFD-50F42ED6D20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611584" y="2553197"/>
            <a:ext cx="2903517" cy="959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5C75D15-1B54-1D4F-8C4B-E33890C84CB4}"/>
              </a:ext>
            </a:extLst>
          </p:cNvPr>
          <p:cNvSpPr/>
          <p:nvPr/>
        </p:nvSpPr>
        <p:spPr>
          <a:xfrm>
            <a:off x="5712031" y="1626919"/>
            <a:ext cx="4963886" cy="204330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0AB38-ABC5-884C-A906-B0BA395DA8FF}"/>
              </a:ext>
            </a:extLst>
          </p:cNvPr>
          <p:cNvSpPr txBox="1"/>
          <p:nvPr/>
        </p:nvSpPr>
        <p:spPr>
          <a:xfrm>
            <a:off x="9797143" y="1639854"/>
            <a:ext cx="914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Back- end (Flask API)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A42652-DFF0-D542-97EB-6AE7DC61021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851075" y="2553197"/>
            <a:ext cx="706087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7739E873-B253-614B-8C4F-D80437BFEC94}"/>
              </a:ext>
            </a:extLst>
          </p:cNvPr>
          <p:cNvCxnSpPr>
            <a:stCxn id="8" idx="3"/>
            <a:endCxn id="6" idx="0"/>
          </p:cNvCxnSpPr>
          <p:nvPr/>
        </p:nvCxnSpPr>
        <p:spPr>
          <a:xfrm flipH="1" flipV="1">
            <a:off x="2943597" y="2080338"/>
            <a:ext cx="6949539" cy="472859"/>
          </a:xfrm>
          <a:prstGeom prst="bentConnector4">
            <a:avLst>
              <a:gd name="adj1" fmla="val -16618"/>
              <a:gd name="adj2" fmla="val 264642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AA8F52-94CE-1D4A-AC15-39D3AF379658}"/>
              </a:ext>
            </a:extLst>
          </p:cNvPr>
          <p:cNvSpPr txBox="1"/>
          <p:nvPr/>
        </p:nvSpPr>
        <p:spPr>
          <a:xfrm>
            <a:off x="3993820" y="2286789"/>
            <a:ext cx="1653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 Request (Raw data)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7D20EA-C20F-5F4A-8983-85330669238B}"/>
              </a:ext>
            </a:extLst>
          </p:cNvPr>
          <p:cNvSpPr txBox="1"/>
          <p:nvPr/>
        </p:nvSpPr>
        <p:spPr>
          <a:xfrm>
            <a:off x="6570764" y="1023256"/>
            <a:ext cx="2116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 Response (Prediction)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76040E-8830-374E-B8D3-2C6887A8FB94}"/>
              </a:ext>
            </a:extLst>
          </p:cNvPr>
          <p:cNvSpPr txBox="1"/>
          <p:nvPr/>
        </p:nvSpPr>
        <p:spPr>
          <a:xfrm>
            <a:off x="7883176" y="2112713"/>
            <a:ext cx="9560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Feature Vector</a:t>
            </a:r>
          </a:p>
        </p:txBody>
      </p:sp>
    </p:spTree>
    <p:extLst>
      <p:ext uri="{BB962C8B-B14F-4D97-AF65-F5344CB8AC3E}">
        <p14:creationId xmlns:p14="http://schemas.microsoft.com/office/powerpoint/2010/main" val="145209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573805CF-E91F-4754-91E6-0DD4876F4B19}"/>
              </a:ext>
            </a:extLst>
          </p:cNvPr>
          <p:cNvSpPr/>
          <p:nvPr/>
        </p:nvSpPr>
        <p:spPr>
          <a:xfrm>
            <a:off x="10289506" y="1721965"/>
            <a:ext cx="1489891" cy="2164236"/>
          </a:xfrm>
          <a:prstGeom prst="rect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AFF382B-0920-4232-BD30-5DE62B926414}"/>
              </a:ext>
            </a:extLst>
          </p:cNvPr>
          <p:cNvSpPr/>
          <p:nvPr/>
        </p:nvSpPr>
        <p:spPr>
          <a:xfrm>
            <a:off x="8170180" y="2400678"/>
            <a:ext cx="1489891" cy="946764"/>
          </a:xfrm>
          <a:prstGeom prst="rect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C2A00-8D5B-4412-AABF-20293A8678C5}"/>
              </a:ext>
            </a:extLst>
          </p:cNvPr>
          <p:cNvSpPr/>
          <p:nvPr/>
        </p:nvSpPr>
        <p:spPr>
          <a:xfrm>
            <a:off x="6393221" y="1778286"/>
            <a:ext cx="1489891" cy="2387081"/>
          </a:xfrm>
          <a:prstGeom prst="rect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DD74519-F71F-4F4A-85EE-7931D98C435E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126311" y="2958543"/>
            <a:ext cx="2428066" cy="78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1AAF716-58C1-4593-BED3-85D7FA559FAC}"/>
              </a:ext>
            </a:extLst>
          </p:cNvPr>
          <p:cNvSpPr/>
          <p:nvPr/>
        </p:nvSpPr>
        <p:spPr>
          <a:xfrm>
            <a:off x="4561664" y="2593231"/>
            <a:ext cx="1604991" cy="732183"/>
          </a:xfrm>
          <a:prstGeom prst="rect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FD451C7-B6D2-44B2-B00B-1775B2C6A2D5}"/>
              </a:ext>
            </a:extLst>
          </p:cNvPr>
          <p:cNvSpPr/>
          <p:nvPr/>
        </p:nvSpPr>
        <p:spPr>
          <a:xfrm>
            <a:off x="2376646" y="2564294"/>
            <a:ext cx="1797296" cy="732183"/>
          </a:xfrm>
          <a:prstGeom prst="rect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327E2A-09D3-44E8-B96F-C4296CCEDF9E}"/>
              </a:ext>
            </a:extLst>
          </p:cNvPr>
          <p:cNvSpPr/>
          <p:nvPr/>
        </p:nvSpPr>
        <p:spPr>
          <a:xfrm>
            <a:off x="143088" y="1557960"/>
            <a:ext cx="1710292" cy="3411606"/>
          </a:xfrm>
          <a:prstGeom prst="rect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9C61E8-CB74-4901-BD1A-FA7F5D957CB3}"/>
              </a:ext>
            </a:extLst>
          </p:cNvPr>
          <p:cNvSpPr/>
          <p:nvPr/>
        </p:nvSpPr>
        <p:spPr>
          <a:xfrm>
            <a:off x="295069" y="1888433"/>
            <a:ext cx="1295192" cy="675861"/>
          </a:xfrm>
          <a:prstGeom prst="roundRect">
            <a:avLst/>
          </a:prstGeom>
          <a:solidFill>
            <a:srgbClr val="71B5D5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News RSS Feed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0ED2D6-0886-4FC1-BE63-86561A475E8C}"/>
              </a:ext>
            </a:extLst>
          </p:cNvPr>
          <p:cNvSpPr/>
          <p:nvPr/>
        </p:nvSpPr>
        <p:spPr>
          <a:xfrm>
            <a:off x="295068" y="2807388"/>
            <a:ext cx="1374706" cy="675861"/>
          </a:xfrm>
          <a:prstGeom prst="roundRect">
            <a:avLst/>
          </a:prstGeom>
          <a:solidFill>
            <a:srgbClr val="71B5D5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Rapid API Feed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712A880A-8625-422D-A49F-E9B1CF845986}"/>
              </a:ext>
            </a:extLst>
          </p:cNvPr>
          <p:cNvSpPr/>
          <p:nvPr/>
        </p:nvSpPr>
        <p:spPr>
          <a:xfrm>
            <a:off x="6554377" y="2201513"/>
            <a:ext cx="1179443" cy="1514060"/>
          </a:xfrm>
          <a:prstGeom prst="can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MONGO DB</a:t>
            </a:r>
          </a:p>
          <a:p>
            <a:pPr algn="ctr"/>
            <a:r>
              <a:rPr lang="en-IN" sz="1400" b="1" dirty="0"/>
              <a:t>(News Storage)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6B5493-5A40-439F-B98B-5B3C8620A187}"/>
              </a:ext>
            </a:extLst>
          </p:cNvPr>
          <p:cNvSpPr/>
          <p:nvPr/>
        </p:nvSpPr>
        <p:spPr>
          <a:xfrm>
            <a:off x="245165" y="4109046"/>
            <a:ext cx="1424610" cy="675861"/>
          </a:xfrm>
          <a:prstGeom prst="rect">
            <a:avLst/>
          </a:prstGeom>
          <a:solidFill>
            <a:srgbClr val="71B5D5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Model Retraining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2755931-3502-40F8-BD5F-ADFD976F8C88}"/>
              </a:ext>
            </a:extLst>
          </p:cNvPr>
          <p:cNvSpPr/>
          <p:nvPr/>
        </p:nvSpPr>
        <p:spPr>
          <a:xfrm>
            <a:off x="8329452" y="2666578"/>
            <a:ext cx="1179443" cy="632804"/>
          </a:xfrm>
          <a:prstGeom prst="roundRect">
            <a:avLst/>
          </a:prstGeom>
          <a:solidFill>
            <a:srgbClr val="71B5D5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News Prediction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46177E4-09F4-403F-ABA8-05809206E0D1}"/>
              </a:ext>
            </a:extLst>
          </p:cNvPr>
          <p:cNvCxnSpPr>
            <a:cxnSpLocks/>
            <a:stCxn id="98" idx="2"/>
            <a:endCxn id="28" idx="3"/>
          </p:cNvCxnSpPr>
          <p:nvPr/>
        </p:nvCxnSpPr>
        <p:spPr>
          <a:xfrm rot="5400000">
            <a:off x="4263166" y="1571976"/>
            <a:ext cx="281610" cy="5468392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8D68F28A-57CB-40E6-BB65-319936E8BE23}"/>
              </a:ext>
            </a:extLst>
          </p:cNvPr>
          <p:cNvSpPr/>
          <p:nvPr/>
        </p:nvSpPr>
        <p:spPr>
          <a:xfrm>
            <a:off x="4641999" y="4856249"/>
            <a:ext cx="1328735" cy="675861"/>
          </a:xfrm>
          <a:prstGeom prst="flowChartMagneticDisk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Model and Artifacts Storage 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1D60EBA-5EE2-4A78-BC0A-1FC5C04C4C9E}"/>
              </a:ext>
            </a:extLst>
          </p:cNvPr>
          <p:cNvCxnSpPr>
            <a:cxnSpLocks/>
            <a:stCxn id="47" idx="4"/>
            <a:endCxn id="66" idx="1"/>
          </p:cNvCxnSpPr>
          <p:nvPr/>
        </p:nvCxnSpPr>
        <p:spPr>
          <a:xfrm flipV="1">
            <a:off x="5970734" y="2865763"/>
            <a:ext cx="4395779" cy="2328417"/>
          </a:xfrm>
          <a:prstGeom prst="bentConnector3">
            <a:avLst>
              <a:gd name="adj1" fmla="val 89116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F2F6CF6-18E0-4578-9825-AE98DF019C38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1669774" y="4668902"/>
            <a:ext cx="2972225" cy="525278"/>
          </a:xfrm>
          <a:prstGeom prst="bentConnector3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FE6334F7-F5A4-456D-91F2-94DF92583040}"/>
              </a:ext>
            </a:extLst>
          </p:cNvPr>
          <p:cNvSpPr/>
          <p:nvPr/>
        </p:nvSpPr>
        <p:spPr>
          <a:xfrm>
            <a:off x="4641999" y="2781264"/>
            <a:ext cx="1396945" cy="356118"/>
          </a:xfrm>
          <a:prstGeom prst="parallelogram">
            <a:avLst/>
          </a:prstGeom>
          <a:solidFill>
            <a:srgbClr val="71B5D5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Kafka Connector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4A20E9-7C70-4CE3-B902-21C210E83B62}"/>
              </a:ext>
            </a:extLst>
          </p:cNvPr>
          <p:cNvSpPr/>
          <p:nvPr/>
        </p:nvSpPr>
        <p:spPr>
          <a:xfrm>
            <a:off x="2661854" y="2741542"/>
            <a:ext cx="1238535" cy="434010"/>
          </a:xfrm>
          <a:prstGeom prst="roundRect">
            <a:avLst/>
          </a:prstGeom>
          <a:solidFill>
            <a:srgbClr val="71B5D5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KAFKA</a:t>
            </a:r>
          </a:p>
        </p:txBody>
      </p:sp>
      <p:sp>
        <p:nvSpPr>
          <p:cNvPr id="66" name="Rectangle: Folded Corner 65">
            <a:extLst>
              <a:ext uri="{FF2B5EF4-FFF2-40B4-BE49-F238E27FC236}">
                <a16:creationId xmlns:a16="http://schemas.microsoft.com/office/drawing/2014/main" id="{3AAE3DB2-C749-4F5B-BD85-207389F10212}"/>
              </a:ext>
            </a:extLst>
          </p:cNvPr>
          <p:cNvSpPr/>
          <p:nvPr/>
        </p:nvSpPr>
        <p:spPr>
          <a:xfrm>
            <a:off x="10366513" y="2072273"/>
            <a:ext cx="1335878" cy="1586979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Front End UI 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4F1CAE7D-FFC6-4568-B8E5-9D7EC7B9551C}"/>
              </a:ext>
            </a:extLst>
          </p:cNvPr>
          <p:cNvSpPr/>
          <p:nvPr/>
        </p:nvSpPr>
        <p:spPr>
          <a:xfrm>
            <a:off x="313099" y="1408888"/>
            <a:ext cx="1399556" cy="3031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Container 1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C9D44C9-2E9F-43F7-8CF2-14ECECE8253E}"/>
              </a:ext>
            </a:extLst>
          </p:cNvPr>
          <p:cNvSpPr/>
          <p:nvPr/>
        </p:nvSpPr>
        <p:spPr>
          <a:xfrm>
            <a:off x="2841787" y="2369267"/>
            <a:ext cx="972264" cy="275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Container 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641F56-DE63-417D-A2BE-13C2DB81E2F8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1837841" y="2930385"/>
            <a:ext cx="538805" cy="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01ED3FC0-0BA0-4B8A-ADD6-F8B55802CEA2}"/>
              </a:ext>
            </a:extLst>
          </p:cNvPr>
          <p:cNvSpPr/>
          <p:nvPr/>
        </p:nvSpPr>
        <p:spPr>
          <a:xfrm>
            <a:off x="4871779" y="2392511"/>
            <a:ext cx="972264" cy="275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Container 3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CF80D5E-38E5-40E5-9745-D4C3E752A478}"/>
              </a:ext>
            </a:extLst>
          </p:cNvPr>
          <p:cNvSpPr/>
          <p:nvPr/>
        </p:nvSpPr>
        <p:spPr>
          <a:xfrm>
            <a:off x="6652036" y="1663207"/>
            <a:ext cx="972264" cy="275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Container 4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6177313-09A0-46BF-A921-2C291C14D985}"/>
              </a:ext>
            </a:extLst>
          </p:cNvPr>
          <p:cNvSpPr/>
          <p:nvPr/>
        </p:nvSpPr>
        <p:spPr>
          <a:xfrm>
            <a:off x="8394026" y="2272757"/>
            <a:ext cx="972264" cy="275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Container 5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EFE99E82-53CF-4DC9-8806-A90A60A2E2DE}"/>
              </a:ext>
            </a:extLst>
          </p:cNvPr>
          <p:cNvSpPr/>
          <p:nvPr/>
        </p:nvSpPr>
        <p:spPr>
          <a:xfrm>
            <a:off x="10462282" y="1545586"/>
            <a:ext cx="972264" cy="275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Container 6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ACD88D5-1B67-4999-B826-62BE7A5A5B06}"/>
              </a:ext>
            </a:extLst>
          </p:cNvPr>
          <p:cNvCxnSpPr>
            <a:cxnSpLocks/>
          </p:cNvCxnSpPr>
          <p:nvPr/>
        </p:nvCxnSpPr>
        <p:spPr>
          <a:xfrm>
            <a:off x="143088" y="3813723"/>
            <a:ext cx="1710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AE1661C-7D20-4FA5-A5E0-44B0CDEBFC80}"/>
              </a:ext>
            </a:extLst>
          </p:cNvPr>
          <p:cNvCxnSpPr/>
          <p:nvPr/>
        </p:nvCxnSpPr>
        <p:spPr>
          <a:xfrm>
            <a:off x="9660071" y="2593231"/>
            <a:ext cx="629435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4" name="Title 1">
            <a:extLst>
              <a:ext uri="{FF2B5EF4-FFF2-40B4-BE49-F238E27FC236}">
                <a16:creationId xmlns:a16="http://schemas.microsoft.com/office/drawing/2014/main" id="{152067BE-382B-461C-81B2-64D7194ABE8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461171" cy="788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High 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7504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165</Words>
  <Application>Microsoft Office PowerPoint</Application>
  <PresentationFormat>Widescreen</PresentationFormat>
  <Paragraphs>53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SEDS Capstone Project - Architecture</vt:lpstr>
      <vt:lpstr>Data Ingestion Service</vt:lpstr>
      <vt:lpstr>Data Cleaning and Model Building</vt:lpstr>
      <vt:lpstr>Prediction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SEDS Capstone Project - Architecture</dc:title>
  <dc:creator>Jaswant Jonnada</dc:creator>
  <cp:lastModifiedBy>Satya Behera</cp:lastModifiedBy>
  <cp:revision>4</cp:revision>
  <dcterms:created xsi:type="dcterms:W3CDTF">2021-10-09T07:35:00Z</dcterms:created>
  <dcterms:modified xsi:type="dcterms:W3CDTF">2021-11-01T12:11:29Z</dcterms:modified>
</cp:coreProperties>
</file>