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0"/>
  </p:notesMasterIdLst>
  <p:handoutMasterIdLst>
    <p:handoutMasterId r:id="rId71"/>
  </p:handoutMasterIdLst>
  <p:sldIdLst>
    <p:sldId id="256" r:id="rId2"/>
    <p:sldId id="974" r:id="rId3"/>
    <p:sldId id="977" r:id="rId4"/>
    <p:sldId id="1010" r:id="rId5"/>
    <p:sldId id="1011" r:id="rId6"/>
    <p:sldId id="1055" r:id="rId7"/>
    <p:sldId id="1056" r:id="rId8"/>
    <p:sldId id="1057" r:id="rId9"/>
    <p:sldId id="1058" r:id="rId10"/>
    <p:sldId id="1059" r:id="rId11"/>
    <p:sldId id="1060" r:id="rId12"/>
    <p:sldId id="1061" r:id="rId13"/>
    <p:sldId id="1012" r:id="rId14"/>
    <p:sldId id="1013" r:id="rId15"/>
    <p:sldId id="1014" r:id="rId16"/>
    <p:sldId id="1015" r:id="rId17"/>
    <p:sldId id="1016" r:id="rId18"/>
    <p:sldId id="1017" r:id="rId19"/>
    <p:sldId id="1018" r:id="rId20"/>
    <p:sldId id="1019" r:id="rId21"/>
    <p:sldId id="1020" r:id="rId22"/>
    <p:sldId id="1052" r:id="rId23"/>
    <p:sldId id="1053" r:id="rId24"/>
    <p:sldId id="1021" r:id="rId25"/>
    <p:sldId id="1022" r:id="rId26"/>
    <p:sldId id="1023" r:id="rId27"/>
    <p:sldId id="1024" r:id="rId28"/>
    <p:sldId id="1025" r:id="rId29"/>
    <p:sldId id="1026" r:id="rId30"/>
    <p:sldId id="1027" r:id="rId31"/>
    <p:sldId id="1028" r:id="rId32"/>
    <p:sldId id="1029" r:id="rId33"/>
    <p:sldId id="1030" r:id="rId34"/>
    <p:sldId id="1031" r:id="rId35"/>
    <p:sldId id="1032" r:id="rId36"/>
    <p:sldId id="1033" r:id="rId37"/>
    <p:sldId id="1034" r:id="rId38"/>
    <p:sldId id="1035" r:id="rId39"/>
    <p:sldId id="1036" r:id="rId40"/>
    <p:sldId id="1037" r:id="rId41"/>
    <p:sldId id="1038" r:id="rId42"/>
    <p:sldId id="1039" r:id="rId43"/>
    <p:sldId id="1040" r:id="rId44"/>
    <p:sldId id="1041" r:id="rId45"/>
    <p:sldId id="1042" r:id="rId46"/>
    <p:sldId id="1043" r:id="rId47"/>
    <p:sldId id="1044" r:id="rId48"/>
    <p:sldId id="1045" r:id="rId49"/>
    <p:sldId id="1046" r:id="rId50"/>
    <p:sldId id="1047" r:id="rId51"/>
    <p:sldId id="1048" r:id="rId52"/>
    <p:sldId id="1049" r:id="rId53"/>
    <p:sldId id="1050" r:id="rId54"/>
    <p:sldId id="996" r:id="rId55"/>
    <p:sldId id="1001" r:id="rId56"/>
    <p:sldId id="1002" r:id="rId57"/>
    <p:sldId id="991" r:id="rId58"/>
    <p:sldId id="999" r:id="rId59"/>
    <p:sldId id="997" r:id="rId60"/>
    <p:sldId id="998" r:id="rId61"/>
    <p:sldId id="1000" r:id="rId62"/>
    <p:sldId id="1003" r:id="rId63"/>
    <p:sldId id="1004" r:id="rId64"/>
    <p:sldId id="1005" r:id="rId65"/>
    <p:sldId id="1006" r:id="rId66"/>
    <p:sldId id="1009" r:id="rId67"/>
    <p:sldId id="1007" r:id="rId68"/>
    <p:sldId id="1008" r:id="rId6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  <a:srgbClr val="2D60C7"/>
    <a:srgbClr val="53FFA1"/>
    <a:srgbClr val="84B5E5"/>
    <a:srgbClr val="008000"/>
    <a:srgbClr val="4571FF"/>
    <a:srgbClr val="F6D7B8"/>
    <a:srgbClr val="EDB073"/>
    <a:srgbClr val="2C4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160" autoAdjust="0"/>
  </p:normalViewPr>
  <p:slideViewPr>
    <p:cSldViewPr snapToGrid="0">
      <p:cViewPr varScale="1">
        <p:scale>
          <a:sx n="63" d="100"/>
          <a:sy n="63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466F6-2A56-4AD8-8D5E-99E5D0942D6E}" type="datetimeFigureOut">
              <a:rPr lang="en-US" smtClean="0"/>
              <a:pPr/>
              <a:t>03-Jan-19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09FC5-A84D-4E9D-9CA7-AE31317BD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0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33C742-EEDE-42F8-BBF4-DE6B17AF0E19}" type="datetimeFigureOut">
              <a:rPr lang="en-US" smtClean="0"/>
              <a:pPr/>
              <a:t>03-Jan-19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CCE01B-9CC7-41BF-A9F0-49896738A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9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3057-5528-3549-89E2-97C5373A79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2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3057-5528-3549-89E2-97C5373A79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2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03-Jan-19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03-Jan-19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03-Jan-19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0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0"/>
            <a:ext cx="8229600" cy="53035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03-Jan-19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03-Jan-19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9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7280"/>
            <a:ext cx="4038600" cy="529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2520"/>
            <a:ext cx="4038600" cy="5279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03-Jan-19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0" y="6528816"/>
            <a:ext cx="4114800" cy="3291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71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4040"/>
            <a:ext cx="3931920" cy="4545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0671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4560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03-Jan-19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94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70520" y="6400800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097280"/>
            <a:ext cx="0" cy="5303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75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03-Jan-19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4132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480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03-Jan-19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870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7052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61144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0"/>
            <a:ext cx="2139696" cy="4850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03-Jan-19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5656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2856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03-Jan-19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215A688-2A02-4252-8F80-2AEEB693329C}" type="datetimeFigureOut">
              <a:rPr lang="en-US" smtClean="0"/>
              <a:pPr/>
              <a:t>03-Jan-19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4078"/>
            <a:ext cx="7848600" cy="1793817"/>
          </a:xfrm>
        </p:spPr>
        <p:txBody>
          <a:bodyPr/>
          <a:lstStyle/>
          <a:p>
            <a:pPr algn="ctr"/>
            <a:r>
              <a:rPr lang="en-US" sz="3600" cap="none" dirty="0" smtClean="0"/>
              <a:t>CS60010: Deep Learning</a:t>
            </a:r>
            <a:endParaRPr lang="en-US" sz="36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29973" y="3756211"/>
            <a:ext cx="5334000" cy="21016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33CC"/>
                </a:solidFill>
              </a:rPr>
              <a:t>Sudeshna Sarkar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2727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form 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3481"/>
                <a:ext cx="8122920" cy="1508760"/>
              </a:xfrm>
            </p:spPr>
            <p:txBody>
              <a:bodyPr/>
              <a:lstStyle/>
              <a:p>
                <a:r>
                  <a:rPr lang="en-US" sz="2000" dirty="0" smtClean="0"/>
                  <a:t>We can also try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directly by setting the gradient to </a:t>
                </a:r>
                <a:r>
                  <a:rPr lang="en-US" sz="2000" dirty="0" smtClean="0"/>
                  <a:t>zero.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a </a:t>
                </a:r>
                <a:r>
                  <a:rPr lang="en-US" sz="2000" dirty="0"/>
                  <a:t>convex function and the minimum value is obtained at a </a:t>
                </a:r>
                <a:r>
                  <a:rPr lang="en-US" sz="2000" dirty="0" smtClean="0"/>
                  <a:t>point(s</a:t>
                </a:r>
                <a:r>
                  <a:rPr lang="en-US" sz="2000" dirty="0"/>
                  <a:t>) where the gradient is zero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So formally we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000" dirty="0" smtClean="0"/>
                  <a:t> for which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∇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acc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3481"/>
                <a:ext cx="8122920" cy="1508760"/>
              </a:xfrm>
              <a:blipFill rotWithShape="1">
                <a:blip r:embed="rId2"/>
                <a:stretch>
                  <a:fillRect l="-300" t="-2024" r="-1200" b="-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" y="2677475"/>
            <a:ext cx="5604510" cy="3863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78880" y="2677475"/>
                <a:ext cx="2590800" cy="182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dx1 column vector b</a:t>
                </a:r>
              </a:p>
              <a:p>
                <a:r>
                  <a:rPr lang="en-US" dirty="0" err="1"/>
                  <a:t>d</a:t>
                </a:r>
                <a:r>
                  <a:rPr lang="en-US" dirty="0" err="1" smtClean="0"/>
                  <a:t>xd</a:t>
                </a:r>
                <a:r>
                  <a:rPr lang="en-US" dirty="0" smtClean="0"/>
                  <a:t> matrix A</a:t>
                </a:r>
              </a:p>
              <a:p>
                <a:endParaRPr lang="en-US" dirty="0"/>
              </a:p>
              <a:p>
                <a:r>
                  <a:rPr lang="en-US" dirty="0" smtClean="0"/>
                  <a:t>When the matrix is invertible,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0" y="2677475"/>
                <a:ext cx="2590800" cy="1821140"/>
              </a:xfrm>
              <a:prstGeom prst="rect">
                <a:avLst/>
              </a:prstGeom>
              <a:blipFill rotWithShape="1">
                <a:blip r:embed="rId4"/>
                <a:stretch>
                  <a:fillRect l="-188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31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Modify </a:t>
                </a:r>
                <a:r>
                  <a:rPr lang="en-US" dirty="0"/>
                  <a:t>the estimation criterion, the mean squared error, by adding a </a:t>
                </a:r>
                <a:r>
                  <a:rPr lang="en-US" dirty="0" smtClean="0"/>
                  <a:t>regularization term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purpose of this term is to bias the parameters towards a default </a:t>
                </a:r>
                <a:r>
                  <a:rPr lang="en-US" dirty="0" smtClean="0"/>
                  <a:t>answer such </a:t>
                </a:r>
                <a:r>
                  <a:rPr lang="en-US" dirty="0"/>
                  <a:t>as zero.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regularization term will “resist” setting parameters away from zero, </a:t>
                </a:r>
                <a:r>
                  <a:rPr lang="en-US" dirty="0" smtClean="0"/>
                  <a:t>even when </a:t>
                </a:r>
                <a:r>
                  <a:rPr lang="en-US" dirty="0"/>
                  <a:t>the training data may weakly tell us </a:t>
                </a:r>
                <a:r>
                  <a:rPr lang="en-US" dirty="0" smtClean="0"/>
                  <a:t>otherwise.   </a:t>
                </a:r>
              </a:p>
              <a:p>
                <a:r>
                  <a:rPr lang="en-US" dirty="0" smtClean="0"/>
                  <a:t>Ridge regression: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the regularization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quantifies the trade-off between keeping the parameters small and fitting to the training data </a:t>
                </a:r>
                <a:r>
                  <a:rPr lang="en-US" dirty="0" smtClean="0"/>
                  <a:t>–minimizing </a:t>
                </a:r>
                <a:r>
                  <a:rPr lang="en-US" dirty="0"/>
                  <a:t>the empirical risk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20" b="-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6" y="4451508"/>
            <a:ext cx="7301365" cy="8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6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3" y="1410833"/>
            <a:ext cx="8443348" cy="2197584"/>
          </a:xfrm>
        </p:spPr>
      </p:pic>
    </p:spTree>
    <p:extLst>
      <p:ext uri="{BB962C8B-B14F-4D97-AF65-F5344CB8AC3E}">
        <p14:creationId xmlns:p14="http://schemas.microsoft.com/office/powerpoint/2010/main" val="318194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510" y="1292225"/>
                <a:ext cx="7886700" cy="3142160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 In the case of linear </a:t>
                </a:r>
                <a:r>
                  <a:rPr lang="en-IN" dirty="0"/>
                  <a:t>regression</a:t>
                </a:r>
                <a:r>
                  <a:rPr lang="en-IN" dirty="0" smtClean="0"/>
                  <a:t>, the </a:t>
                </a:r>
                <a:r>
                  <a:rPr lang="en-IN" dirty="0"/>
                  <a:t>output is a linear function of the input. </a:t>
                </a:r>
                <a:r>
                  <a:rPr lang="en-IN" dirty="0" smtClean="0"/>
                  <a:t>Let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dirty="0" smtClean="0"/>
                  <a:t> be </a:t>
                </a:r>
                <a:r>
                  <a:rPr lang="en-IN" dirty="0"/>
                  <a:t>the value that our </a:t>
                </a:r>
                <a:r>
                  <a:rPr lang="en-IN" dirty="0" smtClean="0"/>
                  <a:t>model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should take on. We deﬁne the output to </a:t>
                </a:r>
                <a:r>
                  <a:rPr lang="en-IN" dirty="0" smtClean="0"/>
                  <a:t>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510" y="1292225"/>
                <a:ext cx="7886700" cy="3142160"/>
              </a:xfrm>
              <a:blipFill rotWithShape="1">
                <a:blip r:embed="rId2"/>
                <a:stretch>
                  <a:fillRect l="-1391" t="-3107" r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65" y="4128376"/>
            <a:ext cx="5025030" cy="20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Normal Equations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2" y="1799436"/>
            <a:ext cx="7886700" cy="2155698"/>
          </a:xfrm>
        </p:spPr>
      </p:pic>
    </p:spTree>
    <p:extLst>
      <p:ext uri="{BB962C8B-B14F-4D97-AF65-F5344CB8AC3E}">
        <p14:creationId xmlns:p14="http://schemas.microsoft.com/office/powerpoint/2010/main" val="15779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86" y="679214"/>
            <a:ext cx="8135902" cy="4807186"/>
          </a:xfrm>
        </p:spPr>
      </p:pic>
    </p:spTree>
    <p:extLst>
      <p:ext uri="{BB962C8B-B14F-4D97-AF65-F5344CB8AC3E}">
        <p14:creationId xmlns:p14="http://schemas.microsoft.com/office/powerpoint/2010/main" val="21699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 smtClean="0"/>
              <a:t>Capacity, </a:t>
            </a:r>
            <a:r>
              <a:rPr lang="en-US" sz="3600" dirty="0" err="1" smtClean="0"/>
              <a:t>Underfitting</a:t>
            </a:r>
            <a:r>
              <a:rPr lang="en-US" sz="3600" dirty="0" smtClean="0"/>
              <a:t> </a:t>
            </a:r>
            <a:r>
              <a:rPr lang="en-US" sz="3600" dirty="0"/>
              <a:t>and Overfitting in</a:t>
            </a:r>
            <a:br>
              <a:rPr lang="en-US" sz="3600" dirty="0"/>
            </a:br>
            <a:r>
              <a:rPr lang="en-US" sz="3600" dirty="0"/>
              <a:t>Polynomial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central challenge in machine learning </a:t>
            </a:r>
            <a:r>
              <a:rPr lang="en-US" dirty="0" smtClean="0"/>
              <a:t>– generalization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Reduce training error – an optimization problem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ML: we </a:t>
            </a:r>
            <a:r>
              <a:rPr lang="en-US" dirty="0"/>
              <a:t>want </a:t>
            </a:r>
            <a:r>
              <a:rPr lang="en-US" dirty="0" smtClean="0"/>
              <a:t>the generalization error</a:t>
            </a:r>
            <a:r>
              <a:rPr lang="en-US" dirty="0"/>
              <a:t> </a:t>
            </a:r>
            <a:r>
              <a:rPr lang="en-US" dirty="0" smtClean="0"/>
              <a:t>(test error</a:t>
            </a:r>
            <a:r>
              <a:rPr lang="en-US" dirty="0"/>
              <a:t>)</a:t>
            </a:r>
            <a:r>
              <a:rPr lang="en-US" dirty="0" smtClean="0"/>
              <a:t> to be low.</a:t>
            </a:r>
          </a:p>
          <a:p>
            <a:pPr>
              <a:lnSpc>
                <a:spcPct val="120000"/>
              </a:lnSpc>
            </a:pPr>
            <a:r>
              <a:rPr lang="en-US" dirty="0"/>
              <a:t>The train and test data are generated by a probability distribution over </a:t>
            </a:r>
            <a:r>
              <a:rPr lang="en-US" dirty="0" smtClean="0"/>
              <a:t>datasets called the data </a:t>
            </a:r>
            <a:r>
              <a:rPr lang="en-US" dirty="0"/>
              <a:t>generating process.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We </a:t>
            </a:r>
            <a:r>
              <a:rPr lang="en-US" dirty="0"/>
              <a:t>typically make a set of </a:t>
            </a:r>
            <a:r>
              <a:rPr lang="en-US" dirty="0" smtClean="0"/>
              <a:t>assumptions – the </a:t>
            </a:r>
            <a:r>
              <a:rPr lang="en-US" dirty="0" err="1" smtClean="0"/>
              <a:t>i.i.d</a:t>
            </a:r>
            <a:r>
              <a:rPr lang="en-US" dirty="0"/>
              <a:t>. </a:t>
            </a:r>
            <a:r>
              <a:rPr lang="en-US" dirty="0" smtClean="0"/>
              <a:t>assumptions.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examples </a:t>
            </a:r>
            <a:r>
              <a:rPr lang="en-US" dirty="0"/>
              <a:t>in each dataset </a:t>
            </a:r>
            <a:r>
              <a:rPr lang="en-US" dirty="0" smtClean="0"/>
              <a:t>are independent from </a:t>
            </a:r>
            <a:r>
              <a:rPr lang="en-US" dirty="0"/>
              <a:t>each </a:t>
            </a:r>
            <a:r>
              <a:rPr lang="en-US" dirty="0" smtClean="0"/>
              <a:t>other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trainset and test set </a:t>
            </a:r>
            <a:r>
              <a:rPr lang="en-US" dirty="0" smtClean="0"/>
              <a:t>are identically </a:t>
            </a:r>
            <a:r>
              <a:rPr lang="en-US" dirty="0"/>
              <a:t>distributed, drawn from the same </a:t>
            </a:r>
            <a:r>
              <a:rPr lang="en-US" dirty="0" smtClean="0"/>
              <a:t>probability distribution </a:t>
            </a:r>
            <a:r>
              <a:rPr lang="en-US" dirty="0"/>
              <a:t>as each </a:t>
            </a:r>
            <a:r>
              <a:rPr lang="en-US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79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r>
              <a:rPr lang="en-US" dirty="0" smtClean="0"/>
              <a:t> and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 We sample the training </a:t>
            </a:r>
            <a:r>
              <a:rPr lang="en-US" dirty="0" smtClean="0"/>
              <a:t>set, use </a:t>
            </a:r>
            <a:r>
              <a:rPr lang="en-US" dirty="0"/>
              <a:t>it to choose the parameters to reduce training set error, then sample </a:t>
            </a:r>
            <a:r>
              <a:rPr lang="en-US" dirty="0" smtClean="0"/>
              <a:t>the test </a:t>
            </a:r>
            <a:r>
              <a:rPr lang="en-US" dirty="0"/>
              <a:t>set.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expected test error is greater than or equal </a:t>
            </a:r>
            <a:r>
              <a:rPr lang="en-US" dirty="0" smtClean="0"/>
              <a:t>to the </a:t>
            </a:r>
            <a:r>
              <a:rPr lang="en-US" dirty="0"/>
              <a:t>expected value of training error.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factors determining how well a </a:t>
            </a:r>
            <a:r>
              <a:rPr lang="en-US" dirty="0" smtClean="0"/>
              <a:t>machine learning </a:t>
            </a:r>
            <a:r>
              <a:rPr lang="en-US" dirty="0"/>
              <a:t>algorithm will perform are its ability to</a:t>
            </a:r>
            <a:r>
              <a:rPr lang="en-US" dirty="0" smtClean="0"/>
              <a:t>: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the training error </a:t>
            </a:r>
            <a:r>
              <a:rPr lang="en-US" dirty="0" smtClean="0"/>
              <a:t>small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the gap between training and test error </a:t>
            </a:r>
            <a:r>
              <a:rPr lang="en-US" dirty="0" smtClean="0"/>
              <a:t>small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Underﬁtting</a:t>
            </a:r>
            <a:r>
              <a:rPr lang="en-US" dirty="0"/>
              <a:t> occurs when the model is not able </a:t>
            </a:r>
            <a:r>
              <a:rPr lang="en-US" dirty="0" smtClean="0"/>
              <a:t>to obtain </a:t>
            </a:r>
            <a:r>
              <a:rPr lang="en-US" dirty="0"/>
              <a:t>a suﬃciently low error value on the training </a:t>
            </a:r>
            <a:r>
              <a:rPr lang="en-US" dirty="0" smtClean="0"/>
              <a:t>set.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Overﬁtting </a:t>
            </a:r>
            <a:r>
              <a:rPr lang="en-US" dirty="0"/>
              <a:t>occurs </a:t>
            </a:r>
            <a:r>
              <a:rPr lang="en-US" dirty="0" smtClean="0"/>
              <a:t>when the </a:t>
            </a:r>
            <a:r>
              <a:rPr lang="en-US" dirty="0"/>
              <a:t>gap between the training error and test error is too large</a:t>
            </a:r>
          </a:p>
        </p:txBody>
      </p:sp>
    </p:spTree>
    <p:extLst>
      <p:ext uri="{BB962C8B-B14F-4D97-AF65-F5344CB8AC3E}">
        <p14:creationId xmlns:p14="http://schemas.microsoft.com/office/powerpoint/2010/main" val="37888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We can control whether a model is more likely to </a:t>
            </a:r>
            <a:r>
              <a:rPr lang="en-US" dirty="0" err="1"/>
              <a:t>overﬁt</a:t>
            </a:r>
            <a:r>
              <a:rPr lang="en-US" dirty="0"/>
              <a:t> or </a:t>
            </a:r>
            <a:r>
              <a:rPr lang="en-US" dirty="0" err="1"/>
              <a:t>underﬁt</a:t>
            </a:r>
            <a:r>
              <a:rPr lang="en-US" dirty="0"/>
              <a:t> by </a:t>
            </a:r>
            <a:r>
              <a:rPr lang="en-US" dirty="0" smtClean="0"/>
              <a:t>altering its capacity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model’s capacity is its ability to ﬁt a wide variety of </a:t>
            </a:r>
            <a:r>
              <a:rPr lang="en-US" dirty="0" smtClean="0"/>
              <a:t>functions</a:t>
            </a:r>
            <a:r>
              <a:rPr lang="en-US" dirty="0"/>
              <a:t>.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Models </a:t>
            </a:r>
            <a:r>
              <a:rPr lang="en-US" dirty="0"/>
              <a:t>with low capacity may struggle to ﬁt the training set.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Models with </a:t>
            </a:r>
            <a:r>
              <a:rPr lang="en-US" dirty="0"/>
              <a:t>high capacity can </a:t>
            </a:r>
            <a:r>
              <a:rPr lang="en-US" dirty="0" err="1"/>
              <a:t>overﬁt</a:t>
            </a:r>
            <a:r>
              <a:rPr lang="en-US" dirty="0"/>
              <a:t> by memorizing properties of the training </a:t>
            </a:r>
            <a:r>
              <a:rPr lang="en-US" dirty="0" smtClean="0"/>
              <a:t>set</a:t>
            </a:r>
          </a:p>
          <a:p>
            <a:pPr>
              <a:lnSpc>
                <a:spcPct val="110000"/>
              </a:lnSpc>
            </a:pPr>
            <a:r>
              <a:rPr lang="en-US" dirty="0"/>
              <a:t>One way to control the capacity of a learning algorithm is by choosing </a:t>
            </a:r>
            <a:r>
              <a:rPr lang="en-US" dirty="0" smtClean="0"/>
              <a:t>its hypothesis space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Generalizing linear </a:t>
            </a:r>
            <a:r>
              <a:rPr lang="en-US" dirty="0"/>
              <a:t>regression to include </a:t>
            </a:r>
            <a:r>
              <a:rPr lang="en-US" dirty="0" smtClean="0"/>
              <a:t>polynomials in its hypothesis space increases </a:t>
            </a:r>
            <a:r>
              <a:rPr lang="en-US" dirty="0"/>
              <a:t>the model’s capacity.</a:t>
            </a:r>
          </a:p>
        </p:txBody>
      </p:sp>
    </p:spTree>
    <p:extLst>
      <p:ext uri="{BB962C8B-B14F-4D97-AF65-F5344CB8AC3E}">
        <p14:creationId xmlns:p14="http://schemas.microsoft.com/office/powerpoint/2010/main" val="3751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8969" y="885485"/>
                <a:ext cx="8539567" cy="584941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dirty="0" smtClean="0"/>
                  <a:t>A polynomial of degree one gives us the linear regression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𝑤𝑥</m:t>
                      </m:r>
                    </m:oMath>
                  </m:oMathPara>
                </a14:m>
                <a:endParaRPr lang="en-IN" dirty="0" smtClean="0"/>
              </a:p>
              <a:p>
                <a:r>
                  <a:rPr lang="en-US" dirty="0" smtClean="0"/>
                  <a:t>Quadratic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 </a:t>
                </a:r>
                <a:r>
                  <a:rPr lang="en-IN" dirty="0" smtClean="0"/>
                  <a:t>The </a:t>
                </a:r>
                <a:r>
                  <a:rPr lang="en-IN" dirty="0"/>
                  <a:t>output </a:t>
                </a:r>
                <a:r>
                  <a:rPr lang="en-IN" dirty="0" smtClean="0"/>
                  <a:t>is still </a:t>
                </a:r>
                <a:r>
                  <a:rPr lang="en-IN" dirty="0"/>
                  <a:t>a linear function of the parameters, so we can still use the normal </a:t>
                </a:r>
                <a:r>
                  <a:rPr lang="en-IN" dirty="0" smtClean="0"/>
                  <a:t>equations to </a:t>
                </a:r>
                <a:r>
                  <a:rPr lang="en-IN" dirty="0"/>
                  <a:t>train the model in closed </a:t>
                </a:r>
                <a:r>
                  <a:rPr lang="en-IN" dirty="0" smtClean="0"/>
                  <a:t>form</a:t>
                </a:r>
              </a:p>
              <a:p>
                <a:r>
                  <a:rPr lang="en-US" dirty="0" smtClean="0"/>
                  <a:t>Polynomial of degree 10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r>
                  <a:rPr lang="en-IN" sz="2200" dirty="0" smtClean="0"/>
                  <a:t>ML </a:t>
                </a:r>
                <a:r>
                  <a:rPr lang="en-IN" sz="2200" dirty="0"/>
                  <a:t>algorithms </a:t>
                </a:r>
                <a:r>
                  <a:rPr lang="en-IN" sz="2200" dirty="0" smtClean="0"/>
                  <a:t>generally </a:t>
                </a:r>
                <a:r>
                  <a:rPr lang="en-IN" sz="2200" dirty="0"/>
                  <a:t>perform best when their </a:t>
                </a:r>
                <a:r>
                  <a:rPr lang="en-IN" sz="2200" dirty="0" smtClean="0"/>
                  <a:t>capacity is </a:t>
                </a:r>
                <a:r>
                  <a:rPr lang="en-IN" sz="2200" dirty="0"/>
                  <a:t>appropriate for </a:t>
                </a:r>
                <a:endParaRPr lang="en-IN" sz="2200" dirty="0" smtClean="0"/>
              </a:p>
              <a:p>
                <a:pPr lvl="1"/>
                <a:r>
                  <a:rPr lang="en-IN" dirty="0" smtClean="0"/>
                  <a:t>the </a:t>
                </a:r>
                <a:r>
                  <a:rPr lang="en-IN" dirty="0"/>
                  <a:t>true complexity of the </a:t>
                </a:r>
                <a:r>
                  <a:rPr lang="en-IN" dirty="0" smtClean="0"/>
                  <a:t>task and </a:t>
                </a:r>
              </a:p>
              <a:p>
                <a:pPr lvl="1"/>
                <a:r>
                  <a:rPr lang="en-IN" dirty="0" smtClean="0"/>
                  <a:t>the amount </a:t>
                </a:r>
                <a:r>
                  <a:rPr lang="en-IN" dirty="0"/>
                  <a:t>of training </a:t>
                </a:r>
                <a:r>
                  <a:rPr lang="en-IN" dirty="0" smtClean="0"/>
                  <a:t>data</a:t>
                </a:r>
              </a:p>
              <a:p>
                <a:r>
                  <a:rPr lang="en-IN" dirty="0"/>
                  <a:t>Models with insuﬃcient </a:t>
                </a:r>
                <a:r>
                  <a:rPr lang="en-IN" dirty="0" smtClean="0"/>
                  <a:t>capacity are </a:t>
                </a:r>
                <a:r>
                  <a:rPr lang="en-IN" dirty="0"/>
                  <a:t>unable to solve complex </a:t>
                </a:r>
                <a:r>
                  <a:rPr lang="en-IN" dirty="0" smtClean="0"/>
                  <a:t>tasks.</a:t>
                </a:r>
              </a:p>
              <a:p>
                <a:r>
                  <a:rPr lang="en-IN" dirty="0" smtClean="0"/>
                  <a:t>Models </a:t>
                </a:r>
                <a:r>
                  <a:rPr lang="en-IN" dirty="0"/>
                  <a:t>with high capacity </a:t>
                </a:r>
                <a:r>
                  <a:rPr lang="en-IN" dirty="0" smtClean="0"/>
                  <a:t>may </a:t>
                </a:r>
                <a:r>
                  <a:rPr lang="en-IN" dirty="0" err="1"/>
                  <a:t>overﬁt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969" y="885485"/>
                <a:ext cx="8539567" cy="5849417"/>
              </a:xfrm>
              <a:blipFill rotWithShape="1">
                <a:blip r:embed="rId2"/>
                <a:stretch>
                  <a:fillRect l="-50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58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This Course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Attendance: 5%</a:t>
            </a:r>
          </a:p>
          <a:p>
            <a:r>
              <a:rPr lang="en-US" dirty="0" smtClean="0"/>
              <a:t>Quizzes: 5%</a:t>
            </a:r>
          </a:p>
          <a:p>
            <a:r>
              <a:rPr lang="en-US" dirty="0" smtClean="0"/>
              <a:t>Assignments : </a:t>
            </a:r>
            <a:r>
              <a:rPr lang="en-US" dirty="0"/>
              <a:t>2</a:t>
            </a:r>
            <a:r>
              <a:rPr lang="en-US" dirty="0" smtClean="0"/>
              <a:t>0% </a:t>
            </a:r>
          </a:p>
          <a:p>
            <a:r>
              <a:rPr lang="en-US" dirty="0" smtClean="0"/>
              <a:t>Midterm</a:t>
            </a:r>
            <a:r>
              <a:rPr lang="en-US" dirty="0"/>
              <a:t>: </a:t>
            </a:r>
            <a:r>
              <a:rPr lang="en-US" dirty="0" smtClean="0"/>
              <a:t>30</a:t>
            </a:r>
            <a:r>
              <a:rPr lang="en-US" dirty="0"/>
              <a:t>%</a:t>
            </a:r>
          </a:p>
          <a:p>
            <a:r>
              <a:rPr lang="en-US" dirty="0" err="1" smtClean="0"/>
              <a:t>Endterm</a:t>
            </a:r>
            <a:r>
              <a:rPr lang="en-US" dirty="0" smtClean="0"/>
              <a:t>: 40%</a:t>
            </a:r>
          </a:p>
          <a:p>
            <a:endParaRPr lang="en-US" dirty="0"/>
          </a:p>
          <a:p>
            <a:r>
              <a:rPr lang="en-US" dirty="0" smtClean="0"/>
              <a:t>TAs:</a:t>
            </a:r>
          </a:p>
          <a:p>
            <a:endParaRPr lang="en-US" dirty="0"/>
          </a:p>
          <a:p>
            <a:r>
              <a:rPr lang="en-US" dirty="0" smtClean="0"/>
              <a:t>Moodle</a:t>
            </a:r>
          </a:p>
          <a:p>
            <a:r>
              <a:rPr lang="en-US" dirty="0" smtClean="0"/>
              <a:t>Course Home Page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5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9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Many ways </a:t>
            </a:r>
            <a:r>
              <a:rPr lang="en-IN" dirty="0"/>
              <a:t>of </a:t>
            </a:r>
            <a:r>
              <a:rPr lang="en-IN" dirty="0" smtClean="0"/>
              <a:t>changing a </a:t>
            </a:r>
            <a:r>
              <a:rPr lang="en-IN" dirty="0"/>
              <a:t>model’s capacity</a:t>
            </a:r>
            <a:r>
              <a:rPr lang="en-IN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IN" dirty="0"/>
              <a:t>changing the number of input </a:t>
            </a:r>
            <a:r>
              <a:rPr lang="en-IN" dirty="0" smtClean="0"/>
              <a:t>features and adding corresponding parameters</a:t>
            </a:r>
          </a:p>
          <a:p>
            <a:pPr>
              <a:lnSpc>
                <a:spcPct val="120000"/>
              </a:lnSpc>
            </a:pPr>
            <a:r>
              <a:rPr lang="en-IN" dirty="0" smtClean="0">
                <a:solidFill>
                  <a:srgbClr val="0033CC"/>
                </a:solidFill>
              </a:rPr>
              <a:t>Representational capacity </a:t>
            </a:r>
            <a:r>
              <a:rPr lang="en-IN" dirty="0" smtClean="0"/>
              <a:t>– the </a:t>
            </a:r>
            <a:r>
              <a:rPr lang="en-IN" dirty="0"/>
              <a:t>model specifies which family of functions the learning algorithm can choose </a:t>
            </a:r>
            <a:r>
              <a:rPr lang="en-IN" dirty="0" smtClean="0"/>
              <a:t>from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Finding </a:t>
            </a:r>
            <a:r>
              <a:rPr lang="en-IN" dirty="0"/>
              <a:t>the </a:t>
            </a:r>
            <a:r>
              <a:rPr lang="en-IN" dirty="0" smtClean="0"/>
              <a:t>best function </a:t>
            </a:r>
            <a:r>
              <a:rPr lang="en-IN" dirty="0"/>
              <a:t>within this family is </a:t>
            </a:r>
            <a:r>
              <a:rPr lang="en-IN" dirty="0" smtClean="0"/>
              <a:t>an optimization problem</a:t>
            </a:r>
          </a:p>
          <a:p>
            <a:pPr>
              <a:lnSpc>
                <a:spcPct val="120000"/>
              </a:lnSpc>
            </a:pPr>
            <a:r>
              <a:rPr lang="en-IN" dirty="0"/>
              <a:t> </a:t>
            </a:r>
            <a:r>
              <a:rPr lang="en-IN" dirty="0" smtClean="0"/>
              <a:t>Imperfection </a:t>
            </a:r>
            <a:r>
              <a:rPr lang="en-IN" dirty="0"/>
              <a:t>of the optimization </a:t>
            </a:r>
            <a:r>
              <a:rPr lang="en-IN" dirty="0" smtClean="0"/>
              <a:t> =&gt; the eﬀective capacity may </a:t>
            </a:r>
            <a:r>
              <a:rPr lang="en-IN" dirty="0"/>
              <a:t>be less than the representational capacity of the </a:t>
            </a:r>
            <a:r>
              <a:rPr lang="en-IN" dirty="0" smtClean="0"/>
              <a:t>model family</a:t>
            </a:r>
          </a:p>
        </p:txBody>
      </p:sp>
    </p:spTree>
    <p:extLst>
      <p:ext uri="{BB962C8B-B14F-4D97-AF65-F5344CB8AC3E}">
        <p14:creationId xmlns:p14="http://schemas.microsoft.com/office/powerpoint/2010/main" val="61433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Occams</a:t>
            </a:r>
            <a:r>
              <a:rPr lang="en-US" dirty="0" smtClean="0"/>
              <a:t> Razor, VC Dimension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Occam’s </a:t>
            </a:r>
            <a:r>
              <a:rPr lang="en-IN" dirty="0"/>
              <a:t>razor(c. 1287-1347) among competing hypotheses that explain known observations equally well, </a:t>
            </a:r>
            <a:r>
              <a:rPr lang="en-IN" dirty="0" smtClean="0"/>
              <a:t>one should </a:t>
            </a:r>
            <a:r>
              <a:rPr lang="en-IN" dirty="0"/>
              <a:t>choose the “simplest” </a:t>
            </a:r>
            <a:r>
              <a:rPr lang="en-IN" dirty="0" smtClean="0"/>
              <a:t>one.</a:t>
            </a:r>
          </a:p>
          <a:p>
            <a:r>
              <a:rPr lang="en-US" dirty="0"/>
              <a:t>Statistical learning theory provides various means of quantifying model </a:t>
            </a:r>
            <a:r>
              <a:rPr lang="en-US" dirty="0" smtClean="0"/>
              <a:t>capacity.</a:t>
            </a:r>
          </a:p>
          <a:p>
            <a:r>
              <a:rPr lang="en-US" dirty="0" smtClean="0"/>
              <a:t>Among </a:t>
            </a:r>
            <a:r>
              <a:rPr lang="en-US" dirty="0"/>
              <a:t>these, the most well known is </a:t>
            </a:r>
            <a:r>
              <a:rPr lang="en-US" dirty="0" smtClean="0"/>
              <a:t>the </a:t>
            </a:r>
            <a:r>
              <a:rPr lang="en-US" dirty="0" err="1" smtClean="0"/>
              <a:t>Vapnik-Chervonenkis</a:t>
            </a:r>
            <a:r>
              <a:rPr lang="en-US" dirty="0" smtClean="0"/>
              <a:t> dimension, or VC </a:t>
            </a:r>
            <a:r>
              <a:rPr lang="en-US" dirty="0"/>
              <a:t>dimension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measures </a:t>
            </a:r>
            <a:r>
              <a:rPr lang="en-US" dirty="0"/>
              <a:t>the capacity of a binary </a:t>
            </a:r>
            <a:r>
              <a:rPr lang="en-US" dirty="0" smtClean="0"/>
              <a:t>classiﬁer.</a:t>
            </a:r>
          </a:p>
          <a:p>
            <a:r>
              <a:rPr lang="en-US" dirty="0" smtClean="0"/>
              <a:t>The VC </a:t>
            </a:r>
            <a:r>
              <a:rPr lang="en-US" dirty="0"/>
              <a:t>dimension is deﬁned as being the largest possible value </a:t>
            </a:r>
            <a:r>
              <a:rPr lang="en-US" dirty="0" smtClean="0"/>
              <a:t>of m for </a:t>
            </a:r>
            <a:r>
              <a:rPr lang="en-US" dirty="0"/>
              <a:t>which </a:t>
            </a:r>
            <a:r>
              <a:rPr lang="en-US" dirty="0" smtClean="0"/>
              <a:t>there exists </a:t>
            </a:r>
            <a:r>
              <a:rPr lang="en-US" dirty="0"/>
              <a:t>a training set </a:t>
            </a:r>
            <a:r>
              <a:rPr lang="en-US" dirty="0" smtClean="0"/>
              <a:t>of m diﬀerent x points </a:t>
            </a:r>
            <a:r>
              <a:rPr lang="en-US" dirty="0"/>
              <a:t>that the classiﬁer can label arbitrarily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719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Quantifying the capacity of the model enables statistical learning theory </a:t>
            </a:r>
            <a:r>
              <a:rPr lang="en-US" dirty="0" smtClean="0"/>
              <a:t>to make </a:t>
            </a:r>
            <a:r>
              <a:rPr lang="en-US" dirty="0"/>
              <a:t>quantitative predictions. 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tatistical learning theory shows </a:t>
            </a:r>
            <a:r>
              <a:rPr lang="en-US" dirty="0"/>
              <a:t>that the discrepancy between training error and generalization </a:t>
            </a:r>
            <a:r>
              <a:rPr lang="en-US" dirty="0" smtClean="0"/>
              <a:t>error is </a:t>
            </a:r>
            <a:r>
              <a:rPr lang="en-US" dirty="0"/>
              <a:t>bounded from above by a quantity that grows as the model capacity grows </a:t>
            </a:r>
            <a:r>
              <a:rPr lang="en-US" dirty="0" smtClean="0"/>
              <a:t>but shrinks </a:t>
            </a:r>
            <a:r>
              <a:rPr lang="en-US" dirty="0"/>
              <a:t>as the number of training examples </a:t>
            </a:r>
            <a:r>
              <a:rPr lang="en-US" dirty="0" smtClean="0"/>
              <a:t>increases.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eﬀective capacity is </a:t>
            </a:r>
            <a:r>
              <a:rPr lang="en-US" dirty="0" smtClean="0"/>
              <a:t>also limited </a:t>
            </a:r>
            <a:r>
              <a:rPr lang="en-US" dirty="0"/>
              <a:t>by the capabilities of the optimization </a:t>
            </a:r>
            <a:r>
              <a:rPr lang="en-US" dirty="0" smtClean="0"/>
              <a:t>algorithm, and </a:t>
            </a:r>
            <a:r>
              <a:rPr lang="en-US" dirty="0"/>
              <a:t>we have little theoretical understanding of the general nonconvex </a:t>
            </a:r>
            <a:r>
              <a:rPr lang="en-US" dirty="0" smtClean="0"/>
              <a:t>optimization problems </a:t>
            </a:r>
            <a:r>
              <a:rPr lang="en-US" dirty="0"/>
              <a:t>involved in deep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77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01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Non-parametric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Parametric models learn a function </a:t>
            </a:r>
            <a:r>
              <a:rPr lang="en-IN" dirty="0" smtClean="0"/>
              <a:t>described by </a:t>
            </a:r>
            <a:r>
              <a:rPr lang="en-IN" dirty="0"/>
              <a:t>a parameter vector whose size is ﬁnite and </a:t>
            </a:r>
            <a:r>
              <a:rPr lang="en-IN" dirty="0" smtClean="0"/>
              <a:t>ﬁxed.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To </a:t>
            </a:r>
            <a:r>
              <a:rPr lang="en-IN" dirty="0"/>
              <a:t>reach the most extreme case of arbitrarily high capacity, </a:t>
            </a:r>
            <a:r>
              <a:rPr lang="en-IN" dirty="0" smtClean="0"/>
              <a:t>non-parametric models.</a:t>
            </a:r>
          </a:p>
          <a:p>
            <a:pPr>
              <a:lnSpc>
                <a:spcPct val="110000"/>
              </a:lnSpc>
            </a:pPr>
            <a:r>
              <a:rPr lang="en-IN" dirty="0"/>
              <a:t>nearest </a:t>
            </a:r>
            <a:r>
              <a:rPr lang="en-IN" dirty="0" err="1"/>
              <a:t>neighbor</a:t>
            </a:r>
            <a:r>
              <a:rPr lang="en-IN" dirty="0"/>
              <a:t> </a:t>
            </a:r>
            <a:r>
              <a:rPr lang="en-IN" dirty="0" smtClean="0"/>
              <a:t>regression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we </a:t>
            </a:r>
            <a:r>
              <a:rPr lang="en-IN" dirty="0"/>
              <a:t>can also create a non-parametric learning algorithm by wrapping a parametric learning algorithm inside another algorithm that increases the </a:t>
            </a:r>
            <a:r>
              <a:rPr lang="en-IN" dirty="0" err="1"/>
              <a:t>numberof</a:t>
            </a:r>
            <a:r>
              <a:rPr lang="en-IN" dirty="0"/>
              <a:t> parameters as needed.</a:t>
            </a:r>
          </a:p>
        </p:txBody>
      </p:sp>
    </p:spTree>
    <p:extLst>
      <p:ext uri="{BB962C8B-B14F-4D97-AF65-F5344CB8AC3E}">
        <p14:creationId xmlns:p14="http://schemas.microsoft.com/office/powerpoint/2010/main" val="2121197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ideal model is an oracle that simply knows the true probability </a:t>
            </a:r>
            <a:r>
              <a:rPr lang="en-IN" dirty="0" smtClean="0"/>
              <a:t>distribution that </a:t>
            </a:r>
            <a:r>
              <a:rPr lang="en-IN" dirty="0"/>
              <a:t>generates the data. </a:t>
            </a:r>
            <a:endParaRPr lang="en-IN" dirty="0" smtClean="0"/>
          </a:p>
          <a:p>
            <a:r>
              <a:rPr lang="en-IN" dirty="0" smtClean="0"/>
              <a:t>Even </a:t>
            </a:r>
            <a:r>
              <a:rPr lang="en-IN" dirty="0"/>
              <a:t>such a model will </a:t>
            </a:r>
            <a:r>
              <a:rPr lang="en-IN" dirty="0" smtClean="0"/>
              <a:t>incur error, </a:t>
            </a:r>
            <a:r>
              <a:rPr lang="en-IN" dirty="0"/>
              <a:t>because </a:t>
            </a:r>
            <a:r>
              <a:rPr lang="en-IN" dirty="0" smtClean="0"/>
              <a:t>of some </a:t>
            </a:r>
            <a:r>
              <a:rPr lang="en-IN" dirty="0"/>
              <a:t>noise in the distribution. </a:t>
            </a:r>
            <a:endParaRPr lang="en-IN" dirty="0" smtClean="0"/>
          </a:p>
          <a:p>
            <a:r>
              <a:rPr lang="en-IN" dirty="0" smtClean="0"/>
              <a:t>The mapping may </a:t>
            </a:r>
            <a:r>
              <a:rPr lang="en-IN" dirty="0"/>
              <a:t>be inherently stochastic</a:t>
            </a:r>
            <a:r>
              <a:rPr lang="en-IN" dirty="0" smtClean="0"/>
              <a:t>, or y may </a:t>
            </a:r>
            <a:r>
              <a:rPr lang="en-IN" dirty="0"/>
              <a:t>be a deterministic function that involves other variables besides </a:t>
            </a:r>
            <a:r>
              <a:rPr lang="en-IN" dirty="0" smtClean="0"/>
              <a:t>those included in x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error incurred by an oracle making predictions from the </a:t>
            </a:r>
            <a:r>
              <a:rPr lang="en-IN" dirty="0" smtClean="0"/>
              <a:t>true distribution </a:t>
            </a:r>
            <a:r>
              <a:rPr lang="en-IN" dirty="0"/>
              <a:t>p(x, y) is called the Bayes error.</a:t>
            </a:r>
          </a:p>
        </p:txBody>
      </p:sp>
    </p:spTree>
    <p:extLst>
      <p:ext uri="{BB962C8B-B14F-4D97-AF65-F5344CB8AC3E}">
        <p14:creationId xmlns:p14="http://schemas.microsoft.com/office/powerpoint/2010/main" val="407005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Expected generalization error </a:t>
            </a:r>
            <a:r>
              <a:rPr lang="en-IN" dirty="0" smtClean="0"/>
              <a:t>does not </a:t>
            </a:r>
            <a:r>
              <a:rPr lang="en-IN" dirty="0"/>
              <a:t>increase as the number of training </a:t>
            </a:r>
            <a:r>
              <a:rPr lang="en-IN" dirty="0" smtClean="0"/>
              <a:t>examples increases.</a:t>
            </a:r>
          </a:p>
          <a:p>
            <a:pPr>
              <a:lnSpc>
                <a:spcPct val="110000"/>
              </a:lnSpc>
            </a:pPr>
            <a:r>
              <a:rPr lang="en-IN" dirty="0"/>
              <a:t>N</a:t>
            </a:r>
            <a:r>
              <a:rPr lang="en-IN" dirty="0" smtClean="0"/>
              <a:t>on-parametric models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more </a:t>
            </a:r>
            <a:r>
              <a:rPr lang="en-IN" dirty="0"/>
              <a:t>data yields better generalization </a:t>
            </a:r>
            <a:r>
              <a:rPr lang="en-IN" dirty="0" smtClean="0"/>
              <a:t>until the </a:t>
            </a:r>
            <a:r>
              <a:rPr lang="en-IN" dirty="0"/>
              <a:t>best possible error is achieved. </a:t>
            </a:r>
            <a:endParaRPr lang="en-IN" dirty="0" smtClean="0"/>
          </a:p>
          <a:p>
            <a:pPr>
              <a:lnSpc>
                <a:spcPct val="110000"/>
              </a:lnSpc>
            </a:pPr>
            <a:r>
              <a:rPr lang="en-IN" dirty="0" smtClean="0"/>
              <a:t>Any </a:t>
            </a:r>
            <a:r>
              <a:rPr lang="en-IN" dirty="0"/>
              <a:t>ﬁxed parametric model with less </a:t>
            </a:r>
            <a:r>
              <a:rPr lang="en-IN" dirty="0" smtClean="0"/>
              <a:t>than optimal </a:t>
            </a:r>
            <a:r>
              <a:rPr lang="en-IN" dirty="0"/>
              <a:t>capacity will asymptote to an error value that exceeds the Bayes error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7156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No Free Lunch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/>
              <a:t>Inductive reasoning, or inferring general rules from a limited set of examples</a:t>
            </a:r>
            <a:r>
              <a:rPr lang="en-IN" dirty="0" smtClean="0"/>
              <a:t>, is </a:t>
            </a:r>
            <a:r>
              <a:rPr lang="en-IN" dirty="0"/>
              <a:t>not logically valid. </a:t>
            </a:r>
            <a:endParaRPr lang="en-IN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To </a:t>
            </a:r>
            <a:r>
              <a:rPr lang="en-IN" dirty="0"/>
              <a:t>logically infer a rule describing every member of a set</a:t>
            </a:r>
            <a:r>
              <a:rPr lang="en-IN" dirty="0" smtClean="0"/>
              <a:t>, one </a:t>
            </a:r>
            <a:r>
              <a:rPr lang="en-IN" dirty="0"/>
              <a:t>must have information about every </a:t>
            </a:r>
            <a:r>
              <a:rPr lang="en-IN" dirty="0" smtClean="0"/>
              <a:t>member </a:t>
            </a:r>
            <a:r>
              <a:rPr lang="en-IN" dirty="0"/>
              <a:t>of that </a:t>
            </a:r>
            <a:r>
              <a:rPr lang="en-IN" dirty="0" smtClean="0"/>
              <a:t>set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ML </a:t>
            </a:r>
            <a:r>
              <a:rPr lang="en-IN" dirty="0"/>
              <a:t>avoids this problem by oﬀering only probabilistic rules</a:t>
            </a:r>
            <a:r>
              <a:rPr lang="en-IN" dirty="0" smtClean="0"/>
              <a:t>, rather </a:t>
            </a:r>
            <a:r>
              <a:rPr lang="en-IN" dirty="0"/>
              <a:t>than the entirely certain rules used in purely logical reasoning. </a:t>
            </a:r>
            <a:endParaRPr lang="en-IN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promises </a:t>
            </a:r>
            <a:r>
              <a:rPr lang="en-IN" dirty="0"/>
              <a:t>to ﬁnd rules that are probably correct about most members </a:t>
            </a:r>
            <a:r>
              <a:rPr lang="en-IN" dirty="0" smtClean="0"/>
              <a:t>of the </a:t>
            </a:r>
            <a:r>
              <a:rPr lang="en-IN" dirty="0"/>
              <a:t>set they </a:t>
            </a:r>
            <a:r>
              <a:rPr lang="en-IN" dirty="0" smtClean="0"/>
              <a:t>concern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The no free lunch theorem (</a:t>
            </a:r>
            <a:r>
              <a:rPr lang="en-IN" dirty="0" err="1"/>
              <a:t>Wolpert</a:t>
            </a:r>
            <a:r>
              <a:rPr lang="en-IN" dirty="0"/>
              <a:t>, 1996) states that, averaged overall possible data generating distributions, every classiﬁcation algorithm has </a:t>
            </a:r>
            <a:r>
              <a:rPr lang="en-IN" dirty="0" smtClean="0"/>
              <a:t>the same </a:t>
            </a:r>
            <a:r>
              <a:rPr lang="en-IN" dirty="0"/>
              <a:t>error rate when classifying previously unobserved points.</a:t>
            </a:r>
            <a:endParaRPr lang="en-IN" dirty="0" smtClean="0"/>
          </a:p>
          <a:p>
            <a:pPr>
              <a:lnSpc>
                <a:spcPct val="120000"/>
              </a:lnSpc>
            </a:pPr>
            <a:r>
              <a:rPr lang="en-IN" dirty="0"/>
              <a:t>our goal is </a:t>
            </a:r>
            <a:r>
              <a:rPr lang="en-IN" dirty="0" smtClean="0"/>
              <a:t>to understand </a:t>
            </a:r>
            <a:r>
              <a:rPr lang="en-IN" dirty="0"/>
              <a:t>what kinds of distributions are relevant to the “real world” that an </a:t>
            </a:r>
            <a:r>
              <a:rPr lang="en-IN" dirty="0" smtClean="0"/>
              <a:t>AI agent </a:t>
            </a:r>
            <a:r>
              <a:rPr lang="en-IN" dirty="0"/>
              <a:t>experiences, and what kinds of machine learning algorithms perform well </a:t>
            </a:r>
            <a:r>
              <a:rPr lang="en-IN" dirty="0" smtClean="0"/>
              <a:t>on data </a:t>
            </a:r>
            <a:r>
              <a:rPr lang="en-IN" dirty="0"/>
              <a:t>drawn from the kinds of data generating distributions we care about</a:t>
            </a:r>
          </a:p>
        </p:txBody>
      </p:sp>
    </p:spTree>
    <p:extLst>
      <p:ext uri="{BB962C8B-B14F-4D97-AF65-F5344CB8AC3E}">
        <p14:creationId xmlns:p14="http://schemas.microsoft.com/office/powerpoint/2010/main" val="3849091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6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Prerequisites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</a:t>
            </a:r>
            <a:r>
              <a:rPr lang="en-US" dirty="0"/>
              <a:t>of calculus and linear </a:t>
            </a:r>
            <a:r>
              <a:rPr lang="en-US" dirty="0" smtClean="0"/>
              <a:t>algebra</a:t>
            </a:r>
            <a:endParaRPr lang="en-US" dirty="0"/>
          </a:p>
          <a:p>
            <a:r>
              <a:rPr lang="en-US" dirty="0" smtClean="0"/>
              <a:t>Probability </a:t>
            </a:r>
            <a:r>
              <a:rPr lang="en-US" dirty="0"/>
              <a:t>and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Machine Learning</a:t>
            </a:r>
          </a:p>
          <a:p>
            <a:endParaRPr lang="en-US" dirty="0" smtClean="0"/>
          </a:p>
          <a:p>
            <a:r>
              <a:rPr lang="en-US" dirty="0" smtClean="0"/>
              <a:t>Programming in Python</a:t>
            </a:r>
            <a:r>
              <a:rPr lang="en-US" dirty="0"/>
              <a:t>.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1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3445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 5.4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344557"/>
            <a:ext cx="8283338" cy="583240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The eﬀect of the training dataset size on the train and test error, </a:t>
            </a:r>
            <a:r>
              <a:rPr lang="en-IN" sz="1600" dirty="0" smtClean="0"/>
              <a:t>and </a:t>
            </a:r>
            <a:r>
              <a:rPr lang="en-IN" sz="1600" dirty="0"/>
              <a:t>the optimal model capacity.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A</a:t>
            </a:r>
            <a:r>
              <a:rPr lang="en-IN" sz="1600" dirty="0" smtClean="0"/>
              <a:t> </a:t>
            </a:r>
            <a:r>
              <a:rPr lang="en-IN" sz="1600" dirty="0"/>
              <a:t>synthetic regression problem based </a:t>
            </a:r>
            <a:r>
              <a:rPr lang="en-IN" sz="1600" dirty="0" smtClean="0"/>
              <a:t>- add moderate noise </a:t>
            </a:r>
            <a:r>
              <a:rPr lang="en-IN" sz="1600" dirty="0"/>
              <a:t>to a degree-5 polynomial, generated a single test set</a:t>
            </a:r>
            <a:r>
              <a:rPr lang="en-IN" sz="1600" dirty="0" smtClean="0"/>
              <a:t>, and </a:t>
            </a:r>
            <a:r>
              <a:rPr lang="en-IN" sz="1600" dirty="0"/>
              <a:t>then generated several diﬀerent sizes of training set. For each size, </a:t>
            </a:r>
            <a:r>
              <a:rPr lang="en-IN" sz="1600" dirty="0" smtClean="0"/>
              <a:t>generated 40 diﬀerent </a:t>
            </a:r>
            <a:r>
              <a:rPr lang="en-IN" sz="1600" dirty="0"/>
              <a:t>training sets </a:t>
            </a:r>
            <a:r>
              <a:rPr lang="en-IN" sz="1600" dirty="0" err="1" smtClean="0"/>
              <a:t>ito</a:t>
            </a:r>
            <a:r>
              <a:rPr lang="en-IN" sz="1600" dirty="0" smtClean="0"/>
              <a:t> </a:t>
            </a:r>
            <a:r>
              <a:rPr lang="en-IN" sz="1600" dirty="0"/>
              <a:t>plot error bars showing 95 percent conﬁdence intervals</a:t>
            </a:r>
            <a:r>
              <a:rPr lang="en-IN" sz="16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600" dirty="0" smtClean="0"/>
              <a:t>(</a:t>
            </a:r>
            <a:r>
              <a:rPr lang="en-IN" sz="1600" dirty="0"/>
              <a:t>Top)The MSE on the training and test </a:t>
            </a:r>
            <a:r>
              <a:rPr lang="en-IN" sz="1600" dirty="0" smtClean="0"/>
              <a:t>set </a:t>
            </a:r>
            <a:r>
              <a:rPr lang="en-IN" sz="1600" dirty="0"/>
              <a:t>a quadratic model</a:t>
            </a:r>
            <a:r>
              <a:rPr lang="en-IN" sz="1600" dirty="0" smtClean="0"/>
              <a:t>, and </a:t>
            </a:r>
            <a:r>
              <a:rPr lang="en-IN" sz="1600" dirty="0"/>
              <a:t>a model with degree chosen to minimize the test error. Both are ﬁt in closed form. </a:t>
            </a:r>
            <a:endParaRPr lang="en-IN" sz="1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600" dirty="0" smtClean="0"/>
              <a:t>quadratic model</a:t>
            </a:r>
            <a:r>
              <a:rPr lang="en-IN" sz="1600" dirty="0"/>
              <a:t>:</a:t>
            </a:r>
            <a:r>
              <a:rPr lang="en-IN" sz="1600" dirty="0" smtClean="0"/>
              <a:t> training </a:t>
            </a:r>
            <a:r>
              <a:rPr lang="en-IN" sz="1600" dirty="0"/>
              <a:t>error increases w</a:t>
            </a:r>
            <a:r>
              <a:rPr lang="en-IN" sz="1600" dirty="0" smtClean="0"/>
              <a:t>ith </a:t>
            </a:r>
            <a:r>
              <a:rPr lang="en-IN" sz="1600" dirty="0"/>
              <a:t>the size of the training set </a:t>
            </a:r>
            <a:r>
              <a:rPr lang="en-IN" sz="1600" dirty="0" smtClean="0"/>
              <a:t>because </a:t>
            </a:r>
            <a:r>
              <a:rPr lang="en-IN" sz="1600" dirty="0"/>
              <a:t>larger datasets are harder to ﬁt. </a:t>
            </a:r>
            <a:br>
              <a:rPr lang="en-IN" sz="1600" dirty="0"/>
            </a:br>
            <a:r>
              <a:rPr lang="en-IN" sz="1600" dirty="0" smtClean="0"/>
              <a:t>the </a:t>
            </a:r>
            <a:r>
              <a:rPr lang="en-IN" sz="1600" dirty="0"/>
              <a:t>test error decreases</a:t>
            </a:r>
            <a:r>
              <a:rPr lang="en-IN" sz="1600" dirty="0" smtClean="0"/>
              <a:t>, because </a:t>
            </a:r>
            <a:r>
              <a:rPr lang="en-IN" sz="1600" dirty="0"/>
              <a:t>fewer incorrect hypotheses are consistent with the training data.  </a:t>
            </a:r>
            <a:r>
              <a:rPr lang="en-IN" sz="1600" dirty="0" smtClean="0"/>
              <a:t>The quadratic model </a:t>
            </a:r>
            <a:r>
              <a:rPr lang="en-IN" sz="1600" dirty="0"/>
              <a:t>not have enough </a:t>
            </a:r>
            <a:r>
              <a:rPr lang="en-IN" sz="1600" dirty="0" smtClean="0"/>
              <a:t>capacity, </a:t>
            </a:r>
            <a:r>
              <a:rPr lang="en-IN" sz="1600" dirty="0"/>
              <a:t>so </a:t>
            </a:r>
            <a:r>
              <a:rPr lang="en-IN" sz="1600" dirty="0" smtClean="0"/>
              <a:t>test </a:t>
            </a:r>
            <a:r>
              <a:rPr lang="en-IN" sz="1600" dirty="0"/>
              <a:t>error asymptotes </a:t>
            </a:r>
            <a:r>
              <a:rPr lang="en-IN" sz="1600" dirty="0" smtClean="0"/>
              <a:t>to a </a:t>
            </a:r>
            <a:r>
              <a:rPr lang="en-IN" sz="1600" dirty="0"/>
              <a:t>high </a:t>
            </a:r>
            <a:r>
              <a:rPr lang="en-IN" sz="1600" dirty="0" smtClean="0"/>
              <a:t>value.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600" dirty="0" smtClean="0"/>
              <a:t>The </a:t>
            </a:r>
            <a:r>
              <a:rPr lang="en-IN" sz="1600" dirty="0"/>
              <a:t>test error at optimal capacity asymptotes to the Bayes error. </a:t>
            </a:r>
            <a:endParaRPr lang="en-IN" sz="1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600" dirty="0" smtClean="0"/>
              <a:t>The training </a:t>
            </a:r>
            <a:r>
              <a:rPr lang="en-IN" sz="1600" dirty="0"/>
              <a:t>error can fall below the Bayes error, due to the ability of the training </a:t>
            </a:r>
            <a:r>
              <a:rPr lang="en-IN" sz="1600" dirty="0" smtClean="0"/>
              <a:t>algorithm to </a:t>
            </a:r>
            <a:r>
              <a:rPr lang="en-IN" sz="1600" dirty="0"/>
              <a:t>memorize speciﬁc instances of the training set. </a:t>
            </a:r>
            <a:endParaRPr lang="en-IN" sz="1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600" dirty="0" smtClean="0"/>
              <a:t>As </a:t>
            </a:r>
            <a:r>
              <a:rPr lang="en-IN" sz="1600" dirty="0"/>
              <a:t>the training size increases to inﬁnity</a:t>
            </a:r>
            <a:r>
              <a:rPr lang="en-IN" sz="1600" dirty="0" smtClean="0"/>
              <a:t>, the </a:t>
            </a:r>
            <a:r>
              <a:rPr lang="en-IN" sz="1600" dirty="0"/>
              <a:t>training error of any ﬁxed-capacity model (here, the quadratic model) must rise to </a:t>
            </a:r>
            <a:r>
              <a:rPr lang="en-IN" sz="1600" dirty="0" smtClean="0"/>
              <a:t>at least </a:t>
            </a:r>
            <a:r>
              <a:rPr lang="en-IN" sz="1600" dirty="0"/>
              <a:t>the Bayes error. </a:t>
            </a:r>
            <a:endParaRPr lang="en-IN" sz="1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600" dirty="0" smtClean="0"/>
              <a:t>(</a:t>
            </a:r>
            <a:r>
              <a:rPr lang="en-IN" sz="1600" dirty="0"/>
              <a:t>Bottom)As the training set size increases, the optimal capacity(shown here as the degree of the optimal polynomial </a:t>
            </a:r>
            <a:r>
              <a:rPr lang="en-IN" sz="1600" dirty="0" err="1"/>
              <a:t>regressor</a:t>
            </a:r>
            <a:r>
              <a:rPr lang="en-IN" sz="1600" dirty="0"/>
              <a:t>) increases. The </a:t>
            </a:r>
            <a:r>
              <a:rPr lang="en-IN" sz="1600" dirty="0" smtClean="0"/>
              <a:t>optimal capacity </a:t>
            </a:r>
            <a:r>
              <a:rPr lang="en-IN" sz="1600" dirty="0"/>
              <a:t>plateaus after reaching suﬃcient complexity to solve the task</a:t>
            </a:r>
          </a:p>
        </p:txBody>
      </p:sp>
    </p:spTree>
    <p:extLst>
      <p:ext uri="{BB962C8B-B14F-4D97-AF65-F5344CB8AC3E}">
        <p14:creationId xmlns:p14="http://schemas.microsoft.com/office/powerpoint/2010/main" val="290883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IN" dirty="0" smtClean="0"/>
                  <a:t>No free lunch theorem implies we must design ML algorithms </a:t>
                </a:r>
                <a:r>
                  <a:rPr lang="en-IN" dirty="0"/>
                  <a:t>to perform well on a speciﬁc task. We do so by building a set </a:t>
                </a:r>
                <a:r>
                  <a:rPr lang="en-IN" dirty="0" smtClean="0"/>
                  <a:t>of preferences </a:t>
                </a:r>
                <a:r>
                  <a:rPr lang="en-IN" dirty="0"/>
                  <a:t>into the learning algorithm</a:t>
                </a:r>
                <a:r>
                  <a:rPr lang="en-I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IN" dirty="0"/>
                  <a:t>The </a:t>
                </a:r>
                <a:r>
                  <a:rPr lang="en-IN" dirty="0" err="1"/>
                  <a:t>behavior</a:t>
                </a:r>
                <a:r>
                  <a:rPr lang="en-IN" dirty="0"/>
                  <a:t> of our algorithm is strongly aﬀected not just by how large </a:t>
                </a:r>
                <a:r>
                  <a:rPr lang="en-IN" dirty="0" smtClean="0"/>
                  <a:t>we make </a:t>
                </a:r>
                <a:r>
                  <a:rPr lang="en-IN" dirty="0"/>
                  <a:t>the set of functions allowed in its hypothesis space, but by the speciﬁc </a:t>
                </a:r>
                <a:r>
                  <a:rPr lang="en-IN" dirty="0" smtClean="0"/>
                  <a:t>identity of </a:t>
                </a:r>
                <a:r>
                  <a:rPr lang="en-IN" dirty="0"/>
                  <a:t>those </a:t>
                </a:r>
                <a:r>
                  <a:rPr lang="en-IN" dirty="0" smtClean="0"/>
                  <a:t>functions</a:t>
                </a:r>
              </a:p>
              <a:p>
                <a:pPr>
                  <a:lnSpc>
                    <a:spcPct val="110000"/>
                  </a:lnSpc>
                </a:pPr>
                <a:r>
                  <a:rPr lang="en-IN" dirty="0"/>
                  <a:t>We can also give a learning algorithm a preference for one solution in </a:t>
                </a:r>
                <a:r>
                  <a:rPr lang="en-IN" dirty="0" smtClean="0"/>
                  <a:t>its hypothesis </a:t>
                </a:r>
                <a:r>
                  <a:rPr lang="en-IN" dirty="0"/>
                  <a:t>space to </a:t>
                </a:r>
                <a:r>
                  <a:rPr lang="en-IN" dirty="0" smtClean="0"/>
                  <a:t>another</a:t>
                </a:r>
              </a:p>
              <a:p>
                <a:pPr>
                  <a:lnSpc>
                    <a:spcPct val="110000"/>
                  </a:lnSpc>
                </a:pPr>
                <a:r>
                  <a:rPr lang="en-IN" dirty="0"/>
                  <a:t>For example, we can modify the training criterion for linear regression to </a:t>
                </a:r>
                <a:r>
                  <a:rPr lang="en-IN" dirty="0" smtClean="0"/>
                  <a:t>include weight decay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IN" dirty="0" smtClean="0"/>
              </a:p>
              <a:p>
                <a:pPr>
                  <a:lnSpc>
                    <a:spcPct val="110000"/>
                  </a:lnSpc>
                </a:pPr>
                <a:r>
                  <a:rPr lang="en-IN" dirty="0" smtClean="0"/>
                  <a:t>λ </a:t>
                </a:r>
                <a:r>
                  <a:rPr lang="en-IN" dirty="0"/>
                  <a:t>controls the strength </a:t>
                </a:r>
                <a:r>
                  <a:rPr lang="en-IN" dirty="0" smtClean="0"/>
                  <a:t>of preference for </a:t>
                </a:r>
                <a:r>
                  <a:rPr lang="en-IN" dirty="0"/>
                  <a:t>smaller weights</a:t>
                </a:r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0" t="-1625" r="-9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28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ﬁt a high-degree polynomial regression model to our example </a:t>
            </a:r>
            <a:r>
              <a:rPr lang="en-IN" dirty="0" smtClean="0"/>
              <a:t>training set. </a:t>
            </a:r>
          </a:p>
          <a:p>
            <a:r>
              <a:rPr lang="en-IN" dirty="0" smtClean="0"/>
              <a:t>The </a:t>
            </a:r>
            <a:r>
              <a:rPr lang="en-IN" dirty="0"/>
              <a:t>true function is quadratic, </a:t>
            </a:r>
            <a:r>
              <a:rPr lang="en-IN" dirty="0" smtClean="0"/>
              <a:t>we </a:t>
            </a:r>
            <a:r>
              <a:rPr lang="en-IN" dirty="0"/>
              <a:t>use </a:t>
            </a:r>
            <a:r>
              <a:rPr lang="en-IN" dirty="0" smtClean="0"/>
              <a:t>models </a:t>
            </a:r>
            <a:r>
              <a:rPr lang="en-IN" dirty="0"/>
              <a:t>with degree 9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</a:t>
            </a:r>
            <a:r>
              <a:rPr lang="en-IN" dirty="0"/>
              <a:t>vary the amount of weight decay to prevent these high-degree models from </a:t>
            </a:r>
            <a:r>
              <a:rPr lang="en-IN" dirty="0" err="1" smtClean="0"/>
              <a:t>overﬁtting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With </a:t>
            </a:r>
            <a:r>
              <a:rPr lang="en-IN" dirty="0"/>
              <a:t>very </a:t>
            </a:r>
            <a:r>
              <a:rPr lang="en-IN" dirty="0" smtClean="0"/>
              <a:t>large λ</a:t>
            </a:r>
            <a:r>
              <a:rPr lang="en-IN" dirty="0"/>
              <a:t>, we can force the model to learn a function with no slope </a:t>
            </a:r>
            <a:r>
              <a:rPr lang="en-IN" dirty="0" smtClean="0"/>
              <a:t>at all</a:t>
            </a:r>
            <a:r>
              <a:rPr lang="en-IN" dirty="0"/>
              <a:t>. This </a:t>
            </a:r>
            <a:r>
              <a:rPr lang="en-IN" dirty="0" err="1"/>
              <a:t>underﬁts</a:t>
            </a:r>
            <a:r>
              <a:rPr lang="en-IN" dirty="0"/>
              <a:t> because it can only represent a constant function. </a:t>
            </a:r>
            <a:endParaRPr lang="en-IN" dirty="0" smtClean="0"/>
          </a:p>
          <a:p>
            <a:r>
              <a:rPr lang="en-IN" dirty="0" smtClean="0"/>
              <a:t>(</a:t>
            </a:r>
            <a:r>
              <a:rPr lang="en-IN" dirty="0" err="1"/>
              <a:t>Center</a:t>
            </a:r>
            <a:r>
              <a:rPr lang="en-IN" dirty="0"/>
              <a:t>)With </a:t>
            </a:r>
            <a:r>
              <a:rPr lang="en-IN" dirty="0" smtClean="0"/>
              <a:t>a medium </a:t>
            </a:r>
            <a:r>
              <a:rPr lang="en-IN" dirty="0"/>
              <a:t>value of λ, the learning algorithm recovers a curve with the right general shape</a:t>
            </a:r>
            <a:r>
              <a:rPr lang="en-IN" dirty="0" smtClean="0"/>
              <a:t>. weight </a:t>
            </a:r>
            <a:r>
              <a:rPr lang="en-IN" dirty="0"/>
              <a:t>decay has encouraged it to use a simpler function described by </a:t>
            </a:r>
            <a:r>
              <a:rPr lang="en-IN" dirty="0" smtClean="0"/>
              <a:t>smaller coeﬃcients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(</a:t>
            </a:r>
            <a:r>
              <a:rPr lang="en-IN" dirty="0"/>
              <a:t>Right)With weight decay approaching zero </a:t>
            </a:r>
            <a:r>
              <a:rPr lang="en-IN" dirty="0" smtClean="0"/>
              <a:t>thedegree-9 </a:t>
            </a:r>
            <a:r>
              <a:rPr lang="en-IN" dirty="0"/>
              <a:t>polynomial </a:t>
            </a:r>
            <a:r>
              <a:rPr lang="en-IN" dirty="0" err="1"/>
              <a:t>overﬁts</a:t>
            </a:r>
            <a:r>
              <a:rPr lang="en-IN" dirty="0"/>
              <a:t> </a:t>
            </a:r>
            <a:r>
              <a:rPr lang="en-IN" dirty="0" smtClean="0"/>
              <a:t>signiﬁcantly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516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More generally, we can regularize a model that learns a function f(</a:t>
                </a:r>
                <a:r>
                  <a:rPr lang="en-IN" dirty="0" err="1" smtClean="0"/>
                  <a:t>x;θ</a:t>
                </a:r>
                <a:r>
                  <a:rPr lang="en-IN" dirty="0"/>
                  <a:t>) </a:t>
                </a:r>
                <a:r>
                  <a:rPr lang="en-IN" dirty="0" smtClean="0"/>
                  <a:t>by adding </a:t>
                </a:r>
                <a:r>
                  <a:rPr lang="en-IN" dirty="0"/>
                  <a:t>a penalty called </a:t>
                </a:r>
                <a:r>
                  <a:rPr lang="en-IN" dirty="0" smtClean="0"/>
                  <a:t>a </a:t>
                </a:r>
                <a:r>
                  <a:rPr lang="en-IN" dirty="0" err="1" smtClean="0"/>
                  <a:t>regularizer</a:t>
                </a:r>
                <a:r>
                  <a:rPr lang="en-IN" dirty="0" smtClean="0"/>
                  <a:t> to </a:t>
                </a:r>
                <a:r>
                  <a:rPr lang="en-IN" dirty="0"/>
                  <a:t>the cost function. </a:t>
                </a:r>
                <a:endParaRPr lang="en-IN" dirty="0" smtClean="0"/>
              </a:p>
              <a:p>
                <a:r>
                  <a:rPr lang="en-IN" dirty="0" smtClean="0"/>
                  <a:t>In </a:t>
                </a:r>
                <a:r>
                  <a:rPr lang="en-IN" dirty="0"/>
                  <a:t>the case of </a:t>
                </a:r>
                <a:r>
                  <a:rPr lang="en-IN" dirty="0" smtClean="0"/>
                  <a:t>weight decay</a:t>
                </a:r>
                <a:r>
                  <a:rPr lang="en-IN" dirty="0"/>
                  <a:t>, the </a:t>
                </a:r>
                <a:r>
                  <a:rPr lang="en-IN" dirty="0" err="1"/>
                  <a:t>regularizer</a:t>
                </a:r>
                <a:r>
                  <a:rPr lang="en-IN" dirty="0"/>
                  <a:t> is Ω(w) </a:t>
                </a:r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Many other </a:t>
                </a:r>
                <a:r>
                  <a:rPr lang="en-IN" dirty="0" err="1" smtClean="0"/>
                  <a:t>regularizers</a:t>
                </a:r>
                <a:r>
                  <a:rPr lang="en-IN" dirty="0" smtClean="0"/>
                  <a:t> </a:t>
                </a:r>
                <a:r>
                  <a:rPr lang="en-IN" dirty="0"/>
                  <a:t>are </a:t>
                </a:r>
                <a:r>
                  <a:rPr lang="en-IN" dirty="0" smtClean="0"/>
                  <a:t>possible</a:t>
                </a:r>
              </a:p>
              <a:p>
                <a:r>
                  <a:rPr lang="en-IN" dirty="0"/>
                  <a:t>Regularization is any modiﬁcation we make to </a:t>
                </a:r>
                <a:r>
                  <a:rPr lang="en-IN" dirty="0" smtClean="0"/>
                  <a:t>a learning </a:t>
                </a:r>
                <a:r>
                  <a:rPr lang="en-IN" dirty="0"/>
                  <a:t>algorithm that is intended to reduce its generalization error but not </a:t>
                </a:r>
                <a:r>
                  <a:rPr lang="en-IN" dirty="0" smtClean="0"/>
                  <a:t>its training </a:t>
                </a:r>
                <a:r>
                  <a:rPr lang="en-IN" dirty="0"/>
                  <a:t>error</a:t>
                </a:r>
                <a:r>
                  <a:rPr lang="en-IN" dirty="0" smtClean="0"/>
                  <a:t>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125" r="-9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961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Hyperparameters</a:t>
            </a:r>
            <a:r>
              <a:rPr lang="en-IN" dirty="0"/>
              <a:t> and Validation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Most ML </a:t>
            </a:r>
            <a:r>
              <a:rPr lang="en-US" dirty="0" err="1" smtClean="0"/>
              <a:t>algs</a:t>
            </a:r>
            <a:r>
              <a:rPr lang="en-US" dirty="0" smtClean="0"/>
              <a:t> </a:t>
            </a:r>
            <a:r>
              <a:rPr lang="en-IN" dirty="0"/>
              <a:t>have several settings that we can use to </a:t>
            </a:r>
            <a:r>
              <a:rPr lang="en-IN" dirty="0" smtClean="0"/>
              <a:t>control the behaviour - </a:t>
            </a:r>
            <a:r>
              <a:rPr lang="en-IN" dirty="0" err="1" smtClean="0"/>
              <a:t>hyperparameters</a:t>
            </a:r>
            <a:r>
              <a:rPr lang="en-IN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Poly regression problem –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degree of the poly is the </a:t>
            </a:r>
            <a:r>
              <a:rPr lang="en-US" dirty="0" err="1" smtClean="0"/>
              <a:t>hyperparameter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Value of lambda (weight decay)</a:t>
            </a:r>
          </a:p>
          <a:p>
            <a:pPr>
              <a:lnSpc>
                <a:spcPct val="100000"/>
              </a:lnSpc>
            </a:pPr>
            <a:r>
              <a:rPr lang="en-IN" dirty="0"/>
              <a:t>Sometimes a setting is chosen to be a </a:t>
            </a:r>
            <a:r>
              <a:rPr lang="en-IN" dirty="0" smtClean="0"/>
              <a:t>hyper-parameter </a:t>
            </a:r>
            <a:r>
              <a:rPr lang="en-IN" dirty="0"/>
              <a:t>that the learning </a:t>
            </a:r>
            <a:r>
              <a:rPr lang="en-IN" dirty="0" smtClean="0"/>
              <a:t>algorithm </a:t>
            </a:r>
            <a:r>
              <a:rPr lang="en-IN" dirty="0"/>
              <a:t>does not learn because it is diﬃcult to optimize</a:t>
            </a:r>
            <a:r>
              <a:rPr lang="en-IN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IN" dirty="0" smtClean="0"/>
              <a:t>Hyper-parameters that control </a:t>
            </a:r>
            <a:r>
              <a:rPr lang="en-IN" dirty="0"/>
              <a:t>model </a:t>
            </a:r>
            <a:r>
              <a:rPr lang="en-IN" dirty="0" smtClean="0"/>
              <a:t>capacity cannot be learned on training set</a:t>
            </a:r>
          </a:p>
          <a:p>
            <a:pPr>
              <a:lnSpc>
                <a:spcPct val="100000"/>
              </a:lnSpc>
            </a:pPr>
            <a:r>
              <a:rPr lang="en-IN" dirty="0"/>
              <a:t>To solve this problem, we need </a:t>
            </a:r>
            <a:r>
              <a:rPr lang="en-IN" dirty="0" err="1"/>
              <a:t>avalidation</a:t>
            </a:r>
            <a:r>
              <a:rPr lang="en-IN" dirty="0"/>
              <a:t> set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79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88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Estimators, 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Function Estimation (</a:t>
                </a:r>
                <a:r>
                  <a:rPr lang="en-IN" dirty="0"/>
                  <a:t>or function approximation</a:t>
                </a:r>
                <a:r>
                  <a:rPr lang="en-IN" dirty="0" smtClean="0"/>
                  <a:t>): predict </a:t>
                </a:r>
                <a:r>
                  <a:rPr lang="en-IN" dirty="0"/>
                  <a:t>a </a:t>
                </a:r>
                <a:r>
                  <a:rPr lang="en-IN" dirty="0" smtClean="0"/>
                  <a:t>variable y given </a:t>
                </a:r>
                <a:r>
                  <a:rPr lang="en-IN" dirty="0"/>
                  <a:t>an input </a:t>
                </a:r>
                <a:r>
                  <a:rPr lang="en-IN" dirty="0" smtClean="0"/>
                  <a:t>vector x</a:t>
                </a:r>
                <a:r>
                  <a:rPr lang="en-IN" dirty="0"/>
                  <a:t>. </a:t>
                </a:r>
                <a:r>
                  <a:rPr lang="en-IN" dirty="0" smtClean="0"/>
                  <a:t>We may assume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 smtClean="0"/>
              </a:p>
              <a:p>
                <a:r>
                  <a:rPr lang="en-US" dirty="0" smtClean="0"/>
                  <a:t>Bias of 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 smtClean="0"/>
              </a:p>
              <a:p>
                <a:r>
                  <a:rPr lang="en-IN" dirty="0"/>
                  <a:t>Variance and Standard </a:t>
                </a:r>
                <a:r>
                  <a:rPr lang="en-IN" dirty="0" smtClean="0"/>
                  <a:t>Error</a:t>
                </a:r>
              </a:p>
              <a:p>
                <a:pPr lvl="1"/>
                <a:r>
                  <a:rPr lang="en-IN" dirty="0"/>
                  <a:t>how </a:t>
                </a:r>
                <a:r>
                  <a:rPr lang="en-IN" dirty="0" smtClean="0"/>
                  <a:t>much we </a:t>
                </a:r>
                <a:r>
                  <a:rPr lang="en-IN" dirty="0"/>
                  <a:t>expect it to vary as a function of the data sample</a:t>
                </a:r>
                <a:r>
                  <a:rPr lang="en-IN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 smtClean="0"/>
              </a:p>
              <a:p>
                <a:pPr lvl="1"/>
                <a:r>
                  <a:rPr lang="en-IN" dirty="0"/>
                  <a:t>the square root of </a:t>
                </a:r>
                <a:r>
                  <a:rPr lang="en-IN" dirty="0" err="1"/>
                  <a:t>thevariance</a:t>
                </a:r>
                <a:r>
                  <a:rPr lang="en-IN" dirty="0"/>
                  <a:t> is called the standard error, denoted SE(ˆθ</a:t>
                </a:r>
                <a:r>
                  <a:rPr lang="en-IN" dirty="0" smtClean="0"/>
                  <a:t>).</a:t>
                </a:r>
              </a:p>
              <a:p>
                <a:pPr lvl="1"/>
                <a:r>
                  <a:rPr lang="en-IN" dirty="0"/>
                  <a:t>a measure of </a:t>
                </a:r>
                <a:r>
                  <a:rPr lang="en-IN" dirty="0" err="1"/>
                  <a:t>howwe</a:t>
                </a:r>
                <a:r>
                  <a:rPr lang="en-IN" dirty="0"/>
                  <a:t> would expect the estimate we compute from data to vary as we </a:t>
                </a:r>
                <a:r>
                  <a:rPr lang="en-IN" dirty="0" err="1"/>
                  <a:t>independentlyresample</a:t>
                </a:r>
                <a:r>
                  <a:rPr lang="en-IN" dirty="0"/>
                  <a:t> the dataset from the underlying data generating process.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3250" r="-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677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Trading oﬀ Bias and Variance to Minimize Mean </a:t>
            </a:r>
            <a:r>
              <a:rPr lang="en-IN" sz="2800" dirty="0" smtClean="0"/>
              <a:t>Squared Error</a:t>
            </a:r>
            <a:endParaRPr lang="en-IN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14" y="1296537"/>
            <a:ext cx="6863971" cy="485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1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Maximum Likelihood Estimation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P131-132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53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67000"/>
            <a:ext cx="9144000" cy="14325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ML Basics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16499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IN" dirty="0"/>
              <a:t>Support Vector </a:t>
            </a:r>
            <a:r>
              <a:rPr lang="en-IN" dirty="0" smtClean="0"/>
              <a:t>Machines</a:t>
            </a:r>
          </a:p>
          <a:p>
            <a:r>
              <a:rPr lang="en-US" dirty="0" err="1" smtClean="0"/>
              <a:t>kNN</a:t>
            </a:r>
            <a:endParaRPr lang="en-US" dirty="0" smtClean="0"/>
          </a:p>
          <a:p>
            <a:r>
              <a:rPr lang="en-US" dirty="0" smtClean="0"/>
              <a:t>Decision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765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Informally, unsupervised learning refers to most attempts to </a:t>
            </a:r>
            <a:r>
              <a:rPr lang="en-IN" dirty="0" smtClean="0"/>
              <a:t>extract information </a:t>
            </a:r>
            <a:r>
              <a:rPr lang="en-IN" dirty="0"/>
              <a:t>from a distribution that do not require human </a:t>
            </a:r>
            <a:r>
              <a:rPr lang="en-IN" dirty="0" err="1"/>
              <a:t>labor</a:t>
            </a:r>
            <a:r>
              <a:rPr lang="en-IN" dirty="0"/>
              <a:t> to </a:t>
            </a:r>
            <a:r>
              <a:rPr lang="en-IN" dirty="0" smtClean="0"/>
              <a:t>annotate examples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density </a:t>
            </a:r>
            <a:r>
              <a:rPr lang="en-IN" dirty="0"/>
              <a:t>estimation, </a:t>
            </a:r>
            <a:endParaRPr lang="en-IN" dirty="0" smtClean="0"/>
          </a:p>
          <a:p>
            <a:pPr lvl="1"/>
            <a:r>
              <a:rPr lang="en-IN" dirty="0" smtClean="0"/>
              <a:t>learning to draw </a:t>
            </a:r>
            <a:r>
              <a:rPr lang="en-IN" dirty="0"/>
              <a:t>samples from a distribution, </a:t>
            </a:r>
            <a:endParaRPr lang="en-IN" dirty="0" smtClean="0"/>
          </a:p>
          <a:p>
            <a:pPr lvl="1"/>
            <a:r>
              <a:rPr lang="en-IN" dirty="0" smtClean="0"/>
              <a:t>learning </a:t>
            </a:r>
            <a:r>
              <a:rPr lang="en-IN" dirty="0"/>
              <a:t>to </a:t>
            </a:r>
            <a:r>
              <a:rPr lang="en-IN" dirty="0" err="1"/>
              <a:t>denoise</a:t>
            </a:r>
            <a:r>
              <a:rPr lang="en-IN" dirty="0"/>
              <a:t> data from some distribution</a:t>
            </a:r>
            <a:r>
              <a:rPr lang="en-IN" dirty="0" smtClean="0"/>
              <a:t>,</a:t>
            </a:r>
          </a:p>
          <a:p>
            <a:pPr lvl="1"/>
            <a:r>
              <a:rPr lang="en-IN" dirty="0" smtClean="0"/>
              <a:t>ﬁnding </a:t>
            </a:r>
            <a:r>
              <a:rPr lang="en-IN" dirty="0"/>
              <a:t>a manifold that the data lies near, </a:t>
            </a:r>
          </a:p>
          <a:p>
            <a:pPr lvl="1"/>
            <a:r>
              <a:rPr lang="en-IN" dirty="0" smtClean="0"/>
              <a:t>clustering </a:t>
            </a:r>
            <a:r>
              <a:rPr lang="en-IN" dirty="0"/>
              <a:t>the data into groups </a:t>
            </a:r>
            <a:r>
              <a:rPr lang="en-IN" dirty="0" smtClean="0"/>
              <a:t>of related examples</a:t>
            </a:r>
          </a:p>
          <a:p>
            <a:r>
              <a:rPr lang="en-IN" dirty="0"/>
              <a:t>A classic unsupervised learning task is to ﬁnd the “best” representation of </a:t>
            </a:r>
            <a:r>
              <a:rPr lang="en-IN" dirty="0" smtClean="0"/>
              <a:t>the data</a:t>
            </a:r>
          </a:p>
          <a:p>
            <a:pPr lvl="1"/>
            <a:r>
              <a:rPr lang="en-IN" dirty="0"/>
              <a:t>preserves as much information </a:t>
            </a:r>
            <a:r>
              <a:rPr lang="en-IN" dirty="0" err="1"/>
              <a:t>aboutxas</a:t>
            </a:r>
            <a:r>
              <a:rPr lang="en-IN" dirty="0"/>
              <a:t> possible </a:t>
            </a:r>
            <a:r>
              <a:rPr lang="en-IN" dirty="0" err="1"/>
              <a:t>whileobeying</a:t>
            </a:r>
            <a:r>
              <a:rPr lang="en-IN" dirty="0"/>
              <a:t> some penalty or constraint aimed at keeping the representation simpler</a:t>
            </a:r>
          </a:p>
        </p:txBody>
      </p:sp>
    </p:spTree>
    <p:extLst>
      <p:ext uri="{BB962C8B-B14F-4D97-AF65-F5344CB8AC3E}">
        <p14:creationId xmlns:p14="http://schemas.microsoft.com/office/powerpoint/2010/main" val="2490374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IN" dirty="0"/>
              <a:t>lower dimensional </a:t>
            </a:r>
            <a:r>
              <a:rPr lang="en-IN" dirty="0" smtClean="0"/>
              <a:t>representations</a:t>
            </a:r>
            <a:endParaRPr lang="en-IN" dirty="0"/>
          </a:p>
          <a:p>
            <a:pPr lvl="1">
              <a:lnSpc>
                <a:spcPct val="110000"/>
              </a:lnSpc>
            </a:pPr>
            <a:r>
              <a:rPr lang="en-IN" dirty="0"/>
              <a:t>compress as much information </a:t>
            </a:r>
            <a:r>
              <a:rPr lang="en-IN" dirty="0" smtClean="0"/>
              <a:t>about x as </a:t>
            </a:r>
            <a:r>
              <a:rPr lang="en-IN" dirty="0"/>
              <a:t>possible in a smaller representation</a:t>
            </a:r>
            <a:endParaRPr lang="en-IN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IN" dirty="0" smtClean="0"/>
              <a:t>sparse representations</a:t>
            </a:r>
          </a:p>
          <a:p>
            <a:pPr lvl="1">
              <a:lnSpc>
                <a:spcPct val="110000"/>
              </a:lnSpc>
            </a:pPr>
            <a:r>
              <a:rPr lang="en-IN" dirty="0"/>
              <a:t> embed the dataset into a representation whose entries </a:t>
            </a:r>
            <a:r>
              <a:rPr lang="en-IN" dirty="0" smtClean="0"/>
              <a:t>are mostly </a:t>
            </a:r>
            <a:r>
              <a:rPr lang="en-IN" dirty="0"/>
              <a:t>zeroes for most inputs</a:t>
            </a:r>
            <a:endParaRPr lang="en-IN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IN" dirty="0" smtClean="0"/>
              <a:t>independent representations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Disentangle the </a:t>
            </a:r>
            <a:r>
              <a:rPr lang="en-IN" dirty="0"/>
              <a:t>sources of variation underlying the data distribution such that the </a:t>
            </a:r>
            <a:r>
              <a:rPr lang="en-IN" dirty="0" smtClean="0"/>
              <a:t>dimensions of </a:t>
            </a:r>
            <a:r>
              <a:rPr lang="en-IN" dirty="0"/>
              <a:t>the representation are statistically </a:t>
            </a:r>
            <a:r>
              <a:rPr lang="en-IN" dirty="0" smtClean="0"/>
              <a:t>independent</a:t>
            </a:r>
          </a:p>
          <a:p>
            <a:pPr>
              <a:lnSpc>
                <a:spcPct val="110000"/>
              </a:lnSpc>
            </a:pPr>
            <a:r>
              <a:rPr lang="en-IN" dirty="0"/>
              <a:t>The notion of representation is one of the central themes of deep </a:t>
            </a:r>
            <a:r>
              <a:rPr lang="en-IN" dirty="0" smtClean="0"/>
              <a:t>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640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Principal Components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</a:t>
            </a:r>
            <a:r>
              <a:rPr lang="en-IN" dirty="0"/>
              <a:t> </a:t>
            </a:r>
            <a:r>
              <a:rPr lang="en-IN" dirty="0" smtClean="0"/>
              <a:t>provides a </a:t>
            </a:r>
            <a:r>
              <a:rPr lang="en-IN" dirty="0"/>
              <a:t>means of compressing </a:t>
            </a:r>
            <a:r>
              <a:rPr lang="en-IN" dirty="0" smtClean="0"/>
              <a:t>data</a:t>
            </a:r>
            <a:endParaRPr lang="en-IN" dirty="0"/>
          </a:p>
          <a:p>
            <a:pPr lvl="1"/>
            <a:r>
              <a:rPr lang="en-IN" dirty="0"/>
              <a:t>We </a:t>
            </a:r>
            <a:r>
              <a:rPr lang="en-IN" dirty="0" smtClean="0"/>
              <a:t>can </a:t>
            </a:r>
            <a:r>
              <a:rPr lang="en-IN" dirty="0"/>
              <a:t>view PCA as an unsupervised </a:t>
            </a:r>
            <a:r>
              <a:rPr lang="en-IN" dirty="0" smtClean="0"/>
              <a:t>learning algorithm </a:t>
            </a:r>
            <a:r>
              <a:rPr lang="en-IN" dirty="0"/>
              <a:t>that learns a representation of data. </a:t>
            </a:r>
          </a:p>
          <a:p>
            <a:pPr lvl="1"/>
            <a:r>
              <a:rPr lang="en-US" dirty="0" smtClean="0"/>
              <a:t>Learn lower dim </a:t>
            </a:r>
            <a:r>
              <a:rPr lang="en-US" dirty="0" err="1" smtClean="0"/>
              <a:t>repr</a:t>
            </a:r>
            <a:endParaRPr lang="en-US" dirty="0" smtClean="0"/>
          </a:p>
          <a:p>
            <a:pPr lvl="1"/>
            <a:r>
              <a:rPr lang="en-IN" dirty="0"/>
              <a:t>elements have no linear correlation with each </a:t>
            </a:r>
            <a:r>
              <a:rPr lang="en-IN" dirty="0" smtClean="0"/>
              <a:t>other</a:t>
            </a:r>
          </a:p>
          <a:p>
            <a:r>
              <a:rPr lang="en-IN" dirty="0" smtClean="0"/>
              <a:t>a </a:t>
            </a:r>
            <a:r>
              <a:rPr lang="en-IN" dirty="0"/>
              <a:t>ﬁrst step toward the criterion of learning representations whose elements </a:t>
            </a:r>
            <a:r>
              <a:rPr lang="en-IN" dirty="0" smtClean="0"/>
              <a:t>are statistically </a:t>
            </a:r>
            <a:r>
              <a:rPr lang="en-IN" dirty="0"/>
              <a:t>independent.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achieve full independence, a representation </a:t>
            </a:r>
            <a:r>
              <a:rPr lang="en-IN" dirty="0" smtClean="0"/>
              <a:t>learning algorithm </a:t>
            </a:r>
            <a:r>
              <a:rPr lang="en-IN" dirty="0"/>
              <a:t>must also remove the nonlinear relationships between </a:t>
            </a:r>
            <a:r>
              <a:rPr lang="en-IN" dirty="0" smtClean="0"/>
              <a:t>variables</a:t>
            </a:r>
          </a:p>
          <a:p>
            <a:r>
              <a:rPr lang="en-IN" dirty="0"/>
              <a:t>PCA learns an orthogonal, linear transformation of the data that projects </a:t>
            </a:r>
            <a:r>
              <a:rPr lang="en-IN" dirty="0" smtClean="0"/>
              <a:t>an input x to </a:t>
            </a:r>
            <a:r>
              <a:rPr lang="en-IN" dirty="0"/>
              <a:t>a </a:t>
            </a:r>
            <a:r>
              <a:rPr lang="en-IN" dirty="0" smtClean="0"/>
              <a:t>representation 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445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An example </a:t>
            </a:r>
            <a:r>
              <a:rPr lang="en-IN" dirty="0"/>
              <a:t>of a simple representation learning </a:t>
            </a:r>
            <a:r>
              <a:rPr lang="en-IN" dirty="0" smtClean="0"/>
              <a:t>algorithm</a:t>
            </a:r>
          </a:p>
          <a:p>
            <a:pPr>
              <a:lnSpc>
                <a:spcPct val="120000"/>
              </a:lnSpc>
            </a:pPr>
            <a:r>
              <a:rPr lang="en-IN" dirty="0"/>
              <a:t>We can thus think of the algorithm </a:t>
            </a:r>
            <a:r>
              <a:rPr lang="en-IN" dirty="0" smtClean="0"/>
              <a:t>as providing a k-dimensional </a:t>
            </a:r>
            <a:r>
              <a:rPr lang="en-IN" dirty="0"/>
              <a:t>one-hot code </a:t>
            </a:r>
            <a:r>
              <a:rPr lang="en-IN" dirty="0" smtClean="0"/>
              <a:t>vector h representing </a:t>
            </a:r>
            <a:r>
              <a:rPr lang="en-IN" dirty="0"/>
              <a:t>an </a:t>
            </a:r>
            <a:r>
              <a:rPr lang="en-IN" dirty="0" smtClean="0"/>
              <a:t>input x</a:t>
            </a:r>
          </a:p>
          <a:p>
            <a:pPr>
              <a:lnSpc>
                <a:spcPct val="120000"/>
              </a:lnSpc>
            </a:pPr>
            <a:r>
              <a:rPr lang="en-IN" dirty="0"/>
              <a:t>The one-hot code provided </a:t>
            </a:r>
            <a:r>
              <a:rPr lang="en-IN" dirty="0" smtClean="0"/>
              <a:t>by k-means </a:t>
            </a:r>
            <a:r>
              <a:rPr lang="en-IN" dirty="0"/>
              <a:t>clustering is an example of a </a:t>
            </a:r>
            <a:r>
              <a:rPr lang="en-IN" dirty="0" smtClean="0"/>
              <a:t>sparse representation</a:t>
            </a:r>
          </a:p>
          <a:p>
            <a:pPr>
              <a:lnSpc>
                <a:spcPct val="120000"/>
              </a:lnSpc>
            </a:pPr>
            <a:r>
              <a:rPr lang="en-IN" dirty="0"/>
              <a:t>we may prefer a </a:t>
            </a:r>
            <a:r>
              <a:rPr lang="en-IN" dirty="0" smtClean="0"/>
              <a:t>distributed representation </a:t>
            </a:r>
            <a:r>
              <a:rPr lang="en-IN" dirty="0"/>
              <a:t>to a one-hot representation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 </a:t>
            </a:r>
            <a:r>
              <a:rPr lang="en-IN" dirty="0"/>
              <a:t>A distributed representation could </a:t>
            </a:r>
            <a:r>
              <a:rPr lang="en-IN" dirty="0" smtClean="0"/>
              <a:t>have two </a:t>
            </a:r>
            <a:r>
              <a:rPr lang="en-IN" dirty="0"/>
              <a:t>attributes for each vehicle—one representing its </a:t>
            </a:r>
            <a:r>
              <a:rPr lang="en-IN" dirty="0" err="1"/>
              <a:t>color</a:t>
            </a:r>
            <a:r>
              <a:rPr lang="en-IN" dirty="0"/>
              <a:t> and one </a:t>
            </a:r>
            <a:r>
              <a:rPr lang="en-IN" dirty="0" smtClean="0"/>
              <a:t>representing whether </a:t>
            </a:r>
            <a:r>
              <a:rPr lang="en-IN" dirty="0"/>
              <a:t>it is a car or a truck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dirty="0"/>
              <a:t>having many attributes reduces the burden on </a:t>
            </a:r>
            <a:r>
              <a:rPr lang="en-IN" dirty="0" smtClean="0"/>
              <a:t>the algorithm </a:t>
            </a:r>
            <a:r>
              <a:rPr lang="en-IN" dirty="0"/>
              <a:t>to guess which single attribute we care about, and allows us to </a:t>
            </a:r>
            <a:r>
              <a:rPr lang="en-IN" dirty="0" smtClean="0"/>
              <a:t>measure similarity </a:t>
            </a:r>
            <a:r>
              <a:rPr lang="en-IN" dirty="0"/>
              <a:t>between objects in a ﬁne-grained way by comparing many </a:t>
            </a:r>
            <a:r>
              <a:rPr lang="en-IN" dirty="0" smtClean="0"/>
              <a:t>attributes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651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Stochastic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Nearly all of deep learning is powered by one very important algorithm</a:t>
            </a:r>
            <a:r>
              <a:rPr lang="en-IN" dirty="0" smtClean="0"/>
              <a:t>: stochastic gradient descent or SGD</a:t>
            </a:r>
          </a:p>
          <a:p>
            <a:pPr>
              <a:lnSpc>
                <a:spcPct val="110000"/>
              </a:lnSpc>
            </a:pPr>
            <a:r>
              <a:rPr lang="en-IN" dirty="0"/>
              <a:t>large training sets </a:t>
            </a:r>
            <a:r>
              <a:rPr lang="en-IN" dirty="0" smtClean="0"/>
              <a:t>computationally expensive but necessary for generalization</a:t>
            </a:r>
          </a:p>
          <a:p>
            <a:pPr>
              <a:lnSpc>
                <a:spcPct val="110000"/>
              </a:lnSpc>
            </a:pPr>
            <a:r>
              <a:rPr lang="en-IN" dirty="0"/>
              <a:t>The cost function used by a machine learning algorithm often decomposes as </a:t>
            </a:r>
            <a:r>
              <a:rPr lang="en-IN" dirty="0" smtClean="0"/>
              <a:t>a sum </a:t>
            </a:r>
            <a:r>
              <a:rPr lang="en-IN" dirty="0"/>
              <a:t>over training examples of some per-example loss function</a:t>
            </a:r>
            <a:r>
              <a:rPr lang="en-IN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IN" dirty="0"/>
              <a:t>The insight of stochastic gradient descent is that the gradient is an expectation</a:t>
            </a:r>
            <a:r>
              <a:rPr lang="en-IN" dirty="0" smtClean="0"/>
              <a:t>. The </a:t>
            </a:r>
            <a:r>
              <a:rPr lang="en-IN" dirty="0"/>
              <a:t>expectation may be approximately estimated using a small set of </a:t>
            </a:r>
            <a:r>
              <a:rPr lang="en-IN" dirty="0" smtClean="0"/>
              <a:t>samples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95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Building a </a:t>
            </a:r>
            <a:r>
              <a:rPr lang="en-IN" dirty="0" smtClean="0"/>
              <a:t>ML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Nearly all deep learning algorithms can be described as particular instances </a:t>
            </a:r>
            <a:r>
              <a:rPr lang="en-IN" dirty="0" smtClean="0"/>
              <a:t>of a </a:t>
            </a:r>
            <a:r>
              <a:rPr lang="en-IN" dirty="0"/>
              <a:t>fairly simple recipe: </a:t>
            </a:r>
          </a:p>
          <a:p>
            <a:r>
              <a:rPr lang="en-IN" dirty="0" smtClean="0"/>
              <a:t>combine </a:t>
            </a:r>
            <a:r>
              <a:rPr lang="en-IN" dirty="0"/>
              <a:t>a speciﬁcation of </a:t>
            </a:r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dirty="0"/>
              <a:t>dataset, </a:t>
            </a:r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dirty="0"/>
              <a:t>cost function, </a:t>
            </a:r>
            <a:endParaRPr lang="en-IN" dirty="0" smtClean="0"/>
          </a:p>
          <a:p>
            <a:pPr lvl="1"/>
            <a:r>
              <a:rPr lang="en-IN" dirty="0" smtClean="0"/>
              <a:t>An optimization </a:t>
            </a:r>
            <a:r>
              <a:rPr lang="en-IN" dirty="0"/>
              <a:t>procedure and </a:t>
            </a:r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dirty="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843702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Challenges </a:t>
            </a:r>
            <a:r>
              <a:rPr lang="en-IN" dirty="0"/>
              <a:t>Motivating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motivated in part by the failure </a:t>
            </a:r>
            <a:r>
              <a:rPr lang="en-IN" dirty="0" err="1"/>
              <a:t>oftraditional</a:t>
            </a:r>
            <a:r>
              <a:rPr lang="en-IN" dirty="0"/>
              <a:t> algorithms to generalize well on such AI </a:t>
            </a:r>
            <a:r>
              <a:rPr lang="en-IN" dirty="0" smtClean="0"/>
              <a:t>tasks as speech recognition, object recognition NLP</a:t>
            </a:r>
          </a:p>
          <a:p>
            <a:r>
              <a:rPr lang="en-IN" dirty="0"/>
              <a:t>the challenge of generalizing to new examples </a:t>
            </a:r>
            <a:r>
              <a:rPr lang="en-IN" dirty="0" smtClean="0"/>
              <a:t>becomes exponentially </a:t>
            </a:r>
            <a:r>
              <a:rPr lang="en-IN" dirty="0"/>
              <a:t>more diﬃcult when working with high-dimensional </a:t>
            </a:r>
            <a:r>
              <a:rPr lang="en-IN" dirty="0" smtClean="0"/>
              <a:t>data</a:t>
            </a:r>
          </a:p>
          <a:p>
            <a:r>
              <a:rPr lang="en-IN" dirty="0" smtClean="0"/>
              <a:t>the </a:t>
            </a:r>
            <a:r>
              <a:rPr lang="en-IN" dirty="0"/>
              <a:t>mechanisms used to achieve generalization in traditional </a:t>
            </a:r>
            <a:r>
              <a:rPr lang="en-IN" dirty="0" smtClean="0"/>
              <a:t>ML are </a:t>
            </a:r>
            <a:r>
              <a:rPr lang="en-IN" dirty="0"/>
              <a:t>insuﬃcient to learn complicated functions in high-dimensional spaces.</a:t>
            </a:r>
          </a:p>
        </p:txBody>
      </p:sp>
    </p:spTree>
    <p:extLst>
      <p:ext uri="{BB962C8B-B14F-4D97-AF65-F5344CB8AC3E}">
        <p14:creationId xmlns:p14="http://schemas.microsoft.com/office/powerpoint/2010/main" val="1227028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The number </a:t>
            </a:r>
            <a:r>
              <a:rPr lang="en-IN" dirty="0"/>
              <a:t>of possible </a:t>
            </a:r>
            <a:r>
              <a:rPr lang="en-IN" dirty="0" smtClean="0"/>
              <a:t>distinct conﬁgurations </a:t>
            </a:r>
            <a:r>
              <a:rPr lang="en-IN" dirty="0"/>
              <a:t>of a set of variables increases exponentially as the number of </a:t>
            </a:r>
            <a:r>
              <a:rPr lang="en-IN" dirty="0" smtClean="0"/>
              <a:t>variables increases</a:t>
            </a:r>
          </a:p>
          <a:p>
            <a:pPr>
              <a:lnSpc>
                <a:spcPct val="120000"/>
              </a:lnSpc>
            </a:pPr>
            <a:r>
              <a:rPr lang="en-IN" dirty="0"/>
              <a:t> the number </a:t>
            </a:r>
            <a:r>
              <a:rPr lang="en-IN" dirty="0" smtClean="0"/>
              <a:t>of possible </a:t>
            </a:r>
            <a:r>
              <a:rPr lang="en-IN" dirty="0"/>
              <a:t>conﬁgurations </a:t>
            </a:r>
            <a:r>
              <a:rPr lang="en-IN" dirty="0" smtClean="0"/>
              <a:t>of  x is </a:t>
            </a:r>
            <a:r>
              <a:rPr lang="en-IN" dirty="0"/>
              <a:t>much larger than the number of training examples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dirty="0"/>
              <a:t>The core idea in deep learning is that we assume that the data was generated </a:t>
            </a:r>
            <a:r>
              <a:rPr lang="en-IN" dirty="0" smtClean="0"/>
              <a:t>by the </a:t>
            </a:r>
            <a:r>
              <a:rPr lang="en-IN" dirty="0"/>
              <a:t>composition of factors or features, potentially at multiple levels in a </a:t>
            </a:r>
            <a:r>
              <a:rPr lang="en-IN" dirty="0" smtClean="0"/>
              <a:t>hierarchy</a:t>
            </a:r>
          </a:p>
          <a:p>
            <a:pPr>
              <a:lnSpc>
                <a:spcPct val="120000"/>
              </a:lnSpc>
            </a:pPr>
            <a:r>
              <a:rPr lang="en-IN" dirty="0"/>
              <a:t>Many other similarly generic assumptions can further improve deep learning </a:t>
            </a:r>
            <a:r>
              <a:rPr lang="en-IN" dirty="0" smtClean="0"/>
              <a:t>algorithms.</a:t>
            </a:r>
          </a:p>
          <a:p>
            <a:pPr>
              <a:lnSpc>
                <a:spcPct val="120000"/>
              </a:lnSpc>
            </a:pPr>
            <a:r>
              <a:rPr lang="en-IN" dirty="0"/>
              <a:t>The exponential advantages conferred by the use of deep</a:t>
            </a:r>
            <a:r>
              <a:rPr lang="en-IN" dirty="0" smtClean="0"/>
              <a:t>, distributed </a:t>
            </a:r>
            <a:r>
              <a:rPr lang="en-IN" dirty="0"/>
              <a:t>representations counter the exponential challenges posed by the </a:t>
            </a:r>
            <a:r>
              <a:rPr lang="en-IN" dirty="0" smtClean="0"/>
              <a:t>curse of </a:t>
            </a:r>
            <a:r>
              <a:rPr lang="en-IN" dirty="0"/>
              <a:t>dimensionality</a:t>
            </a:r>
          </a:p>
        </p:txBody>
      </p:sp>
    </p:spTree>
    <p:extLst>
      <p:ext uri="{BB962C8B-B14F-4D97-AF65-F5344CB8AC3E}">
        <p14:creationId xmlns:p14="http://schemas.microsoft.com/office/powerpoint/2010/main" val="1067750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Manifold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manifold is </a:t>
            </a:r>
            <a:r>
              <a:rPr lang="en-IN" dirty="0"/>
              <a:t>a connected region. </a:t>
            </a:r>
            <a:endParaRPr lang="en-IN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Mathematically</a:t>
            </a:r>
            <a:r>
              <a:rPr lang="en-IN" dirty="0"/>
              <a:t>, it is a set of points</a:t>
            </a:r>
            <a:r>
              <a:rPr lang="en-IN" dirty="0" smtClean="0"/>
              <a:t>, associated </a:t>
            </a:r>
            <a:r>
              <a:rPr lang="en-IN" dirty="0"/>
              <a:t>with a </a:t>
            </a:r>
            <a:r>
              <a:rPr lang="en-IN" dirty="0" err="1"/>
              <a:t>neighborhood</a:t>
            </a:r>
            <a:r>
              <a:rPr lang="en-IN" dirty="0"/>
              <a:t> around each point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dirty="0"/>
              <a:t>The deﬁnition of a </a:t>
            </a:r>
            <a:r>
              <a:rPr lang="en-IN" dirty="0" err="1"/>
              <a:t>neighborhood</a:t>
            </a:r>
            <a:r>
              <a:rPr lang="en-IN" dirty="0"/>
              <a:t> surrounding each point implies the </a:t>
            </a:r>
            <a:r>
              <a:rPr lang="en-IN" dirty="0" smtClean="0"/>
              <a:t>existence of </a:t>
            </a:r>
            <a:r>
              <a:rPr lang="en-IN" dirty="0"/>
              <a:t>transformations that can be applied to move on the manifold from one </a:t>
            </a:r>
            <a:r>
              <a:rPr lang="en-IN" dirty="0" smtClean="0"/>
              <a:t>position to </a:t>
            </a:r>
            <a:r>
              <a:rPr lang="en-IN" dirty="0"/>
              <a:t>a </a:t>
            </a:r>
            <a:r>
              <a:rPr lang="en-IN" dirty="0" err="1"/>
              <a:t>neighboring</a:t>
            </a:r>
            <a:r>
              <a:rPr lang="en-IN" dirty="0"/>
              <a:t> one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In ML it </a:t>
            </a:r>
            <a:r>
              <a:rPr lang="en-IN" dirty="0"/>
              <a:t>tends to be used more loosely to designate a connected </a:t>
            </a:r>
            <a:r>
              <a:rPr lang="en-IN" dirty="0" smtClean="0"/>
              <a:t>set of </a:t>
            </a:r>
            <a:r>
              <a:rPr lang="en-IN" dirty="0"/>
              <a:t>points that can be approximated well by considering only a small number </a:t>
            </a:r>
            <a:r>
              <a:rPr lang="en-IN" dirty="0" smtClean="0"/>
              <a:t>of degrees </a:t>
            </a:r>
            <a:r>
              <a:rPr lang="en-IN" dirty="0"/>
              <a:t>of freedom, or dimensions, embedded in a higher-dimensional space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Each dimension </a:t>
            </a:r>
            <a:r>
              <a:rPr lang="en-IN" dirty="0"/>
              <a:t>corresponds to a local direction of variation</a:t>
            </a:r>
          </a:p>
        </p:txBody>
      </p:sp>
    </p:spTree>
    <p:extLst>
      <p:ext uri="{BB962C8B-B14F-4D97-AF65-F5344CB8AC3E}">
        <p14:creationId xmlns:p14="http://schemas.microsoft.com/office/powerpoint/2010/main" val="127393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Mitchell </a:t>
            </a:r>
            <a:r>
              <a:rPr lang="en-IN" dirty="0"/>
              <a:t>(1997) </a:t>
            </a:r>
            <a:r>
              <a:rPr lang="en-IN" dirty="0" smtClean="0"/>
              <a:t>“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computer program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is said to learn from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experience E with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respect to some class of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tasks T and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performance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measure P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, if its performance at tasks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in 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, as measured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by P, improves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experience E</a:t>
            </a:r>
            <a:r>
              <a:rPr lang="en-IN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773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8" y="1296988"/>
            <a:ext cx="6901004" cy="4879975"/>
          </a:xfrm>
        </p:spPr>
      </p:pic>
    </p:spTree>
    <p:extLst>
      <p:ext uri="{BB962C8B-B14F-4D97-AF65-F5344CB8AC3E}">
        <p14:creationId xmlns:p14="http://schemas.microsoft.com/office/powerpoint/2010/main" val="4254721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Manifold </a:t>
            </a:r>
            <a:r>
              <a:rPr lang="en-IN" dirty="0" smtClean="0"/>
              <a:t>learning algorithms assume </a:t>
            </a:r>
            <a:r>
              <a:rPr lang="en-IN" dirty="0"/>
              <a:t>that </a:t>
            </a:r>
            <a:endParaRPr lang="en-IN" dirty="0" smtClean="0"/>
          </a:p>
          <a:p>
            <a:pPr lvl="1"/>
            <a:r>
              <a:rPr lang="en-IN" dirty="0" smtClean="0"/>
              <a:t>most of </a:t>
            </a:r>
            <a:r>
              <a:rPr lang="en-IN" dirty="0" err="1" smtClean="0"/>
              <a:t>R^n</a:t>
            </a:r>
            <a:r>
              <a:rPr lang="en-IN" dirty="0" smtClean="0"/>
              <a:t> consists </a:t>
            </a:r>
            <a:r>
              <a:rPr lang="en-IN" dirty="0"/>
              <a:t>of invalid </a:t>
            </a:r>
            <a:r>
              <a:rPr lang="en-IN" dirty="0" smtClean="0"/>
              <a:t>inputs</a:t>
            </a:r>
          </a:p>
          <a:p>
            <a:pPr lvl="1"/>
            <a:r>
              <a:rPr lang="en-IN" dirty="0" smtClean="0"/>
              <a:t>interesting </a:t>
            </a:r>
            <a:r>
              <a:rPr lang="en-IN" dirty="0"/>
              <a:t>inputs occur only </a:t>
            </a:r>
            <a:r>
              <a:rPr lang="en-IN" dirty="0" smtClean="0"/>
              <a:t>along a </a:t>
            </a:r>
            <a:r>
              <a:rPr lang="en-IN" dirty="0"/>
              <a:t>collection of manifolds containing a small subset of points, </a:t>
            </a:r>
            <a:endParaRPr lang="en-IN" dirty="0" smtClean="0"/>
          </a:p>
          <a:p>
            <a:pPr lvl="1"/>
            <a:r>
              <a:rPr lang="en-IN" dirty="0" smtClean="0"/>
              <a:t>with interesting variations </a:t>
            </a:r>
            <a:r>
              <a:rPr lang="en-IN" dirty="0"/>
              <a:t>in the output of the learned function occurring only along </a:t>
            </a:r>
            <a:r>
              <a:rPr lang="en-IN" dirty="0" smtClean="0"/>
              <a:t>directions that </a:t>
            </a:r>
            <a:r>
              <a:rPr lang="en-IN" dirty="0"/>
              <a:t>lie on the manifold, </a:t>
            </a:r>
          </a:p>
          <a:p>
            <a:pPr lvl="1"/>
            <a:r>
              <a:rPr lang="en-IN" dirty="0" smtClean="0"/>
              <a:t>or </a:t>
            </a:r>
            <a:r>
              <a:rPr lang="en-IN" dirty="0"/>
              <a:t>with interesting variations happening only when </a:t>
            </a:r>
            <a:r>
              <a:rPr lang="en-IN" dirty="0" smtClean="0"/>
              <a:t>we move </a:t>
            </a:r>
            <a:r>
              <a:rPr lang="en-IN" dirty="0"/>
              <a:t>from one manifold to another.</a:t>
            </a:r>
          </a:p>
        </p:txBody>
      </p:sp>
    </p:spTree>
    <p:extLst>
      <p:ext uri="{BB962C8B-B14F-4D97-AF65-F5344CB8AC3E}">
        <p14:creationId xmlns:p14="http://schemas.microsoft.com/office/powerpoint/2010/main" val="1314456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Manifold hypothesis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/>
              <a:t>We argue that in the context of AI tasks, such </a:t>
            </a:r>
            <a:r>
              <a:rPr lang="en-IN" dirty="0" smtClean="0"/>
              <a:t>as those </a:t>
            </a:r>
            <a:r>
              <a:rPr lang="en-IN" dirty="0"/>
              <a:t>that involve processing images, sounds, or text, the manifold assumption </a:t>
            </a:r>
            <a:r>
              <a:rPr lang="en-IN" dirty="0" smtClean="0"/>
              <a:t>is at </a:t>
            </a:r>
            <a:r>
              <a:rPr lang="en-IN" dirty="0"/>
              <a:t>least approximately correct</a:t>
            </a:r>
            <a:r>
              <a:rPr lang="en-IN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Obs1: </a:t>
            </a:r>
            <a:r>
              <a:rPr lang="en-IN" dirty="0"/>
              <a:t>the </a:t>
            </a:r>
            <a:r>
              <a:rPr lang="en-IN" dirty="0" smtClean="0"/>
              <a:t>probability </a:t>
            </a:r>
            <a:r>
              <a:rPr lang="en-IN" dirty="0"/>
              <a:t>distribution over images, text strings, and sounds that occur in real life </a:t>
            </a:r>
            <a:r>
              <a:rPr lang="en-IN" dirty="0" smtClean="0"/>
              <a:t>is highly concentrated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2. we </a:t>
            </a:r>
            <a:r>
              <a:rPr lang="en-IN" dirty="0"/>
              <a:t>can also imagine </a:t>
            </a:r>
            <a:r>
              <a:rPr lang="en-IN" dirty="0" smtClean="0"/>
              <a:t>such </a:t>
            </a:r>
            <a:r>
              <a:rPr lang="en-IN" dirty="0" err="1" smtClean="0"/>
              <a:t>neighborhoods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smtClean="0"/>
              <a:t>transformations </a:t>
            </a:r>
            <a:r>
              <a:rPr lang="en-IN" dirty="0"/>
              <a:t>informally. </a:t>
            </a:r>
            <a:endParaRPr lang="en-IN" dirty="0" smtClean="0"/>
          </a:p>
          <a:p>
            <a:pPr lvl="1">
              <a:lnSpc>
                <a:spcPct val="110000"/>
              </a:lnSpc>
            </a:pPr>
            <a:r>
              <a:rPr lang="en-IN" dirty="0" smtClean="0"/>
              <a:t> images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Images: we can </a:t>
            </a:r>
            <a:r>
              <a:rPr lang="en-IN" dirty="0"/>
              <a:t>think </a:t>
            </a:r>
            <a:r>
              <a:rPr lang="en-IN" dirty="0" smtClean="0"/>
              <a:t>of transformations </a:t>
            </a:r>
            <a:r>
              <a:rPr lang="en-IN" dirty="0"/>
              <a:t>that allow us to trace out </a:t>
            </a:r>
            <a:r>
              <a:rPr lang="en-IN" dirty="0" smtClean="0"/>
              <a:t>a manifold </a:t>
            </a:r>
            <a:r>
              <a:rPr lang="en-IN" dirty="0"/>
              <a:t>in image space: we can gradually dim or brighten the lights, </a:t>
            </a:r>
            <a:r>
              <a:rPr lang="en-IN" dirty="0" smtClean="0"/>
              <a:t>gradually move </a:t>
            </a:r>
            <a:r>
              <a:rPr lang="en-IN" dirty="0"/>
              <a:t>or rotate objects in the image, gradually alter the </a:t>
            </a:r>
            <a:r>
              <a:rPr lang="en-IN" dirty="0" err="1"/>
              <a:t>colors</a:t>
            </a:r>
            <a:r>
              <a:rPr lang="en-IN" dirty="0"/>
              <a:t> on the surfaces </a:t>
            </a:r>
            <a:r>
              <a:rPr lang="en-IN" dirty="0" smtClean="0"/>
              <a:t>of objects</a:t>
            </a:r>
            <a:r>
              <a:rPr lang="en-IN" dirty="0"/>
              <a:t>, etc</a:t>
            </a:r>
            <a:r>
              <a:rPr lang="en-IN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IN" dirty="0"/>
              <a:t>It remains likely that there are multiple manifolds involved in </a:t>
            </a:r>
            <a:r>
              <a:rPr lang="en-IN" dirty="0" err="1"/>
              <a:t>mostapplications</a:t>
            </a:r>
            <a:r>
              <a:rPr lang="en-IN" dirty="0"/>
              <a:t>. For example, the manifold of images of human faces may not </a:t>
            </a:r>
            <a:r>
              <a:rPr lang="en-IN" dirty="0" err="1"/>
              <a:t>beconnected</a:t>
            </a:r>
            <a:r>
              <a:rPr lang="en-IN" dirty="0"/>
              <a:t> to the manifold of images of cat faces.</a:t>
            </a:r>
          </a:p>
        </p:txBody>
      </p:sp>
    </p:spTree>
    <p:extLst>
      <p:ext uri="{BB962C8B-B14F-4D97-AF65-F5344CB8AC3E}">
        <p14:creationId xmlns:p14="http://schemas.microsoft.com/office/powerpoint/2010/main" val="335248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the data lies on a low-dimensional manifold, it can be most </a:t>
            </a:r>
            <a:r>
              <a:rPr lang="en-IN" dirty="0" err="1"/>
              <a:t>naturalfor</a:t>
            </a:r>
            <a:r>
              <a:rPr lang="en-IN" dirty="0"/>
              <a:t> machine learning algorithms to represent the data in terms of coordinates </a:t>
            </a:r>
            <a:r>
              <a:rPr lang="en-IN" dirty="0" err="1"/>
              <a:t>onthe</a:t>
            </a:r>
            <a:r>
              <a:rPr lang="en-IN" dirty="0"/>
              <a:t> manifold, rather than in terms of coordinates </a:t>
            </a:r>
            <a:r>
              <a:rPr lang="en-IN" dirty="0" err="1"/>
              <a:t>inRn</a:t>
            </a:r>
            <a:r>
              <a:rPr lang="en-IN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734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291840"/>
            <a:ext cx="9144000" cy="975360"/>
          </a:xfrm>
        </p:spPr>
        <p:txBody>
          <a:bodyPr/>
          <a:lstStyle/>
          <a:p>
            <a:r>
              <a:rPr lang="en-US" dirty="0" smtClean="0"/>
              <a:t>Feedforward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697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rgbClr val="000099"/>
                    </a:solidFill>
                  </a:rPr>
                  <a:t>Deep </a:t>
                </a:r>
                <a:r>
                  <a:rPr lang="en-US" dirty="0" err="1">
                    <a:solidFill>
                      <a:srgbClr val="000099"/>
                    </a:solidFill>
                  </a:rPr>
                  <a:t>feedforward</a:t>
                </a:r>
                <a:r>
                  <a:rPr lang="en-US" dirty="0">
                    <a:solidFill>
                      <a:srgbClr val="000099"/>
                    </a:solidFill>
                  </a:rPr>
                  <a:t> networks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 err="1">
                    <a:solidFill>
                      <a:srgbClr val="000099"/>
                    </a:solidFill>
                  </a:rPr>
                  <a:t>feedforward</a:t>
                </a:r>
                <a:r>
                  <a:rPr lang="en-US" dirty="0">
                    <a:solidFill>
                      <a:srgbClr val="000099"/>
                    </a:solidFill>
                  </a:rPr>
                  <a:t> neural networks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rgbClr val="000099"/>
                    </a:solidFill>
                  </a:rPr>
                  <a:t>multilayer </a:t>
                </a:r>
                <a:r>
                  <a:rPr lang="en-US" dirty="0" err="1">
                    <a:solidFill>
                      <a:srgbClr val="000099"/>
                    </a:solidFill>
                  </a:rPr>
                  <a:t>perceptrons</a:t>
                </a:r>
                <a:r>
                  <a:rPr lang="en-US" dirty="0">
                    <a:solidFill>
                      <a:srgbClr val="000099"/>
                    </a:solidFill>
                  </a:rPr>
                  <a:t> (MLPs)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For a classifier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to a category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 FFN defines a mapping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Learns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/>
                  <a:t> that result in the best function approximation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FFNs are typically represented by composing together many diﬀerent functions.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The model is associated with a directed acyclic graph describing how the functions are composed together.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575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203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7390"/>
                <a:ext cx="8229600" cy="511877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 For example, we might have three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(3)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connected in a chain, to form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(3)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)))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dirty="0" smtClean="0"/>
                  <a:t> first layer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 second layer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US" dirty="0" smtClean="0"/>
                  <a:t>: third layer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Depth = length of the chain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During neural network training, we drive f(x) to match f*(x).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The training data provides us with noisy, approximate examples of f*(x) evaluated at diﬀerent training points</a:t>
                </a:r>
              </a:p>
              <a:p>
                <a:r>
                  <a:rPr lang="en-US" dirty="0"/>
                  <a:t>Because</a:t>
                </a:r>
              </a:p>
              <a:p>
                <a:r>
                  <a:rPr lang="en-US" dirty="0"/>
                  <a:t>the training data does not show the desired output for each of these layers, </a:t>
                </a:r>
                <a:r>
                  <a:rPr lang="en-US" dirty="0" smtClean="0"/>
                  <a:t>these layers </a:t>
                </a:r>
                <a:r>
                  <a:rPr lang="en-US" dirty="0"/>
                  <a:t>are called hidden layers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7390"/>
                <a:ext cx="8229600" cy="5118773"/>
              </a:xfrm>
              <a:blipFill rotWithShape="1">
                <a:blip r:embed="rId2"/>
                <a:stretch>
                  <a:fillRect l="-444" t="-238" r="-444" b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5052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is not linearly separable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0903" y="1082243"/>
            <a:ext cx="5565566" cy="5206358"/>
            <a:chOff x="3341001" y="2463903"/>
            <a:chExt cx="6289062" cy="5637827"/>
          </a:xfrm>
        </p:grpSpPr>
        <p:sp>
          <p:nvSpPr>
            <p:cNvPr id="5" name="object 3"/>
            <p:cNvSpPr/>
            <p:nvPr/>
          </p:nvSpPr>
          <p:spPr>
            <a:xfrm>
              <a:off x="4987337" y="6845340"/>
              <a:ext cx="153092" cy="2370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8792181" y="3631490"/>
              <a:ext cx="153092" cy="2370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5011072" y="3631486"/>
              <a:ext cx="131415" cy="2370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8815916" y="6845336"/>
              <a:ext cx="131415" cy="2370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4302910" y="3107247"/>
              <a:ext cx="5327015" cy="0"/>
            </a:xfrm>
            <a:custGeom>
              <a:avLst/>
              <a:gdLst/>
              <a:ahLst/>
              <a:cxnLst/>
              <a:rect l="l" t="t" r="r" b="b"/>
              <a:pathLst>
                <a:path w="5327015">
                  <a:moveTo>
                    <a:pt x="0" y="0"/>
                  </a:moveTo>
                  <a:lnTo>
                    <a:pt x="5326785" y="0"/>
                  </a:lnTo>
                </a:path>
              </a:pathLst>
            </a:custGeom>
            <a:ln w="433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9629696" y="3107247"/>
              <a:ext cx="0" cy="4499610"/>
            </a:xfrm>
            <a:custGeom>
              <a:avLst/>
              <a:gdLst/>
              <a:ahLst/>
              <a:cxnLst/>
              <a:rect l="l" t="t" r="r" b="b"/>
              <a:pathLst>
                <a:path h="4499609">
                  <a:moveTo>
                    <a:pt x="0" y="4499375"/>
                  </a:moveTo>
                  <a:lnTo>
                    <a:pt x="0" y="0"/>
                  </a:lnTo>
                </a:path>
              </a:pathLst>
            </a:custGeom>
            <a:ln w="43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4302910" y="7606623"/>
              <a:ext cx="5327015" cy="0"/>
            </a:xfrm>
            <a:custGeom>
              <a:avLst/>
              <a:gdLst/>
              <a:ahLst/>
              <a:cxnLst/>
              <a:rect l="l" t="t" r="r" b="b"/>
              <a:pathLst>
                <a:path w="5327015">
                  <a:moveTo>
                    <a:pt x="0" y="0"/>
                  </a:moveTo>
                  <a:lnTo>
                    <a:pt x="5326785" y="0"/>
                  </a:lnTo>
                </a:path>
              </a:pathLst>
            </a:custGeom>
            <a:ln w="433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4302910" y="3107247"/>
              <a:ext cx="0" cy="4499610"/>
            </a:xfrm>
            <a:custGeom>
              <a:avLst/>
              <a:gdLst/>
              <a:ahLst/>
              <a:cxnLst/>
              <a:rect l="l" t="t" r="r" b="b"/>
              <a:pathLst>
                <a:path h="4499609">
                  <a:moveTo>
                    <a:pt x="0" y="4499375"/>
                  </a:moveTo>
                  <a:lnTo>
                    <a:pt x="0" y="0"/>
                  </a:lnTo>
                </a:path>
              </a:pathLst>
            </a:custGeom>
            <a:ln w="43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5063879" y="743341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5063879" y="743341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173204"/>
                  </a:moveTo>
                  <a:lnTo>
                    <a:pt x="0" y="0"/>
                  </a:lnTo>
                </a:path>
              </a:pathLst>
            </a:custGeom>
            <a:ln w="21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5063879" y="3107247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5063879" y="3107247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21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 txBox="1"/>
            <p:nvPr/>
          </p:nvSpPr>
          <p:spPr>
            <a:xfrm>
              <a:off x="4959285" y="7661675"/>
              <a:ext cx="209550" cy="44005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2700" spc="-60" dirty="0">
                  <a:latin typeface="Arial"/>
                  <a:cs typeface="Arial"/>
                </a:rPr>
                <a:t>0</a:t>
              </a:r>
              <a:endParaRPr sz="2700">
                <a:latin typeface="Arial"/>
                <a:cs typeface="Arial"/>
              </a:endParaRPr>
            </a:p>
          </p:txBody>
        </p:sp>
        <p:sp>
          <p:nvSpPr>
            <p:cNvPr id="18" name="object 16"/>
            <p:cNvSpPr/>
            <p:nvPr/>
          </p:nvSpPr>
          <p:spPr>
            <a:xfrm>
              <a:off x="8868710" y="743341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8868710" y="743341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173204"/>
                  </a:moveTo>
                  <a:lnTo>
                    <a:pt x="0" y="0"/>
                  </a:lnTo>
                </a:path>
              </a:pathLst>
            </a:custGeom>
            <a:ln w="21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8868710" y="3107247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8868710" y="3107247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21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 txBox="1"/>
            <p:nvPr/>
          </p:nvSpPr>
          <p:spPr>
            <a:xfrm>
              <a:off x="8764120" y="7661675"/>
              <a:ext cx="209550" cy="44005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2700" spc="-60" dirty="0">
                  <a:latin typeface="Arial"/>
                  <a:cs typeface="Arial"/>
                </a:rPr>
                <a:t>1</a:t>
              </a:r>
              <a:endParaRPr sz="2700">
                <a:latin typeface="Arial"/>
                <a:cs typeface="Arial"/>
              </a:endParaRPr>
            </a:p>
          </p:txBody>
        </p:sp>
        <p:sp>
          <p:nvSpPr>
            <p:cNvPr id="23" name="object 21"/>
            <p:cNvSpPr/>
            <p:nvPr/>
          </p:nvSpPr>
          <p:spPr>
            <a:xfrm>
              <a:off x="4302910" y="69638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4302910" y="69638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2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9456073" y="69638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9456073" y="69638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173622" y="0"/>
                  </a:moveTo>
                  <a:lnTo>
                    <a:pt x="0" y="0"/>
                  </a:lnTo>
                </a:path>
              </a:pathLst>
            </a:custGeom>
            <a:ln w="2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/>
            <p:cNvSpPr txBox="1"/>
            <p:nvPr/>
          </p:nvSpPr>
          <p:spPr>
            <a:xfrm>
              <a:off x="3932801" y="6692318"/>
              <a:ext cx="209550" cy="44005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2700" spc="-60" dirty="0">
                  <a:latin typeface="Arial"/>
                  <a:cs typeface="Arial"/>
                </a:rPr>
                <a:t>0</a:t>
              </a:r>
              <a:endParaRPr sz="2700">
                <a:latin typeface="Arial"/>
                <a:cs typeface="Arial"/>
              </a:endParaRPr>
            </a:p>
          </p:txBody>
        </p:sp>
        <p:sp>
          <p:nvSpPr>
            <p:cNvPr id="28" name="object 26"/>
            <p:cNvSpPr/>
            <p:nvPr/>
          </p:nvSpPr>
          <p:spPr>
            <a:xfrm>
              <a:off x="4302910" y="375000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/>
            <p:cNvSpPr/>
            <p:nvPr/>
          </p:nvSpPr>
          <p:spPr>
            <a:xfrm>
              <a:off x="4302910" y="375000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2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9456073" y="375000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/>
            <p:cNvSpPr/>
            <p:nvPr/>
          </p:nvSpPr>
          <p:spPr>
            <a:xfrm>
              <a:off x="9456073" y="375000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173622" y="0"/>
                  </a:moveTo>
                  <a:lnTo>
                    <a:pt x="0" y="0"/>
                  </a:lnTo>
                </a:path>
              </a:pathLst>
            </a:custGeom>
            <a:ln w="2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/>
            <p:cNvSpPr txBox="1"/>
            <p:nvPr/>
          </p:nvSpPr>
          <p:spPr>
            <a:xfrm>
              <a:off x="3341001" y="4962464"/>
              <a:ext cx="391260" cy="59002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685"/>
                </a:lnSpc>
              </a:pPr>
              <a:r>
                <a:rPr sz="2700" b="1" i="1" dirty="0">
                  <a:solidFill>
                    <a:srgbClr val="0033CC"/>
                  </a:solidFill>
                  <a:latin typeface="Arial"/>
                  <a:cs typeface="Arial"/>
                </a:rPr>
                <a:t>x</a:t>
              </a:r>
              <a:r>
                <a:rPr sz="3075" b="1" baseline="-22000" dirty="0">
                  <a:solidFill>
                    <a:srgbClr val="0033CC"/>
                  </a:solidFill>
                  <a:latin typeface="Verdana"/>
                  <a:cs typeface="Verdana"/>
                </a:rPr>
                <a:t>2</a:t>
              </a:r>
            </a:p>
          </p:txBody>
        </p:sp>
        <p:sp>
          <p:nvSpPr>
            <p:cNvPr id="33" name="object 31"/>
            <p:cNvSpPr txBox="1"/>
            <p:nvPr/>
          </p:nvSpPr>
          <p:spPr>
            <a:xfrm>
              <a:off x="3932801" y="2463903"/>
              <a:ext cx="4598670" cy="147604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479550">
                <a:lnSpc>
                  <a:spcPct val="100000"/>
                </a:lnSpc>
                <a:spcBef>
                  <a:spcPts val="110"/>
                </a:spcBef>
              </a:pPr>
              <a:r>
                <a:rPr sz="3250" spc="-85" dirty="0">
                  <a:cs typeface="Century"/>
                </a:rPr>
                <a:t>Original </a:t>
              </a:r>
              <a:r>
                <a:rPr sz="3250" b="1" i="1" spc="229" dirty="0">
                  <a:cs typeface="Verdana"/>
                </a:rPr>
                <a:t>x</a:t>
              </a:r>
              <a:r>
                <a:rPr sz="3250" b="1" i="1" spc="-550" dirty="0">
                  <a:cs typeface="Verdana"/>
                </a:rPr>
                <a:t> </a:t>
              </a:r>
              <a:r>
                <a:rPr sz="3250" spc="-80" dirty="0">
                  <a:cs typeface="Century"/>
                </a:rPr>
                <a:t>space</a:t>
              </a:r>
              <a:endParaRPr sz="3250" dirty="0">
                <a:cs typeface="Century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355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2700" spc="-60" dirty="0">
                  <a:latin typeface="Arial"/>
                  <a:cs typeface="Arial"/>
                </a:rPr>
                <a:t>1</a:t>
              </a:r>
              <a:endParaRPr sz="2700" dirty="0">
                <a:latin typeface="Arial"/>
                <a:cs typeface="Arial"/>
              </a:endParaRPr>
            </a:p>
          </p:txBody>
        </p:sp>
      </p:grpSp>
      <p:sp>
        <p:nvSpPr>
          <p:cNvPr id="34" name="object 32"/>
          <p:cNvSpPr txBox="1"/>
          <p:nvPr/>
        </p:nvSpPr>
        <p:spPr>
          <a:xfrm>
            <a:off x="3083899" y="6085412"/>
            <a:ext cx="2976245" cy="609141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R="84455" algn="ctr">
              <a:lnSpc>
                <a:spcPct val="100000"/>
              </a:lnSpc>
              <a:spcBef>
                <a:spcPts val="1150"/>
              </a:spcBef>
            </a:pPr>
            <a:r>
              <a:rPr sz="2700" b="1" i="1" spc="125" dirty="0" smtClean="0">
                <a:solidFill>
                  <a:srgbClr val="0033CC"/>
                </a:solidFill>
                <a:latin typeface="Arial"/>
                <a:cs typeface="Arial"/>
              </a:rPr>
              <a:t>x</a:t>
            </a:r>
            <a:r>
              <a:rPr sz="3000" b="1" spc="187" baseline="-11111" dirty="0" smtClean="0">
                <a:solidFill>
                  <a:srgbClr val="0033CC"/>
                </a:solidFill>
                <a:latin typeface="Verdana"/>
                <a:cs typeface="Verdana"/>
              </a:rPr>
              <a:t>1</a:t>
            </a:r>
            <a:endParaRPr sz="3600" b="1" dirty="0">
              <a:solidFill>
                <a:srgbClr val="0033CC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61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Input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Hidden input with an activation function.</a:t>
            </a:r>
          </a:p>
          <a:p>
            <a:r>
              <a:rPr lang="en-US" dirty="0" smtClean="0"/>
              <a:t>Several features of the input</a:t>
            </a:r>
          </a:p>
          <a:p>
            <a:r>
              <a:rPr lang="en-US" dirty="0" smtClean="0"/>
              <a:t>Each feature defined using an activation function</a:t>
            </a:r>
          </a:p>
          <a:p>
            <a:r>
              <a:rPr lang="en-US" dirty="0" smtClean="0"/>
              <a:t>Linear function on the data – followed by a nonlinear activation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65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Activation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34721" y="1270616"/>
            <a:ext cx="6394779" cy="5256857"/>
            <a:chOff x="1358571" y="2356466"/>
            <a:chExt cx="10556442" cy="7040540"/>
          </a:xfrm>
        </p:grpSpPr>
        <p:sp>
          <p:nvSpPr>
            <p:cNvPr id="4" name="object 3"/>
            <p:cNvSpPr/>
            <p:nvPr/>
          </p:nvSpPr>
          <p:spPr>
            <a:xfrm>
              <a:off x="2347430" y="2404336"/>
              <a:ext cx="9519920" cy="4737100"/>
            </a:xfrm>
            <a:custGeom>
              <a:avLst/>
              <a:gdLst/>
              <a:ahLst/>
              <a:cxnLst/>
              <a:rect l="l" t="t" r="r" b="b"/>
              <a:pathLst>
                <a:path w="9519920" h="4737100">
                  <a:moveTo>
                    <a:pt x="0" y="4736676"/>
                  </a:moveTo>
                  <a:lnTo>
                    <a:pt x="4783750" y="4736676"/>
                  </a:lnTo>
                  <a:lnTo>
                    <a:pt x="9519679" y="0"/>
                  </a:lnTo>
                </a:path>
              </a:pathLst>
            </a:custGeom>
            <a:ln w="4554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2347430" y="2356466"/>
              <a:ext cx="9567545" cy="0"/>
            </a:xfrm>
            <a:custGeom>
              <a:avLst/>
              <a:gdLst/>
              <a:ahLst/>
              <a:cxnLst/>
              <a:rect l="l" t="t" r="r" b="b"/>
              <a:pathLst>
                <a:path w="9567545">
                  <a:moveTo>
                    <a:pt x="0" y="0"/>
                  </a:moveTo>
                  <a:lnTo>
                    <a:pt x="9567495" y="0"/>
                  </a:lnTo>
                </a:path>
              </a:pathLst>
            </a:custGeom>
            <a:ln w="4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11914926" y="2356466"/>
              <a:ext cx="0" cy="5263515"/>
            </a:xfrm>
            <a:custGeom>
              <a:avLst/>
              <a:gdLst/>
              <a:ahLst/>
              <a:cxnLst/>
              <a:rect l="l" t="t" r="r" b="b"/>
              <a:pathLst>
                <a:path h="5263515">
                  <a:moveTo>
                    <a:pt x="0" y="5262999"/>
                  </a:moveTo>
                  <a:lnTo>
                    <a:pt x="0" y="0"/>
                  </a:lnTo>
                </a:path>
              </a:pathLst>
            </a:custGeom>
            <a:ln w="45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347430" y="7619466"/>
              <a:ext cx="9567545" cy="0"/>
            </a:xfrm>
            <a:custGeom>
              <a:avLst/>
              <a:gdLst/>
              <a:ahLst/>
              <a:cxnLst/>
              <a:rect l="l" t="t" r="r" b="b"/>
              <a:pathLst>
                <a:path w="9567545">
                  <a:moveTo>
                    <a:pt x="0" y="0"/>
                  </a:moveTo>
                  <a:lnTo>
                    <a:pt x="9567495" y="0"/>
                  </a:lnTo>
                </a:path>
              </a:pathLst>
            </a:custGeom>
            <a:ln w="4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2347430" y="2356466"/>
              <a:ext cx="0" cy="5263515"/>
            </a:xfrm>
            <a:custGeom>
              <a:avLst/>
              <a:gdLst/>
              <a:ahLst/>
              <a:cxnLst/>
              <a:rect l="l" t="t" r="r" b="b"/>
              <a:pathLst>
                <a:path h="5263515">
                  <a:moveTo>
                    <a:pt x="0" y="5262999"/>
                  </a:moveTo>
                  <a:lnTo>
                    <a:pt x="0" y="0"/>
                  </a:lnTo>
                </a:path>
              </a:pathLst>
            </a:custGeom>
            <a:ln w="45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7131180" y="7437278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0"/>
                  </a:moveTo>
                  <a:lnTo>
                    <a:pt x="0" y="1821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7131180" y="7437278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182188"/>
                  </a:moveTo>
                  <a:lnTo>
                    <a:pt x="0" y="0"/>
                  </a:lnTo>
                </a:path>
              </a:pathLst>
            </a:custGeom>
            <a:ln w="22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7131180" y="2356466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4">
                  <a:moveTo>
                    <a:pt x="0" y="0"/>
                  </a:moveTo>
                  <a:lnTo>
                    <a:pt x="0" y="1821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7131180" y="2356466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4">
                  <a:moveTo>
                    <a:pt x="0" y="0"/>
                  </a:moveTo>
                  <a:lnTo>
                    <a:pt x="0" y="182188"/>
                  </a:lnTo>
                </a:path>
              </a:pathLst>
            </a:custGeom>
            <a:ln w="22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 txBox="1"/>
            <p:nvPr/>
          </p:nvSpPr>
          <p:spPr>
            <a:xfrm>
              <a:off x="7022073" y="7563234"/>
              <a:ext cx="218439" cy="1502838"/>
            </a:xfrm>
            <a:prstGeom prst="rect">
              <a:avLst/>
            </a:prstGeom>
          </p:spPr>
          <p:txBody>
            <a:bodyPr vert="horz" wrap="square" lIns="0" tIns="1282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10"/>
                </a:spcBef>
              </a:pPr>
              <a:r>
                <a:rPr sz="2850" spc="-70" dirty="0">
                  <a:latin typeface="Arial"/>
                  <a:cs typeface="Arial"/>
                </a:rPr>
                <a:t>0</a:t>
              </a:r>
              <a:endParaRPr sz="2850" dirty="0">
                <a:latin typeface="Arial"/>
                <a:cs typeface="Arial"/>
              </a:endParaRPr>
            </a:p>
            <a:p>
              <a:pPr marL="19050">
                <a:lnSpc>
                  <a:spcPct val="100000"/>
                </a:lnSpc>
                <a:spcBef>
                  <a:spcPts val="915"/>
                </a:spcBef>
              </a:pPr>
              <a:r>
                <a:rPr sz="2850" b="1" i="1" spc="-15" dirty="0">
                  <a:solidFill>
                    <a:srgbClr val="0033CC"/>
                  </a:solidFill>
                  <a:latin typeface="Arial"/>
                  <a:cs typeface="Arial"/>
                </a:rPr>
                <a:t>z</a:t>
              </a:r>
              <a:endParaRPr sz="2850" b="1" dirty="0">
                <a:solidFill>
                  <a:srgbClr val="0033CC"/>
                </a:solidFill>
                <a:latin typeface="Arial"/>
                <a:cs typeface="Arial"/>
              </a:endParaRPr>
            </a:p>
          </p:txBody>
        </p:sp>
        <p:sp>
          <p:nvSpPr>
            <p:cNvPr id="14" name="object 13"/>
            <p:cNvSpPr/>
            <p:nvPr/>
          </p:nvSpPr>
          <p:spPr>
            <a:xfrm>
              <a:off x="2347430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347430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158" y="0"/>
                  </a:lnTo>
                </a:path>
              </a:pathLst>
            </a:custGeom>
            <a:ln w="2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11732768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5">
                  <a:moveTo>
                    <a:pt x="0" y="0"/>
                  </a:moveTo>
                  <a:lnTo>
                    <a:pt x="182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11732768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5">
                  <a:moveTo>
                    <a:pt x="182158" y="0"/>
                  </a:moveTo>
                  <a:lnTo>
                    <a:pt x="0" y="0"/>
                  </a:lnTo>
                </a:path>
              </a:pathLst>
            </a:custGeom>
            <a:ln w="2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 txBox="1"/>
            <p:nvPr/>
          </p:nvSpPr>
          <p:spPr>
            <a:xfrm>
              <a:off x="1959748" y="6856050"/>
              <a:ext cx="218440" cy="46164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850" spc="-70" dirty="0">
                  <a:latin typeface="Arial"/>
                  <a:cs typeface="Arial"/>
                </a:rPr>
                <a:t>0</a:t>
              </a:r>
              <a:endParaRPr sz="285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473700" y="8580323"/>
              <a:ext cx="2051050" cy="816683"/>
            </a:xfrm>
            <a:prstGeom prst="rect">
              <a:avLst/>
            </a:prstGeom>
          </p:spPr>
          <p:txBody>
            <a:bodyPr vert="horz" wrap="square" lIns="0" tIns="5524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34"/>
                </a:spcBef>
              </a:pPr>
              <a:endParaRPr sz="3600" dirty="0">
                <a:latin typeface="Palatino Linotype"/>
                <a:cs typeface="Palatino Linotype"/>
              </a:endParaRPr>
            </a:p>
          </p:txBody>
        </p:sp>
        <p:sp>
          <p:nvSpPr>
            <p:cNvPr id="20" name="object 18"/>
            <p:cNvSpPr txBox="1"/>
            <p:nvPr/>
          </p:nvSpPr>
          <p:spPr>
            <a:xfrm>
              <a:off x="1358571" y="3027504"/>
              <a:ext cx="613924" cy="3828547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895"/>
                </a:lnSpc>
              </a:pPr>
              <a:r>
                <a:rPr sz="2400" b="1" i="1" spc="125" dirty="0">
                  <a:solidFill>
                    <a:srgbClr val="0033CC"/>
                  </a:solidFill>
                  <a:latin typeface="Arial"/>
                  <a:cs typeface="Arial"/>
                </a:rPr>
                <a:t>g</a:t>
              </a:r>
              <a:r>
                <a:rPr sz="2400" b="1" spc="125" dirty="0">
                  <a:solidFill>
                    <a:srgbClr val="0033CC"/>
                  </a:solidFill>
                  <a:latin typeface="Arial"/>
                  <a:cs typeface="Arial"/>
                </a:rPr>
                <a:t>(</a:t>
              </a:r>
              <a:r>
                <a:rPr sz="2400" b="1" i="1" spc="125" dirty="0">
                  <a:solidFill>
                    <a:srgbClr val="0033CC"/>
                  </a:solidFill>
                  <a:latin typeface="Arial"/>
                  <a:cs typeface="Arial"/>
                </a:rPr>
                <a:t>z</a:t>
              </a:r>
              <a:r>
                <a:rPr sz="2400" b="1" spc="125" dirty="0">
                  <a:solidFill>
                    <a:srgbClr val="0033CC"/>
                  </a:solidFill>
                  <a:latin typeface="Arial"/>
                  <a:cs typeface="Arial"/>
                </a:rPr>
                <a:t>) </a:t>
              </a:r>
              <a:r>
                <a:rPr sz="2400" b="1" spc="690" dirty="0">
                  <a:solidFill>
                    <a:srgbClr val="0033CC"/>
                  </a:solidFill>
                  <a:latin typeface="Arial"/>
                  <a:cs typeface="Arial"/>
                </a:rPr>
                <a:t>=</a:t>
              </a:r>
              <a:r>
                <a:rPr sz="2400" b="1" spc="-505" dirty="0">
                  <a:solidFill>
                    <a:srgbClr val="0033CC"/>
                  </a:solidFill>
                  <a:latin typeface="Arial"/>
                  <a:cs typeface="Arial"/>
                </a:rPr>
                <a:t> </a:t>
              </a:r>
              <a:r>
                <a:rPr sz="2400" b="1" spc="130" dirty="0">
                  <a:solidFill>
                    <a:srgbClr val="0033CC"/>
                  </a:solidFill>
                  <a:latin typeface="Arial"/>
                  <a:cs typeface="Arial"/>
                </a:rPr>
                <a:t>max</a:t>
              </a:r>
              <a:r>
                <a:rPr sz="2400" b="1" spc="130" dirty="0">
                  <a:solidFill>
                    <a:srgbClr val="0033CC"/>
                  </a:solidFill>
                  <a:latin typeface="Lucida Sans Unicode"/>
                  <a:cs typeface="Lucida Sans Unicode"/>
                </a:rPr>
                <a:t>{</a:t>
              </a:r>
              <a:r>
                <a:rPr sz="2400" b="1" spc="130" dirty="0">
                  <a:solidFill>
                    <a:srgbClr val="0033CC"/>
                  </a:solidFill>
                  <a:latin typeface="Arial"/>
                  <a:cs typeface="Arial"/>
                </a:rPr>
                <a:t>0</a:t>
              </a:r>
              <a:r>
                <a:rPr sz="2400" b="1" i="1" spc="130" dirty="0">
                  <a:solidFill>
                    <a:srgbClr val="0033CC"/>
                  </a:solidFill>
                  <a:latin typeface="Arial"/>
                  <a:cs typeface="Arial"/>
                </a:rPr>
                <a:t>, </a:t>
              </a:r>
              <a:r>
                <a:rPr sz="2400" b="1" i="1" spc="340" dirty="0">
                  <a:solidFill>
                    <a:srgbClr val="0033CC"/>
                  </a:solidFill>
                  <a:latin typeface="Arial"/>
                  <a:cs typeface="Arial"/>
                </a:rPr>
                <a:t>z</a:t>
              </a:r>
              <a:r>
                <a:rPr sz="2400" spc="340" dirty="0">
                  <a:solidFill>
                    <a:srgbClr val="000099"/>
                  </a:solidFill>
                  <a:latin typeface="Lucida Sans Unicode"/>
                  <a:cs typeface="Lucida Sans Unicode"/>
                </a:rPr>
                <a:t>}</a:t>
              </a:r>
              <a:endParaRPr sz="2400" dirty="0">
                <a:solidFill>
                  <a:srgbClr val="000099"/>
                </a:solidFill>
                <a:latin typeface="Lucida Sans Unicode"/>
                <a:cs typeface="Lucida Sans Uni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5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Predict the value of a stock tomorrow</a:t>
                </a:r>
              </a:p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for all test examples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A linear regression function is </a:t>
                </a:r>
                <a:r>
                  <a:rPr lang="en-US" dirty="0" smtClean="0"/>
                  <a:t>a </a:t>
                </a:r>
                <a:r>
                  <a:rPr lang="en-US" dirty="0"/>
                  <a:t>linear function of the feature </a:t>
                </a:r>
                <a:r>
                  <a:rPr lang="en-US" dirty="0" smtClean="0"/>
                  <a:t>vectors, i.e.,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spc="-20" dirty="0">
                    <a:cs typeface="Book Antiqua"/>
                  </a:rPr>
                  <a:t>D</a:t>
                </a:r>
                <a:r>
                  <a:rPr lang="en-US" spc="-45" dirty="0" smtClean="0">
                    <a:cs typeface="Book Antiqua"/>
                  </a:rPr>
                  <a:t>iffere</a:t>
                </a:r>
                <a:r>
                  <a:rPr lang="en-US" spc="-90" dirty="0" smtClean="0">
                    <a:cs typeface="Book Antiqua"/>
                  </a:rPr>
                  <a:t>n</a:t>
                </a:r>
                <a:r>
                  <a:rPr lang="en-US" spc="60" dirty="0" smtClean="0">
                    <a:cs typeface="Book Antiqua"/>
                  </a:rPr>
                  <a:t>t</a:t>
                </a:r>
                <a:r>
                  <a:rPr lang="en-US" dirty="0" smtClean="0">
                    <a:cs typeface="Book Antiqua"/>
                  </a:rPr>
                  <a:t> </a:t>
                </a:r>
                <a:r>
                  <a:rPr lang="en-US" spc="-105" dirty="0" smtClean="0">
                    <a:cs typeface="Book Antiqua"/>
                  </a:rPr>
                  <a:t> </a:t>
                </a:r>
                <a:r>
                  <a:rPr lang="en-US" spc="-30" dirty="0">
                    <a:cs typeface="Book Antiqua"/>
                  </a:rPr>
                  <a:t>paramete</a:t>
                </a:r>
                <a:r>
                  <a:rPr lang="en-US" spc="-20" dirty="0">
                    <a:cs typeface="Book Antiqua"/>
                  </a:rPr>
                  <a:t>r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05" dirty="0">
                    <a:cs typeface="Book Antiqua"/>
                  </a:rPr>
                  <a:t> </a:t>
                </a:r>
                <a:r>
                  <a:rPr lang="en-US" spc="-40" dirty="0">
                    <a:cs typeface="Book Antiqua"/>
                  </a:rPr>
                  <a:t>c</a:t>
                </a:r>
                <a:r>
                  <a:rPr lang="en-US" spc="-55" dirty="0">
                    <a:cs typeface="Book Antiqua"/>
                  </a:rPr>
                  <a:t>ho</a:t>
                </a:r>
                <a:r>
                  <a:rPr lang="en-US" spc="-35" dirty="0">
                    <a:cs typeface="Book Antiqua"/>
                  </a:rPr>
                  <a:t>ices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05" dirty="0">
                    <a:cs typeface="Book Antiqua"/>
                  </a:rPr>
                  <a:t> </a:t>
                </a:r>
                <a:r>
                  <a:rPr lang="en-US" i="1" spc="-140" dirty="0">
                    <a:latin typeface="Bookman Old Style"/>
                    <a:cs typeface="Bookman Old Style"/>
                  </a:rPr>
                  <a:t>θ</a:t>
                </a:r>
                <a:r>
                  <a:rPr lang="en-US" i="1" spc="140" dirty="0">
                    <a:latin typeface="Bookman Old Style"/>
                    <a:cs typeface="Bookman Old Style"/>
                  </a:rPr>
                  <a:t> </a:t>
                </a:r>
                <a:r>
                  <a:rPr lang="en-US" i="1" spc="-160" dirty="0">
                    <a:latin typeface="Meiryo"/>
                    <a:cs typeface="Meiryo"/>
                  </a:rPr>
                  <a:t>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i="1" spc="65" dirty="0">
                    <a:latin typeface="Meiryo"/>
                    <a:cs typeface="Meiryo"/>
                  </a:rPr>
                  <a:t> </a:t>
                </a:r>
                <a:r>
                  <a:rPr lang="en-US" spc="20" dirty="0" smtClean="0">
                    <a:latin typeface="Book Antiqua"/>
                    <a:cs typeface="Book Antiqua"/>
                  </a:rPr>
                  <a:t>,</a:t>
                </a:r>
                <a:r>
                  <a:rPr lang="en-US" dirty="0" smtClean="0">
                    <a:latin typeface="Book Antiqua"/>
                    <a:cs typeface="Book Antiqua"/>
                  </a:rPr>
                  <a:t> </a:t>
                </a:r>
                <a:r>
                  <a:rPr lang="en-US" spc="-85" dirty="0" smtClean="0">
                    <a:latin typeface="Book Antiqua"/>
                    <a:cs typeface="Book Antiqua"/>
                  </a:rPr>
                  <a:t> </a:t>
                </a:r>
                <a:r>
                  <a:rPr lang="en-US" i="1" spc="-140" dirty="0">
                    <a:latin typeface="Bookman Old Style"/>
                    <a:cs typeface="Bookman Old Style"/>
                  </a:rPr>
                  <a:t>θ</a:t>
                </a:r>
                <a:r>
                  <a:rPr lang="en-US" sz="2800" spc="-30" baseline="-10416" dirty="0">
                    <a:latin typeface="Tahoma"/>
                    <a:cs typeface="Tahoma"/>
                  </a:rPr>
                  <a:t>0</a:t>
                </a:r>
                <a:r>
                  <a:rPr lang="en-US" sz="2800" baseline="-10416" dirty="0">
                    <a:latin typeface="Tahoma"/>
                    <a:cs typeface="Tahoma"/>
                  </a:rPr>
                  <a:t> </a:t>
                </a:r>
                <a:r>
                  <a:rPr lang="en-US" sz="2800" spc="-15" baseline="-10416" dirty="0">
                    <a:latin typeface="Tahoma"/>
                    <a:cs typeface="Tahoma"/>
                  </a:rPr>
                  <a:t> </a:t>
                </a:r>
                <a:r>
                  <a:rPr lang="en-US" i="1" spc="-160" dirty="0">
                    <a:latin typeface="Meiryo"/>
                    <a:cs typeface="Meiryo"/>
                  </a:rPr>
                  <a:t>∈</a:t>
                </a:r>
                <a:r>
                  <a:rPr lang="en-US" i="1" spc="65" dirty="0">
                    <a:latin typeface="Meiryo"/>
                    <a:cs typeface="Meiryo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pc="20" dirty="0" smtClean="0">
                    <a:latin typeface="Book Antiqua"/>
                    <a:cs typeface="Book Antiqua"/>
                  </a:rPr>
                  <a:t>,</a:t>
                </a:r>
                <a:r>
                  <a:rPr lang="en-US" dirty="0" smtClean="0">
                    <a:latin typeface="Book Antiqua"/>
                    <a:cs typeface="Book Antiqua"/>
                  </a:rPr>
                  <a:t> </a:t>
                </a:r>
                <a:r>
                  <a:rPr lang="en-US" spc="-85" dirty="0" smtClean="0">
                    <a:latin typeface="Book Antiqua"/>
                    <a:cs typeface="Book Antiqua"/>
                  </a:rPr>
                  <a:t> </a:t>
                </a:r>
                <a:r>
                  <a:rPr lang="en-US" spc="-45" dirty="0">
                    <a:cs typeface="Book Antiqua"/>
                  </a:rPr>
                  <a:t>gi</a:t>
                </a:r>
                <a:r>
                  <a:rPr lang="en-US" spc="-90" dirty="0">
                    <a:cs typeface="Book Antiqua"/>
                  </a:rPr>
                  <a:t>v</a:t>
                </a:r>
                <a:r>
                  <a:rPr lang="en-US" spc="-50" dirty="0">
                    <a:cs typeface="Book Antiqua"/>
                  </a:rPr>
                  <a:t>e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05" dirty="0">
                    <a:cs typeface="Book Antiqua"/>
                  </a:rPr>
                  <a:t> </a:t>
                </a:r>
                <a:r>
                  <a:rPr lang="en-US" spc="-35" dirty="0">
                    <a:cs typeface="Book Antiqua"/>
                  </a:rPr>
                  <a:t>rise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10" dirty="0">
                    <a:cs typeface="Book Antiqua"/>
                  </a:rPr>
                  <a:t> </a:t>
                </a:r>
                <a:r>
                  <a:rPr lang="en-US" dirty="0">
                    <a:cs typeface="Book Antiqua"/>
                  </a:rPr>
                  <a:t>to </a:t>
                </a:r>
                <a:r>
                  <a:rPr lang="en-US" spc="-105" dirty="0">
                    <a:cs typeface="Book Antiqua"/>
                  </a:rPr>
                  <a:t> </a:t>
                </a:r>
                <a:r>
                  <a:rPr lang="en-US" spc="-15" dirty="0">
                    <a:cs typeface="Book Antiqua"/>
                  </a:rPr>
                  <a:t>the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05" dirty="0">
                    <a:cs typeface="Book Antiqua"/>
                  </a:rPr>
                  <a:t> </a:t>
                </a:r>
                <a:r>
                  <a:rPr lang="en-US" spc="-10" dirty="0">
                    <a:cs typeface="Book Antiqua"/>
                  </a:rPr>
                  <a:t>set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05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of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05" dirty="0">
                    <a:cs typeface="Book Antiqua"/>
                  </a:rPr>
                  <a:t> </a:t>
                </a:r>
                <a:r>
                  <a:rPr lang="en-US" spc="-35" dirty="0">
                    <a:cs typeface="Book Antiqua"/>
                  </a:rPr>
                  <a:t>functions</a:t>
                </a:r>
                <a:r>
                  <a:rPr lang="en-US" spc="-20" dirty="0">
                    <a:latin typeface="Book Antiqua"/>
                    <a:cs typeface="Book Antiqua"/>
                  </a:rPr>
                  <a:t> </a:t>
                </a:r>
                <a:r>
                  <a:rPr lang="en-US" spc="-20" dirty="0" smtClean="0">
                    <a:latin typeface="Book Antiqua"/>
                    <a:cs typeface="Book Antiqua"/>
                  </a:rPr>
                  <a:t> </a:t>
                </a:r>
                <a:r>
                  <a:rPr lang="en-US" i="1" spc="150" dirty="0" smtClean="0">
                    <a:latin typeface="Meiryo"/>
                    <a:cs typeface="Meiryo"/>
                  </a:rPr>
                  <a:t>F</a:t>
                </a:r>
                <a:r>
                  <a:rPr lang="en-US" spc="-20" dirty="0">
                    <a:latin typeface="Book Antiqua"/>
                    <a:cs typeface="Meiryo"/>
                  </a:rPr>
                  <a:t>.</a:t>
                </a:r>
                <a:r>
                  <a:rPr lang="en-US" spc="-15" dirty="0" smtClean="0">
                    <a:latin typeface="Book Antiqua"/>
                    <a:cs typeface="Book Antiqua"/>
                  </a:rPr>
                  <a:t> </a:t>
                </a:r>
                <a:r>
                  <a:rPr lang="en-US" spc="-15" dirty="0" smtClean="0">
                    <a:cs typeface="Book Antiqua"/>
                  </a:rPr>
                  <a:t>The</a:t>
                </a:r>
                <a:r>
                  <a:rPr lang="en-US" dirty="0" smtClean="0">
                    <a:cs typeface="Book Antiqua"/>
                  </a:rPr>
                  <a:t> </a:t>
                </a:r>
                <a:r>
                  <a:rPr lang="en-US" spc="-120" dirty="0" smtClean="0">
                    <a:cs typeface="Book Antiqua"/>
                  </a:rPr>
                  <a:t> </a:t>
                </a:r>
                <a:r>
                  <a:rPr lang="en-US" spc="-35" dirty="0">
                    <a:cs typeface="Book Antiqua"/>
                  </a:rPr>
                  <a:t>p</a:t>
                </a:r>
                <a:r>
                  <a:rPr lang="en-US" spc="-90" dirty="0">
                    <a:cs typeface="Book Antiqua"/>
                  </a:rPr>
                  <a:t>o</a:t>
                </a:r>
                <a:r>
                  <a:rPr lang="en-US" spc="-170" dirty="0">
                    <a:cs typeface="Book Antiqua"/>
                  </a:rPr>
                  <a:t>w</a:t>
                </a:r>
                <a:r>
                  <a:rPr lang="en-US" spc="-35" dirty="0">
                    <a:cs typeface="Book Antiqua"/>
                  </a:rPr>
                  <a:t>er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20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of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20" dirty="0">
                    <a:cs typeface="Book Antiqua"/>
                  </a:rPr>
                  <a:t> </a:t>
                </a:r>
                <a:r>
                  <a:rPr lang="en-US" i="1" spc="150" dirty="0">
                    <a:latin typeface="Meiryo"/>
                    <a:cs typeface="Meiryo"/>
                  </a:rPr>
                  <a:t>F</a:t>
                </a:r>
                <a:r>
                  <a:rPr lang="en-US" i="1" spc="160" dirty="0">
                    <a:latin typeface="Meiryo"/>
                    <a:cs typeface="Meiryo"/>
                  </a:rPr>
                  <a:t> </a:t>
                </a:r>
                <a:r>
                  <a:rPr lang="en-US" spc="-35" dirty="0">
                    <a:latin typeface="Book Antiqua"/>
                    <a:cs typeface="Book Antiqua"/>
                  </a:rPr>
                  <a:t>is</a:t>
                </a:r>
                <a:r>
                  <a:rPr lang="en-US" dirty="0">
                    <a:latin typeface="Book Antiqua"/>
                    <a:cs typeface="Book Antiqua"/>
                  </a:rPr>
                  <a:t> </a:t>
                </a:r>
                <a:r>
                  <a:rPr lang="en-US" spc="-120" dirty="0">
                    <a:latin typeface="Book Antiqua"/>
                    <a:cs typeface="Book Antiqua"/>
                  </a:rPr>
                  <a:t> </a:t>
                </a:r>
                <a:r>
                  <a:rPr lang="en-US" spc="-55" dirty="0">
                    <a:latin typeface="Book Antiqua"/>
                    <a:cs typeface="Book Antiqua"/>
                  </a:rPr>
                  <a:t>hidden</a:t>
                </a:r>
                <a:r>
                  <a:rPr lang="en-US" dirty="0">
                    <a:latin typeface="Book Antiqua"/>
                    <a:cs typeface="Book Antiqua"/>
                  </a:rPr>
                  <a:t> </a:t>
                </a:r>
                <a:r>
                  <a:rPr lang="en-US" spc="-125" dirty="0">
                    <a:latin typeface="Book Antiqua"/>
                    <a:cs typeface="Book Antiqua"/>
                  </a:rPr>
                  <a:t> </a:t>
                </a:r>
                <a:r>
                  <a:rPr lang="en-US" spc="-30" dirty="0">
                    <a:latin typeface="Book Antiqua"/>
                    <a:cs typeface="Book Antiqua"/>
                  </a:rPr>
                  <a:t>in</a:t>
                </a:r>
                <a:r>
                  <a:rPr lang="en-US" dirty="0">
                    <a:latin typeface="Book Antiqua"/>
                    <a:cs typeface="Book Antiqua"/>
                  </a:rPr>
                  <a:t> </a:t>
                </a:r>
                <a:r>
                  <a:rPr lang="en-US" spc="-120" dirty="0">
                    <a:latin typeface="Book Antiqua"/>
                    <a:cs typeface="Book Antiqua"/>
                  </a:rPr>
                  <a:t> </a:t>
                </a:r>
                <a:r>
                  <a:rPr lang="en-US" spc="-15" dirty="0">
                    <a:latin typeface="Book Antiqua"/>
                    <a:cs typeface="Book Antiqua"/>
                  </a:rPr>
                  <a:t>the</a:t>
                </a:r>
                <a:r>
                  <a:rPr lang="en-US" dirty="0">
                    <a:latin typeface="Book Antiqua"/>
                    <a:cs typeface="Book Antiqua"/>
                  </a:rPr>
                  <a:t> </a:t>
                </a:r>
                <a:r>
                  <a:rPr lang="en-US" spc="-120" dirty="0">
                    <a:latin typeface="Book Antiqua"/>
                    <a:cs typeface="Book Antiqua"/>
                  </a:rPr>
                  <a:t> </a:t>
                </a:r>
                <a:r>
                  <a:rPr lang="en-US" spc="-25" dirty="0">
                    <a:latin typeface="Book Antiqua"/>
                    <a:cs typeface="Book Antiqua"/>
                  </a:rPr>
                  <a:t>feature</a:t>
                </a:r>
                <a:r>
                  <a:rPr lang="en-US" dirty="0">
                    <a:latin typeface="Book Antiqua"/>
                    <a:cs typeface="Book Antiqua"/>
                  </a:rPr>
                  <a:t> </a:t>
                </a:r>
                <a:r>
                  <a:rPr lang="en-US" spc="-125" dirty="0">
                    <a:latin typeface="Book Antiqua"/>
                    <a:cs typeface="Book Antiqua"/>
                  </a:rPr>
                  <a:t> </a:t>
                </a:r>
                <a:r>
                  <a:rPr lang="en-US" spc="-90" dirty="0">
                    <a:latin typeface="Book Antiqua"/>
                    <a:cs typeface="Book Antiqua"/>
                  </a:rPr>
                  <a:t>v</a:t>
                </a:r>
                <a:r>
                  <a:rPr lang="en-US" spc="-15" dirty="0">
                    <a:latin typeface="Book Antiqua"/>
                    <a:cs typeface="Book Antiqua"/>
                  </a:rPr>
                  <a:t>ectors</a:t>
                </a:r>
                <a:r>
                  <a:rPr lang="en-US" spc="-15" dirty="0" smtClean="0">
                    <a:latin typeface="Book Antiqua"/>
                    <a:cs typeface="Book Antiqua"/>
                  </a:rPr>
                  <a:t>.</a:t>
                </a:r>
              </a:p>
              <a:p>
                <a:r>
                  <a:rPr lang="en-US" spc="-35" dirty="0">
                    <a:cs typeface="Book Antiqua"/>
                  </a:rPr>
                  <a:t>Our</a:t>
                </a:r>
                <a:r>
                  <a:rPr lang="en-US" spc="50" dirty="0">
                    <a:cs typeface="Book Antiqua"/>
                  </a:rPr>
                  <a:t> </a:t>
                </a:r>
                <a:r>
                  <a:rPr lang="en-US" spc="-40" dirty="0">
                    <a:cs typeface="Book Antiqua"/>
                  </a:rPr>
                  <a:t>learning</a:t>
                </a:r>
                <a:r>
                  <a:rPr lang="en-US" spc="50" dirty="0">
                    <a:cs typeface="Book Antiqua"/>
                  </a:rPr>
                  <a:t> </a:t>
                </a:r>
                <a:r>
                  <a:rPr lang="en-US" spc="-10" dirty="0">
                    <a:cs typeface="Book Antiqua"/>
                  </a:rPr>
                  <a:t>task</a:t>
                </a:r>
                <a:r>
                  <a:rPr lang="en-US" spc="50" dirty="0">
                    <a:cs typeface="Book Antiqua"/>
                  </a:rPr>
                  <a:t> </a:t>
                </a:r>
                <a:r>
                  <a:rPr lang="en-US" spc="-35" dirty="0">
                    <a:cs typeface="Book Antiqua"/>
                  </a:rPr>
                  <a:t>is</a:t>
                </a:r>
                <a:r>
                  <a:rPr lang="en-US" spc="50" dirty="0">
                    <a:cs typeface="Book Antiqua"/>
                  </a:rPr>
                  <a:t> </a:t>
                </a:r>
                <a:r>
                  <a:rPr lang="en-US" dirty="0">
                    <a:cs typeface="Book Antiqua"/>
                  </a:rPr>
                  <a:t>to</a:t>
                </a:r>
                <a:r>
                  <a:rPr lang="en-US" spc="50" dirty="0">
                    <a:cs typeface="Book Antiqua"/>
                  </a:rPr>
                  <a:t> </a:t>
                </a:r>
                <a:r>
                  <a:rPr lang="en-US" spc="-40" dirty="0">
                    <a:cs typeface="Book Antiqua"/>
                  </a:rPr>
                  <a:t>c</a:t>
                </a:r>
                <a:r>
                  <a:rPr lang="en-US" spc="-55" dirty="0">
                    <a:cs typeface="Book Antiqua"/>
                  </a:rPr>
                  <a:t>h</a:t>
                </a:r>
                <a:r>
                  <a:rPr lang="en-US" spc="-25" dirty="0">
                    <a:cs typeface="Book Antiqua"/>
                  </a:rPr>
                  <a:t>o</a:t>
                </a:r>
                <a:r>
                  <a:rPr lang="en-US" spc="-50" dirty="0">
                    <a:cs typeface="Book Antiqua"/>
                  </a:rPr>
                  <a:t>ose</a:t>
                </a:r>
                <a:r>
                  <a:rPr lang="en-US" spc="50" dirty="0">
                    <a:cs typeface="Book Antiqua"/>
                  </a:rPr>
                  <a:t> </a:t>
                </a:r>
                <a:r>
                  <a:rPr lang="en-US" spc="-55" dirty="0">
                    <a:cs typeface="Book Antiqua"/>
                  </a:rPr>
                  <a:t>one</a:t>
                </a:r>
                <a:r>
                  <a:rPr lang="en-US" spc="50" dirty="0">
                    <a:cs typeface="Book Antiqua"/>
                  </a:rPr>
                  <a:t> </a:t>
                </a:r>
                <a:r>
                  <a:rPr lang="en-US" i="1" spc="155" dirty="0">
                    <a:latin typeface="Bookman Old Style"/>
                    <a:cs typeface="Bookman Old Style"/>
                  </a:rPr>
                  <a:t>f</a:t>
                </a:r>
                <a:r>
                  <a:rPr lang="en-US" i="1" spc="90" dirty="0">
                    <a:latin typeface="Bookman Old Style"/>
                    <a:cs typeface="Bookman Old Style"/>
                  </a:rPr>
                  <a:t> </a:t>
                </a:r>
                <a:r>
                  <a:rPr lang="en-US" i="1" spc="-160" dirty="0">
                    <a:latin typeface="Meiryo"/>
                    <a:cs typeface="Meiryo"/>
                  </a:rPr>
                  <a:t>∈</a:t>
                </a:r>
                <a:r>
                  <a:rPr lang="en-US" i="1" spc="-70" dirty="0">
                    <a:latin typeface="Meiryo"/>
                    <a:cs typeface="Meiryo"/>
                  </a:rPr>
                  <a:t> </a:t>
                </a:r>
                <a:r>
                  <a:rPr lang="en-US" i="1" spc="150" dirty="0">
                    <a:latin typeface="Meiryo"/>
                    <a:cs typeface="Meiryo"/>
                  </a:rPr>
                  <a:t>F</a:t>
                </a:r>
                <a:r>
                  <a:rPr lang="en-US" i="1" spc="-270" dirty="0">
                    <a:latin typeface="Meiryo"/>
                    <a:cs typeface="Meiryo"/>
                  </a:rPr>
                  <a:t> </a:t>
                </a:r>
                <a:r>
                  <a:rPr lang="en-US" spc="20" dirty="0">
                    <a:latin typeface="Book Antiqua"/>
                    <a:cs typeface="Book Antiqua"/>
                  </a:rPr>
                  <a:t>,</a:t>
                </a:r>
                <a:r>
                  <a:rPr lang="en-US" spc="55" dirty="0">
                    <a:latin typeface="Book Antiqua"/>
                    <a:cs typeface="Book Antiqu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pc="55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spc="55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4000" spc="-165" baseline="15151" dirty="0" smtClean="0">
                    <a:latin typeface="Tahoma"/>
                    <a:cs typeface="Tahoma"/>
                  </a:rPr>
                  <a:t> </a:t>
                </a:r>
                <a:r>
                  <a:rPr lang="en-US" spc="-45" dirty="0">
                    <a:latin typeface="Book Antiqua"/>
                    <a:cs typeface="Book Antiqua"/>
                  </a:rPr>
                  <a:t>and</a:t>
                </a:r>
                <a:r>
                  <a:rPr lang="en-US" spc="50" dirty="0">
                    <a:latin typeface="Book Antiqua"/>
                    <a:cs typeface="Book Antiqua"/>
                  </a:rPr>
                  <a:t> </a:t>
                </a:r>
                <a:r>
                  <a:rPr lang="en-US" i="1" spc="-565" dirty="0">
                    <a:latin typeface="Bookman Old Style"/>
                    <a:cs typeface="Book Antiqu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pc="-565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kern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pc="20" dirty="0" smtClean="0">
                    <a:latin typeface="Book Antiqua"/>
                    <a:cs typeface="Book Antiqua"/>
                  </a:rPr>
                  <a:t>,</a:t>
                </a:r>
                <a:r>
                  <a:rPr lang="en-US" spc="55" dirty="0" smtClean="0">
                    <a:latin typeface="Book Antiqua"/>
                    <a:cs typeface="Book Antiqua"/>
                  </a:rPr>
                  <a:t> </a:t>
                </a:r>
                <a:r>
                  <a:rPr lang="en-US" spc="-35" dirty="0">
                    <a:cs typeface="Book Antiqua"/>
                  </a:rPr>
                  <a:t>based</a:t>
                </a:r>
                <a:r>
                  <a:rPr lang="en-US" spc="50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on</a:t>
                </a:r>
                <a:r>
                  <a:rPr lang="en-US" spc="50" dirty="0">
                    <a:cs typeface="Book Antiqua"/>
                  </a:rPr>
                  <a:t> </a:t>
                </a:r>
                <a:r>
                  <a:rPr lang="en-US" spc="-15" dirty="0" smtClean="0">
                    <a:cs typeface="Book Antiqua"/>
                  </a:rPr>
                  <a:t>the </a:t>
                </a:r>
                <a:r>
                  <a:rPr lang="en-US" spc="-20" dirty="0">
                    <a:cs typeface="Book Antiqua"/>
                  </a:rPr>
                  <a:t>training</a:t>
                </a:r>
                <a:r>
                  <a:rPr lang="en-US" spc="100" dirty="0">
                    <a:cs typeface="Book Antiqua"/>
                  </a:rPr>
                  <a:t> </a:t>
                </a:r>
                <a:r>
                  <a:rPr lang="en-US" spc="-10" dirty="0">
                    <a:cs typeface="Book Antiqua"/>
                  </a:rPr>
                  <a:t>set</a:t>
                </a:r>
                <a:r>
                  <a:rPr lang="en-US" spc="105" dirty="0">
                    <a:cs typeface="Book Antiqua"/>
                  </a:rPr>
                  <a:t> </a:t>
                </a:r>
                <a:r>
                  <a:rPr lang="en-US" i="1" spc="-45" dirty="0">
                    <a:cs typeface="Bookman Old Style"/>
                  </a:rPr>
                  <a:t>S</a:t>
                </a:r>
                <a:r>
                  <a:rPr lang="en-US" sz="2800" i="1" spc="97" baseline="-10416" dirty="0">
                    <a:cs typeface="Arial"/>
                  </a:rPr>
                  <a:t>n</a:t>
                </a:r>
                <a:r>
                  <a:rPr lang="en-US" sz="2800" i="1" baseline="-10416" dirty="0">
                    <a:cs typeface="Arial"/>
                  </a:rPr>
                  <a:t> </a:t>
                </a:r>
                <a:r>
                  <a:rPr lang="en-US" sz="2800" i="1" spc="-89" baseline="-10416" dirty="0">
                    <a:cs typeface="Arial"/>
                  </a:rPr>
                  <a:t> </a:t>
                </a:r>
                <a:r>
                  <a:rPr lang="en-US" spc="40" dirty="0">
                    <a:cs typeface="Tahoma"/>
                  </a:rPr>
                  <a:t>=</a:t>
                </a:r>
                <a:r>
                  <a:rPr lang="en-US" spc="-10" dirty="0">
                    <a:cs typeface="Tahoma"/>
                  </a:rPr>
                  <a:t> </a:t>
                </a:r>
                <a:r>
                  <a:rPr lang="en-US" i="1" spc="-120" dirty="0">
                    <a:cs typeface="Meiryo"/>
                  </a:rPr>
                  <a:t>{</a:t>
                </a:r>
                <a:r>
                  <a:rPr lang="en-US" dirty="0">
                    <a:cs typeface="Tahoma"/>
                  </a:rPr>
                  <a:t>(</a:t>
                </a:r>
                <a:r>
                  <a:rPr lang="en-US" i="1" spc="20" dirty="0">
                    <a:cs typeface="Bookman Old Style"/>
                  </a:rPr>
                  <a:t>x</a:t>
                </a:r>
                <a:r>
                  <a:rPr lang="en-US" sz="2800" spc="30" baseline="27777" dirty="0">
                    <a:cs typeface="Tahoma"/>
                  </a:rPr>
                  <a:t>(</a:t>
                </a:r>
                <a:r>
                  <a:rPr lang="en-US" sz="2800" i="1" spc="120" baseline="27777" dirty="0">
                    <a:cs typeface="Arial"/>
                  </a:rPr>
                  <a:t>t</a:t>
                </a:r>
                <a:r>
                  <a:rPr lang="en-US" sz="2800" spc="104" baseline="27777" dirty="0">
                    <a:cs typeface="Tahoma"/>
                  </a:rPr>
                  <a:t>)</a:t>
                </a:r>
                <a:r>
                  <a:rPr lang="en-US" i="1" spc="-30" dirty="0">
                    <a:cs typeface="Bookman Old Style"/>
                  </a:rPr>
                  <a:t>,</a:t>
                </a:r>
                <a:r>
                  <a:rPr lang="en-US" i="1" spc="-150" dirty="0">
                    <a:cs typeface="Bookman Old Style"/>
                  </a:rPr>
                  <a:t> </a:t>
                </a:r>
                <a:r>
                  <a:rPr lang="en-US" i="1" spc="-100" dirty="0">
                    <a:cs typeface="Bookman Old Style"/>
                  </a:rPr>
                  <a:t>y</a:t>
                </a:r>
                <a:r>
                  <a:rPr lang="en-US" sz="2800" spc="30" baseline="27777" dirty="0">
                    <a:cs typeface="Tahoma"/>
                  </a:rPr>
                  <a:t>(</a:t>
                </a:r>
                <a:r>
                  <a:rPr lang="en-US" sz="2800" i="1" spc="120" baseline="27777" dirty="0">
                    <a:cs typeface="Arial"/>
                  </a:rPr>
                  <a:t>t</a:t>
                </a:r>
                <a:r>
                  <a:rPr lang="en-US" sz="2800" spc="104" baseline="27777" dirty="0" smtClean="0">
                    <a:cs typeface="Tahoma"/>
                  </a:rPr>
                  <a:t>)</a:t>
                </a:r>
                <a:r>
                  <a:rPr lang="en-US" dirty="0" smtClean="0">
                    <a:cs typeface="Tahoma"/>
                  </a:rPr>
                  <a:t>)</a:t>
                </a:r>
                <a:r>
                  <a:rPr lang="en-US" i="1" spc="-35" dirty="0" smtClean="0">
                    <a:cs typeface="Bookman Old Style"/>
                  </a:rPr>
                  <a:t>} </a:t>
                </a:r>
                <a:r>
                  <a:rPr lang="en-US" spc="-35" dirty="0">
                    <a:cs typeface="Bookman Old Style"/>
                  </a:rPr>
                  <a:t>that would yield accurate predictions on yet unseen examples</a:t>
                </a:r>
                <a:endParaRPr lang="en-US" dirty="0">
                  <a:cs typeface="Book Antiqua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484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955493" y="1330832"/>
            <a:ext cx="1105602" cy="1131882"/>
          </a:xfrm>
          <a:custGeom>
            <a:avLst/>
            <a:gdLst/>
            <a:ahLst/>
            <a:cxnLst/>
            <a:rect l="l" t="t" r="r" b="b"/>
            <a:pathLst>
              <a:path w="1423670" h="1419860">
                <a:moveTo>
                  <a:pt x="1214701" y="207903"/>
                </a:moveTo>
                <a:lnTo>
                  <a:pt x="1247991" y="243425"/>
                </a:lnTo>
                <a:lnTo>
                  <a:pt x="1278386" y="280592"/>
                </a:lnTo>
                <a:lnTo>
                  <a:pt x="1305886" y="319254"/>
                </a:lnTo>
                <a:lnTo>
                  <a:pt x="1330492" y="359261"/>
                </a:lnTo>
                <a:lnTo>
                  <a:pt x="1352203" y="400464"/>
                </a:lnTo>
                <a:lnTo>
                  <a:pt x="1371018" y="442713"/>
                </a:lnTo>
                <a:lnTo>
                  <a:pt x="1386940" y="485860"/>
                </a:lnTo>
                <a:lnTo>
                  <a:pt x="1399966" y="529754"/>
                </a:lnTo>
                <a:lnTo>
                  <a:pt x="1410098" y="574247"/>
                </a:lnTo>
                <a:lnTo>
                  <a:pt x="1417335" y="619187"/>
                </a:lnTo>
                <a:lnTo>
                  <a:pt x="1421677" y="664427"/>
                </a:lnTo>
                <a:lnTo>
                  <a:pt x="1423124" y="709816"/>
                </a:lnTo>
                <a:lnTo>
                  <a:pt x="1421677" y="755205"/>
                </a:lnTo>
                <a:lnTo>
                  <a:pt x="1417335" y="800445"/>
                </a:lnTo>
                <a:lnTo>
                  <a:pt x="1410098" y="845386"/>
                </a:lnTo>
                <a:lnTo>
                  <a:pt x="1399966" y="889878"/>
                </a:lnTo>
                <a:lnTo>
                  <a:pt x="1386940" y="933772"/>
                </a:lnTo>
                <a:lnTo>
                  <a:pt x="1371018" y="976919"/>
                </a:lnTo>
                <a:lnTo>
                  <a:pt x="1352203" y="1019168"/>
                </a:lnTo>
                <a:lnTo>
                  <a:pt x="1330492" y="1060372"/>
                </a:lnTo>
                <a:lnTo>
                  <a:pt x="1305886" y="1100379"/>
                </a:lnTo>
                <a:lnTo>
                  <a:pt x="1278386" y="1139040"/>
                </a:lnTo>
                <a:lnTo>
                  <a:pt x="1247991" y="1176207"/>
                </a:lnTo>
                <a:lnTo>
                  <a:pt x="1214701" y="1211729"/>
                </a:lnTo>
                <a:lnTo>
                  <a:pt x="1179090" y="1244936"/>
                </a:lnTo>
                <a:lnTo>
                  <a:pt x="1141831" y="1275255"/>
                </a:lnTo>
                <a:lnTo>
                  <a:pt x="1103074" y="1302687"/>
                </a:lnTo>
                <a:lnTo>
                  <a:pt x="1062969" y="1327231"/>
                </a:lnTo>
                <a:lnTo>
                  <a:pt x="1021664" y="1348888"/>
                </a:lnTo>
                <a:lnTo>
                  <a:pt x="979312" y="1367657"/>
                </a:lnTo>
                <a:lnTo>
                  <a:pt x="936060" y="1383538"/>
                </a:lnTo>
                <a:lnTo>
                  <a:pt x="892059" y="1396532"/>
                </a:lnTo>
                <a:lnTo>
                  <a:pt x="847459" y="1406639"/>
                </a:lnTo>
                <a:lnTo>
                  <a:pt x="802410" y="1413858"/>
                </a:lnTo>
                <a:lnTo>
                  <a:pt x="757061" y="1418189"/>
                </a:lnTo>
                <a:lnTo>
                  <a:pt x="711562" y="1419633"/>
                </a:lnTo>
                <a:lnTo>
                  <a:pt x="666063" y="1418189"/>
                </a:lnTo>
                <a:lnTo>
                  <a:pt x="620714" y="1413858"/>
                </a:lnTo>
                <a:lnTo>
                  <a:pt x="575664" y="1406639"/>
                </a:lnTo>
                <a:lnTo>
                  <a:pt x="531064" y="1396532"/>
                </a:lnTo>
                <a:lnTo>
                  <a:pt x="487064" y="1383538"/>
                </a:lnTo>
                <a:lnTo>
                  <a:pt x="443812" y="1367657"/>
                </a:lnTo>
                <a:lnTo>
                  <a:pt x="401459" y="1348888"/>
                </a:lnTo>
                <a:lnTo>
                  <a:pt x="360155" y="1327231"/>
                </a:lnTo>
                <a:lnTo>
                  <a:pt x="320050" y="1302687"/>
                </a:lnTo>
                <a:lnTo>
                  <a:pt x="281292" y="1275255"/>
                </a:lnTo>
                <a:lnTo>
                  <a:pt x="244033" y="1244936"/>
                </a:lnTo>
                <a:lnTo>
                  <a:pt x="208422" y="1211729"/>
                </a:lnTo>
                <a:lnTo>
                  <a:pt x="175133" y="1176207"/>
                </a:lnTo>
                <a:lnTo>
                  <a:pt x="144738" y="1139040"/>
                </a:lnTo>
                <a:lnTo>
                  <a:pt x="117237" y="1100379"/>
                </a:lnTo>
                <a:lnTo>
                  <a:pt x="92632" y="1060372"/>
                </a:lnTo>
                <a:lnTo>
                  <a:pt x="70921" y="1019168"/>
                </a:lnTo>
                <a:lnTo>
                  <a:pt x="52105" y="976919"/>
                </a:lnTo>
                <a:lnTo>
                  <a:pt x="36184" y="933772"/>
                </a:lnTo>
                <a:lnTo>
                  <a:pt x="23158" y="889878"/>
                </a:lnTo>
                <a:lnTo>
                  <a:pt x="13026" y="845386"/>
                </a:lnTo>
                <a:lnTo>
                  <a:pt x="5789" y="800445"/>
                </a:lnTo>
                <a:lnTo>
                  <a:pt x="1447" y="755205"/>
                </a:lnTo>
                <a:lnTo>
                  <a:pt x="0" y="709816"/>
                </a:lnTo>
                <a:lnTo>
                  <a:pt x="1447" y="664427"/>
                </a:lnTo>
                <a:lnTo>
                  <a:pt x="5789" y="619187"/>
                </a:lnTo>
                <a:lnTo>
                  <a:pt x="13026" y="574247"/>
                </a:lnTo>
                <a:lnTo>
                  <a:pt x="23158" y="529754"/>
                </a:lnTo>
                <a:lnTo>
                  <a:pt x="36184" y="485860"/>
                </a:lnTo>
                <a:lnTo>
                  <a:pt x="52105" y="442713"/>
                </a:lnTo>
                <a:lnTo>
                  <a:pt x="70921" y="400464"/>
                </a:lnTo>
                <a:lnTo>
                  <a:pt x="92632" y="359261"/>
                </a:lnTo>
                <a:lnTo>
                  <a:pt x="117237" y="319254"/>
                </a:lnTo>
                <a:lnTo>
                  <a:pt x="144738" y="280592"/>
                </a:lnTo>
                <a:lnTo>
                  <a:pt x="175133" y="243425"/>
                </a:lnTo>
                <a:lnTo>
                  <a:pt x="208422" y="207903"/>
                </a:lnTo>
                <a:lnTo>
                  <a:pt x="244033" y="174696"/>
                </a:lnTo>
                <a:lnTo>
                  <a:pt x="281292" y="144377"/>
                </a:lnTo>
                <a:lnTo>
                  <a:pt x="320050" y="116945"/>
                </a:lnTo>
                <a:lnTo>
                  <a:pt x="360155" y="92401"/>
                </a:lnTo>
                <a:lnTo>
                  <a:pt x="401459" y="70745"/>
                </a:lnTo>
                <a:lnTo>
                  <a:pt x="443812" y="51975"/>
                </a:lnTo>
                <a:lnTo>
                  <a:pt x="487064" y="36094"/>
                </a:lnTo>
                <a:lnTo>
                  <a:pt x="531064" y="23100"/>
                </a:lnTo>
                <a:lnTo>
                  <a:pt x="575664" y="12993"/>
                </a:lnTo>
                <a:lnTo>
                  <a:pt x="620714" y="5775"/>
                </a:lnTo>
                <a:lnTo>
                  <a:pt x="666063" y="1443"/>
                </a:lnTo>
                <a:lnTo>
                  <a:pt x="711562" y="0"/>
                </a:lnTo>
                <a:lnTo>
                  <a:pt x="757061" y="1443"/>
                </a:lnTo>
                <a:lnTo>
                  <a:pt x="802410" y="5775"/>
                </a:lnTo>
                <a:lnTo>
                  <a:pt x="847459" y="12993"/>
                </a:lnTo>
                <a:lnTo>
                  <a:pt x="892059" y="23100"/>
                </a:lnTo>
                <a:lnTo>
                  <a:pt x="936060" y="36094"/>
                </a:lnTo>
                <a:lnTo>
                  <a:pt x="979312" y="51975"/>
                </a:lnTo>
                <a:lnTo>
                  <a:pt x="1021664" y="70745"/>
                </a:lnTo>
                <a:lnTo>
                  <a:pt x="1062969" y="92401"/>
                </a:lnTo>
                <a:lnTo>
                  <a:pt x="1103074" y="116945"/>
                </a:lnTo>
                <a:lnTo>
                  <a:pt x="1141831" y="144377"/>
                </a:lnTo>
                <a:lnTo>
                  <a:pt x="1179090" y="174696"/>
                </a:lnTo>
                <a:lnTo>
                  <a:pt x="1214701" y="207903"/>
                </a:lnTo>
              </a:path>
            </a:pathLst>
          </a:custGeom>
          <a:ln w="490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6423513" y="1624780"/>
            <a:ext cx="166678" cy="3887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b="0" i="1" spc="-315" dirty="0">
                <a:latin typeface="Bookman Old Style"/>
                <a:cs typeface="Bookman Old Style"/>
              </a:rPr>
              <a:t>y</a:t>
            </a:r>
            <a:endParaRPr sz="3000" dirty="0">
              <a:latin typeface="Bookman Old Style"/>
              <a:cs typeface="Bookman Old Style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5955493" y="3086917"/>
            <a:ext cx="1105602" cy="1131882"/>
          </a:xfrm>
          <a:custGeom>
            <a:avLst/>
            <a:gdLst/>
            <a:ahLst/>
            <a:cxnLst/>
            <a:rect l="l" t="t" r="r" b="b"/>
            <a:pathLst>
              <a:path w="1423670" h="1419860">
                <a:moveTo>
                  <a:pt x="1214701" y="207903"/>
                </a:moveTo>
                <a:lnTo>
                  <a:pt x="1247991" y="243425"/>
                </a:lnTo>
                <a:lnTo>
                  <a:pt x="1278386" y="280592"/>
                </a:lnTo>
                <a:lnTo>
                  <a:pt x="1305886" y="319254"/>
                </a:lnTo>
                <a:lnTo>
                  <a:pt x="1330492" y="359261"/>
                </a:lnTo>
                <a:lnTo>
                  <a:pt x="1352203" y="400464"/>
                </a:lnTo>
                <a:lnTo>
                  <a:pt x="1371018" y="442713"/>
                </a:lnTo>
                <a:lnTo>
                  <a:pt x="1386940" y="485860"/>
                </a:lnTo>
                <a:lnTo>
                  <a:pt x="1399966" y="529754"/>
                </a:lnTo>
                <a:lnTo>
                  <a:pt x="1410098" y="574247"/>
                </a:lnTo>
                <a:lnTo>
                  <a:pt x="1417335" y="619187"/>
                </a:lnTo>
                <a:lnTo>
                  <a:pt x="1421677" y="664427"/>
                </a:lnTo>
                <a:lnTo>
                  <a:pt x="1423124" y="709816"/>
                </a:lnTo>
                <a:lnTo>
                  <a:pt x="1421677" y="755205"/>
                </a:lnTo>
                <a:lnTo>
                  <a:pt x="1417335" y="800445"/>
                </a:lnTo>
                <a:lnTo>
                  <a:pt x="1410098" y="845386"/>
                </a:lnTo>
                <a:lnTo>
                  <a:pt x="1399966" y="889878"/>
                </a:lnTo>
                <a:lnTo>
                  <a:pt x="1386940" y="933772"/>
                </a:lnTo>
                <a:lnTo>
                  <a:pt x="1371018" y="976919"/>
                </a:lnTo>
                <a:lnTo>
                  <a:pt x="1352203" y="1019168"/>
                </a:lnTo>
                <a:lnTo>
                  <a:pt x="1330492" y="1060372"/>
                </a:lnTo>
                <a:lnTo>
                  <a:pt x="1305886" y="1100379"/>
                </a:lnTo>
                <a:lnTo>
                  <a:pt x="1278386" y="1139040"/>
                </a:lnTo>
                <a:lnTo>
                  <a:pt x="1247991" y="1176207"/>
                </a:lnTo>
                <a:lnTo>
                  <a:pt x="1214701" y="1211729"/>
                </a:lnTo>
                <a:lnTo>
                  <a:pt x="1179090" y="1244936"/>
                </a:lnTo>
                <a:lnTo>
                  <a:pt x="1141831" y="1275255"/>
                </a:lnTo>
                <a:lnTo>
                  <a:pt x="1103074" y="1302687"/>
                </a:lnTo>
                <a:lnTo>
                  <a:pt x="1062969" y="1327231"/>
                </a:lnTo>
                <a:lnTo>
                  <a:pt x="1021664" y="1348888"/>
                </a:lnTo>
                <a:lnTo>
                  <a:pt x="979312" y="1367657"/>
                </a:lnTo>
                <a:lnTo>
                  <a:pt x="936060" y="1383538"/>
                </a:lnTo>
                <a:lnTo>
                  <a:pt x="892059" y="1396532"/>
                </a:lnTo>
                <a:lnTo>
                  <a:pt x="847459" y="1406639"/>
                </a:lnTo>
                <a:lnTo>
                  <a:pt x="802410" y="1413858"/>
                </a:lnTo>
                <a:lnTo>
                  <a:pt x="757061" y="1418189"/>
                </a:lnTo>
                <a:lnTo>
                  <a:pt x="711562" y="1419633"/>
                </a:lnTo>
                <a:lnTo>
                  <a:pt x="666063" y="1418189"/>
                </a:lnTo>
                <a:lnTo>
                  <a:pt x="620714" y="1413858"/>
                </a:lnTo>
                <a:lnTo>
                  <a:pt x="575664" y="1406639"/>
                </a:lnTo>
                <a:lnTo>
                  <a:pt x="531064" y="1396532"/>
                </a:lnTo>
                <a:lnTo>
                  <a:pt x="487064" y="1383538"/>
                </a:lnTo>
                <a:lnTo>
                  <a:pt x="443812" y="1367657"/>
                </a:lnTo>
                <a:lnTo>
                  <a:pt x="401459" y="1348888"/>
                </a:lnTo>
                <a:lnTo>
                  <a:pt x="360155" y="1327231"/>
                </a:lnTo>
                <a:lnTo>
                  <a:pt x="320050" y="1302687"/>
                </a:lnTo>
                <a:lnTo>
                  <a:pt x="281292" y="1275255"/>
                </a:lnTo>
                <a:lnTo>
                  <a:pt x="244033" y="1244936"/>
                </a:lnTo>
                <a:lnTo>
                  <a:pt x="208422" y="1211729"/>
                </a:lnTo>
                <a:lnTo>
                  <a:pt x="175133" y="1176207"/>
                </a:lnTo>
                <a:lnTo>
                  <a:pt x="144738" y="1139040"/>
                </a:lnTo>
                <a:lnTo>
                  <a:pt x="117237" y="1100379"/>
                </a:lnTo>
                <a:lnTo>
                  <a:pt x="92632" y="1060372"/>
                </a:lnTo>
                <a:lnTo>
                  <a:pt x="70921" y="1019168"/>
                </a:lnTo>
                <a:lnTo>
                  <a:pt x="52105" y="976919"/>
                </a:lnTo>
                <a:lnTo>
                  <a:pt x="36184" y="933772"/>
                </a:lnTo>
                <a:lnTo>
                  <a:pt x="23158" y="889878"/>
                </a:lnTo>
                <a:lnTo>
                  <a:pt x="13026" y="845386"/>
                </a:lnTo>
                <a:lnTo>
                  <a:pt x="5789" y="800445"/>
                </a:lnTo>
                <a:lnTo>
                  <a:pt x="1447" y="755205"/>
                </a:lnTo>
                <a:lnTo>
                  <a:pt x="0" y="709816"/>
                </a:lnTo>
                <a:lnTo>
                  <a:pt x="1447" y="664427"/>
                </a:lnTo>
                <a:lnTo>
                  <a:pt x="5789" y="619187"/>
                </a:lnTo>
                <a:lnTo>
                  <a:pt x="13026" y="574247"/>
                </a:lnTo>
                <a:lnTo>
                  <a:pt x="23158" y="529754"/>
                </a:lnTo>
                <a:lnTo>
                  <a:pt x="36184" y="485860"/>
                </a:lnTo>
                <a:lnTo>
                  <a:pt x="52105" y="442713"/>
                </a:lnTo>
                <a:lnTo>
                  <a:pt x="70921" y="400464"/>
                </a:lnTo>
                <a:lnTo>
                  <a:pt x="92632" y="359261"/>
                </a:lnTo>
                <a:lnTo>
                  <a:pt x="117237" y="319254"/>
                </a:lnTo>
                <a:lnTo>
                  <a:pt x="144738" y="280592"/>
                </a:lnTo>
                <a:lnTo>
                  <a:pt x="175133" y="243425"/>
                </a:lnTo>
                <a:lnTo>
                  <a:pt x="208422" y="207903"/>
                </a:lnTo>
                <a:lnTo>
                  <a:pt x="244033" y="174696"/>
                </a:lnTo>
                <a:lnTo>
                  <a:pt x="281292" y="144377"/>
                </a:lnTo>
                <a:lnTo>
                  <a:pt x="320050" y="116945"/>
                </a:lnTo>
                <a:lnTo>
                  <a:pt x="360155" y="92401"/>
                </a:lnTo>
                <a:lnTo>
                  <a:pt x="401459" y="70745"/>
                </a:lnTo>
                <a:lnTo>
                  <a:pt x="443812" y="51975"/>
                </a:lnTo>
                <a:lnTo>
                  <a:pt x="487064" y="36094"/>
                </a:lnTo>
                <a:lnTo>
                  <a:pt x="531064" y="23100"/>
                </a:lnTo>
                <a:lnTo>
                  <a:pt x="575664" y="12993"/>
                </a:lnTo>
                <a:lnTo>
                  <a:pt x="620714" y="5775"/>
                </a:lnTo>
                <a:lnTo>
                  <a:pt x="666063" y="1443"/>
                </a:lnTo>
                <a:lnTo>
                  <a:pt x="711562" y="0"/>
                </a:lnTo>
                <a:lnTo>
                  <a:pt x="757061" y="1443"/>
                </a:lnTo>
                <a:lnTo>
                  <a:pt x="802410" y="5775"/>
                </a:lnTo>
                <a:lnTo>
                  <a:pt x="847459" y="12993"/>
                </a:lnTo>
                <a:lnTo>
                  <a:pt x="892059" y="23100"/>
                </a:lnTo>
                <a:lnTo>
                  <a:pt x="936060" y="36094"/>
                </a:lnTo>
                <a:lnTo>
                  <a:pt x="979312" y="51975"/>
                </a:lnTo>
                <a:lnTo>
                  <a:pt x="1021664" y="70745"/>
                </a:lnTo>
                <a:lnTo>
                  <a:pt x="1062969" y="92401"/>
                </a:lnTo>
                <a:lnTo>
                  <a:pt x="1103074" y="116945"/>
                </a:lnTo>
                <a:lnTo>
                  <a:pt x="1141831" y="144377"/>
                </a:lnTo>
                <a:lnTo>
                  <a:pt x="1179090" y="174696"/>
                </a:lnTo>
                <a:lnTo>
                  <a:pt x="1214701" y="207903"/>
                </a:lnTo>
              </a:path>
            </a:pathLst>
          </a:custGeom>
          <a:ln w="490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6412229" y="3442473"/>
            <a:ext cx="219937" cy="3887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b="1" spc="165" dirty="0">
                <a:latin typeface="Yu Gothic"/>
                <a:cs typeface="Yu Gothic"/>
              </a:rPr>
              <a:t>h</a:t>
            </a:r>
            <a:endParaRPr sz="3000">
              <a:latin typeface="Yu Gothic"/>
              <a:cs typeface="Yu Gothic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6508082" y="2848871"/>
            <a:ext cx="0" cy="238424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298611"/>
                </a:moveTo>
                <a:lnTo>
                  <a:pt x="0" y="0"/>
                </a:lnTo>
              </a:path>
            </a:pathLst>
          </a:custGeom>
          <a:ln w="49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6393747" y="2536674"/>
            <a:ext cx="228813" cy="312331"/>
          </a:xfrm>
          <a:custGeom>
            <a:avLst/>
            <a:gdLst/>
            <a:ahLst/>
            <a:cxnLst/>
            <a:rect l="l" t="t" r="r" b="b"/>
            <a:pathLst>
              <a:path w="294640" h="391795">
                <a:moveTo>
                  <a:pt x="147218" y="0"/>
                </a:moveTo>
                <a:lnTo>
                  <a:pt x="0" y="391617"/>
                </a:lnTo>
                <a:lnTo>
                  <a:pt x="294436" y="391617"/>
                </a:lnTo>
                <a:lnTo>
                  <a:pt x="147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6393754" y="2536678"/>
            <a:ext cx="228813" cy="312331"/>
          </a:xfrm>
          <a:custGeom>
            <a:avLst/>
            <a:gdLst/>
            <a:ahLst/>
            <a:cxnLst/>
            <a:rect l="l" t="t" r="r" b="b"/>
            <a:pathLst>
              <a:path w="294640" h="391795">
                <a:moveTo>
                  <a:pt x="147217" y="0"/>
                </a:moveTo>
                <a:lnTo>
                  <a:pt x="0" y="391622"/>
                </a:lnTo>
                <a:lnTo>
                  <a:pt x="294434" y="391622"/>
                </a:lnTo>
                <a:lnTo>
                  <a:pt x="147217" y="0"/>
                </a:lnTo>
                <a:close/>
              </a:path>
            </a:pathLst>
          </a:custGeom>
          <a:ln w="49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5955493" y="4803969"/>
            <a:ext cx="1105602" cy="1131882"/>
          </a:xfrm>
          <a:custGeom>
            <a:avLst/>
            <a:gdLst/>
            <a:ahLst/>
            <a:cxnLst/>
            <a:rect l="l" t="t" r="r" b="b"/>
            <a:pathLst>
              <a:path w="1423670" h="1419859">
                <a:moveTo>
                  <a:pt x="1214701" y="207914"/>
                </a:moveTo>
                <a:lnTo>
                  <a:pt x="1247991" y="243438"/>
                </a:lnTo>
                <a:lnTo>
                  <a:pt x="1278386" y="280607"/>
                </a:lnTo>
                <a:lnTo>
                  <a:pt x="1305886" y="319269"/>
                </a:lnTo>
                <a:lnTo>
                  <a:pt x="1330492" y="359277"/>
                </a:lnTo>
                <a:lnTo>
                  <a:pt x="1352203" y="400480"/>
                </a:lnTo>
                <a:lnTo>
                  <a:pt x="1371018" y="442730"/>
                </a:lnTo>
                <a:lnTo>
                  <a:pt x="1386940" y="485876"/>
                </a:lnTo>
                <a:lnTo>
                  <a:pt x="1399966" y="529770"/>
                </a:lnTo>
                <a:lnTo>
                  <a:pt x="1410098" y="574261"/>
                </a:lnTo>
                <a:lnTo>
                  <a:pt x="1417335" y="619201"/>
                </a:lnTo>
                <a:lnTo>
                  <a:pt x="1421677" y="664439"/>
                </a:lnTo>
                <a:lnTo>
                  <a:pt x="1423124" y="709827"/>
                </a:lnTo>
                <a:lnTo>
                  <a:pt x="1421677" y="755215"/>
                </a:lnTo>
                <a:lnTo>
                  <a:pt x="1417335" y="800454"/>
                </a:lnTo>
                <a:lnTo>
                  <a:pt x="1410098" y="845393"/>
                </a:lnTo>
                <a:lnTo>
                  <a:pt x="1399966" y="889885"/>
                </a:lnTo>
                <a:lnTo>
                  <a:pt x="1386940" y="933778"/>
                </a:lnTo>
                <a:lnTo>
                  <a:pt x="1371018" y="976924"/>
                </a:lnTo>
                <a:lnTo>
                  <a:pt x="1352203" y="1019174"/>
                </a:lnTo>
                <a:lnTo>
                  <a:pt x="1330492" y="1060377"/>
                </a:lnTo>
                <a:lnTo>
                  <a:pt x="1305886" y="1100385"/>
                </a:lnTo>
                <a:lnTo>
                  <a:pt x="1278386" y="1139048"/>
                </a:lnTo>
                <a:lnTo>
                  <a:pt x="1247991" y="1176216"/>
                </a:lnTo>
                <a:lnTo>
                  <a:pt x="1214701" y="1211740"/>
                </a:lnTo>
                <a:lnTo>
                  <a:pt x="1179090" y="1244949"/>
                </a:lnTo>
                <a:lnTo>
                  <a:pt x="1141831" y="1275269"/>
                </a:lnTo>
                <a:lnTo>
                  <a:pt x="1103074" y="1302703"/>
                </a:lnTo>
                <a:lnTo>
                  <a:pt x="1062969" y="1327248"/>
                </a:lnTo>
                <a:lnTo>
                  <a:pt x="1021664" y="1348906"/>
                </a:lnTo>
                <a:lnTo>
                  <a:pt x="979312" y="1367676"/>
                </a:lnTo>
                <a:lnTo>
                  <a:pt x="936060" y="1383558"/>
                </a:lnTo>
                <a:lnTo>
                  <a:pt x="892059" y="1396553"/>
                </a:lnTo>
                <a:lnTo>
                  <a:pt x="847459" y="1406660"/>
                </a:lnTo>
                <a:lnTo>
                  <a:pt x="802410" y="1413879"/>
                </a:lnTo>
                <a:lnTo>
                  <a:pt x="757061" y="1418211"/>
                </a:lnTo>
                <a:lnTo>
                  <a:pt x="711562" y="1419655"/>
                </a:lnTo>
                <a:lnTo>
                  <a:pt x="666063" y="1418211"/>
                </a:lnTo>
                <a:lnTo>
                  <a:pt x="620714" y="1413879"/>
                </a:lnTo>
                <a:lnTo>
                  <a:pt x="575664" y="1406660"/>
                </a:lnTo>
                <a:lnTo>
                  <a:pt x="531064" y="1396553"/>
                </a:lnTo>
                <a:lnTo>
                  <a:pt x="487064" y="1383558"/>
                </a:lnTo>
                <a:lnTo>
                  <a:pt x="443812" y="1367676"/>
                </a:lnTo>
                <a:lnTo>
                  <a:pt x="401459" y="1348906"/>
                </a:lnTo>
                <a:lnTo>
                  <a:pt x="360155" y="1327248"/>
                </a:lnTo>
                <a:lnTo>
                  <a:pt x="320050" y="1302703"/>
                </a:lnTo>
                <a:lnTo>
                  <a:pt x="281292" y="1275269"/>
                </a:lnTo>
                <a:lnTo>
                  <a:pt x="244033" y="1244949"/>
                </a:lnTo>
                <a:lnTo>
                  <a:pt x="208422" y="1211740"/>
                </a:lnTo>
                <a:lnTo>
                  <a:pt x="175133" y="1176216"/>
                </a:lnTo>
                <a:lnTo>
                  <a:pt x="144738" y="1139048"/>
                </a:lnTo>
                <a:lnTo>
                  <a:pt x="117237" y="1100385"/>
                </a:lnTo>
                <a:lnTo>
                  <a:pt x="92632" y="1060377"/>
                </a:lnTo>
                <a:lnTo>
                  <a:pt x="70921" y="1019174"/>
                </a:lnTo>
                <a:lnTo>
                  <a:pt x="52105" y="976924"/>
                </a:lnTo>
                <a:lnTo>
                  <a:pt x="36184" y="933778"/>
                </a:lnTo>
                <a:lnTo>
                  <a:pt x="23158" y="889885"/>
                </a:lnTo>
                <a:lnTo>
                  <a:pt x="13026" y="845393"/>
                </a:lnTo>
                <a:lnTo>
                  <a:pt x="5789" y="800454"/>
                </a:lnTo>
                <a:lnTo>
                  <a:pt x="1447" y="755215"/>
                </a:lnTo>
                <a:lnTo>
                  <a:pt x="0" y="709827"/>
                </a:lnTo>
                <a:lnTo>
                  <a:pt x="1447" y="664439"/>
                </a:lnTo>
                <a:lnTo>
                  <a:pt x="5789" y="619201"/>
                </a:lnTo>
                <a:lnTo>
                  <a:pt x="13026" y="574261"/>
                </a:lnTo>
                <a:lnTo>
                  <a:pt x="23158" y="529770"/>
                </a:lnTo>
                <a:lnTo>
                  <a:pt x="36184" y="485876"/>
                </a:lnTo>
                <a:lnTo>
                  <a:pt x="52105" y="442730"/>
                </a:lnTo>
                <a:lnTo>
                  <a:pt x="70921" y="400480"/>
                </a:lnTo>
                <a:lnTo>
                  <a:pt x="92632" y="359277"/>
                </a:lnTo>
                <a:lnTo>
                  <a:pt x="117237" y="319269"/>
                </a:lnTo>
                <a:lnTo>
                  <a:pt x="144738" y="280607"/>
                </a:lnTo>
                <a:lnTo>
                  <a:pt x="175133" y="243438"/>
                </a:lnTo>
                <a:lnTo>
                  <a:pt x="208422" y="207914"/>
                </a:lnTo>
                <a:lnTo>
                  <a:pt x="244033" y="174706"/>
                </a:lnTo>
                <a:lnTo>
                  <a:pt x="281292" y="144385"/>
                </a:lnTo>
                <a:lnTo>
                  <a:pt x="320050" y="116952"/>
                </a:lnTo>
                <a:lnTo>
                  <a:pt x="360155" y="92406"/>
                </a:lnTo>
                <a:lnTo>
                  <a:pt x="401459" y="70748"/>
                </a:lnTo>
                <a:lnTo>
                  <a:pt x="443812" y="51978"/>
                </a:lnTo>
                <a:lnTo>
                  <a:pt x="487064" y="36096"/>
                </a:lnTo>
                <a:lnTo>
                  <a:pt x="531064" y="23101"/>
                </a:lnTo>
                <a:lnTo>
                  <a:pt x="575664" y="12994"/>
                </a:lnTo>
                <a:lnTo>
                  <a:pt x="620714" y="5775"/>
                </a:lnTo>
                <a:lnTo>
                  <a:pt x="666063" y="1443"/>
                </a:lnTo>
                <a:lnTo>
                  <a:pt x="711562" y="0"/>
                </a:lnTo>
                <a:lnTo>
                  <a:pt x="757061" y="1443"/>
                </a:lnTo>
                <a:lnTo>
                  <a:pt x="802410" y="5775"/>
                </a:lnTo>
                <a:lnTo>
                  <a:pt x="847459" y="12994"/>
                </a:lnTo>
                <a:lnTo>
                  <a:pt x="892059" y="23101"/>
                </a:lnTo>
                <a:lnTo>
                  <a:pt x="936060" y="36096"/>
                </a:lnTo>
                <a:lnTo>
                  <a:pt x="979312" y="51978"/>
                </a:lnTo>
                <a:lnTo>
                  <a:pt x="1021664" y="70748"/>
                </a:lnTo>
                <a:lnTo>
                  <a:pt x="1062969" y="92406"/>
                </a:lnTo>
                <a:lnTo>
                  <a:pt x="1103074" y="116952"/>
                </a:lnTo>
                <a:lnTo>
                  <a:pt x="1141831" y="144385"/>
                </a:lnTo>
                <a:lnTo>
                  <a:pt x="1179090" y="174706"/>
                </a:lnTo>
                <a:lnTo>
                  <a:pt x="1214701" y="207914"/>
                </a:lnTo>
              </a:path>
            </a:pathLst>
          </a:custGeom>
          <a:ln w="490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endParaRPr lang="en-US" dirty="0" smtClean="0"/>
          </a:p>
          <a:p>
            <a:pPr algn="ctr"/>
            <a:r>
              <a:rPr lang="en-US" sz="3600" dirty="0" smtClean="0"/>
              <a:t>x</a:t>
            </a:r>
            <a:endParaRPr sz="3600" dirty="0"/>
          </a:p>
        </p:txBody>
      </p:sp>
      <p:sp>
        <p:nvSpPr>
          <p:cNvPr id="12" name="object 11"/>
          <p:cNvSpPr/>
          <p:nvPr/>
        </p:nvSpPr>
        <p:spPr>
          <a:xfrm>
            <a:off x="6508082" y="4604956"/>
            <a:ext cx="0" cy="199446"/>
          </a:xfrm>
          <a:custGeom>
            <a:avLst/>
            <a:gdLst/>
            <a:ahLst/>
            <a:cxnLst/>
            <a:rect l="l" t="t" r="r" b="b"/>
            <a:pathLst>
              <a:path h="250190">
                <a:moveTo>
                  <a:pt x="0" y="249659"/>
                </a:moveTo>
                <a:lnTo>
                  <a:pt x="0" y="0"/>
                </a:lnTo>
              </a:path>
            </a:pathLst>
          </a:custGeom>
          <a:ln w="49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6393747" y="4292761"/>
            <a:ext cx="228813" cy="312331"/>
          </a:xfrm>
          <a:custGeom>
            <a:avLst/>
            <a:gdLst/>
            <a:ahLst/>
            <a:cxnLst/>
            <a:rect l="l" t="t" r="r" b="b"/>
            <a:pathLst>
              <a:path w="294640" h="391795">
                <a:moveTo>
                  <a:pt x="147218" y="0"/>
                </a:moveTo>
                <a:lnTo>
                  <a:pt x="0" y="391617"/>
                </a:lnTo>
                <a:lnTo>
                  <a:pt x="294436" y="391617"/>
                </a:lnTo>
                <a:lnTo>
                  <a:pt x="147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6393754" y="4292763"/>
            <a:ext cx="228813" cy="312331"/>
          </a:xfrm>
          <a:custGeom>
            <a:avLst/>
            <a:gdLst/>
            <a:ahLst/>
            <a:cxnLst/>
            <a:rect l="l" t="t" r="r" b="b"/>
            <a:pathLst>
              <a:path w="294640" h="391795">
                <a:moveTo>
                  <a:pt x="147217" y="0"/>
                </a:moveTo>
                <a:lnTo>
                  <a:pt x="0" y="391622"/>
                </a:lnTo>
                <a:lnTo>
                  <a:pt x="294434" y="391622"/>
                </a:lnTo>
                <a:lnTo>
                  <a:pt x="147217" y="0"/>
                </a:lnTo>
                <a:close/>
              </a:path>
            </a:pathLst>
          </a:custGeom>
          <a:ln w="49029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 txBox="1"/>
          <p:nvPr/>
        </p:nvSpPr>
        <p:spPr>
          <a:xfrm>
            <a:off x="5937373" y="4340082"/>
            <a:ext cx="347658" cy="3887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b="1" spc="575" dirty="0">
                <a:latin typeface="Yu Gothic"/>
                <a:cs typeface="Yu Gothic"/>
              </a:rPr>
              <a:t>W</a:t>
            </a:r>
            <a:endParaRPr sz="3000">
              <a:latin typeface="Yu Gothic"/>
              <a:cs typeface="Yu Gothic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2944893" y="1330832"/>
            <a:ext cx="1105602" cy="1131882"/>
          </a:xfrm>
          <a:custGeom>
            <a:avLst/>
            <a:gdLst/>
            <a:ahLst/>
            <a:cxnLst/>
            <a:rect l="l" t="t" r="r" b="b"/>
            <a:pathLst>
              <a:path w="1423670" h="1419860">
                <a:moveTo>
                  <a:pt x="1214690" y="207903"/>
                </a:moveTo>
                <a:lnTo>
                  <a:pt x="1247980" y="243425"/>
                </a:lnTo>
                <a:lnTo>
                  <a:pt x="1278375" y="280592"/>
                </a:lnTo>
                <a:lnTo>
                  <a:pt x="1305875" y="319254"/>
                </a:lnTo>
                <a:lnTo>
                  <a:pt x="1330481" y="359261"/>
                </a:lnTo>
                <a:lnTo>
                  <a:pt x="1352192" y="400464"/>
                </a:lnTo>
                <a:lnTo>
                  <a:pt x="1371007" y="442713"/>
                </a:lnTo>
                <a:lnTo>
                  <a:pt x="1386929" y="485860"/>
                </a:lnTo>
                <a:lnTo>
                  <a:pt x="1399955" y="529754"/>
                </a:lnTo>
                <a:lnTo>
                  <a:pt x="1410087" y="574247"/>
                </a:lnTo>
                <a:lnTo>
                  <a:pt x="1417324" y="619187"/>
                </a:lnTo>
                <a:lnTo>
                  <a:pt x="1421666" y="664427"/>
                </a:lnTo>
                <a:lnTo>
                  <a:pt x="1423113" y="709816"/>
                </a:lnTo>
                <a:lnTo>
                  <a:pt x="1421666" y="755205"/>
                </a:lnTo>
                <a:lnTo>
                  <a:pt x="1417324" y="800445"/>
                </a:lnTo>
                <a:lnTo>
                  <a:pt x="1410087" y="845386"/>
                </a:lnTo>
                <a:lnTo>
                  <a:pt x="1399955" y="889878"/>
                </a:lnTo>
                <a:lnTo>
                  <a:pt x="1386929" y="933772"/>
                </a:lnTo>
                <a:lnTo>
                  <a:pt x="1371007" y="976919"/>
                </a:lnTo>
                <a:lnTo>
                  <a:pt x="1352192" y="1019168"/>
                </a:lnTo>
                <a:lnTo>
                  <a:pt x="1330481" y="1060372"/>
                </a:lnTo>
                <a:lnTo>
                  <a:pt x="1305875" y="1100379"/>
                </a:lnTo>
                <a:lnTo>
                  <a:pt x="1278375" y="1139040"/>
                </a:lnTo>
                <a:lnTo>
                  <a:pt x="1247980" y="1176207"/>
                </a:lnTo>
                <a:lnTo>
                  <a:pt x="1214690" y="1211729"/>
                </a:lnTo>
                <a:lnTo>
                  <a:pt x="1179081" y="1244936"/>
                </a:lnTo>
                <a:lnTo>
                  <a:pt x="1141824" y="1275255"/>
                </a:lnTo>
                <a:lnTo>
                  <a:pt x="1103068" y="1302687"/>
                </a:lnTo>
                <a:lnTo>
                  <a:pt x="1062963" y="1327231"/>
                </a:lnTo>
                <a:lnTo>
                  <a:pt x="1021659" y="1348888"/>
                </a:lnTo>
                <a:lnTo>
                  <a:pt x="979306" y="1367657"/>
                </a:lnTo>
                <a:lnTo>
                  <a:pt x="936054" y="1383538"/>
                </a:lnTo>
                <a:lnTo>
                  <a:pt x="892053" y="1396532"/>
                </a:lnTo>
                <a:lnTo>
                  <a:pt x="847452" y="1406639"/>
                </a:lnTo>
                <a:lnTo>
                  <a:pt x="802401" y="1413858"/>
                </a:lnTo>
                <a:lnTo>
                  <a:pt x="757051" y="1418189"/>
                </a:lnTo>
                <a:lnTo>
                  <a:pt x="711551" y="1419633"/>
                </a:lnTo>
                <a:lnTo>
                  <a:pt x="666051" y="1418189"/>
                </a:lnTo>
                <a:lnTo>
                  <a:pt x="620700" y="1413858"/>
                </a:lnTo>
                <a:lnTo>
                  <a:pt x="575650" y="1406639"/>
                </a:lnTo>
                <a:lnTo>
                  <a:pt x="531049" y="1396532"/>
                </a:lnTo>
                <a:lnTo>
                  <a:pt x="487048" y="1383538"/>
                </a:lnTo>
                <a:lnTo>
                  <a:pt x="443795" y="1367657"/>
                </a:lnTo>
                <a:lnTo>
                  <a:pt x="401443" y="1348888"/>
                </a:lnTo>
                <a:lnTo>
                  <a:pt x="360139" y="1327231"/>
                </a:lnTo>
                <a:lnTo>
                  <a:pt x="320034" y="1302687"/>
                </a:lnTo>
                <a:lnTo>
                  <a:pt x="281278" y="1275255"/>
                </a:lnTo>
                <a:lnTo>
                  <a:pt x="244020" y="1244936"/>
                </a:lnTo>
                <a:lnTo>
                  <a:pt x="208411" y="1211729"/>
                </a:lnTo>
                <a:lnTo>
                  <a:pt x="175123" y="1176207"/>
                </a:lnTo>
                <a:lnTo>
                  <a:pt x="144730" y="1139040"/>
                </a:lnTo>
                <a:lnTo>
                  <a:pt x="117231" y="1100379"/>
                </a:lnTo>
                <a:lnTo>
                  <a:pt x="92627" y="1060372"/>
                </a:lnTo>
                <a:lnTo>
                  <a:pt x="70917" y="1019168"/>
                </a:lnTo>
                <a:lnTo>
                  <a:pt x="52102" y="976919"/>
                </a:lnTo>
                <a:lnTo>
                  <a:pt x="36182" y="933772"/>
                </a:lnTo>
                <a:lnTo>
                  <a:pt x="23156" y="889878"/>
                </a:lnTo>
                <a:lnTo>
                  <a:pt x="13025" y="845386"/>
                </a:lnTo>
                <a:lnTo>
                  <a:pt x="5789" y="800445"/>
                </a:lnTo>
                <a:lnTo>
                  <a:pt x="1447" y="755205"/>
                </a:lnTo>
                <a:lnTo>
                  <a:pt x="0" y="709816"/>
                </a:lnTo>
                <a:lnTo>
                  <a:pt x="1447" y="664427"/>
                </a:lnTo>
                <a:lnTo>
                  <a:pt x="5789" y="619187"/>
                </a:lnTo>
                <a:lnTo>
                  <a:pt x="13025" y="574247"/>
                </a:lnTo>
                <a:lnTo>
                  <a:pt x="23156" y="529754"/>
                </a:lnTo>
                <a:lnTo>
                  <a:pt x="36182" y="485860"/>
                </a:lnTo>
                <a:lnTo>
                  <a:pt x="52102" y="442713"/>
                </a:lnTo>
                <a:lnTo>
                  <a:pt x="70917" y="400464"/>
                </a:lnTo>
                <a:lnTo>
                  <a:pt x="92627" y="359261"/>
                </a:lnTo>
                <a:lnTo>
                  <a:pt x="117231" y="319254"/>
                </a:lnTo>
                <a:lnTo>
                  <a:pt x="144730" y="280592"/>
                </a:lnTo>
                <a:lnTo>
                  <a:pt x="175123" y="243425"/>
                </a:lnTo>
                <a:lnTo>
                  <a:pt x="208411" y="207903"/>
                </a:lnTo>
                <a:lnTo>
                  <a:pt x="244020" y="174696"/>
                </a:lnTo>
                <a:lnTo>
                  <a:pt x="281278" y="144377"/>
                </a:lnTo>
                <a:lnTo>
                  <a:pt x="320034" y="116945"/>
                </a:lnTo>
                <a:lnTo>
                  <a:pt x="360139" y="92401"/>
                </a:lnTo>
                <a:lnTo>
                  <a:pt x="401443" y="70745"/>
                </a:lnTo>
                <a:lnTo>
                  <a:pt x="443795" y="51975"/>
                </a:lnTo>
                <a:lnTo>
                  <a:pt x="487048" y="36094"/>
                </a:lnTo>
                <a:lnTo>
                  <a:pt x="531049" y="23100"/>
                </a:lnTo>
                <a:lnTo>
                  <a:pt x="575650" y="12993"/>
                </a:lnTo>
                <a:lnTo>
                  <a:pt x="620700" y="5775"/>
                </a:lnTo>
                <a:lnTo>
                  <a:pt x="666051" y="1443"/>
                </a:lnTo>
                <a:lnTo>
                  <a:pt x="711551" y="0"/>
                </a:lnTo>
                <a:lnTo>
                  <a:pt x="757051" y="1443"/>
                </a:lnTo>
                <a:lnTo>
                  <a:pt x="802401" y="5775"/>
                </a:lnTo>
                <a:lnTo>
                  <a:pt x="847452" y="12993"/>
                </a:lnTo>
                <a:lnTo>
                  <a:pt x="892053" y="23100"/>
                </a:lnTo>
                <a:lnTo>
                  <a:pt x="936054" y="36094"/>
                </a:lnTo>
                <a:lnTo>
                  <a:pt x="979306" y="51975"/>
                </a:lnTo>
                <a:lnTo>
                  <a:pt x="1021659" y="70745"/>
                </a:lnTo>
                <a:lnTo>
                  <a:pt x="1062963" y="92401"/>
                </a:lnTo>
                <a:lnTo>
                  <a:pt x="1103068" y="116945"/>
                </a:lnTo>
                <a:lnTo>
                  <a:pt x="1141824" y="144377"/>
                </a:lnTo>
                <a:lnTo>
                  <a:pt x="1179081" y="174696"/>
                </a:lnTo>
                <a:lnTo>
                  <a:pt x="1214690" y="207903"/>
                </a:lnTo>
              </a:path>
            </a:pathLst>
          </a:custGeom>
          <a:ln w="490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 txBox="1"/>
          <p:nvPr/>
        </p:nvSpPr>
        <p:spPr>
          <a:xfrm>
            <a:off x="3203542" y="1624780"/>
            <a:ext cx="588105" cy="4643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000" b="0" i="1" spc="-315" dirty="0">
                <a:latin typeface="Bookman Old Style"/>
                <a:cs typeface="Bookman Old Style"/>
              </a:rPr>
              <a:t>y</a:t>
            </a:r>
            <a:endParaRPr sz="3000">
              <a:latin typeface="Bookman Old Style"/>
              <a:cs typeface="Bookman Old Style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2030278" y="3086917"/>
            <a:ext cx="1105602" cy="1131882"/>
          </a:xfrm>
          <a:custGeom>
            <a:avLst/>
            <a:gdLst/>
            <a:ahLst/>
            <a:cxnLst/>
            <a:rect l="l" t="t" r="r" b="b"/>
            <a:pathLst>
              <a:path w="1423670" h="1419860">
                <a:moveTo>
                  <a:pt x="1214690" y="207903"/>
                </a:moveTo>
                <a:lnTo>
                  <a:pt x="1247978" y="243425"/>
                </a:lnTo>
                <a:lnTo>
                  <a:pt x="1278372" y="280592"/>
                </a:lnTo>
                <a:lnTo>
                  <a:pt x="1305870" y="319254"/>
                </a:lnTo>
                <a:lnTo>
                  <a:pt x="1330475" y="359261"/>
                </a:lnTo>
                <a:lnTo>
                  <a:pt x="1352184" y="400464"/>
                </a:lnTo>
                <a:lnTo>
                  <a:pt x="1370999" y="442713"/>
                </a:lnTo>
                <a:lnTo>
                  <a:pt x="1386920" y="485860"/>
                </a:lnTo>
                <a:lnTo>
                  <a:pt x="1399945" y="529754"/>
                </a:lnTo>
                <a:lnTo>
                  <a:pt x="1410076" y="574247"/>
                </a:lnTo>
                <a:lnTo>
                  <a:pt x="1417313" y="619187"/>
                </a:lnTo>
                <a:lnTo>
                  <a:pt x="1421655" y="664427"/>
                </a:lnTo>
                <a:lnTo>
                  <a:pt x="1423102" y="709816"/>
                </a:lnTo>
                <a:lnTo>
                  <a:pt x="1421655" y="755205"/>
                </a:lnTo>
                <a:lnTo>
                  <a:pt x="1417313" y="800445"/>
                </a:lnTo>
                <a:lnTo>
                  <a:pt x="1410076" y="845386"/>
                </a:lnTo>
                <a:lnTo>
                  <a:pt x="1399945" y="889878"/>
                </a:lnTo>
                <a:lnTo>
                  <a:pt x="1386920" y="933772"/>
                </a:lnTo>
                <a:lnTo>
                  <a:pt x="1370999" y="976919"/>
                </a:lnTo>
                <a:lnTo>
                  <a:pt x="1352184" y="1019168"/>
                </a:lnTo>
                <a:lnTo>
                  <a:pt x="1330475" y="1060372"/>
                </a:lnTo>
                <a:lnTo>
                  <a:pt x="1305870" y="1100379"/>
                </a:lnTo>
                <a:lnTo>
                  <a:pt x="1278372" y="1139040"/>
                </a:lnTo>
                <a:lnTo>
                  <a:pt x="1247978" y="1176207"/>
                </a:lnTo>
                <a:lnTo>
                  <a:pt x="1214690" y="1211729"/>
                </a:lnTo>
                <a:lnTo>
                  <a:pt x="1179081" y="1244936"/>
                </a:lnTo>
                <a:lnTo>
                  <a:pt x="1141824" y="1275255"/>
                </a:lnTo>
                <a:lnTo>
                  <a:pt x="1103068" y="1302687"/>
                </a:lnTo>
                <a:lnTo>
                  <a:pt x="1062963" y="1327231"/>
                </a:lnTo>
                <a:lnTo>
                  <a:pt x="1021659" y="1348888"/>
                </a:lnTo>
                <a:lnTo>
                  <a:pt x="979306" y="1367657"/>
                </a:lnTo>
                <a:lnTo>
                  <a:pt x="936054" y="1383538"/>
                </a:lnTo>
                <a:lnTo>
                  <a:pt x="892053" y="1396532"/>
                </a:lnTo>
                <a:lnTo>
                  <a:pt x="847452" y="1406639"/>
                </a:lnTo>
                <a:lnTo>
                  <a:pt x="802401" y="1413858"/>
                </a:lnTo>
                <a:lnTo>
                  <a:pt x="757051" y="1418189"/>
                </a:lnTo>
                <a:lnTo>
                  <a:pt x="711551" y="1419633"/>
                </a:lnTo>
                <a:lnTo>
                  <a:pt x="666051" y="1418189"/>
                </a:lnTo>
                <a:lnTo>
                  <a:pt x="620700" y="1413858"/>
                </a:lnTo>
                <a:lnTo>
                  <a:pt x="575650" y="1406639"/>
                </a:lnTo>
                <a:lnTo>
                  <a:pt x="531049" y="1396532"/>
                </a:lnTo>
                <a:lnTo>
                  <a:pt x="487048" y="1383538"/>
                </a:lnTo>
                <a:lnTo>
                  <a:pt x="443795" y="1367657"/>
                </a:lnTo>
                <a:lnTo>
                  <a:pt x="401443" y="1348888"/>
                </a:lnTo>
                <a:lnTo>
                  <a:pt x="360139" y="1327231"/>
                </a:lnTo>
                <a:lnTo>
                  <a:pt x="320034" y="1302687"/>
                </a:lnTo>
                <a:lnTo>
                  <a:pt x="281278" y="1275255"/>
                </a:lnTo>
                <a:lnTo>
                  <a:pt x="244020" y="1244936"/>
                </a:lnTo>
                <a:lnTo>
                  <a:pt x="208411" y="1211729"/>
                </a:lnTo>
                <a:lnTo>
                  <a:pt x="175123" y="1176207"/>
                </a:lnTo>
                <a:lnTo>
                  <a:pt x="144730" y="1139040"/>
                </a:lnTo>
                <a:lnTo>
                  <a:pt x="117231" y="1100379"/>
                </a:lnTo>
                <a:lnTo>
                  <a:pt x="92627" y="1060372"/>
                </a:lnTo>
                <a:lnTo>
                  <a:pt x="70917" y="1019168"/>
                </a:lnTo>
                <a:lnTo>
                  <a:pt x="52102" y="976919"/>
                </a:lnTo>
                <a:lnTo>
                  <a:pt x="36182" y="933772"/>
                </a:lnTo>
                <a:lnTo>
                  <a:pt x="23156" y="889878"/>
                </a:lnTo>
                <a:lnTo>
                  <a:pt x="13025" y="845386"/>
                </a:lnTo>
                <a:lnTo>
                  <a:pt x="5789" y="800445"/>
                </a:lnTo>
                <a:lnTo>
                  <a:pt x="1447" y="755205"/>
                </a:lnTo>
                <a:lnTo>
                  <a:pt x="0" y="709816"/>
                </a:lnTo>
                <a:lnTo>
                  <a:pt x="1447" y="664427"/>
                </a:lnTo>
                <a:lnTo>
                  <a:pt x="5789" y="619187"/>
                </a:lnTo>
                <a:lnTo>
                  <a:pt x="13025" y="574247"/>
                </a:lnTo>
                <a:lnTo>
                  <a:pt x="23156" y="529754"/>
                </a:lnTo>
                <a:lnTo>
                  <a:pt x="36182" y="485860"/>
                </a:lnTo>
                <a:lnTo>
                  <a:pt x="52102" y="442713"/>
                </a:lnTo>
                <a:lnTo>
                  <a:pt x="70917" y="400464"/>
                </a:lnTo>
                <a:lnTo>
                  <a:pt x="92627" y="359261"/>
                </a:lnTo>
                <a:lnTo>
                  <a:pt x="117231" y="319254"/>
                </a:lnTo>
                <a:lnTo>
                  <a:pt x="144730" y="280592"/>
                </a:lnTo>
                <a:lnTo>
                  <a:pt x="175123" y="243425"/>
                </a:lnTo>
                <a:lnTo>
                  <a:pt x="208411" y="207903"/>
                </a:lnTo>
                <a:lnTo>
                  <a:pt x="244020" y="174696"/>
                </a:lnTo>
                <a:lnTo>
                  <a:pt x="281278" y="144377"/>
                </a:lnTo>
                <a:lnTo>
                  <a:pt x="320034" y="116945"/>
                </a:lnTo>
                <a:lnTo>
                  <a:pt x="360139" y="92401"/>
                </a:lnTo>
                <a:lnTo>
                  <a:pt x="401443" y="70745"/>
                </a:lnTo>
                <a:lnTo>
                  <a:pt x="443795" y="51975"/>
                </a:lnTo>
                <a:lnTo>
                  <a:pt x="487048" y="36094"/>
                </a:lnTo>
                <a:lnTo>
                  <a:pt x="531049" y="23100"/>
                </a:lnTo>
                <a:lnTo>
                  <a:pt x="575650" y="12993"/>
                </a:lnTo>
                <a:lnTo>
                  <a:pt x="620700" y="5775"/>
                </a:lnTo>
                <a:lnTo>
                  <a:pt x="666051" y="1443"/>
                </a:lnTo>
                <a:lnTo>
                  <a:pt x="711551" y="0"/>
                </a:lnTo>
                <a:lnTo>
                  <a:pt x="757051" y="1443"/>
                </a:lnTo>
                <a:lnTo>
                  <a:pt x="802401" y="5775"/>
                </a:lnTo>
                <a:lnTo>
                  <a:pt x="847452" y="12993"/>
                </a:lnTo>
                <a:lnTo>
                  <a:pt x="892053" y="23100"/>
                </a:lnTo>
                <a:lnTo>
                  <a:pt x="936054" y="36094"/>
                </a:lnTo>
                <a:lnTo>
                  <a:pt x="979306" y="51975"/>
                </a:lnTo>
                <a:lnTo>
                  <a:pt x="1021659" y="70745"/>
                </a:lnTo>
                <a:lnTo>
                  <a:pt x="1062963" y="92401"/>
                </a:lnTo>
                <a:lnTo>
                  <a:pt x="1103068" y="116945"/>
                </a:lnTo>
                <a:lnTo>
                  <a:pt x="1141824" y="144377"/>
                </a:lnTo>
                <a:lnTo>
                  <a:pt x="1179081" y="174696"/>
                </a:lnTo>
                <a:lnTo>
                  <a:pt x="1214690" y="207903"/>
                </a:lnTo>
              </a:path>
            </a:pathLst>
          </a:custGeom>
          <a:ln w="490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 txBox="1"/>
          <p:nvPr/>
        </p:nvSpPr>
        <p:spPr>
          <a:xfrm>
            <a:off x="2265526" y="3418694"/>
            <a:ext cx="693421" cy="4668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3050" b="0" i="1" spc="-140" dirty="0">
                <a:latin typeface="Bookman Old Style"/>
                <a:cs typeface="Bookman Old Style"/>
              </a:rPr>
              <a:t>h</a:t>
            </a:r>
            <a:r>
              <a:rPr sz="3150" spc="60" baseline="-11904" dirty="0">
                <a:latin typeface="Arial"/>
                <a:cs typeface="Arial"/>
              </a:rPr>
              <a:t>1</a:t>
            </a:r>
            <a:endParaRPr sz="3150" baseline="-11904" dirty="0">
              <a:latin typeface="Arial"/>
              <a:cs typeface="Arial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2842964" y="2736981"/>
            <a:ext cx="216978" cy="416610"/>
          </a:xfrm>
          <a:custGeom>
            <a:avLst/>
            <a:gdLst/>
            <a:ahLst/>
            <a:cxnLst/>
            <a:rect l="l" t="t" r="r" b="b"/>
            <a:pathLst>
              <a:path w="279400" h="522604">
                <a:moveTo>
                  <a:pt x="0" y="522311"/>
                </a:moveTo>
                <a:lnTo>
                  <a:pt x="279246" y="0"/>
                </a:lnTo>
              </a:path>
            </a:pathLst>
          </a:custGeom>
          <a:ln w="49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2958944" y="2461512"/>
            <a:ext cx="244594" cy="330554"/>
          </a:xfrm>
          <a:custGeom>
            <a:avLst/>
            <a:gdLst/>
            <a:ahLst/>
            <a:cxnLst/>
            <a:rect l="l" t="t" r="r" b="b"/>
            <a:pathLst>
              <a:path w="314960" h="414654">
                <a:moveTo>
                  <a:pt x="314642" y="0"/>
                </a:moveTo>
                <a:lnTo>
                  <a:pt x="0" y="276440"/>
                </a:lnTo>
                <a:lnTo>
                  <a:pt x="259803" y="414654"/>
                </a:lnTo>
                <a:lnTo>
                  <a:pt x="314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2958949" y="2461518"/>
            <a:ext cx="244594" cy="331060"/>
          </a:xfrm>
          <a:custGeom>
            <a:avLst/>
            <a:gdLst/>
            <a:ahLst/>
            <a:cxnLst/>
            <a:rect l="l" t="t" r="r" b="b"/>
            <a:pathLst>
              <a:path w="314960" h="415289">
                <a:moveTo>
                  <a:pt x="314642" y="0"/>
                </a:moveTo>
                <a:lnTo>
                  <a:pt x="0" y="276436"/>
                </a:lnTo>
                <a:lnTo>
                  <a:pt x="259794" y="414659"/>
                </a:lnTo>
                <a:lnTo>
                  <a:pt x="314642" y="0"/>
                </a:lnTo>
                <a:close/>
              </a:path>
            </a:pathLst>
          </a:custGeom>
          <a:ln w="49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2030278" y="4803969"/>
            <a:ext cx="1105602" cy="1131882"/>
          </a:xfrm>
          <a:custGeom>
            <a:avLst/>
            <a:gdLst/>
            <a:ahLst/>
            <a:cxnLst/>
            <a:rect l="l" t="t" r="r" b="b"/>
            <a:pathLst>
              <a:path w="1423670" h="1419859">
                <a:moveTo>
                  <a:pt x="1214690" y="207914"/>
                </a:moveTo>
                <a:lnTo>
                  <a:pt x="1247978" y="243438"/>
                </a:lnTo>
                <a:lnTo>
                  <a:pt x="1278372" y="280607"/>
                </a:lnTo>
                <a:lnTo>
                  <a:pt x="1305870" y="319269"/>
                </a:lnTo>
                <a:lnTo>
                  <a:pt x="1330475" y="359277"/>
                </a:lnTo>
                <a:lnTo>
                  <a:pt x="1352184" y="400480"/>
                </a:lnTo>
                <a:lnTo>
                  <a:pt x="1370999" y="442730"/>
                </a:lnTo>
                <a:lnTo>
                  <a:pt x="1386920" y="485876"/>
                </a:lnTo>
                <a:lnTo>
                  <a:pt x="1399945" y="529770"/>
                </a:lnTo>
                <a:lnTo>
                  <a:pt x="1410076" y="574261"/>
                </a:lnTo>
                <a:lnTo>
                  <a:pt x="1417313" y="619201"/>
                </a:lnTo>
                <a:lnTo>
                  <a:pt x="1421655" y="664439"/>
                </a:lnTo>
                <a:lnTo>
                  <a:pt x="1423102" y="709827"/>
                </a:lnTo>
                <a:lnTo>
                  <a:pt x="1421655" y="755215"/>
                </a:lnTo>
                <a:lnTo>
                  <a:pt x="1417313" y="800454"/>
                </a:lnTo>
                <a:lnTo>
                  <a:pt x="1410076" y="845393"/>
                </a:lnTo>
                <a:lnTo>
                  <a:pt x="1399945" y="889885"/>
                </a:lnTo>
                <a:lnTo>
                  <a:pt x="1386920" y="933778"/>
                </a:lnTo>
                <a:lnTo>
                  <a:pt x="1370999" y="976924"/>
                </a:lnTo>
                <a:lnTo>
                  <a:pt x="1352184" y="1019174"/>
                </a:lnTo>
                <a:lnTo>
                  <a:pt x="1330475" y="1060377"/>
                </a:lnTo>
                <a:lnTo>
                  <a:pt x="1305870" y="1100385"/>
                </a:lnTo>
                <a:lnTo>
                  <a:pt x="1278372" y="1139048"/>
                </a:lnTo>
                <a:lnTo>
                  <a:pt x="1247978" y="1176216"/>
                </a:lnTo>
                <a:lnTo>
                  <a:pt x="1214690" y="1211740"/>
                </a:lnTo>
                <a:lnTo>
                  <a:pt x="1179081" y="1244949"/>
                </a:lnTo>
                <a:lnTo>
                  <a:pt x="1141824" y="1275269"/>
                </a:lnTo>
                <a:lnTo>
                  <a:pt x="1103068" y="1302703"/>
                </a:lnTo>
                <a:lnTo>
                  <a:pt x="1062963" y="1327248"/>
                </a:lnTo>
                <a:lnTo>
                  <a:pt x="1021659" y="1348906"/>
                </a:lnTo>
                <a:lnTo>
                  <a:pt x="979306" y="1367676"/>
                </a:lnTo>
                <a:lnTo>
                  <a:pt x="936054" y="1383558"/>
                </a:lnTo>
                <a:lnTo>
                  <a:pt x="892053" y="1396553"/>
                </a:lnTo>
                <a:lnTo>
                  <a:pt x="847452" y="1406660"/>
                </a:lnTo>
                <a:lnTo>
                  <a:pt x="802401" y="1413879"/>
                </a:lnTo>
                <a:lnTo>
                  <a:pt x="757051" y="1418211"/>
                </a:lnTo>
                <a:lnTo>
                  <a:pt x="711551" y="1419655"/>
                </a:lnTo>
                <a:lnTo>
                  <a:pt x="666051" y="1418211"/>
                </a:lnTo>
                <a:lnTo>
                  <a:pt x="620700" y="1413879"/>
                </a:lnTo>
                <a:lnTo>
                  <a:pt x="575650" y="1406660"/>
                </a:lnTo>
                <a:lnTo>
                  <a:pt x="531049" y="1396553"/>
                </a:lnTo>
                <a:lnTo>
                  <a:pt x="487048" y="1383558"/>
                </a:lnTo>
                <a:lnTo>
                  <a:pt x="443795" y="1367676"/>
                </a:lnTo>
                <a:lnTo>
                  <a:pt x="401443" y="1348906"/>
                </a:lnTo>
                <a:lnTo>
                  <a:pt x="360139" y="1327248"/>
                </a:lnTo>
                <a:lnTo>
                  <a:pt x="320034" y="1302703"/>
                </a:lnTo>
                <a:lnTo>
                  <a:pt x="281278" y="1275269"/>
                </a:lnTo>
                <a:lnTo>
                  <a:pt x="244020" y="1244949"/>
                </a:lnTo>
                <a:lnTo>
                  <a:pt x="208411" y="1211740"/>
                </a:lnTo>
                <a:lnTo>
                  <a:pt x="175123" y="1176216"/>
                </a:lnTo>
                <a:lnTo>
                  <a:pt x="144730" y="1139048"/>
                </a:lnTo>
                <a:lnTo>
                  <a:pt x="117231" y="1100385"/>
                </a:lnTo>
                <a:lnTo>
                  <a:pt x="92627" y="1060377"/>
                </a:lnTo>
                <a:lnTo>
                  <a:pt x="70917" y="1019174"/>
                </a:lnTo>
                <a:lnTo>
                  <a:pt x="52102" y="976924"/>
                </a:lnTo>
                <a:lnTo>
                  <a:pt x="36182" y="933778"/>
                </a:lnTo>
                <a:lnTo>
                  <a:pt x="23156" y="889885"/>
                </a:lnTo>
                <a:lnTo>
                  <a:pt x="13025" y="845393"/>
                </a:lnTo>
                <a:lnTo>
                  <a:pt x="5789" y="800454"/>
                </a:lnTo>
                <a:lnTo>
                  <a:pt x="1447" y="755215"/>
                </a:lnTo>
                <a:lnTo>
                  <a:pt x="0" y="709827"/>
                </a:lnTo>
                <a:lnTo>
                  <a:pt x="1447" y="664439"/>
                </a:lnTo>
                <a:lnTo>
                  <a:pt x="5789" y="619201"/>
                </a:lnTo>
                <a:lnTo>
                  <a:pt x="13025" y="574261"/>
                </a:lnTo>
                <a:lnTo>
                  <a:pt x="23156" y="529770"/>
                </a:lnTo>
                <a:lnTo>
                  <a:pt x="36182" y="485876"/>
                </a:lnTo>
                <a:lnTo>
                  <a:pt x="52102" y="442730"/>
                </a:lnTo>
                <a:lnTo>
                  <a:pt x="70917" y="400480"/>
                </a:lnTo>
                <a:lnTo>
                  <a:pt x="92627" y="359277"/>
                </a:lnTo>
                <a:lnTo>
                  <a:pt x="117231" y="319269"/>
                </a:lnTo>
                <a:lnTo>
                  <a:pt x="144730" y="280607"/>
                </a:lnTo>
                <a:lnTo>
                  <a:pt x="175123" y="243438"/>
                </a:lnTo>
                <a:lnTo>
                  <a:pt x="208411" y="207914"/>
                </a:lnTo>
                <a:lnTo>
                  <a:pt x="244020" y="174706"/>
                </a:lnTo>
                <a:lnTo>
                  <a:pt x="281278" y="144385"/>
                </a:lnTo>
                <a:lnTo>
                  <a:pt x="320034" y="116952"/>
                </a:lnTo>
                <a:lnTo>
                  <a:pt x="360139" y="92406"/>
                </a:lnTo>
                <a:lnTo>
                  <a:pt x="401443" y="70748"/>
                </a:lnTo>
                <a:lnTo>
                  <a:pt x="443795" y="51978"/>
                </a:lnTo>
                <a:lnTo>
                  <a:pt x="487048" y="36096"/>
                </a:lnTo>
                <a:lnTo>
                  <a:pt x="531049" y="23101"/>
                </a:lnTo>
                <a:lnTo>
                  <a:pt x="575650" y="12994"/>
                </a:lnTo>
                <a:lnTo>
                  <a:pt x="620700" y="5775"/>
                </a:lnTo>
                <a:lnTo>
                  <a:pt x="666051" y="1443"/>
                </a:lnTo>
                <a:lnTo>
                  <a:pt x="711551" y="0"/>
                </a:lnTo>
                <a:lnTo>
                  <a:pt x="757051" y="1443"/>
                </a:lnTo>
                <a:lnTo>
                  <a:pt x="802401" y="5775"/>
                </a:lnTo>
                <a:lnTo>
                  <a:pt x="847452" y="12994"/>
                </a:lnTo>
                <a:lnTo>
                  <a:pt x="892053" y="23101"/>
                </a:lnTo>
                <a:lnTo>
                  <a:pt x="936054" y="36096"/>
                </a:lnTo>
                <a:lnTo>
                  <a:pt x="979306" y="51978"/>
                </a:lnTo>
                <a:lnTo>
                  <a:pt x="1021659" y="70748"/>
                </a:lnTo>
                <a:lnTo>
                  <a:pt x="1062963" y="92406"/>
                </a:lnTo>
                <a:lnTo>
                  <a:pt x="1103068" y="116952"/>
                </a:lnTo>
                <a:lnTo>
                  <a:pt x="1141824" y="144385"/>
                </a:lnTo>
                <a:lnTo>
                  <a:pt x="1179081" y="174706"/>
                </a:lnTo>
                <a:lnTo>
                  <a:pt x="1214690" y="207914"/>
                </a:lnTo>
              </a:path>
            </a:pathLst>
          </a:custGeom>
          <a:ln w="490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 txBox="1"/>
          <p:nvPr/>
        </p:nvSpPr>
        <p:spPr>
          <a:xfrm>
            <a:off x="2265526" y="5097977"/>
            <a:ext cx="693418" cy="4643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000" i="1" spc="229" dirty="0">
                <a:latin typeface="Arial"/>
                <a:cs typeface="Arial"/>
              </a:rPr>
              <a:t>x</a:t>
            </a:r>
            <a:r>
              <a:rPr sz="3150" spc="52" baseline="-11904" dirty="0">
                <a:latin typeface="Arial"/>
                <a:cs typeface="Arial"/>
              </a:rPr>
              <a:t>1</a:t>
            </a:r>
            <a:endParaRPr sz="3150" baseline="-11904" dirty="0">
              <a:latin typeface="Arial"/>
              <a:cs typeface="Arial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2582859" y="4604956"/>
            <a:ext cx="0" cy="199446"/>
          </a:xfrm>
          <a:custGeom>
            <a:avLst/>
            <a:gdLst/>
            <a:ahLst/>
            <a:cxnLst/>
            <a:rect l="l" t="t" r="r" b="b"/>
            <a:pathLst>
              <a:path h="250190">
                <a:moveTo>
                  <a:pt x="0" y="249659"/>
                </a:moveTo>
                <a:lnTo>
                  <a:pt x="0" y="0"/>
                </a:lnTo>
              </a:path>
            </a:pathLst>
          </a:custGeom>
          <a:ln w="49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2468534" y="4292761"/>
            <a:ext cx="228813" cy="312331"/>
          </a:xfrm>
          <a:custGeom>
            <a:avLst/>
            <a:gdLst/>
            <a:ahLst/>
            <a:cxnLst/>
            <a:rect l="l" t="t" r="r" b="b"/>
            <a:pathLst>
              <a:path w="294639" h="391795">
                <a:moveTo>
                  <a:pt x="147218" y="0"/>
                </a:moveTo>
                <a:lnTo>
                  <a:pt x="0" y="391617"/>
                </a:lnTo>
                <a:lnTo>
                  <a:pt x="294424" y="391617"/>
                </a:lnTo>
                <a:lnTo>
                  <a:pt x="147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2468532" y="4292763"/>
            <a:ext cx="228813" cy="312331"/>
          </a:xfrm>
          <a:custGeom>
            <a:avLst/>
            <a:gdLst/>
            <a:ahLst/>
            <a:cxnLst/>
            <a:rect l="l" t="t" r="r" b="b"/>
            <a:pathLst>
              <a:path w="294639" h="391795">
                <a:moveTo>
                  <a:pt x="147217" y="0"/>
                </a:moveTo>
                <a:lnTo>
                  <a:pt x="0" y="391622"/>
                </a:lnTo>
                <a:lnTo>
                  <a:pt x="294434" y="391622"/>
                </a:lnTo>
                <a:lnTo>
                  <a:pt x="147217" y="0"/>
                </a:lnTo>
                <a:close/>
              </a:path>
            </a:pathLst>
          </a:custGeom>
          <a:ln w="49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/>
          <p:cNvSpPr/>
          <p:nvPr/>
        </p:nvSpPr>
        <p:spPr>
          <a:xfrm>
            <a:off x="3859508" y="3086917"/>
            <a:ext cx="1105602" cy="1131882"/>
          </a:xfrm>
          <a:custGeom>
            <a:avLst/>
            <a:gdLst/>
            <a:ahLst/>
            <a:cxnLst/>
            <a:rect l="l" t="t" r="r" b="b"/>
            <a:pathLst>
              <a:path w="1423670" h="1419860">
                <a:moveTo>
                  <a:pt x="1214690" y="207903"/>
                </a:moveTo>
                <a:lnTo>
                  <a:pt x="1247980" y="243425"/>
                </a:lnTo>
                <a:lnTo>
                  <a:pt x="1278375" y="280592"/>
                </a:lnTo>
                <a:lnTo>
                  <a:pt x="1305875" y="319254"/>
                </a:lnTo>
                <a:lnTo>
                  <a:pt x="1330481" y="359261"/>
                </a:lnTo>
                <a:lnTo>
                  <a:pt x="1352192" y="400464"/>
                </a:lnTo>
                <a:lnTo>
                  <a:pt x="1371007" y="442713"/>
                </a:lnTo>
                <a:lnTo>
                  <a:pt x="1386929" y="485860"/>
                </a:lnTo>
                <a:lnTo>
                  <a:pt x="1399955" y="529754"/>
                </a:lnTo>
                <a:lnTo>
                  <a:pt x="1410087" y="574247"/>
                </a:lnTo>
                <a:lnTo>
                  <a:pt x="1417324" y="619187"/>
                </a:lnTo>
                <a:lnTo>
                  <a:pt x="1421666" y="664427"/>
                </a:lnTo>
                <a:lnTo>
                  <a:pt x="1423113" y="709816"/>
                </a:lnTo>
                <a:lnTo>
                  <a:pt x="1421666" y="755205"/>
                </a:lnTo>
                <a:lnTo>
                  <a:pt x="1417324" y="800445"/>
                </a:lnTo>
                <a:lnTo>
                  <a:pt x="1410087" y="845386"/>
                </a:lnTo>
                <a:lnTo>
                  <a:pt x="1399955" y="889878"/>
                </a:lnTo>
                <a:lnTo>
                  <a:pt x="1386929" y="933772"/>
                </a:lnTo>
                <a:lnTo>
                  <a:pt x="1371007" y="976919"/>
                </a:lnTo>
                <a:lnTo>
                  <a:pt x="1352192" y="1019168"/>
                </a:lnTo>
                <a:lnTo>
                  <a:pt x="1330481" y="1060372"/>
                </a:lnTo>
                <a:lnTo>
                  <a:pt x="1305875" y="1100379"/>
                </a:lnTo>
                <a:lnTo>
                  <a:pt x="1278375" y="1139040"/>
                </a:lnTo>
                <a:lnTo>
                  <a:pt x="1247980" y="1176207"/>
                </a:lnTo>
                <a:lnTo>
                  <a:pt x="1214690" y="1211729"/>
                </a:lnTo>
                <a:lnTo>
                  <a:pt x="1179079" y="1244936"/>
                </a:lnTo>
                <a:lnTo>
                  <a:pt x="1141820" y="1275255"/>
                </a:lnTo>
                <a:lnTo>
                  <a:pt x="1103063" y="1302687"/>
                </a:lnTo>
                <a:lnTo>
                  <a:pt x="1062957" y="1327231"/>
                </a:lnTo>
                <a:lnTo>
                  <a:pt x="1021653" y="1348888"/>
                </a:lnTo>
                <a:lnTo>
                  <a:pt x="979301" y="1367657"/>
                </a:lnTo>
                <a:lnTo>
                  <a:pt x="936049" y="1383538"/>
                </a:lnTo>
                <a:lnTo>
                  <a:pt x="892048" y="1396532"/>
                </a:lnTo>
                <a:lnTo>
                  <a:pt x="847448" y="1406639"/>
                </a:lnTo>
                <a:lnTo>
                  <a:pt x="802399" y="1413858"/>
                </a:lnTo>
                <a:lnTo>
                  <a:pt x="757050" y="1418189"/>
                </a:lnTo>
                <a:lnTo>
                  <a:pt x="711551" y="1419633"/>
                </a:lnTo>
                <a:lnTo>
                  <a:pt x="666052" y="1418189"/>
                </a:lnTo>
                <a:lnTo>
                  <a:pt x="620703" y="1413858"/>
                </a:lnTo>
                <a:lnTo>
                  <a:pt x="575653" y="1406639"/>
                </a:lnTo>
                <a:lnTo>
                  <a:pt x="531053" y="1396532"/>
                </a:lnTo>
                <a:lnTo>
                  <a:pt x="487053" y="1383538"/>
                </a:lnTo>
                <a:lnTo>
                  <a:pt x="443801" y="1367657"/>
                </a:lnTo>
                <a:lnTo>
                  <a:pt x="401448" y="1348888"/>
                </a:lnTo>
                <a:lnTo>
                  <a:pt x="360144" y="1327231"/>
                </a:lnTo>
                <a:lnTo>
                  <a:pt x="320039" y="1302687"/>
                </a:lnTo>
                <a:lnTo>
                  <a:pt x="281281" y="1275255"/>
                </a:lnTo>
                <a:lnTo>
                  <a:pt x="244022" y="1244936"/>
                </a:lnTo>
                <a:lnTo>
                  <a:pt x="208411" y="1211729"/>
                </a:lnTo>
                <a:lnTo>
                  <a:pt x="175123" y="1176207"/>
                </a:lnTo>
                <a:lnTo>
                  <a:pt x="144730" y="1139040"/>
                </a:lnTo>
                <a:lnTo>
                  <a:pt x="117231" y="1100379"/>
                </a:lnTo>
                <a:lnTo>
                  <a:pt x="92627" y="1060372"/>
                </a:lnTo>
                <a:lnTo>
                  <a:pt x="70917" y="1019168"/>
                </a:lnTo>
                <a:lnTo>
                  <a:pt x="52102" y="976919"/>
                </a:lnTo>
                <a:lnTo>
                  <a:pt x="36182" y="933772"/>
                </a:lnTo>
                <a:lnTo>
                  <a:pt x="23156" y="889878"/>
                </a:lnTo>
                <a:lnTo>
                  <a:pt x="13025" y="845386"/>
                </a:lnTo>
                <a:lnTo>
                  <a:pt x="5789" y="800445"/>
                </a:lnTo>
                <a:lnTo>
                  <a:pt x="1447" y="755205"/>
                </a:lnTo>
                <a:lnTo>
                  <a:pt x="0" y="709816"/>
                </a:lnTo>
                <a:lnTo>
                  <a:pt x="1447" y="664427"/>
                </a:lnTo>
                <a:lnTo>
                  <a:pt x="5789" y="619187"/>
                </a:lnTo>
                <a:lnTo>
                  <a:pt x="13025" y="574247"/>
                </a:lnTo>
                <a:lnTo>
                  <a:pt x="23156" y="529754"/>
                </a:lnTo>
                <a:lnTo>
                  <a:pt x="36182" y="485860"/>
                </a:lnTo>
                <a:lnTo>
                  <a:pt x="52102" y="442713"/>
                </a:lnTo>
                <a:lnTo>
                  <a:pt x="70917" y="400464"/>
                </a:lnTo>
                <a:lnTo>
                  <a:pt x="92627" y="359261"/>
                </a:lnTo>
                <a:lnTo>
                  <a:pt x="117231" y="319254"/>
                </a:lnTo>
                <a:lnTo>
                  <a:pt x="144730" y="280592"/>
                </a:lnTo>
                <a:lnTo>
                  <a:pt x="175123" y="243425"/>
                </a:lnTo>
                <a:lnTo>
                  <a:pt x="208411" y="207903"/>
                </a:lnTo>
                <a:lnTo>
                  <a:pt x="244022" y="174696"/>
                </a:lnTo>
                <a:lnTo>
                  <a:pt x="281281" y="144377"/>
                </a:lnTo>
                <a:lnTo>
                  <a:pt x="320039" y="116945"/>
                </a:lnTo>
                <a:lnTo>
                  <a:pt x="360144" y="92401"/>
                </a:lnTo>
                <a:lnTo>
                  <a:pt x="401448" y="70745"/>
                </a:lnTo>
                <a:lnTo>
                  <a:pt x="443801" y="51975"/>
                </a:lnTo>
                <a:lnTo>
                  <a:pt x="487053" y="36094"/>
                </a:lnTo>
                <a:lnTo>
                  <a:pt x="531053" y="23100"/>
                </a:lnTo>
                <a:lnTo>
                  <a:pt x="575653" y="12993"/>
                </a:lnTo>
                <a:lnTo>
                  <a:pt x="620703" y="5775"/>
                </a:lnTo>
                <a:lnTo>
                  <a:pt x="666052" y="1443"/>
                </a:lnTo>
                <a:lnTo>
                  <a:pt x="711551" y="0"/>
                </a:lnTo>
                <a:lnTo>
                  <a:pt x="757050" y="1443"/>
                </a:lnTo>
                <a:lnTo>
                  <a:pt x="802399" y="5775"/>
                </a:lnTo>
                <a:lnTo>
                  <a:pt x="847448" y="12993"/>
                </a:lnTo>
                <a:lnTo>
                  <a:pt x="892048" y="23100"/>
                </a:lnTo>
                <a:lnTo>
                  <a:pt x="936049" y="36094"/>
                </a:lnTo>
                <a:lnTo>
                  <a:pt x="979301" y="51975"/>
                </a:lnTo>
                <a:lnTo>
                  <a:pt x="1021653" y="70745"/>
                </a:lnTo>
                <a:lnTo>
                  <a:pt x="1062957" y="92401"/>
                </a:lnTo>
                <a:lnTo>
                  <a:pt x="1103063" y="116945"/>
                </a:lnTo>
                <a:lnTo>
                  <a:pt x="1141820" y="144377"/>
                </a:lnTo>
                <a:lnTo>
                  <a:pt x="1179079" y="174696"/>
                </a:lnTo>
                <a:lnTo>
                  <a:pt x="1214690" y="207903"/>
                </a:lnTo>
              </a:path>
            </a:pathLst>
          </a:custGeom>
          <a:ln w="490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 txBox="1"/>
          <p:nvPr/>
        </p:nvSpPr>
        <p:spPr>
          <a:xfrm>
            <a:off x="4110463" y="3403416"/>
            <a:ext cx="631965" cy="4668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3050" b="0" i="1" spc="-140" dirty="0">
                <a:latin typeface="Bookman Old Style"/>
                <a:cs typeface="Bookman Old Style"/>
              </a:rPr>
              <a:t>h</a:t>
            </a:r>
            <a:r>
              <a:rPr sz="3150" spc="60" baseline="-11904" dirty="0">
                <a:latin typeface="Arial"/>
                <a:cs typeface="Arial"/>
              </a:rPr>
              <a:t>2</a:t>
            </a:r>
            <a:endParaRPr sz="3150" baseline="-11904" dirty="0">
              <a:latin typeface="Arial"/>
              <a:cs typeface="Arial"/>
            </a:endParaRPr>
          </a:p>
        </p:txBody>
      </p:sp>
      <p:sp>
        <p:nvSpPr>
          <p:cNvPr id="30" name="object 29"/>
          <p:cNvSpPr/>
          <p:nvPr/>
        </p:nvSpPr>
        <p:spPr>
          <a:xfrm>
            <a:off x="3935125" y="2736981"/>
            <a:ext cx="216978" cy="416610"/>
          </a:xfrm>
          <a:custGeom>
            <a:avLst/>
            <a:gdLst/>
            <a:ahLst/>
            <a:cxnLst/>
            <a:rect l="l" t="t" r="r" b="b"/>
            <a:pathLst>
              <a:path w="279400" h="522604">
                <a:moveTo>
                  <a:pt x="279261" y="522311"/>
                </a:moveTo>
                <a:lnTo>
                  <a:pt x="0" y="0"/>
                </a:lnTo>
              </a:path>
            </a:pathLst>
          </a:custGeom>
          <a:ln w="49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/>
          <p:cNvSpPr/>
          <p:nvPr/>
        </p:nvSpPr>
        <p:spPr>
          <a:xfrm>
            <a:off x="3791647" y="2461512"/>
            <a:ext cx="244594" cy="330554"/>
          </a:xfrm>
          <a:custGeom>
            <a:avLst/>
            <a:gdLst/>
            <a:ahLst/>
            <a:cxnLst/>
            <a:rect l="l" t="t" r="r" b="b"/>
            <a:pathLst>
              <a:path w="314960" h="414654">
                <a:moveTo>
                  <a:pt x="0" y="0"/>
                </a:moveTo>
                <a:lnTo>
                  <a:pt x="54851" y="414654"/>
                </a:lnTo>
                <a:lnTo>
                  <a:pt x="314642" y="2764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/>
          <p:cNvSpPr/>
          <p:nvPr/>
        </p:nvSpPr>
        <p:spPr>
          <a:xfrm>
            <a:off x="3791656" y="2461518"/>
            <a:ext cx="244594" cy="331060"/>
          </a:xfrm>
          <a:custGeom>
            <a:avLst/>
            <a:gdLst/>
            <a:ahLst/>
            <a:cxnLst/>
            <a:rect l="l" t="t" r="r" b="b"/>
            <a:pathLst>
              <a:path w="314960" h="415289">
                <a:moveTo>
                  <a:pt x="0" y="0"/>
                </a:moveTo>
                <a:lnTo>
                  <a:pt x="54843" y="414659"/>
                </a:lnTo>
                <a:lnTo>
                  <a:pt x="314627" y="276436"/>
                </a:lnTo>
                <a:lnTo>
                  <a:pt x="0" y="0"/>
                </a:lnTo>
                <a:close/>
              </a:path>
            </a:pathLst>
          </a:custGeom>
          <a:ln w="49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/>
          <p:cNvSpPr/>
          <p:nvPr/>
        </p:nvSpPr>
        <p:spPr>
          <a:xfrm>
            <a:off x="3859508" y="4803969"/>
            <a:ext cx="1105602" cy="1131882"/>
          </a:xfrm>
          <a:custGeom>
            <a:avLst/>
            <a:gdLst/>
            <a:ahLst/>
            <a:cxnLst/>
            <a:rect l="l" t="t" r="r" b="b"/>
            <a:pathLst>
              <a:path w="1423670" h="1419859">
                <a:moveTo>
                  <a:pt x="1214690" y="207914"/>
                </a:moveTo>
                <a:lnTo>
                  <a:pt x="1247980" y="243438"/>
                </a:lnTo>
                <a:lnTo>
                  <a:pt x="1278375" y="280607"/>
                </a:lnTo>
                <a:lnTo>
                  <a:pt x="1305875" y="319269"/>
                </a:lnTo>
                <a:lnTo>
                  <a:pt x="1330481" y="359277"/>
                </a:lnTo>
                <a:lnTo>
                  <a:pt x="1352192" y="400480"/>
                </a:lnTo>
                <a:lnTo>
                  <a:pt x="1371007" y="442730"/>
                </a:lnTo>
                <a:lnTo>
                  <a:pt x="1386929" y="485876"/>
                </a:lnTo>
                <a:lnTo>
                  <a:pt x="1399955" y="529770"/>
                </a:lnTo>
                <a:lnTo>
                  <a:pt x="1410087" y="574261"/>
                </a:lnTo>
                <a:lnTo>
                  <a:pt x="1417324" y="619201"/>
                </a:lnTo>
                <a:lnTo>
                  <a:pt x="1421666" y="664439"/>
                </a:lnTo>
                <a:lnTo>
                  <a:pt x="1423113" y="709827"/>
                </a:lnTo>
                <a:lnTo>
                  <a:pt x="1421666" y="755215"/>
                </a:lnTo>
                <a:lnTo>
                  <a:pt x="1417324" y="800454"/>
                </a:lnTo>
                <a:lnTo>
                  <a:pt x="1410087" y="845393"/>
                </a:lnTo>
                <a:lnTo>
                  <a:pt x="1399955" y="889885"/>
                </a:lnTo>
                <a:lnTo>
                  <a:pt x="1386929" y="933778"/>
                </a:lnTo>
                <a:lnTo>
                  <a:pt x="1371007" y="976924"/>
                </a:lnTo>
                <a:lnTo>
                  <a:pt x="1352192" y="1019174"/>
                </a:lnTo>
                <a:lnTo>
                  <a:pt x="1330481" y="1060377"/>
                </a:lnTo>
                <a:lnTo>
                  <a:pt x="1305875" y="1100385"/>
                </a:lnTo>
                <a:lnTo>
                  <a:pt x="1278375" y="1139048"/>
                </a:lnTo>
                <a:lnTo>
                  <a:pt x="1247980" y="1176216"/>
                </a:lnTo>
                <a:lnTo>
                  <a:pt x="1214690" y="1211740"/>
                </a:lnTo>
                <a:lnTo>
                  <a:pt x="1179079" y="1244949"/>
                </a:lnTo>
                <a:lnTo>
                  <a:pt x="1141820" y="1275269"/>
                </a:lnTo>
                <a:lnTo>
                  <a:pt x="1103063" y="1302703"/>
                </a:lnTo>
                <a:lnTo>
                  <a:pt x="1062957" y="1327248"/>
                </a:lnTo>
                <a:lnTo>
                  <a:pt x="1021653" y="1348906"/>
                </a:lnTo>
                <a:lnTo>
                  <a:pt x="979301" y="1367676"/>
                </a:lnTo>
                <a:lnTo>
                  <a:pt x="936049" y="1383558"/>
                </a:lnTo>
                <a:lnTo>
                  <a:pt x="892048" y="1396553"/>
                </a:lnTo>
                <a:lnTo>
                  <a:pt x="847448" y="1406660"/>
                </a:lnTo>
                <a:lnTo>
                  <a:pt x="802399" y="1413879"/>
                </a:lnTo>
                <a:lnTo>
                  <a:pt x="757050" y="1418211"/>
                </a:lnTo>
                <a:lnTo>
                  <a:pt x="711551" y="1419655"/>
                </a:lnTo>
                <a:lnTo>
                  <a:pt x="666052" y="1418211"/>
                </a:lnTo>
                <a:lnTo>
                  <a:pt x="620703" y="1413879"/>
                </a:lnTo>
                <a:lnTo>
                  <a:pt x="575653" y="1406660"/>
                </a:lnTo>
                <a:lnTo>
                  <a:pt x="531053" y="1396553"/>
                </a:lnTo>
                <a:lnTo>
                  <a:pt x="487053" y="1383558"/>
                </a:lnTo>
                <a:lnTo>
                  <a:pt x="443801" y="1367676"/>
                </a:lnTo>
                <a:lnTo>
                  <a:pt x="401448" y="1348906"/>
                </a:lnTo>
                <a:lnTo>
                  <a:pt x="360144" y="1327248"/>
                </a:lnTo>
                <a:lnTo>
                  <a:pt x="320039" y="1302703"/>
                </a:lnTo>
                <a:lnTo>
                  <a:pt x="281281" y="1275269"/>
                </a:lnTo>
                <a:lnTo>
                  <a:pt x="244022" y="1244949"/>
                </a:lnTo>
                <a:lnTo>
                  <a:pt x="208411" y="1211740"/>
                </a:lnTo>
                <a:lnTo>
                  <a:pt x="175123" y="1176216"/>
                </a:lnTo>
                <a:lnTo>
                  <a:pt x="144730" y="1139048"/>
                </a:lnTo>
                <a:lnTo>
                  <a:pt x="117231" y="1100385"/>
                </a:lnTo>
                <a:lnTo>
                  <a:pt x="92627" y="1060377"/>
                </a:lnTo>
                <a:lnTo>
                  <a:pt x="70917" y="1019174"/>
                </a:lnTo>
                <a:lnTo>
                  <a:pt x="52102" y="976924"/>
                </a:lnTo>
                <a:lnTo>
                  <a:pt x="36182" y="933778"/>
                </a:lnTo>
                <a:lnTo>
                  <a:pt x="23156" y="889885"/>
                </a:lnTo>
                <a:lnTo>
                  <a:pt x="13025" y="845393"/>
                </a:lnTo>
                <a:lnTo>
                  <a:pt x="5789" y="800454"/>
                </a:lnTo>
                <a:lnTo>
                  <a:pt x="1447" y="755215"/>
                </a:lnTo>
                <a:lnTo>
                  <a:pt x="0" y="709827"/>
                </a:lnTo>
                <a:lnTo>
                  <a:pt x="1447" y="664439"/>
                </a:lnTo>
                <a:lnTo>
                  <a:pt x="5789" y="619201"/>
                </a:lnTo>
                <a:lnTo>
                  <a:pt x="13025" y="574261"/>
                </a:lnTo>
                <a:lnTo>
                  <a:pt x="23156" y="529770"/>
                </a:lnTo>
                <a:lnTo>
                  <a:pt x="36182" y="485876"/>
                </a:lnTo>
                <a:lnTo>
                  <a:pt x="52102" y="442730"/>
                </a:lnTo>
                <a:lnTo>
                  <a:pt x="70917" y="400480"/>
                </a:lnTo>
                <a:lnTo>
                  <a:pt x="92627" y="359277"/>
                </a:lnTo>
                <a:lnTo>
                  <a:pt x="117231" y="319269"/>
                </a:lnTo>
                <a:lnTo>
                  <a:pt x="144730" y="280607"/>
                </a:lnTo>
                <a:lnTo>
                  <a:pt x="175123" y="243438"/>
                </a:lnTo>
                <a:lnTo>
                  <a:pt x="208411" y="207914"/>
                </a:lnTo>
                <a:lnTo>
                  <a:pt x="244022" y="174706"/>
                </a:lnTo>
                <a:lnTo>
                  <a:pt x="281281" y="144385"/>
                </a:lnTo>
                <a:lnTo>
                  <a:pt x="320039" y="116952"/>
                </a:lnTo>
                <a:lnTo>
                  <a:pt x="360144" y="92406"/>
                </a:lnTo>
                <a:lnTo>
                  <a:pt x="401448" y="70748"/>
                </a:lnTo>
                <a:lnTo>
                  <a:pt x="443801" y="51978"/>
                </a:lnTo>
                <a:lnTo>
                  <a:pt x="487053" y="36096"/>
                </a:lnTo>
                <a:lnTo>
                  <a:pt x="531053" y="23101"/>
                </a:lnTo>
                <a:lnTo>
                  <a:pt x="575653" y="12994"/>
                </a:lnTo>
                <a:lnTo>
                  <a:pt x="620703" y="5775"/>
                </a:lnTo>
                <a:lnTo>
                  <a:pt x="666052" y="1443"/>
                </a:lnTo>
                <a:lnTo>
                  <a:pt x="711551" y="0"/>
                </a:lnTo>
                <a:lnTo>
                  <a:pt x="757050" y="1443"/>
                </a:lnTo>
                <a:lnTo>
                  <a:pt x="802399" y="5775"/>
                </a:lnTo>
                <a:lnTo>
                  <a:pt x="847448" y="12994"/>
                </a:lnTo>
                <a:lnTo>
                  <a:pt x="892048" y="23101"/>
                </a:lnTo>
                <a:lnTo>
                  <a:pt x="936049" y="36096"/>
                </a:lnTo>
                <a:lnTo>
                  <a:pt x="979301" y="51978"/>
                </a:lnTo>
                <a:lnTo>
                  <a:pt x="1021653" y="70748"/>
                </a:lnTo>
                <a:lnTo>
                  <a:pt x="1062957" y="92406"/>
                </a:lnTo>
                <a:lnTo>
                  <a:pt x="1103063" y="116952"/>
                </a:lnTo>
                <a:lnTo>
                  <a:pt x="1141820" y="144385"/>
                </a:lnTo>
                <a:lnTo>
                  <a:pt x="1179079" y="174706"/>
                </a:lnTo>
                <a:lnTo>
                  <a:pt x="1214690" y="207914"/>
                </a:lnTo>
              </a:path>
            </a:pathLst>
          </a:custGeom>
          <a:ln w="490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/>
          <p:cNvSpPr txBox="1"/>
          <p:nvPr/>
        </p:nvSpPr>
        <p:spPr>
          <a:xfrm>
            <a:off x="4152104" y="5097976"/>
            <a:ext cx="590324" cy="4643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000" i="1" spc="229" dirty="0">
                <a:latin typeface="Arial"/>
                <a:cs typeface="Arial"/>
              </a:rPr>
              <a:t>x</a:t>
            </a:r>
            <a:r>
              <a:rPr sz="3150" spc="52" baseline="-11904" dirty="0">
                <a:latin typeface="Arial"/>
                <a:cs typeface="Arial"/>
              </a:rPr>
              <a:t>2</a:t>
            </a:r>
            <a:endParaRPr sz="3150" baseline="-11904" dirty="0">
              <a:latin typeface="Arial"/>
              <a:cs typeface="Arial"/>
            </a:endParaRPr>
          </a:p>
        </p:txBody>
      </p:sp>
      <p:sp>
        <p:nvSpPr>
          <p:cNvPr id="35" name="object 34"/>
          <p:cNvSpPr/>
          <p:nvPr/>
        </p:nvSpPr>
        <p:spPr>
          <a:xfrm>
            <a:off x="4412089" y="4604956"/>
            <a:ext cx="0" cy="199446"/>
          </a:xfrm>
          <a:custGeom>
            <a:avLst/>
            <a:gdLst/>
            <a:ahLst/>
            <a:cxnLst/>
            <a:rect l="l" t="t" r="r" b="b"/>
            <a:pathLst>
              <a:path h="250190">
                <a:moveTo>
                  <a:pt x="0" y="249659"/>
                </a:moveTo>
                <a:lnTo>
                  <a:pt x="0" y="0"/>
                </a:lnTo>
              </a:path>
            </a:pathLst>
          </a:custGeom>
          <a:ln w="49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/>
          <p:cNvSpPr/>
          <p:nvPr/>
        </p:nvSpPr>
        <p:spPr>
          <a:xfrm>
            <a:off x="4297758" y="4292761"/>
            <a:ext cx="228813" cy="312331"/>
          </a:xfrm>
          <a:custGeom>
            <a:avLst/>
            <a:gdLst/>
            <a:ahLst/>
            <a:cxnLst/>
            <a:rect l="l" t="t" r="r" b="b"/>
            <a:pathLst>
              <a:path w="294639" h="391795">
                <a:moveTo>
                  <a:pt x="147218" y="0"/>
                </a:moveTo>
                <a:lnTo>
                  <a:pt x="0" y="391617"/>
                </a:lnTo>
                <a:lnTo>
                  <a:pt x="294436" y="391617"/>
                </a:lnTo>
                <a:lnTo>
                  <a:pt x="147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/>
          <p:cNvSpPr/>
          <p:nvPr/>
        </p:nvSpPr>
        <p:spPr>
          <a:xfrm>
            <a:off x="4297762" y="4292763"/>
            <a:ext cx="228813" cy="312331"/>
          </a:xfrm>
          <a:custGeom>
            <a:avLst/>
            <a:gdLst/>
            <a:ahLst/>
            <a:cxnLst/>
            <a:rect l="l" t="t" r="r" b="b"/>
            <a:pathLst>
              <a:path w="294639" h="391795">
                <a:moveTo>
                  <a:pt x="147217" y="0"/>
                </a:moveTo>
                <a:lnTo>
                  <a:pt x="0" y="391622"/>
                </a:lnTo>
                <a:lnTo>
                  <a:pt x="294434" y="391622"/>
                </a:lnTo>
                <a:lnTo>
                  <a:pt x="147217" y="0"/>
                </a:lnTo>
                <a:close/>
              </a:path>
            </a:pathLst>
          </a:custGeom>
          <a:ln w="49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/>
          <p:cNvSpPr/>
          <p:nvPr/>
        </p:nvSpPr>
        <p:spPr>
          <a:xfrm>
            <a:off x="2990201" y="4296190"/>
            <a:ext cx="736740" cy="691481"/>
          </a:xfrm>
          <a:custGeom>
            <a:avLst/>
            <a:gdLst/>
            <a:ahLst/>
            <a:cxnLst/>
            <a:rect l="l" t="t" r="r" b="b"/>
            <a:pathLst>
              <a:path w="948689" h="867409">
                <a:moveTo>
                  <a:pt x="0" y="867159"/>
                </a:moveTo>
                <a:lnTo>
                  <a:pt x="948295" y="0"/>
                </a:lnTo>
              </a:path>
            </a:pathLst>
          </a:custGeom>
          <a:ln w="49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/>
          <p:cNvSpPr/>
          <p:nvPr/>
        </p:nvSpPr>
        <p:spPr>
          <a:xfrm>
            <a:off x="3649378" y="4085226"/>
            <a:ext cx="302290" cy="297651"/>
          </a:xfrm>
          <a:custGeom>
            <a:avLst/>
            <a:gdLst/>
            <a:ahLst/>
            <a:cxnLst/>
            <a:rect l="l" t="t" r="r" b="b"/>
            <a:pathLst>
              <a:path w="389254" h="373379">
                <a:moveTo>
                  <a:pt x="388874" y="0"/>
                </a:moveTo>
                <a:lnTo>
                  <a:pt x="0" y="156375"/>
                </a:lnTo>
                <a:lnTo>
                  <a:pt x="198958" y="372897"/>
                </a:lnTo>
                <a:lnTo>
                  <a:pt x="388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/>
          <p:cNvSpPr/>
          <p:nvPr/>
        </p:nvSpPr>
        <p:spPr>
          <a:xfrm>
            <a:off x="3649380" y="4085233"/>
            <a:ext cx="302290" cy="297651"/>
          </a:xfrm>
          <a:custGeom>
            <a:avLst/>
            <a:gdLst/>
            <a:ahLst/>
            <a:cxnLst/>
            <a:rect l="l" t="t" r="r" b="b"/>
            <a:pathLst>
              <a:path w="389254" h="373379">
                <a:moveTo>
                  <a:pt x="388869" y="0"/>
                </a:moveTo>
                <a:lnTo>
                  <a:pt x="0" y="156374"/>
                </a:lnTo>
                <a:lnTo>
                  <a:pt x="198954" y="372888"/>
                </a:lnTo>
                <a:lnTo>
                  <a:pt x="388869" y="0"/>
                </a:lnTo>
                <a:close/>
              </a:path>
            </a:pathLst>
          </a:custGeom>
          <a:ln w="49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3268313" y="4296190"/>
            <a:ext cx="736740" cy="691481"/>
          </a:xfrm>
          <a:custGeom>
            <a:avLst/>
            <a:gdLst/>
            <a:ahLst/>
            <a:cxnLst/>
            <a:rect l="l" t="t" r="r" b="b"/>
            <a:pathLst>
              <a:path w="948689" h="867409">
                <a:moveTo>
                  <a:pt x="948295" y="867159"/>
                </a:moveTo>
                <a:lnTo>
                  <a:pt x="0" y="0"/>
                </a:lnTo>
              </a:path>
            </a:pathLst>
          </a:custGeom>
          <a:ln w="49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/>
          <p:cNvSpPr/>
          <p:nvPr/>
        </p:nvSpPr>
        <p:spPr>
          <a:xfrm>
            <a:off x="3043575" y="4085226"/>
            <a:ext cx="302290" cy="297651"/>
          </a:xfrm>
          <a:custGeom>
            <a:avLst/>
            <a:gdLst/>
            <a:ahLst/>
            <a:cxnLst/>
            <a:rect l="l" t="t" r="r" b="b"/>
            <a:pathLst>
              <a:path w="389254" h="373379">
                <a:moveTo>
                  <a:pt x="0" y="0"/>
                </a:moveTo>
                <a:lnTo>
                  <a:pt x="189915" y="372897"/>
                </a:lnTo>
                <a:lnTo>
                  <a:pt x="388874" y="1563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/>
          <p:cNvSpPr/>
          <p:nvPr/>
        </p:nvSpPr>
        <p:spPr>
          <a:xfrm>
            <a:off x="3043577" y="4085233"/>
            <a:ext cx="302290" cy="297651"/>
          </a:xfrm>
          <a:custGeom>
            <a:avLst/>
            <a:gdLst/>
            <a:ahLst/>
            <a:cxnLst/>
            <a:rect l="l" t="t" r="r" b="b"/>
            <a:pathLst>
              <a:path w="389254" h="373379">
                <a:moveTo>
                  <a:pt x="0" y="0"/>
                </a:moveTo>
                <a:lnTo>
                  <a:pt x="189915" y="372888"/>
                </a:lnTo>
                <a:lnTo>
                  <a:pt x="388869" y="156374"/>
                </a:lnTo>
                <a:lnTo>
                  <a:pt x="0" y="0"/>
                </a:lnTo>
                <a:close/>
              </a:path>
            </a:pathLst>
          </a:custGeom>
          <a:ln w="49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54910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X-OR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1968"/>
                <a:ext cx="8229600" cy="53035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𝑊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/>
                          </a:rPr>
                          <m:t>.</m:t>
                        </m:r>
                      </m:fName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800" b="0" i="1" smtClean="0">
                                <a:latin typeface="Cambria Math"/>
                              </a:rPr>
                              <m:t>𝑚𝑎𝑥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𝑏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𝑊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1968"/>
                <a:ext cx="8229600" cy="5303520"/>
              </a:xfrm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2182702" y="3177809"/>
            <a:ext cx="6770077" cy="3172424"/>
            <a:chOff x="521624" y="2877720"/>
            <a:chExt cx="12030124" cy="6168505"/>
          </a:xfrm>
        </p:grpSpPr>
        <p:sp>
          <p:nvSpPr>
            <p:cNvPr id="70" name="object 2"/>
            <p:cNvSpPr/>
            <p:nvPr/>
          </p:nvSpPr>
          <p:spPr>
            <a:xfrm>
              <a:off x="1733241" y="6489358"/>
              <a:ext cx="147555" cy="2289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3"/>
            <p:cNvSpPr/>
            <p:nvPr/>
          </p:nvSpPr>
          <p:spPr>
            <a:xfrm>
              <a:off x="5399820" y="3384259"/>
              <a:ext cx="147555" cy="2289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4"/>
            <p:cNvSpPr/>
            <p:nvPr/>
          </p:nvSpPr>
          <p:spPr>
            <a:xfrm>
              <a:off x="1756117" y="3384260"/>
              <a:ext cx="126658" cy="228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5"/>
            <p:cNvSpPr/>
            <p:nvPr/>
          </p:nvSpPr>
          <p:spPr>
            <a:xfrm>
              <a:off x="5422696" y="6489360"/>
              <a:ext cx="126658" cy="2289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"/>
            <p:cNvSpPr/>
            <p:nvPr/>
          </p:nvSpPr>
          <p:spPr>
            <a:xfrm>
              <a:off x="1073705" y="2877720"/>
              <a:ext cx="5133340" cy="0"/>
            </a:xfrm>
            <a:custGeom>
              <a:avLst/>
              <a:gdLst/>
              <a:ahLst/>
              <a:cxnLst/>
              <a:rect l="l" t="t" r="r" b="b"/>
              <a:pathLst>
                <a:path w="5133340">
                  <a:moveTo>
                    <a:pt x="0" y="0"/>
                  </a:moveTo>
                  <a:lnTo>
                    <a:pt x="5133212" y="0"/>
                  </a:lnTo>
                </a:path>
              </a:pathLst>
            </a:custGeom>
            <a:ln w="41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"/>
            <p:cNvSpPr/>
            <p:nvPr/>
          </p:nvSpPr>
          <p:spPr>
            <a:xfrm>
              <a:off x="6206917" y="2877720"/>
              <a:ext cx="0" cy="4347210"/>
            </a:xfrm>
            <a:custGeom>
              <a:avLst/>
              <a:gdLst/>
              <a:ahLst/>
              <a:cxnLst/>
              <a:rect l="l" t="t" r="r" b="b"/>
              <a:pathLst>
                <a:path h="4347209">
                  <a:moveTo>
                    <a:pt x="0" y="4347128"/>
                  </a:moveTo>
                  <a:lnTo>
                    <a:pt x="0" y="0"/>
                  </a:lnTo>
                </a:path>
              </a:pathLst>
            </a:custGeom>
            <a:ln w="41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8"/>
            <p:cNvSpPr/>
            <p:nvPr/>
          </p:nvSpPr>
          <p:spPr>
            <a:xfrm>
              <a:off x="1073705" y="7224848"/>
              <a:ext cx="5133340" cy="0"/>
            </a:xfrm>
            <a:custGeom>
              <a:avLst/>
              <a:gdLst/>
              <a:ahLst/>
              <a:cxnLst/>
              <a:rect l="l" t="t" r="r" b="b"/>
              <a:pathLst>
                <a:path w="5133340">
                  <a:moveTo>
                    <a:pt x="0" y="0"/>
                  </a:moveTo>
                  <a:lnTo>
                    <a:pt x="5133212" y="0"/>
                  </a:lnTo>
                </a:path>
              </a:pathLst>
            </a:custGeom>
            <a:ln w="41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9"/>
            <p:cNvSpPr/>
            <p:nvPr/>
          </p:nvSpPr>
          <p:spPr>
            <a:xfrm>
              <a:off x="1073705" y="2877720"/>
              <a:ext cx="0" cy="4347210"/>
            </a:xfrm>
            <a:custGeom>
              <a:avLst/>
              <a:gdLst/>
              <a:ahLst/>
              <a:cxnLst/>
              <a:rect l="l" t="t" r="r" b="b"/>
              <a:pathLst>
                <a:path h="4347209">
                  <a:moveTo>
                    <a:pt x="0" y="4347128"/>
                  </a:moveTo>
                  <a:lnTo>
                    <a:pt x="0" y="0"/>
                  </a:lnTo>
                </a:path>
              </a:pathLst>
            </a:custGeom>
            <a:ln w="41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0"/>
            <p:cNvSpPr/>
            <p:nvPr/>
          </p:nvSpPr>
          <p:spPr>
            <a:xfrm>
              <a:off x="1807020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1"/>
            <p:cNvSpPr/>
            <p:nvPr/>
          </p:nvSpPr>
          <p:spPr>
            <a:xfrm>
              <a:off x="1807020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343"/>
                  </a:moveTo>
                  <a:lnTo>
                    <a:pt x="0" y="0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2"/>
            <p:cNvSpPr/>
            <p:nvPr/>
          </p:nvSpPr>
          <p:spPr>
            <a:xfrm>
              <a:off x="1807020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3"/>
            <p:cNvSpPr/>
            <p:nvPr/>
          </p:nvSpPr>
          <p:spPr>
            <a:xfrm>
              <a:off x="1807020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4"/>
            <p:cNvSpPr txBox="1"/>
            <p:nvPr/>
          </p:nvSpPr>
          <p:spPr>
            <a:xfrm>
              <a:off x="1705766" y="7277609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0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83" name="object 15"/>
            <p:cNvSpPr/>
            <p:nvPr/>
          </p:nvSpPr>
          <p:spPr>
            <a:xfrm>
              <a:off x="5473585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6"/>
            <p:cNvSpPr/>
            <p:nvPr/>
          </p:nvSpPr>
          <p:spPr>
            <a:xfrm>
              <a:off x="5473585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343"/>
                  </a:moveTo>
                  <a:lnTo>
                    <a:pt x="0" y="0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7"/>
            <p:cNvSpPr/>
            <p:nvPr/>
          </p:nvSpPr>
          <p:spPr>
            <a:xfrm>
              <a:off x="5473585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8"/>
            <p:cNvSpPr/>
            <p:nvPr/>
          </p:nvSpPr>
          <p:spPr>
            <a:xfrm>
              <a:off x="5473585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9"/>
            <p:cNvSpPr txBox="1"/>
            <p:nvPr/>
          </p:nvSpPr>
          <p:spPr>
            <a:xfrm>
              <a:off x="5372335" y="7277609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1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88" name="object 20"/>
            <p:cNvSpPr txBox="1"/>
            <p:nvPr/>
          </p:nvSpPr>
          <p:spPr>
            <a:xfrm>
              <a:off x="3451521" y="7353569"/>
              <a:ext cx="911169" cy="80914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b="0" i="1" spc="160" dirty="0">
                  <a:solidFill>
                    <a:srgbClr val="FF0000"/>
                  </a:solidFill>
                  <a:latin typeface="Bookman Old Style"/>
                  <a:cs typeface="Bookman Old Style"/>
                </a:rPr>
                <a:t>x</a:t>
              </a:r>
              <a:r>
                <a:rPr sz="2925" spc="-60" baseline="-9971" dirty="0">
                  <a:solidFill>
                    <a:srgbClr val="FF0000"/>
                  </a:solidFill>
                  <a:latin typeface="Verdana"/>
                  <a:cs typeface="Verdana"/>
                </a:rPr>
                <a:t>1</a:t>
              </a:r>
              <a:endParaRPr sz="2925" baseline="-9971" dirty="0">
                <a:solidFill>
                  <a:srgbClr val="FF0000"/>
                </a:solidFill>
                <a:latin typeface="Verdana"/>
                <a:cs typeface="Verdana"/>
              </a:endParaRPr>
            </a:p>
          </p:txBody>
        </p:sp>
        <p:sp>
          <p:nvSpPr>
            <p:cNvPr id="89" name="object 21"/>
            <p:cNvSpPr/>
            <p:nvPr/>
          </p:nvSpPr>
          <p:spPr>
            <a:xfrm>
              <a:off x="1073705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2"/>
            <p:cNvSpPr/>
            <p:nvPr/>
          </p:nvSpPr>
          <p:spPr>
            <a:xfrm>
              <a:off x="1073705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23"/>
            <p:cNvSpPr/>
            <p:nvPr/>
          </p:nvSpPr>
          <p:spPr>
            <a:xfrm>
              <a:off x="6039604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4"/>
            <p:cNvSpPr/>
            <p:nvPr/>
          </p:nvSpPr>
          <p:spPr>
            <a:xfrm>
              <a:off x="6039604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312" y="0"/>
                  </a:moveTo>
                  <a:lnTo>
                    <a:pt x="0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25"/>
            <p:cNvSpPr txBox="1"/>
            <p:nvPr/>
          </p:nvSpPr>
          <p:spPr>
            <a:xfrm>
              <a:off x="716583" y="6341052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0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94" name="object 26"/>
            <p:cNvSpPr/>
            <p:nvPr/>
          </p:nvSpPr>
          <p:spPr>
            <a:xfrm>
              <a:off x="1073705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27"/>
            <p:cNvSpPr/>
            <p:nvPr/>
          </p:nvSpPr>
          <p:spPr>
            <a:xfrm>
              <a:off x="1073705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8"/>
            <p:cNvSpPr/>
            <p:nvPr/>
          </p:nvSpPr>
          <p:spPr>
            <a:xfrm>
              <a:off x="6039604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29"/>
            <p:cNvSpPr/>
            <p:nvPr/>
          </p:nvSpPr>
          <p:spPr>
            <a:xfrm>
              <a:off x="6039604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312" y="0"/>
                  </a:moveTo>
                  <a:lnTo>
                    <a:pt x="0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30"/>
            <p:cNvSpPr txBox="1"/>
            <p:nvPr/>
          </p:nvSpPr>
          <p:spPr>
            <a:xfrm>
              <a:off x="716583" y="3235975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1</a:t>
              </a:r>
              <a:endParaRPr sz="2600" dirty="0">
                <a:latin typeface="Arial"/>
                <a:cs typeface="Arial"/>
              </a:endParaRPr>
            </a:p>
          </p:txBody>
        </p:sp>
        <p:sp>
          <p:nvSpPr>
            <p:cNvPr id="99" name="object 31"/>
            <p:cNvSpPr txBox="1"/>
            <p:nvPr/>
          </p:nvSpPr>
          <p:spPr>
            <a:xfrm>
              <a:off x="521624" y="4862478"/>
              <a:ext cx="593393" cy="91423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590"/>
                </a:lnSpc>
              </a:pPr>
              <a:r>
                <a:rPr sz="2600" b="0" i="1" dirty="0">
                  <a:solidFill>
                    <a:srgbClr val="FF0000"/>
                  </a:solidFill>
                  <a:latin typeface="Bookman Old Style"/>
                  <a:cs typeface="Bookman Old Style"/>
                </a:rPr>
                <a:t>x</a:t>
              </a:r>
              <a:r>
                <a:rPr sz="2925" baseline="-9971" dirty="0">
                  <a:solidFill>
                    <a:srgbClr val="FF0000"/>
                  </a:solidFill>
                  <a:latin typeface="Verdana"/>
                  <a:cs typeface="Verdana"/>
                </a:rPr>
                <a:t>2</a:t>
              </a:r>
            </a:p>
          </p:txBody>
        </p:sp>
        <p:sp>
          <p:nvSpPr>
            <p:cNvPr id="100" name="object 32"/>
            <p:cNvSpPr/>
            <p:nvPr/>
          </p:nvSpPr>
          <p:spPr>
            <a:xfrm>
              <a:off x="8199955" y="6489358"/>
              <a:ext cx="147555" cy="2289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33"/>
            <p:cNvSpPr/>
            <p:nvPr/>
          </p:nvSpPr>
          <p:spPr>
            <a:xfrm>
              <a:off x="11622097" y="3384259"/>
              <a:ext cx="147555" cy="2289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2" name="object 34"/>
            <p:cNvSpPr/>
            <p:nvPr/>
          </p:nvSpPr>
          <p:spPr>
            <a:xfrm>
              <a:off x="9933894" y="6489367"/>
              <a:ext cx="126657" cy="228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35"/>
            <p:cNvSpPr/>
            <p:nvPr/>
          </p:nvSpPr>
          <p:spPr>
            <a:xfrm>
              <a:off x="7418220" y="2877720"/>
              <a:ext cx="5133340" cy="0"/>
            </a:xfrm>
            <a:custGeom>
              <a:avLst/>
              <a:gdLst/>
              <a:ahLst/>
              <a:cxnLst/>
              <a:rect l="l" t="t" r="r" b="b"/>
              <a:pathLst>
                <a:path w="5133340">
                  <a:moveTo>
                    <a:pt x="0" y="0"/>
                  </a:moveTo>
                  <a:lnTo>
                    <a:pt x="5133200" y="0"/>
                  </a:lnTo>
                </a:path>
              </a:pathLst>
            </a:custGeom>
            <a:ln w="41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36"/>
            <p:cNvSpPr/>
            <p:nvPr/>
          </p:nvSpPr>
          <p:spPr>
            <a:xfrm>
              <a:off x="12551420" y="2877720"/>
              <a:ext cx="0" cy="4347210"/>
            </a:xfrm>
            <a:custGeom>
              <a:avLst/>
              <a:gdLst/>
              <a:ahLst/>
              <a:cxnLst/>
              <a:rect l="l" t="t" r="r" b="b"/>
              <a:pathLst>
                <a:path h="4347209">
                  <a:moveTo>
                    <a:pt x="0" y="4347128"/>
                  </a:moveTo>
                  <a:lnTo>
                    <a:pt x="0" y="0"/>
                  </a:lnTo>
                </a:path>
              </a:pathLst>
            </a:custGeom>
            <a:ln w="41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37"/>
            <p:cNvSpPr/>
            <p:nvPr/>
          </p:nvSpPr>
          <p:spPr>
            <a:xfrm>
              <a:off x="7418220" y="7224848"/>
              <a:ext cx="5133340" cy="0"/>
            </a:xfrm>
            <a:custGeom>
              <a:avLst/>
              <a:gdLst/>
              <a:ahLst/>
              <a:cxnLst/>
              <a:rect l="l" t="t" r="r" b="b"/>
              <a:pathLst>
                <a:path w="5133340">
                  <a:moveTo>
                    <a:pt x="0" y="0"/>
                  </a:moveTo>
                  <a:lnTo>
                    <a:pt x="5133200" y="0"/>
                  </a:lnTo>
                </a:path>
              </a:pathLst>
            </a:custGeom>
            <a:ln w="41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38"/>
            <p:cNvSpPr/>
            <p:nvPr/>
          </p:nvSpPr>
          <p:spPr>
            <a:xfrm>
              <a:off x="7418220" y="2877720"/>
              <a:ext cx="0" cy="4347210"/>
            </a:xfrm>
            <a:custGeom>
              <a:avLst/>
              <a:gdLst/>
              <a:ahLst/>
              <a:cxnLst/>
              <a:rect l="l" t="t" r="r" b="b"/>
              <a:pathLst>
                <a:path h="4347209">
                  <a:moveTo>
                    <a:pt x="0" y="4347128"/>
                  </a:moveTo>
                  <a:lnTo>
                    <a:pt x="0" y="0"/>
                  </a:lnTo>
                </a:path>
              </a:pathLst>
            </a:custGeom>
            <a:ln w="41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39"/>
            <p:cNvSpPr/>
            <p:nvPr/>
          </p:nvSpPr>
          <p:spPr>
            <a:xfrm>
              <a:off x="8273733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40"/>
            <p:cNvSpPr/>
            <p:nvPr/>
          </p:nvSpPr>
          <p:spPr>
            <a:xfrm>
              <a:off x="8273733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343"/>
                  </a:moveTo>
                  <a:lnTo>
                    <a:pt x="0" y="0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41"/>
            <p:cNvSpPr/>
            <p:nvPr/>
          </p:nvSpPr>
          <p:spPr>
            <a:xfrm>
              <a:off x="8273733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42"/>
            <p:cNvSpPr/>
            <p:nvPr/>
          </p:nvSpPr>
          <p:spPr>
            <a:xfrm>
              <a:off x="8273733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43"/>
            <p:cNvSpPr txBox="1"/>
            <p:nvPr/>
          </p:nvSpPr>
          <p:spPr>
            <a:xfrm>
              <a:off x="8172483" y="7277609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0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112" name="object 44"/>
            <p:cNvSpPr/>
            <p:nvPr/>
          </p:nvSpPr>
          <p:spPr>
            <a:xfrm>
              <a:off x="9984799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45"/>
            <p:cNvSpPr/>
            <p:nvPr/>
          </p:nvSpPr>
          <p:spPr>
            <a:xfrm>
              <a:off x="9984799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343"/>
                  </a:moveTo>
                  <a:lnTo>
                    <a:pt x="0" y="0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46"/>
            <p:cNvSpPr/>
            <p:nvPr/>
          </p:nvSpPr>
          <p:spPr>
            <a:xfrm>
              <a:off x="9984799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47"/>
            <p:cNvSpPr/>
            <p:nvPr/>
          </p:nvSpPr>
          <p:spPr>
            <a:xfrm>
              <a:off x="9984799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48"/>
            <p:cNvSpPr/>
            <p:nvPr/>
          </p:nvSpPr>
          <p:spPr>
            <a:xfrm>
              <a:off x="11695866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49"/>
            <p:cNvSpPr/>
            <p:nvPr/>
          </p:nvSpPr>
          <p:spPr>
            <a:xfrm>
              <a:off x="11695866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343"/>
                  </a:moveTo>
                  <a:lnTo>
                    <a:pt x="0" y="0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50"/>
            <p:cNvSpPr/>
            <p:nvPr/>
          </p:nvSpPr>
          <p:spPr>
            <a:xfrm>
              <a:off x="11695866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51"/>
            <p:cNvSpPr/>
            <p:nvPr/>
          </p:nvSpPr>
          <p:spPr>
            <a:xfrm>
              <a:off x="11695866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52"/>
            <p:cNvSpPr txBox="1"/>
            <p:nvPr/>
          </p:nvSpPr>
          <p:spPr>
            <a:xfrm>
              <a:off x="11594616" y="7277609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2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121" name="object 53"/>
            <p:cNvSpPr txBox="1"/>
            <p:nvPr/>
          </p:nvSpPr>
          <p:spPr>
            <a:xfrm>
              <a:off x="9595252" y="7218474"/>
              <a:ext cx="908811" cy="1827751"/>
            </a:xfrm>
            <a:prstGeom prst="rect">
              <a:avLst/>
            </a:prstGeom>
          </p:spPr>
          <p:txBody>
            <a:bodyPr vert="horz" wrap="square" lIns="0" tIns="7493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590"/>
                </a:spcBef>
              </a:pPr>
              <a:r>
                <a:rPr sz="2600" spc="-55" dirty="0">
                  <a:latin typeface="Arial"/>
                  <a:cs typeface="Arial"/>
                </a:rPr>
                <a:t>1</a:t>
              </a:r>
              <a:endParaRPr sz="26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495"/>
                </a:spcBef>
              </a:pPr>
              <a:r>
                <a:rPr sz="2600" b="0" i="1" spc="-10" dirty="0">
                  <a:solidFill>
                    <a:srgbClr val="FF0000"/>
                  </a:solidFill>
                  <a:latin typeface="Bookman Old Style"/>
                  <a:cs typeface="Bookman Old Style"/>
                </a:rPr>
                <a:t>h</a:t>
              </a:r>
              <a:r>
                <a:rPr sz="2925" spc="-60" baseline="-9971" dirty="0">
                  <a:solidFill>
                    <a:srgbClr val="FF0000"/>
                  </a:solidFill>
                  <a:latin typeface="Verdana"/>
                  <a:cs typeface="Verdana"/>
                </a:rPr>
                <a:t>1</a:t>
              </a:r>
              <a:endParaRPr sz="2925" baseline="-9971" dirty="0">
                <a:solidFill>
                  <a:srgbClr val="FF0000"/>
                </a:solidFill>
                <a:latin typeface="Verdana"/>
                <a:cs typeface="Verdana"/>
              </a:endParaRPr>
            </a:p>
          </p:txBody>
        </p:sp>
        <p:sp>
          <p:nvSpPr>
            <p:cNvPr id="122" name="object 54"/>
            <p:cNvSpPr/>
            <p:nvPr/>
          </p:nvSpPr>
          <p:spPr>
            <a:xfrm>
              <a:off x="7418220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55"/>
            <p:cNvSpPr/>
            <p:nvPr/>
          </p:nvSpPr>
          <p:spPr>
            <a:xfrm>
              <a:off x="7418220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56"/>
            <p:cNvSpPr/>
            <p:nvPr/>
          </p:nvSpPr>
          <p:spPr>
            <a:xfrm>
              <a:off x="12384108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57"/>
            <p:cNvSpPr/>
            <p:nvPr/>
          </p:nvSpPr>
          <p:spPr>
            <a:xfrm>
              <a:off x="12384108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167312" y="0"/>
                  </a:moveTo>
                  <a:lnTo>
                    <a:pt x="0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58"/>
            <p:cNvSpPr txBox="1"/>
            <p:nvPr/>
          </p:nvSpPr>
          <p:spPr>
            <a:xfrm>
              <a:off x="7061065" y="6341052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0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127" name="object 59"/>
            <p:cNvSpPr/>
            <p:nvPr/>
          </p:nvSpPr>
          <p:spPr>
            <a:xfrm>
              <a:off x="7418220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60"/>
            <p:cNvSpPr/>
            <p:nvPr/>
          </p:nvSpPr>
          <p:spPr>
            <a:xfrm>
              <a:off x="7418220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61"/>
            <p:cNvSpPr/>
            <p:nvPr/>
          </p:nvSpPr>
          <p:spPr>
            <a:xfrm>
              <a:off x="12384108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62"/>
            <p:cNvSpPr/>
            <p:nvPr/>
          </p:nvSpPr>
          <p:spPr>
            <a:xfrm>
              <a:off x="12384108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167312" y="0"/>
                  </a:moveTo>
                  <a:lnTo>
                    <a:pt x="0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63"/>
            <p:cNvSpPr txBox="1"/>
            <p:nvPr/>
          </p:nvSpPr>
          <p:spPr>
            <a:xfrm>
              <a:off x="7061065" y="3235975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1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132" name="object 64"/>
            <p:cNvSpPr txBox="1"/>
            <p:nvPr/>
          </p:nvSpPr>
          <p:spPr>
            <a:xfrm>
              <a:off x="6764823" y="4310228"/>
              <a:ext cx="593393" cy="93279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590"/>
                </a:lnSpc>
              </a:pPr>
              <a:r>
                <a:rPr sz="2600" b="0" i="1" dirty="0">
                  <a:solidFill>
                    <a:srgbClr val="FF0000"/>
                  </a:solidFill>
                  <a:latin typeface="Bookman Old Style"/>
                  <a:cs typeface="Bookman Old Style"/>
                </a:rPr>
                <a:t>h</a:t>
              </a:r>
              <a:r>
                <a:rPr sz="2925" baseline="-9971" dirty="0">
                  <a:solidFill>
                    <a:srgbClr val="FF0000"/>
                  </a:solidFill>
                  <a:latin typeface="Verdana"/>
                  <a:cs typeface="Verdana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964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</a:t>
            </a:r>
            <a:endParaRPr lang="en-US" dirty="0"/>
          </a:p>
          <a:p>
            <a:pPr lvl="1"/>
            <a:r>
              <a:rPr lang="en-US" sz="2400" dirty="0" smtClean="0"/>
              <a:t>Model</a:t>
            </a:r>
            <a:endParaRPr lang="en-US" sz="2400" dirty="0"/>
          </a:p>
          <a:p>
            <a:pPr lvl="1"/>
            <a:r>
              <a:rPr lang="en-US" sz="2400" dirty="0" smtClean="0"/>
              <a:t>Cost</a:t>
            </a:r>
            <a:endParaRPr lang="en-US" dirty="0"/>
          </a:p>
          <a:p>
            <a:r>
              <a:rPr lang="en-US" dirty="0"/>
              <a:t>Design model and cost so cost is smooth</a:t>
            </a:r>
          </a:p>
          <a:p>
            <a:r>
              <a:rPr lang="en-US" dirty="0"/>
              <a:t>Minimize cost using gradient descent or related  </a:t>
            </a:r>
            <a:r>
              <a:rPr lang="en-US" dirty="0" smtClean="0"/>
              <a:t>techniques</a:t>
            </a:r>
          </a:p>
          <a:p>
            <a:endParaRPr lang="en-US" dirty="0"/>
          </a:p>
          <a:p>
            <a:r>
              <a:rPr lang="en-US" dirty="0"/>
              <a:t>the nonlinearity of a neural network causes most interesting </a:t>
            </a:r>
            <a:r>
              <a:rPr lang="en-US" dirty="0" smtClean="0"/>
              <a:t>loss functions </a:t>
            </a:r>
            <a:r>
              <a:rPr lang="en-US" dirty="0"/>
              <a:t>to become nonconvex</a:t>
            </a:r>
            <a:r>
              <a:rPr lang="en-US" dirty="0" smtClean="0"/>
              <a:t>.</a:t>
            </a:r>
          </a:p>
          <a:p>
            <a:r>
              <a:rPr lang="en-US" dirty="0"/>
              <a:t>Stochastic gradient descent applied </a:t>
            </a:r>
            <a:r>
              <a:rPr lang="en-US" dirty="0" smtClean="0"/>
              <a:t>to nonconvex </a:t>
            </a:r>
            <a:r>
              <a:rPr lang="en-US" dirty="0"/>
              <a:t>loss functions has no such convergence guarantee and is sensitive to </a:t>
            </a:r>
            <a:r>
              <a:rPr lang="en-US" dirty="0" smtClean="0"/>
              <a:t>the values </a:t>
            </a:r>
            <a:r>
              <a:rPr lang="en-US" dirty="0"/>
              <a:t>of the initial parameters</a:t>
            </a:r>
            <a:r>
              <a:rPr lang="en-US" dirty="0" smtClean="0"/>
              <a:t>.</a:t>
            </a:r>
          </a:p>
          <a:p>
            <a:r>
              <a:rPr lang="en-US" dirty="0"/>
              <a:t>initialize all weights to small random values. The biases may be initialized to zero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238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functions</a:t>
            </a:r>
            <a:r>
              <a:rPr lang="en-US" dirty="0" smtClean="0"/>
              <a:t>: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most cases, our parametric model deﬁnes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</a:t>
                </a:r>
                <a:r>
                  <a:rPr lang="en-US" dirty="0"/>
                  <a:t>the principle of maximum </a:t>
                </a:r>
                <a:r>
                  <a:rPr lang="en-US" dirty="0" smtClean="0"/>
                  <a:t>likelihood:</a:t>
                </a:r>
              </a:p>
              <a:p>
                <a:pPr lvl="1"/>
                <a:r>
                  <a:rPr lang="en-US" sz="2400" dirty="0" smtClean="0"/>
                  <a:t>cross-entropy </a:t>
                </a:r>
                <a:r>
                  <a:rPr lang="en-US" sz="2400" dirty="0"/>
                  <a:t>between the training data and the model’s predictions as the </a:t>
                </a:r>
                <a:r>
                  <a:rPr lang="en-US" sz="2400" dirty="0" smtClean="0"/>
                  <a:t>cost function.</a:t>
                </a:r>
              </a:p>
              <a:p>
                <a:pPr lvl="1"/>
                <a:endParaRPr lang="en-US" sz="2400" dirty="0" smtClean="0"/>
              </a:p>
              <a:p>
                <a:r>
                  <a:rPr lang="en-US" dirty="0"/>
                  <a:t>Most modern neural networks are trained using maximum likelihood.</a:t>
                </a:r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cost function is </a:t>
                </a:r>
                <a:r>
                  <a:rPr lang="en-US" dirty="0" smtClean="0"/>
                  <a:t>often the </a:t>
                </a:r>
                <a:r>
                  <a:rPr lang="en-US" dirty="0"/>
                  <a:t>negative </a:t>
                </a:r>
                <a:r>
                  <a:rPr lang="en-US" dirty="0" smtClean="0"/>
                  <a:t>log-likelihood</a:t>
                </a:r>
              </a:p>
              <a:p>
                <a:r>
                  <a:rPr lang="en-US" dirty="0" smtClean="0"/>
                  <a:t>equivalently described as </a:t>
                </a:r>
                <a:r>
                  <a:rPr lang="en-US" dirty="0"/>
                  <a:t>the cross-entropy between the training data and the model distribution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7620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Distributions and  Cross-Entropy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𝑑𝑎𝑡𝑎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/>
                  <a:t>The speciﬁc form of the cost function changes from model to model, </a:t>
                </a:r>
                <a:r>
                  <a:rPr lang="en-US" dirty="0" smtClean="0"/>
                  <a:t>depending on </a:t>
                </a:r>
                <a:r>
                  <a:rPr lang="en-US" dirty="0"/>
                  <a:t>the speciﬁc form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𝑚𝑜𝑑𝑒𝑙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For example,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  <m:r>
                      <a:rPr lang="en-US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N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theta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I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then we recover the mean squared error cost</a:t>
                </a:r>
                <a:r>
                  <a:rPr lang="en-US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𝑑𝑎𝑡𝑎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𝐶𝑜𝑛𝑠𝑡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4244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gradient </a:t>
            </a:r>
            <a:r>
              <a:rPr lang="en-US" dirty="0" smtClean="0"/>
              <a:t>of the </a:t>
            </a:r>
            <a:r>
              <a:rPr lang="en-US" dirty="0"/>
              <a:t>cost function must be large and predictable enough to serve as a good </a:t>
            </a:r>
            <a:r>
              <a:rPr lang="en-US" dirty="0" smtClean="0"/>
              <a:t>guide for </a:t>
            </a:r>
            <a:r>
              <a:rPr lang="en-US" dirty="0"/>
              <a:t>the learning algorithm</a:t>
            </a:r>
            <a:r>
              <a:rPr lang="en-US" dirty="0" smtClean="0"/>
              <a:t>.</a:t>
            </a:r>
          </a:p>
          <a:p>
            <a:r>
              <a:rPr lang="en-US" dirty="0"/>
              <a:t>The negative log-likelihood helps </a:t>
            </a:r>
            <a:r>
              <a:rPr lang="en-US" dirty="0" smtClean="0"/>
              <a:t>to avoid </a:t>
            </a:r>
            <a:r>
              <a:rPr lang="en-US" dirty="0"/>
              <a:t>this problem for many models.</a:t>
            </a:r>
          </a:p>
        </p:txBody>
      </p:sp>
    </p:spTree>
    <p:extLst>
      <p:ext uri="{BB962C8B-B14F-4D97-AF65-F5344CB8AC3E}">
        <p14:creationId xmlns:p14="http://schemas.microsoft.com/office/powerpoint/2010/main" val="14938581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problem with 2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966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Types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73643"/>
              </p:ext>
            </p:extLst>
          </p:nvPr>
        </p:nvGraphicFramePr>
        <p:xfrm>
          <a:off x="222250" y="927100"/>
          <a:ext cx="8826500" cy="6135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0"/>
                <a:gridCol w="2247900"/>
                <a:gridCol w="2343150"/>
                <a:gridCol w="2209800"/>
              </a:tblGrid>
              <a:tr h="952500">
                <a:tc gridSpan="4"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2907665" algn="l"/>
                          <a:tab pos="5244465" algn="l"/>
                          <a:tab pos="7809865" algn="l"/>
                        </a:tabLst>
                      </a:pPr>
                      <a:r>
                        <a:rPr sz="2800" b="1" spc="-7" baseline="-36324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Output</a:t>
                      </a:r>
                      <a:r>
                        <a:rPr sz="2800" b="1" spc="165" baseline="-36324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 </a:t>
                      </a:r>
                      <a:r>
                        <a:rPr sz="2800" b="1" spc="15" baseline="-36324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Type	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Output	Output	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Cost</a:t>
                      </a:r>
                      <a:endParaRPr sz="1800" dirty="0">
                        <a:latin typeface="+mn-lt"/>
                        <a:cs typeface="Bookman Old Style"/>
                      </a:endParaRPr>
                    </a:p>
                    <a:p>
                      <a:pPr marL="2489200" algn="ctr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5384165" algn="l"/>
                          <a:tab pos="7466965" algn="l"/>
                        </a:tabLst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Distribution	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Layer	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Function</a:t>
                      </a:r>
                      <a:endParaRPr sz="1800" dirty="0">
                        <a:latin typeface="+mn-lt"/>
                        <a:cs typeface="Bookman Old Style"/>
                      </a:endParaRPr>
                    </a:p>
                  </a:txBody>
                  <a:tcPr marL="0" marR="0" marT="25400" marB="0">
                    <a:solidFill>
                      <a:srgbClr val="03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5250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400" spc="0" dirty="0">
                          <a:latin typeface="+mn-lt"/>
                          <a:cs typeface="Palatino Linotype"/>
                        </a:rPr>
                        <a:t>Binary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66700" marB="0"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400" spc="-35" dirty="0">
                          <a:latin typeface="+mn-lt"/>
                          <a:cs typeface="Palatino Linotype"/>
                        </a:rPr>
                        <a:t>Bernoulli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400" spc="-80" dirty="0">
                          <a:latin typeface="+mn-lt"/>
                          <a:cs typeface="Palatino Linotype"/>
                        </a:rPr>
                        <a:t>Sigmoid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5475" marR="215265" indent="-406400" algn="l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spc="0" dirty="0">
                          <a:latin typeface="+mn-lt"/>
                          <a:cs typeface="Palatino Linotype"/>
                        </a:rPr>
                        <a:t>Binary </a:t>
                      </a:r>
                      <a:r>
                        <a:rPr sz="2400" spc="-50" dirty="0" smtClean="0">
                          <a:latin typeface="+mn-lt"/>
                          <a:cs typeface="Palatino Linotype"/>
                        </a:rPr>
                        <a:t>cross</a:t>
                      </a:r>
                      <a:r>
                        <a:rPr lang="en-US" sz="2400" spc="-50" dirty="0" smtClean="0">
                          <a:latin typeface="+mn-lt"/>
                          <a:cs typeface="Palatino Linotype"/>
                        </a:rPr>
                        <a:t>-</a:t>
                      </a:r>
                      <a:r>
                        <a:rPr sz="2400" spc="-70" dirty="0" smtClean="0">
                          <a:latin typeface="+mn-lt"/>
                          <a:cs typeface="Palatino Linotype"/>
                        </a:rPr>
                        <a:t>entropy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" marB="0">
                    <a:lnL w="12700">
                      <a:solidFill>
                        <a:srgbClr val="3797C6"/>
                      </a:solidFill>
                      <a:prstDash val="solid"/>
                    </a:ln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25" dirty="0">
                          <a:latin typeface="+mn-lt"/>
                          <a:cs typeface="Palatino Linotype"/>
                        </a:rPr>
                        <a:t>Discrete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50" dirty="0">
                          <a:latin typeface="+mn-lt"/>
                          <a:cs typeface="Palatino Linotype"/>
                        </a:rPr>
                        <a:t>Multinoulli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10" dirty="0">
                          <a:latin typeface="+mn-lt"/>
                          <a:cs typeface="Palatino Linotype"/>
                        </a:rPr>
                        <a:t>Softmax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25" dirty="0">
                          <a:latin typeface="+mn-lt"/>
                          <a:cs typeface="Palatino Linotype"/>
                        </a:rPr>
                        <a:t>Discrete</a:t>
                      </a:r>
                      <a:r>
                        <a:rPr sz="2400" spc="180" dirty="0"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400" spc="-50" dirty="0">
                          <a:latin typeface="+mn-lt"/>
                          <a:cs typeface="Palatino Linotype"/>
                        </a:rPr>
                        <a:t>cross-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-70" dirty="0">
                          <a:latin typeface="+mn-lt"/>
                          <a:cs typeface="Palatino Linotype"/>
                        </a:rPr>
                        <a:t>entropy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3797C6"/>
                      </a:solidFill>
                      <a:prstDash val="solid"/>
                    </a:lnL>
                    <a:solidFill>
                      <a:srgbClr val="E3E5E8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70" dirty="0">
                          <a:latin typeface="+mn-lt"/>
                          <a:cs typeface="Palatino Linotype"/>
                        </a:rPr>
                        <a:t>Continuous</a:t>
                      </a:r>
                      <a:endParaRPr sz="240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45" dirty="0">
                          <a:latin typeface="+mn-lt"/>
                          <a:cs typeface="Palatino Linotype"/>
                        </a:rPr>
                        <a:t>Gaussian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30" dirty="0">
                          <a:latin typeface="+mn-lt"/>
                          <a:cs typeface="Palatino Linotype"/>
                        </a:rPr>
                        <a:t>Linear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45" dirty="0">
                          <a:latin typeface="+mn-lt"/>
                          <a:cs typeface="Palatino Linotype"/>
                        </a:rPr>
                        <a:t>Gaussian</a:t>
                      </a:r>
                      <a:r>
                        <a:rPr sz="2400" spc="150" dirty="0"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400" spc="-50" dirty="0">
                          <a:latin typeface="+mn-lt"/>
                          <a:cs typeface="Palatino Linotype"/>
                        </a:rPr>
                        <a:t>cross-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  <a:p>
                      <a:pPr marL="9207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-70" dirty="0">
                          <a:latin typeface="+mn-lt"/>
                          <a:cs typeface="Palatino Linotype"/>
                        </a:rPr>
                        <a:t>entropy</a:t>
                      </a:r>
                      <a:r>
                        <a:rPr sz="2400" spc="140" dirty="0"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400" spc="85" dirty="0">
                          <a:latin typeface="+mn-lt"/>
                          <a:cs typeface="Palatino Linotype"/>
                        </a:rPr>
                        <a:t>(MSE)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3797C6"/>
                      </a:solidFill>
                      <a:prstDash val="solid"/>
                    </a:ln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70" dirty="0">
                          <a:latin typeface="+mn-lt"/>
                          <a:cs typeface="Palatino Linotype"/>
                        </a:rPr>
                        <a:t>Continuous</a:t>
                      </a:r>
                      <a:endParaRPr sz="240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25" dirty="0">
                          <a:latin typeface="+mn-lt"/>
                          <a:cs typeface="Palatino Linotype"/>
                        </a:rPr>
                        <a:t>Mixture</a:t>
                      </a:r>
                      <a:r>
                        <a:rPr sz="2400" spc="200" dirty="0"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400" spc="-100" dirty="0">
                          <a:latin typeface="+mn-lt"/>
                          <a:cs typeface="Palatino Linotype"/>
                        </a:rPr>
                        <a:t>of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-45" dirty="0">
                          <a:latin typeface="+mn-lt"/>
                          <a:cs typeface="Palatino Linotype"/>
                        </a:rPr>
                        <a:t>Gaussian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905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25" dirty="0">
                          <a:latin typeface="+mn-lt"/>
                          <a:cs typeface="Palatino Linotype"/>
                        </a:rPr>
                        <a:t>Mixture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  <a:p>
                      <a:pPr marL="61595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-45" dirty="0">
                          <a:latin typeface="+mn-lt"/>
                          <a:cs typeface="Palatino Linotype"/>
                        </a:rPr>
                        <a:t>Density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60" dirty="0">
                          <a:latin typeface="+mn-lt"/>
                          <a:cs typeface="Palatino Linotype"/>
                        </a:rPr>
                        <a:t>Cross-entropy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solidFill>
                      <a:srgbClr val="E3E5E8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70" dirty="0">
                          <a:latin typeface="+mn-lt"/>
                          <a:cs typeface="Palatino Linotype"/>
                        </a:rPr>
                        <a:t>Continuous</a:t>
                      </a:r>
                      <a:endParaRPr sz="240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10" dirty="0">
                          <a:latin typeface="+mn-lt"/>
                          <a:cs typeface="Palatino Linotype"/>
                        </a:rPr>
                        <a:t>Arbitrary</a:t>
                      </a:r>
                      <a:endParaRPr sz="240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0" marR="114935" indent="-342900" algn="ctr">
                        <a:lnSpc>
                          <a:spcPct val="116700"/>
                        </a:lnSpc>
                        <a:spcBef>
                          <a:spcPts val="700"/>
                        </a:spcBef>
                      </a:pPr>
                      <a:r>
                        <a:rPr sz="2400" spc="-30" dirty="0">
                          <a:latin typeface="+mn-lt"/>
                          <a:cs typeface="Palatino Linotype"/>
                        </a:rPr>
                        <a:t>See </a:t>
                      </a:r>
                      <a:r>
                        <a:rPr sz="2400" spc="0" dirty="0">
                          <a:latin typeface="+mn-lt"/>
                          <a:cs typeface="Palatino Linotype"/>
                        </a:rPr>
                        <a:t>part </a:t>
                      </a:r>
                      <a:r>
                        <a:rPr sz="2400" spc="65" dirty="0">
                          <a:latin typeface="+mn-lt"/>
                          <a:cs typeface="Palatino Linotype"/>
                        </a:rPr>
                        <a:t>III: </a:t>
                      </a:r>
                      <a:r>
                        <a:rPr sz="2400" spc="-35" dirty="0">
                          <a:latin typeface="+mn-lt"/>
                          <a:cs typeface="Palatino Linotype"/>
                        </a:rPr>
                        <a:t>GAN,  </a:t>
                      </a:r>
                      <a:r>
                        <a:rPr sz="2400" spc="-10" dirty="0">
                          <a:latin typeface="+mn-lt"/>
                          <a:cs typeface="Palatino Linotype"/>
                        </a:rPr>
                        <a:t>VAE,</a:t>
                      </a:r>
                      <a:r>
                        <a:rPr sz="2400" spc="150" dirty="0"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400" spc="60" dirty="0">
                          <a:latin typeface="+mn-lt"/>
                          <a:cs typeface="Palatino Linotype"/>
                        </a:rPr>
                        <a:t>FVBN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75" dirty="0">
                          <a:latin typeface="+mn-lt"/>
                          <a:cs typeface="Palatino Linotype"/>
                        </a:rPr>
                        <a:t>Various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916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0944" y="0"/>
            <a:ext cx="6749058" cy="62456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25" dirty="0"/>
              <a:t>Don’t </a:t>
            </a:r>
            <a:r>
              <a:rPr spc="-102" dirty="0"/>
              <a:t>mix </a:t>
            </a:r>
            <a:r>
              <a:rPr spc="-158" dirty="0"/>
              <a:t>and</a:t>
            </a:r>
            <a:r>
              <a:rPr spc="161" dirty="0"/>
              <a:t> </a:t>
            </a:r>
            <a:r>
              <a:rPr spc="-49" dirty="0"/>
              <a:t>match</a:t>
            </a:r>
          </a:p>
        </p:txBody>
      </p:sp>
      <p:sp>
        <p:nvSpPr>
          <p:cNvPr id="3" name="object 3"/>
          <p:cNvSpPr/>
          <p:nvPr/>
        </p:nvSpPr>
        <p:spPr>
          <a:xfrm>
            <a:off x="1539567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9567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9718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718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874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874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7611" y="5354024"/>
            <a:ext cx="2344489" cy="238947"/>
          </a:xfrm>
          <a:prstGeom prst="rect">
            <a:avLst/>
          </a:prstGeom>
        </p:spPr>
        <p:txBody>
          <a:bodyPr vert="horz" wrap="square" lIns="0" tIns="8036" rIns="0" bIns="0" rtlCol="0">
            <a:spAutoFit/>
          </a:bodyPr>
          <a:lstStyle/>
          <a:p>
            <a:pPr marL="8929">
              <a:spcBef>
                <a:spcPts val="63"/>
              </a:spcBef>
              <a:tabLst>
                <a:tab pos="1038932" algn="l"/>
                <a:tab pos="2068935" algn="l"/>
              </a:tabLst>
            </a:pPr>
            <a:r>
              <a:rPr sz="1500" spc="-274" dirty="0">
                <a:latin typeface="Lucida Sans Unicode"/>
                <a:cs typeface="Lucida Sans Unicode"/>
              </a:rPr>
              <a:t>—</a:t>
            </a:r>
            <a:r>
              <a:rPr sz="1500" spc="88" dirty="0">
                <a:latin typeface="PMingLiU"/>
                <a:cs typeface="PMingLiU"/>
              </a:rPr>
              <a:t>3	</a:t>
            </a:r>
            <a:r>
              <a:rPr sz="1500" spc="-274" dirty="0">
                <a:latin typeface="Lucida Sans Unicode"/>
                <a:cs typeface="Lucida Sans Unicode"/>
              </a:rPr>
              <a:t>—</a:t>
            </a:r>
            <a:r>
              <a:rPr sz="1500" spc="88" dirty="0">
                <a:latin typeface="PMingLiU"/>
                <a:cs typeface="PMingLiU"/>
              </a:rPr>
              <a:t>2	</a:t>
            </a:r>
            <a:r>
              <a:rPr sz="1500" spc="-274" dirty="0">
                <a:latin typeface="Lucida Sans Unicode"/>
                <a:cs typeface="Lucida Sans Unicode"/>
              </a:rPr>
              <a:t>—</a:t>
            </a:r>
            <a:r>
              <a:rPr sz="1500" spc="88" dirty="0">
                <a:latin typeface="PMingLiU"/>
                <a:cs typeface="PMingLiU"/>
              </a:rPr>
              <a:t>1</a:t>
            </a:r>
            <a:endParaRPr sz="1500">
              <a:latin typeface="PMingLiU"/>
              <a:cs typeface="PMingLiU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30026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0026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0178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0178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0329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0329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20481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0481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67520" y="5316685"/>
            <a:ext cx="3214241" cy="562570"/>
          </a:xfrm>
          <a:prstGeom prst="rect">
            <a:avLst/>
          </a:prstGeom>
        </p:spPr>
        <p:txBody>
          <a:bodyPr vert="horz" wrap="square" lIns="0" tIns="45539" rIns="0" bIns="0" rtlCol="0">
            <a:spAutoFit/>
          </a:bodyPr>
          <a:lstStyle/>
          <a:p>
            <a:pPr marL="10268">
              <a:spcBef>
                <a:spcPts val="358"/>
              </a:spcBef>
              <a:tabLst>
                <a:tab pos="1040272" algn="l"/>
                <a:tab pos="2070274" algn="l"/>
                <a:tab pos="3100724" algn="l"/>
              </a:tabLst>
            </a:pPr>
            <a:r>
              <a:rPr sz="1500" spc="88" dirty="0">
                <a:latin typeface="PMingLiU"/>
                <a:cs typeface="PMingLiU"/>
              </a:rPr>
              <a:t>0	1	2	3</a:t>
            </a:r>
            <a:endParaRPr sz="1500">
              <a:latin typeface="PMingLiU"/>
              <a:cs typeface="PMingLiU"/>
            </a:endParaRPr>
          </a:p>
          <a:p>
            <a:pPr marL="8929">
              <a:spcBef>
                <a:spcPts val="285"/>
              </a:spcBef>
            </a:pPr>
            <a:r>
              <a:rPr sz="1500" i="1" spc="-14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4981" y="5126939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3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4981" y="5126939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122392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3937" y="4990246"/>
            <a:ext cx="283964" cy="238947"/>
          </a:xfrm>
          <a:prstGeom prst="rect">
            <a:avLst/>
          </a:prstGeom>
        </p:spPr>
        <p:txBody>
          <a:bodyPr vert="horz" wrap="square" lIns="0" tIns="8036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1500" spc="88" dirty="0">
                <a:latin typeface="PMingLiU"/>
                <a:cs typeface="PMingLiU"/>
              </a:rPr>
              <a:t>0</a:t>
            </a:r>
            <a:r>
              <a:rPr sz="1500" i="1" spc="21" dirty="0">
                <a:latin typeface="Arial"/>
                <a:cs typeface="Arial"/>
              </a:rPr>
              <a:t>.</a:t>
            </a:r>
            <a:r>
              <a:rPr sz="1500" spc="88" dirty="0">
                <a:latin typeface="PMingLiU"/>
                <a:cs typeface="PMingLiU"/>
              </a:rPr>
              <a:t>0</a:t>
            </a:r>
            <a:endParaRPr sz="1500">
              <a:latin typeface="PMingLiU"/>
              <a:cs typeface="PMingLiU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4981" y="4713938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3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4981" y="4713938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122392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3937" y="4577244"/>
            <a:ext cx="283964" cy="238947"/>
          </a:xfrm>
          <a:prstGeom prst="rect">
            <a:avLst/>
          </a:prstGeom>
        </p:spPr>
        <p:txBody>
          <a:bodyPr vert="horz" wrap="square" lIns="0" tIns="8036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1500" spc="88" dirty="0">
                <a:latin typeface="PMingLiU"/>
                <a:cs typeface="PMingLiU"/>
              </a:rPr>
              <a:t>0</a:t>
            </a:r>
            <a:r>
              <a:rPr sz="1500" i="1" spc="21" dirty="0">
                <a:latin typeface="Arial"/>
                <a:cs typeface="Arial"/>
              </a:rPr>
              <a:t>.</a:t>
            </a:r>
            <a:r>
              <a:rPr sz="1500" spc="88" dirty="0">
                <a:latin typeface="PMingLiU"/>
                <a:cs typeface="PMingLiU"/>
              </a:rPr>
              <a:t>5</a:t>
            </a:r>
            <a:endParaRPr sz="1500">
              <a:latin typeface="PMingLiU"/>
              <a:cs typeface="PMingLiU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44981" y="4300936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3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4981" y="4300936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122392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3937" y="4164243"/>
            <a:ext cx="283964" cy="238947"/>
          </a:xfrm>
          <a:prstGeom prst="rect">
            <a:avLst/>
          </a:prstGeom>
        </p:spPr>
        <p:txBody>
          <a:bodyPr vert="horz" wrap="square" lIns="0" tIns="8036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1500" spc="88" dirty="0">
                <a:latin typeface="PMingLiU"/>
                <a:cs typeface="PMingLiU"/>
              </a:rPr>
              <a:t>1</a:t>
            </a:r>
            <a:r>
              <a:rPr sz="1500" i="1" spc="21" dirty="0">
                <a:latin typeface="Arial"/>
                <a:cs typeface="Arial"/>
              </a:rPr>
              <a:t>.</a:t>
            </a:r>
            <a:r>
              <a:rPr sz="1500" spc="88" dirty="0">
                <a:latin typeface="PMingLiU"/>
                <a:cs typeface="PMingLiU"/>
              </a:rPr>
              <a:t>0</a:t>
            </a:r>
            <a:endParaRPr sz="1500">
              <a:latin typeface="PMingLiU"/>
              <a:cs typeface="PMingLiU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39567" y="4340485"/>
            <a:ext cx="6170861" cy="747415"/>
          </a:xfrm>
          <a:custGeom>
            <a:avLst/>
            <a:gdLst/>
            <a:ahLst/>
            <a:cxnLst/>
            <a:rect l="l" t="t" r="r" b="b"/>
            <a:pathLst>
              <a:path w="8776335" h="1062990">
                <a:moveTo>
                  <a:pt x="0" y="1062798"/>
                </a:moveTo>
                <a:lnTo>
                  <a:pt x="556741" y="1038790"/>
                </a:lnTo>
                <a:lnTo>
                  <a:pt x="1040225" y="1010486"/>
                </a:lnTo>
                <a:lnTo>
                  <a:pt x="1479756" y="977240"/>
                </a:lnTo>
                <a:lnTo>
                  <a:pt x="1889987" y="938580"/>
                </a:lnTo>
                <a:lnTo>
                  <a:pt x="2285558" y="893491"/>
                </a:lnTo>
                <a:lnTo>
                  <a:pt x="2666478" y="842381"/>
                </a:lnTo>
                <a:lnTo>
                  <a:pt x="3062084" y="781355"/>
                </a:lnTo>
                <a:lnTo>
                  <a:pt x="3486960" y="707602"/>
                </a:lnTo>
                <a:lnTo>
                  <a:pt x="3985096" y="612834"/>
                </a:lnTo>
                <a:lnTo>
                  <a:pt x="5450200" y="328359"/>
                </a:lnTo>
                <a:lnTo>
                  <a:pt x="5875076" y="257389"/>
                </a:lnTo>
                <a:lnTo>
                  <a:pt x="6270648" y="199322"/>
                </a:lnTo>
                <a:lnTo>
                  <a:pt x="6651567" y="151138"/>
                </a:lnTo>
                <a:lnTo>
                  <a:pt x="7047139" y="108968"/>
                </a:lnTo>
                <a:lnTo>
                  <a:pt x="7457397" y="73061"/>
                </a:lnTo>
                <a:lnTo>
                  <a:pt x="7896925" y="42361"/>
                </a:lnTo>
                <a:lnTo>
                  <a:pt x="8380409" y="16355"/>
                </a:lnTo>
                <a:lnTo>
                  <a:pt x="8775981" y="0"/>
                </a:lnTo>
              </a:path>
            </a:pathLst>
          </a:custGeom>
          <a:ln w="52389">
            <a:solidFill>
              <a:srgbClr val="1F77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9567" y="2608793"/>
            <a:ext cx="6170861" cy="2477988"/>
          </a:xfrm>
          <a:custGeom>
            <a:avLst/>
            <a:gdLst/>
            <a:ahLst/>
            <a:cxnLst/>
            <a:rect l="l" t="t" r="r" b="b"/>
            <a:pathLst>
              <a:path w="8776335" h="3524250">
                <a:moveTo>
                  <a:pt x="0" y="0"/>
                </a:moveTo>
                <a:lnTo>
                  <a:pt x="586041" y="442825"/>
                </a:lnTo>
                <a:lnTo>
                  <a:pt x="1084177" y="809791"/>
                </a:lnTo>
                <a:lnTo>
                  <a:pt x="1523709" y="1124019"/>
                </a:lnTo>
                <a:lnTo>
                  <a:pt x="1904635" y="1387151"/>
                </a:lnTo>
                <a:lnTo>
                  <a:pt x="2256254" y="1620889"/>
                </a:lnTo>
                <a:lnTo>
                  <a:pt x="2578600" y="1826079"/>
                </a:lnTo>
                <a:lnTo>
                  <a:pt x="2886259" y="2012730"/>
                </a:lnTo>
                <a:lnTo>
                  <a:pt x="3179266" y="2181174"/>
                </a:lnTo>
                <a:lnTo>
                  <a:pt x="3457656" y="2332012"/>
                </a:lnTo>
                <a:lnTo>
                  <a:pt x="3721358" y="2466085"/>
                </a:lnTo>
                <a:lnTo>
                  <a:pt x="3985096" y="2591141"/>
                </a:lnTo>
                <a:lnTo>
                  <a:pt x="4234147" y="2700693"/>
                </a:lnTo>
                <a:lnTo>
                  <a:pt x="4483232" y="2801796"/>
                </a:lnTo>
                <a:lnTo>
                  <a:pt x="4732283" y="2894427"/>
                </a:lnTo>
                <a:lnTo>
                  <a:pt x="4981368" y="2978692"/>
                </a:lnTo>
                <a:lnTo>
                  <a:pt x="5230419" y="3054810"/>
                </a:lnTo>
                <a:lnTo>
                  <a:pt x="5479505" y="3123101"/>
                </a:lnTo>
                <a:lnTo>
                  <a:pt x="5743207" y="3187333"/>
                </a:lnTo>
                <a:lnTo>
                  <a:pt x="6021562" y="3246735"/>
                </a:lnTo>
                <a:lnTo>
                  <a:pt x="6299952" y="3298236"/>
                </a:lnTo>
                <a:lnTo>
                  <a:pt x="6592959" y="3344751"/>
                </a:lnTo>
                <a:lnTo>
                  <a:pt x="6915305" y="3387853"/>
                </a:lnTo>
                <a:lnTo>
                  <a:pt x="7252268" y="3425094"/>
                </a:lnTo>
                <a:lnTo>
                  <a:pt x="7633187" y="3459081"/>
                </a:lnTo>
                <a:lnTo>
                  <a:pt x="8043411" y="3487790"/>
                </a:lnTo>
                <a:lnTo>
                  <a:pt x="8512243" y="3512685"/>
                </a:lnTo>
                <a:lnTo>
                  <a:pt x="8775981" y="3523725"/>
                </a:lnTo>
              </a:path>
            </a:pathLst>
          </a:custGeom>
          <a:ln w="52397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9567" y="4377428"/>
            <a:ext cx="6170861" cy="747861"/>
          </a:xfrm>
          <a:custGeom>
            <a:avLst/>
            <a:gdLst/>
            <a:ahLst/>
            <a:cxnLst/>
            <a:rect l="l" t="t" r="r" b="b"/>
            <a:pathLst>
              <a:path w="8776335" h="1063625">
                <a:moveTo>
                  <a:pt x="0" y="0"/>
                </a:moveTo>
                <a:lnTo>
                  <a:pt x="424882" y="33218"/>
                </a:lnTo>
                <a:lnTo>
                  <a:pt x="820461" y="72031"/>
                </a:lnTo>
                <a:lnTo>
                  <a:pt x="1186735" y="115796"/>
                </a:lnTo>
                <a:lnTo>
                  <a:pt x="1538361" y="165629"/>
                </a:lnTo>
                <a:lnTo>
                  <a:pt x="1889987" y="223515"/>
                </a:lnTo>
                <a:lnTo>
                  <a:pt x="2241602" y="289381"/>
                </a:lnTo>
                <a:lnTo>
                  <a:pt x="2622556" y="368918"/>
                </a:lnTo>
                <a:lnTo>
                  <a:pt x="3076736" y="472191"/>
                </a:lnTo>
                <a:lnTo>
                  <a:pt x="4204842" y="732919"/>
                </a:lnTo>
                <a:lnTo>
                  <a:pt x="4556493" y="803669"/>
                </a:lnTo>
                <a:lnTo>
                  <a:pt x="4878804" y="860476"/>
                </a:lnTo>
                <a:lnTo>
                  <a:pt x="5186463" y="906721"/>
                </a:lnTo>
                <a:lnTo>
                  <a:pt x="5494157" y="945059"/>
                </a:lnTo>
                <a:lnTo>
                  <a:pt x="5816468" y="977208"/>
                </a:lnTo>
                <a:lnTo>
                  <a:pt x="6153431" y="1003029"/>
                </a:lnTo>
                <a:lnTo>
                  <a:pt x="6534350" y="1024247"/>
                </a:lnTo>
                <a:lnTo>
                  <a:pt x="6973878" y="1040658"/>
                </a:lnTo>
                <a:lnTo>
                  <a:pt x="7515971" y="1052718"/>
                </a:lnTo>
                <a:lnTo>
                  <a:pt x="8248540" y="1060664"/>
                </a:lnTo>
                <a:lnTo>
                  <a:pt x="8775981" y="1063280"/>
                </a:lnTo>
              </a:path>
            </a:pathLst>
          </a:custGeom>
          <a:ln w="52389">
            <a:solidFill>
              <a:srgbClr val="2CA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58876" y="2581215"/>
            <a:ext cx="2361902" cy="900559"/>
          </a:xfrm>
          <a:custGeom>
            <a:avLst/>
            <a:gdLst/>
            <a:ahLst/>
            <a:cxnLst/>
            <a:rect l="l" t="t" r="r" b="b"/>
            <a:pathLst>
              <a:path w="3359150" h="1280795">
                <a:moveTo>
                  <a:pt x="3302595" y="0"/>
                </a:moveTo>
                <a:lnTo>
                  <a:pt x="55950" y="0"/>
                </a:lnTo>
                <a:lnTo>
                  <a:pt x="31467" y="3490"/>
                </a:lnTo>
                <a:lnTo>
                  <a:pt x="13983" y="13965"/>
                </a:lnTo>
                <a:lnTo>
                  <a:pt x="3495" y="31428"/>
                </a:lnTo>
                <a:lnTo>
                  <a:pt x="0" y="55881"/>
                </a:lnTo>
                <a:lnTo>
                  <a:pt x="0" y="1224851"/>
                </a:lnTo>
                <a:lnTo>
                  <a:pt x="3495" y="1249289"/>
                </a:lnTo>
                <a:lnTo>
                  <a:pt x="13983" y="1266753"/>
                </a:lnTo>
                <a:lnTo>
                  <a:pt x="31467" y="1277236"/>
                </a:lnTo>
                <a:lnTo>
                  <a:pt x="55950" y="1280732"/>
                </a:lnTo>
                <a:lnTo>
                  <a:pt x="3302595" y="1280732"/>
                </a:lnTo>
                <a:lnTo>
                  <a:pt x="3327079" y="1277236"/>
                </a:lnTo>
                <a:lnTo>
                  <a:pt x="3344563" y="1266753"/>
                </a:lnTo>
                <a:lnTo>
                  <a:pt x="3355051" y="1249289"/>
                </a:lnTo>
                <a:lnTo>
                  <a:pt x="3358546" y="1224851"/>
                </a:lnTo>
                <a:lnTo>
                  <a:pt x="3358546" y="55881"/>
                </a:lnTo>
                <a:lnTo>
                  <a:pt x="3355051" y="31428"/>
                </a:lnTo>
                <a:lnTo>
                  <a:pt x="3344563" y="13965"/>
                </a:lnTo>
                <a:lnTo>
                  <a:pt x="3327079" y="3490"/>
                </a:lnTo>
                <a:lnTo>
                  <a:pt x="3302595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58876" y="2581215"/>
            <a:ext cx="2361902" cy="900559"/>
          </a:xfrm>
          <a:custGeom>
            <a:avLst/>
            <a:gdLst/>
            <a:ahLst/>
            <a:cxnLst/>
            <a:rect l="l" t="t" r="r" b="b"/>
            <a:pathLst>
              <a:path w="3359150" h="1280795">
                <a:moveTo>
                  <a:pt x="55950" y="1280732"/>
                </a:moveTo>
                <a:lnTo>
                  <a:pt x="3302595" y="1280732"/>
                </a:lnTo>
                <a:lnTo>
                  <a:pt x="3327079" y="1277236"/>
                </a:lnTo>
                <a:lnTo>
                  <a:pt x="3344563" y="1266753"/>
                </a:lnTo>
                <a:lnTo>
                  <a:pt x="3355051" y="1249289"/>
                </a:lnTo>
                <a:lnTo>
                  <a:pt x="3358546" y="1224850"/>
                </a:lnTo>
                <a:lnTo>
                  <a:pt x="3358546" y="55881"/>
                </a:lnTo>
                <a:lnTo>
                  <a:pt x="3355051" y="31428"/>
                </a:lnTo>
                <a:lnTo>
                  <a:pt x="3344563" y="13965"/>
                </a:lnTo>
                <a:lnTo>
                  <a:pt x="3327079" y="3490"/>
                </a:lnTo>
                <a:lnTo>
                  <a:pt x="3302595" y="0"/>
                </a:lnTo>
                <a:lnTo>
                  <a:pt x="55950" y="0"/>
                </a:lnTo>
                <a:lnTo>
                  <a:pt x="31467" y="3490"/>
                </a:lnTo>
                <a:lnTo>
                  <a:pt x="13983" y="13965"/>
                </a:lnTo>
                <a:lnTo>
                  <a:pt x="3495" y="31428"/>
                </a:lnTo>
                <a:lnTo>
                  <a:pt x="0" y="55881"/>
                </a:lnTo>
                <a:lnTo>
                  <a:pt x="0" y="1224850"/>
                </a:lnTo>
                <a:lnTo>
                  <a:pt x="3495" y="1249289"/>
                </a:lnTo>
                <a:lnTo>
                  <a:pt x="13983" y="1266753"/>
                </a:lnTo>
                <a:lnTo>
                  <a:pt x="31467" y="1277236"/>
                </a:lnTo>
                <a:lnTo>
                  <a:pt x="55950" y="1280732"/>
                </a:lnTo>
                <a:close/>
              </a:path>
            </a:pathLst>
          </a:custGeom>
          <a:ln w="349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7557" y="2737841"/>
            <a:ext cx="393799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59507" y="0"/>
                </a:lnTo>
              </a:path>
            </a:pathLst>
          </a:custGeom>
          <a:ln w="52388">
            <a:solidFill>
              <a:srgbClr val="1F77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37557" y="3022509"/>
            <a:ext cx="393799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59507" y="0"/>
                </a:lnTo>
              </a:path>
            </a:pathLst>
          </a:custGeom>
          <a:ln w="52388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37557" y="3296323"/>
            <a:ext cx="393799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59507" y="0"/>
                </a:lnTo>
              </a:path>
            </a:pathLst>
          </a:custGeom>
          <a:ln w="52388">
            <a:solidFill>
              <a:srgbClr val="2CA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31038" y="2482986"/>
            <a:ext cx="6787902" cy="907674"/>
          </a:xfrm>
          <a:prstGeom prst="rect">
            <a:avLst/>
          </a:prstGeom>
          <a:ln w="27975">
            <a:solidFill>
              <a:srgbClr val="000000"/>
            </a:solidFill>
          </a:ln>
        </p:spPr>
        <p:txBody>
          <a:bodyPr vert="horz" wrap="square" lIns="0" tIns="127244" rIns="0" bIns="0" rtlCol="0">
            <a:spAutoFit/>
          </a:bodyPr>
          <a:lstStyle/>
          <a:p>
            <a:pPr marL="4956693">
              <a:spcBef>
                <a:spcPts val="1002"/>
              </a:spcBef>
            </a:pPr>
            <a:r>
              <a:rPr sz="1500" i="1" spc="116" dirty="0">
                <a:latin typeface="Arial"/>
                <a:cs typeface="Arial"/>
              </a:rPr>
              <a:t>o</a:t>
            </a:r>
            <a:r>
              <a:rPr sz="1500" spc="116" dirty="0">
                <a:latin typeface="PMingLiU"/>
                <a:cs typeface="PMingLiU"/>
              </a:rPr>
              <a:t>(</a:t>
            </a:r>
            <a:r>
              <a:rPr sz="1500" i="1" spc="116" dirty="0">
                <a:latin typeface="Arial"/>
                <a:cs typeface="Arial"/>
              </a:rPr>
              <a:t>z</a:t>
            </a:r>
            <a:r>
              <a:rPr sz="1500" spc="116" dirty="0">
                <a:latin typeface="PMingLiU"/>
                <a:cs typeface="PMingLiU"/>
              </a:rPr>
              <a:t>)</a:t>
            </a:r>
            <a:endParaRPr sz="1500">
              <a:latin typeface="PMingLiU"/>
              <a:cs typeface="PMingLiU"/>
            </a:endParaRPr>
          </a:p>
          <a:p>
            <a:pPr marL="4956693" marR="172337">
              <a:lnSpc>
                <a:spcPct val="116100"/>
              </a:lnSpc>
              <a:spcBef>
                <a:spcPts val="84"/>
              </a:spcBef>
            </a:pPr>
            <a:r>
              <a:rPr sz="1500" spc="123" dirty="0">
                <a:latin typeface="PMingLiU"/>
                <a:cs typeface="PMingLiU"/>
              </a:rPr>
              <a:t>Cross-entropy</a:t>
            </a:r>
            <a:r>
              <a:rPr sz="1500" spc="98" dirty="0">
                <a:latin typeface="PMingLiU"/>
                <a:cs typeface="PMingLiU"/>
              </a:rPr>
              <a:t> </a:t>
            </a:r>
            <a:r>
              <a:rPr sz="1500" spc="70" dirty="0">
                <a:latin typeface="PMingLiU"/>
                <a:cs typeface="PMingLiU"/>
              </a:rPr>
              <a:t>loss  </a:t>
            </a:r>
            <a:r>
              <a:rPr sz="1500" spc="176" dirty="0">
                <a:latin typeface="PMingLiU"/>
                <a:cs typeface="PMingLiU"/>
              </a:rPr>
              <a:t>MSE</a:t>
            </a:r>
            <a:r>
              <a:rPr sz="1500" spc="134" dirty="0">
                <a:latin typeface="PMingLiU"/>
                <a:cs typeface="PMingLiU"/>
              </a:rPr>
              <a:t> </a:t>
            </a:r>
            <a:r>
              <a:rPr sz="1500" spc="70" dirty="0">
                <a:latin typeface="PMingLiU"/>
                <a:cs typeface="PMingLiU"/>
              </a:rPr>
              <a:t>loss</a:t>
            </a:r>
            <a:endParaRPr sz="1500">
              <a:latin typeface="PMingLiU"/>
              <a:cs typeface="PMingLiU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4294967295"/>
          </p:nvPr>
        </p:nvSpPr>
        <p:spPr>
          <a:xfrm>
            <a:off x="8215313" y="6571107"/>
            <a:ext cx="875555" cy="849932"/>
          </a:xfrm>
          <a:prstGeom prst="rect">
            <a:avLst/>
          </a:prstGeom>
        </p:spPr>
        <p:txBody>
          <a:bodyPr vert="horz" wrap="square" lIns="0" tIns="18752" rIns="0" bIns="0" rtlCol="0">
            <a:spAutoFit/>
          </a:bodyPr>
          <a:lstStyle/>
          <a:p>
            <a:pPr marL="8929">
              <a:spcBef>
                <a:spcPts val="148"/>
              </a:spcBef>
            </a:pPr>
            <a:r>
              <a:rPr spc="-25" dirty="0"/>
              <a:t>(Goodfellow</a:t>
            </a:r>
            <a:r>
              <a:rPr spc="28" dirty="0"/>
              <a:t> </a:t>
            </a:r>
            <a:r>
              <a:rPr spc="4" dirty="0"/>
              <a:t>2017)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321719" y="1937742"/>
            <a:ext cx="4505920" cy="40362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00" spc="-77" dirty="0">
                <a:latin typeface="Palatino Linotype"/>
                <a:cs typeface="Palatino Linotype"/>
              </a:rPr>
              <a:t>Sigmoid </a:t>
            </a:r>
            <a:r>
              <a:rPr sz="2500" spc="-28" dirty="0">
                <a:latin typeface="Palatino Linotype"/>
                <a:cs typeface="Palatino Linotype"/>
              </a:rPr>
              <a:t>output </a:t>
            </a:r>
            <a:r>
              <a:rPr sz="2500" spc="-60" dirty="0">
                <a:latin typeface="Palatino Linotype"/>
                <a:cs typeface="Palatino Linotype"/>
              </a:rPr>
              <a:t>with </a:t>
            </a:r>
            <a:r>
              <a:rPr sz="2500" spc="7" dirty="0">
                <a:latin typeface="Palatino Linotype"/>
                <a:cs typeface="Palatino Linotype"/>
              </a:rPr>
              <a:t>target </a:t>
            </a:r>
            <a:r>
              <a:rPr sz="2500" spc="-95" dirty="0">
                <a:latin typeface="Palatino Linotype"/>
                <a:cs typeface="Palatino Linotype"/>
              </a:rPr>
              <a:t>of</a:t>
            </a:r>
            <a:r>
              <a:rPr sz="2500" spc="35" dirty="0">
                <a:latin typeface="Palatino Linotype"/>
                <a:cs typeface="Palatino Linotype"/>
              </a:rPr>
              <a:t> </a:t>
            </a:r>
            <a:r>
              <a:rPr sz="2500" dirty="0">
                <a:latin typeface="Palatino Linotype"/>
                <a:cs typeface="Palatino Linotype"/>
              </a:rPr>
              <a:t>1</a:t>
            </a:r>
            <a:endParaRPr sz="25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83481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address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69900" marR="5080" indent="-457200" algn="just">
                  <a:lnSpc>
                    <a:spcPct val="102600"/>
                  </a:lnSpc>
                  <a:spcBef>
                    <a:spcPts val="860"/>
                  </a:spcBef>
                  <a:buFont typeface="+mj-lt"/>
                  <a:buAutoNum type="arabicPeriod"/>
                  <a:tabLst>
                    <a:tab pos="258445" algn="l"/>
                  </a:tabLst>
                </a:pPr>
                <a:r>
                  <a:rPr lang="en-US" spc="-105" dirty="0">
                    <a:cs typeface="Book Antiqua"/>
                  </a:rPr>
                  <a:t>Ho</a:t>
                </a:r>
                <a:r>
                  <a:rPr lang="en-US" spc="-140" dirty="0">
                    <a:cs typeface="Book Antiqua"/>
                  </a:rPr>
                  <a:t>w</a:t>
                </a:r>
                <a:r>
                  <a:rPr lang="en-US" spc="60" dirty="0">
                    <a:cs typeface="Book Antiqua"/>
                  </a:rPr>
                  <a:t> </a:t>
                </a:r>
                <a:r>
                  <a:rPr lang="en-US" spc="-70" dirty="0">
                    <a:cs typeface="Book Antiqua"/>
                  </a:rPr>
                  <a:t>do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170" dirty="0">
                    <a:cs typeface="Book Antiqua"/>
                  </a:rPr>
                  <a:t>w</a:t>
                </a:r>
                <a:r>
                  <a:rPr lang="en-US" spc="-50" dirty="0">
                    <a:cs typeface="Book Antiqua"/>
                  </a:rPr>
                  <a:t>e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45" dirty="0">
                    <a:cs typeface="Book Antiqua"/>
                  </a:rPr>
                  <a:t>measure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25" dirty="0">
                    <a:cs typeface="Book Antiqua"/>
                  </a:rPr>
                  <a:t>error?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80" dirty="0">
                    <a:cs typeface="Book Antiqua"/>
                  </a:rPr>
                  <a:t> </a:t>
                </a:r>
                <a:r>
                  <a:rPr lang="en-US" spc="5" dirty="0">
                    <a:cs typeface="Book Antiqua"/>
                  </a:rPr>
                  <a:t>What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35" dirty="0">
                    <a:cs typeface="Book Antiqua"/>
                  </a:rPr>
                  <a:t>is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15" dirty="0">
                    <a:cs typeface="Book Antiqua"/>
                  </a:rPr>
                  <a:t>the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10" dirty="0">
                    <a:cs typeface="Book Antiqua"/>
                  </a:rPr>
                  <a:t>crit</a:t>
                </a:r>
                <a:r>
                  <a:rPr lang="en-US" spc="-20" dirty="0">
                    <a:cs typeface="Book Antiqua"/>
                  </a:rPr>
                  <a:t>e</a:t>
                </a:r>
                <a:r>
                  <a:rPr lang="en-US" spc="-35" dirty="0">
                    <a:cs typeface="Book Antiqua"/>
                  </a:rPr>
                  <a:t>rion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b</a:t>
                </a:r>
                <a:r>
                  <a:rPr lang="en-US" spc="-45" dirty="0">
                    <a:cs typeface="Book Antiqua"/>
                  </a:rPr>
                  <a:t>y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60" dirty="0">
                    <a:cs typeface="Book Antiqua"/>
                  </a:rPr>
                  <a:t>whi</a:t>
                </a:r>
                <a:r>
                  <a:rPr lang="en-US" spc="-80" dirty="0">
                    <a:cs typeface="Book Antiqua"/>
                  </a:rPr>
                  <a:t>c</a:t>
                </a:r>
                <a:r>
                  <a:rPr lang="en-US" spc="-40" dirty="0">
                    <a:cs typeface="Book Antiqua"/>
                  </a:rPr>
                  <a:t>h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170" dirty="0">
                    <a:cs typeface="Book Antiqua"/>
                  </a:rPr>
                  <a:t>w</a:t>
                </a:r>
                <a:r>
                  <a:rPr lang="en-US" spc="-50" dirty="0">
                    <a:cs typeface="Book Antiqua"/>
                  </a:rPr>
                  <a:t>e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40" dirty="0">
                    <a:cs typeface="Book Antiqua"/>
                  </a:rPr>
                  <a:t>c</a:t>
                </a:r>
                <a:r>
                  <a:rPr lang="en-US" spc="-55" dirty="0">
                    <a:cs typeface="Book Antiqua"/>
                  </a:rPr>
                  <a:t>h</a:t>
                </a:r>
                <a:r>
                  <a:rPr lang="en-US" spc="-25" dirty="0">
                    <a:cs typeface="Book Antiqua"/>
                  </a:rPr>
                  <a:t>o</a:t>
                </a:r>
                <a:r>
                  <a:rPr lang="en-US" spc="-50" dirty="0">
                    <a:cs typeface="Book Antiqua"/>
                  </a:rPr>
                  <a:t>ose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baseline="-10416" dirty="0" smtClean="0">
                    <a:cs typeface="Tahom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pc="55"/>
                        </m:ctrlPr>
                      </m:accPr>
                      <m:e>
                        <m:r>
                          <a:rPr lang="en-US" i="1" spc="55"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pc="-165" baseline="15151" dirty="0">
                    <a:cs typeface="Tahoma"/>
                  </a:rPr>
                  <a:t> </a:t>
                </a:r>
                <a:r>
                  <a:rPr lang="en-US" spc="-45" dirty="0">
                    <a:cs typeface="Book Antiqua"/>
                  </a:rPr>
                  <a:t>and</a:t>
                </a:r>
                <a:r>
                  <a:rPr lang="en-US" spc="50" dirty="0">
                    <a:cs typeface="Book Antiqua"/>
                  </a:rPr>
                  <a:t> </a:t>
                </a:r>
                <a:r>
                  <a:rPr lang="en-US" i="1" spc="-565" dirty="0">
                    <a:cs typeface="Book Antiqu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pc="-565"/>
                        </m:ctrlPr>
                      </m:accPr>
                      <m:e>
                        <m:sSub>
                          <m:sSubPr>
                            <m:ctrlPr>
                              <a:rPr lang="en-US" i="1" kern="0"/>
                            </m:ctrlPr>
                          </m:sSubPr>
                          <m:e>
                            <m:r>
                              <a:rPr lang="en-US" i="1" kern="0"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kern="0"/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pc="-179" baseline="-10416" dirty="0" smtClean="0">
                    <a:cs typeface="Tahoma"/>
                  </a:rPr>
                  <a:t> </a:t>
                </a:r>
                <a:r>
                  <a:rPr lang="en-US" spc="-35" dirty="0">
                    <a:cs typeface="Book Antiqua"/>
                  </a:rPr>
                  <a:t>based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on</a:t>
                </a:r>
                <a:r>
                  <a:rPr lang="en-US" spc="-25" dirty="0">
                    <a:cs typeface="Book Antiqua"/>
                  </a:rPr>
                  <a:t> </a:t>
                </a:r>
                <a:r>
                  <a:rPr lang="en-US" spc="-15" dirty="0">
                    <a:cs typeface="Book Antiqua"/>
                  </a:rPr>
                  <a:t>the</a:t>
                </a:r>
                <a:r>
                  <a:rPr lang="en-US" spc="85" dirty="0">
                    <a:cs typeface="Book Antiqua"/>
                  </a:rPr>
                  <a:t> </a:t>
                </a:r>
                <a:r>
                  <a:rPr lang="en-US" spc="-20" dirty="0">
                    <a:cs typeface="Book Antiqua"/>
                  </a:rPr>
                  <a:t>training</a:t>
                </a:r>
                <a:r>
                  <a:rPr lang="en-US" spc="85" dirty="0">
                    <a:cs typeface="Book Antiqua"/>
                  </a:rPr>
                  <a:t> </a:t>
                </a:r>
                <a:r>
                  <a:rPr lang="en-US" dirty="0">
                    <a:cs typeface="Book Antiqua"/>
                  </a:rPr>
                  <a:t>set?</a:t>
                </a:r>
              </a:p>
              <a:p>
                <a:pPr marL="257810" marR="5080" indent="-245110" algn="just">
                  <a:lnSpc>
                    <a:spcPct val="102600"/>
                  </a:lnSpc>
                  <a:spcBef>
                    <a:spcPts val="880"/>
                  </a:spcBef>
                  <a:buFont typeface="Book Antiqua"/>
                  <a:buAutoNum type="arabicPeriod"/>
                  <a:tabLst>
                    <a:tab pos="258445" algn="l"/>
                  </a:tabLst>
                </a:pPr>
                <a:r>
                  <a:rPr lang="en-US" spc="5" dirty="0">
                    <a:cs typeface="Book Antiqua"/>
                  </a:rPr>
                  <a:t>What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30" dirty="0">
                    <a:cs typeface="Book Antiqua"/>
                  </a:rPr>
                  <a:t>algorithm</a:t>
                </a:r>
                <a:r>
                  <a:rPr lang="en-US" spc="60" dirty="0">
                    <a:cs typeface="Book Antiqua"/>
                  </a:rPr>
                  <a:t> </a:t>
                </a:r>
                <a:r>
                  <a:rPr lang="en-US" spc="-25" dirty="0">
                    <a:cs typeface="Book Antiqua"/>
                  </a:rPr>
                  <a:t>can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170" dirty="0">
                    <a:cs typeface="Book Antiqua"/>
                  </a:rPr>
                  <a:t>w</a:t>
                </a:r>
                <a:r>
                  <a:rPr lang="en-US" spc="-50" dirty="0">
                    <a:cs typeface="Book Antiqua"/>
                  </a:rPr>
                  <a:t>e</a:t>
                </a:r>
                <a:r>
                  <a:rPr lang="en-US" spc="60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use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dirty="0">
                    <a:cs typeface="Book Antiqua"/>
                  </a:rPr>
                  <a:t>to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40" dirty="0">
                    <a:cs typeface="Book Antiqua"/>
                  </a:rPr>
                  <a:t>optimize</a:t>
                </a:r>
                <a:r>
                  <a:rPr lang="en-US" spc="60" dirty="0">
                    <a:cs typeface="Book Antiqua"/>
                  </a:rPr>
                  <a:t> </a:t>
                </a:r>
                <a:r>
                  <a:rPr lang="en-US" spc="-15" dirty="0">
                    <a:cs typeface="Book Antiqua"/>
                  </a:rPr>
                  <a:t>the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20" dirty="0">
                    <a:cs typeface="Book Antiqua"/>
                  </a:rPr>
                  <a:t>training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20" dirty="0" smtClean="0">
                    <a:cs typeface="Book Antiqua"/>
                  </a:rPr>
                  <a:t>criterio</a:t>
                </a:r>
                <a:r>
                  <a:rPr lang="en-US" spc="-35" dirty="0" smtClean="0">
                    <a:cs typeface="Book Antiqua"/>
                  </a:rPr>
                  <a:t>n</a:t>
                </a:r>
                <a:r>
                  <a:rPr lang="en-US" spc="15" dirty="0" smtClean="0">
                    <a:cs typeface="Book Antiqua"/>
                  </a:rPr>
                  <a:t>?</a:t>
                </a:r>
                <a:endParaRPr lang="en-US" dirty="0" smtClean="0">
                  <a:cs typeface="Book Antiqua"/>
                </a:endParaRPr>
              </a:p>
              <a:p>
                <a:pPr marL="532130" marR="5080" lvl="1" indent="-245110" algn="just">
                  <a:lnSpc>
                    <a:spcPct val="102600"/>
                  </a:lnSpc>
                  <a:spcBef>
                    <a:spcPts val="880"/>
                  </a:spcBef>
                  <a:buFont typeface="Book Antiqua"/>
                  <a:buAutoNum type="arabicPeriod"/>
                  <a:tabLst>
                    <a:tab pos="258445" algn="l"/>
                  </a:tabLst>
                </a:pPr>
                <a:r>
                  <a:rPr lang="en-US" spc="-105" dirty="0" smtClean="0">
                    <a:cs typeface="Book Antiqua"/>
                  </a:rPr>
                  <a:t>Ho</a:t>
                </a:r>
                <a:r>
                  <a:rPr lang="en-US" spc="-140" dirty="0" smtClean="0">
                    <a:cs typeface="Book Antiqua"/>
                  </a:rPr>
                  <a:t>w</a:t>
                </a:r>
                <a:r>
                  <a:rPr lang="en-US" spc="60" dirty="0" smtClean="0">
                    <a:cs typeface="Book Antiqua"/>
                  </a:rPr>
                  <a:t> </a:t>
                </a:r>
                <a:r>
                  <a:rPr lang="en-US" spc="-80" dirty="0">
                    <a:cs typeface="Book Antiqua"/>
                  </a:rPr>
                  <a:t>d</a:t>
                </a:r>
                <a:r>
                  <a:rPr lang="en-US" spc="-30" dirty="0">
                    <a:cs typeface="Book Antiqua"/>
                  </a:rPr>
                  <a:t>o</a:t>
                </a:r>
                <a:r>
                  <a:rPr lang="en-US" spc="-45" dirty="0">
                    <a:cs typeface="Book Antiqua"/>
                  </a:rPr>
                  <a:t>es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15" dirty="0">
                    <a:cs typeface="Book Antiqua"/>
                  </a:rPr>
                  <a:t>the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30" dirty="0">
                    <a:cs typeface="Book Antiqua"/>
                  </a:rPr>
                  <a:t>algorithm</a:t>
                </a:r>
                <a:r>
                  <a:rPr lang="en-US" spc="-15" dirty="0">
                    <a:cs typeface="Book Antiqua"/>
                  </a:rPr>
                  <a:t> </a:t>
                </a:r>
                <a:r>
                  <a:rPr lang="en-US" spc="-30" dirty="0">
                    <a:cs typeface="Book Antiqua"/>
                  </a:rPr>
                  <a:t>scale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40" dirty="0">
                    <a:cs typeface="Book Antiqua"/>
                  </a:rPr>
                  <a:t> </a:t>
                </a:r>
                <a:r>
                  <a:rPr lang="en-US" spc="-35" dirty="0">
                    <a:cs typeface="Book Antiqua"/>
                  </a:rPr>
                  <a:t>with</a:t>
                </a:r>
                <a:r>
                  <a:rPr lang="en-US" spc="135" dirty="0">
                    <a:cs typeface="Book Antiqua"/>
                  </a:rPr>
                  <a:t> </a:t>
                </a:r>
                <a:r>
                  <a:rPr lang="en-US" spc="-15" dirty="0">
                    <a:cs typeface="Book Antiqua"/>
                  </a:rPr>
                  <a:t>the</a:t>
                </a:r>
                <a:r>
                  <a:rPr lang="en-US" spc="135" dirty="0">
                    <a:cs typeface="Book Antiqua"/>
                  </a:rPr>
                  <a:t> </a:t>
                </a:r>
                <a:r>
                  <a:rPr lang="en-US" spc="-65" dirty="0">
                    <a:cs typeface="Book Antiqua"/>
                  </a:rPr>
                  <a:t>d</a:t>
                </a:r>
                <a:r>
                  <a:rPr lang="en-US" spc="-35" dirty="0">
                    <a:cs typeface="Book Antiqua"/>
                  </a:rPr>
                  <a:t>i</a:t>
                </a:r>
                <a:r>
                  <a:rPr lang="en-US" spc="-50" dirty="0">
                    <a:cs typeface="Book Antiqua"/>
                  </a:rPr>
                  <a:t>mension</a:t>
                </a:r>
                <a:r>
                  <a:rPr lang="en-US" spc="135" dirty="0">
                    <a:cs typeface="Book Antiqua"/>
                  </a:rPr>
                  <a:t> </a:t>
                </a:r>
                <a:r>
                  <a:rPr lang="en-US" spc="-40" dirty="0" smtClean="0">
                    <a:cs typeface="Book Antiqua"/>
                  </a:rPr>
                  <a:t>or</a:t>
                </a:r>
                <a:r>
                  <a:rPr lang="en-US" spc="135" dirty="0" smtClean="0">
                    <a:cs typeface="Book Antiqua"/>
                  </a:rPr>
                  <a:t> </a:t>
                </a:r>
                <a:r>
                  <a:rPr lang="en-US" spc="-15" dirty="0">
                    <a:cs typeface="Book Antiqua"/>
                  </a:rPr>
                  <a:t>the</a:t>
                </a:r>
                <a:r>
                  <a:rPr lang="en-US" spc="135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size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40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of</a:t>
                </a:r>
                <a:r>
                  <a:rPr lang="en-US" spc="135" dirty="0">
                    <a:cs typeface="Book Antiqua"/>
                  </a:rPr>
                  <a:t> </a:t>
                </a:r>
                <a:r>
                  <a:rPr lang="en-US" spc="-15" dirty="0">
                    <a:cs typeface="Book Antiqua"/>
                  </a:rPr>
                  <a:t>the</a:t>
                </a:r>
                <a:r>
                  <a:rPr lang="en-US" spc="-10" dirty="0">
                    <a:cs typeface="Book Antiqua"/>
                  </a:rPr>
                  <a:t> </a:t>
                </a:r>
                <a:r>
                  <a:rPr lang="en-US" spc="-20" dirty="0">
                    <a:cs typeface="Book Antiqua"/>
                  </a:rPr>
                  <a:t>training</a:t>
                </a:r>
                <a:r>
                  <a:rPr lang="en-US" spc="80" dirty="0">
                    <a:cs typeface="Book Antiqua"/>
                  </a:rPr>
                  <a:t> </a:t>
                </a:r>
                <a:r>
                  <a:rPr lang="en-US" spc="-10" dirty="0">
                    <a:cs typeface="Book Antiqua"/>
                  </a:rPr>
                  <a:t>set</a:t>
                </a:r>
                <a:r>
                  <a:rPr lang="en-US" spc="85" dirty="0">
                    <a:cs typeface="Book Antiqua"/>
                  </a:rPr>
                  <a:t> </a:t>
                </a:r>
                <a:r>
                  <a:rPr lang="en-US" dirty="0">
                    <a:cs typeface="Book Antiqua"/>
                  </a:rPr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pc="-30" dirty="0" smtClean="0">
                    <a:cs typeface="Book Antiqua"/>
                  </a:rPr>
                  <a:t>When</a:t>
                </a:r>
                <a:r>
                  <a:rPr lang="en-US" spc="120" dirty="0" smtClean="0">
                    <a:cs typeface="Book Antiqua"/>
                  </a:rPr>
                  <a:t> </a:t>
                </a:r>
                <a:r>
                  <a:rPr lang="en-US" spc="5" dirty="0">
                    <a:cs typeface="Book Antiqua"/>
                  </a:rPr>
                  <a:t>th</a:t>
                </a:r>
                <a:r>
                  <a:rPr lang="en-US" spc="-50" dirty="0">
                    <a:cs typeface="Book Antiqua"/>
                  </a:rPr>
                  <a:t>e</a:t>
                </a:r>
                <a:r>
                  <a:rPr lang="en-US" spc="120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size</a:t>
                </a:r>
                <a:r>
                  <a:rPr lang="en-US" spc="125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of</a:t>
                </a:r>
                <a:r>
                  <a:rPr lang="en-US" spc="120" dirty="0">
                    <a:cs typeface="Book Antiqua"/>
                  </a:rPr>
                  <a:t> </a:t>
                </a:r>
                <a:r>
                  <a:rPr lang="en-US" spc="-15" dirty="0">
                    <a:cs typeface="Book Antiqua"/>
                  </a:rPr>
                  <a:t>the</a:t>
                </a:r>
                <a:r>
                  <a:rPr lang="en-US" spc="120" dirty="0">
                    <a:cs typeface="Book Antiqua"/>
                  </a:rPr>
                  <a:t> </a:t>
                </a:r>
                <a:r>
                  <a:rPr lang="en-US" spc="-20" dirty="0">
                    <a:cs typeface="Book Antiqua"/>
                  </a:rPr>
                  <a:t>training</a:t>
                </a:r>
                <a:r>
                  <a:rPr lang="en-US" spc="120" dirty="0">
                    <a:cs typeface="Book Antiqua"/>
                  </a:rPr>
                  <a:t> </a:t>
                </a:r>
                <a:r>
                  <a:rPr lang="en-US" spc="-10" dirty="0">
                    <a:cs typeface="Book Antiqua"/>
                  </a:rPr>
                  <a:t>set</a:t>
                </a:r>
                <a:r>
                  <a:rPr lang="en-US" spc="120" dirty="0">
                    <a:cs typeface="Book Antiqua"/>
                  </a:rPr>
                  <a:t> </a:t>
                </a:r>
                <a:r>
                  <a:rPr lang="en-US" spc="-35" dirty="0">
                    <a:cs typeface="Book Antiqua"/>
                  </a:rPr>
                  <a:t>is</a:t>
                </a:r>
                <a:r>
                  <a:rPr lang="en-US" spc="120" dirty="0">
                    <a:cs typeface="Book Antiqua"/>
                  </a:rPr>
                  <a:t> </a:t>
                </a:r>
                <a:r>
                  <a:rPr lang="en-US" spc="-20" dirty="0">
                    <a:cs typeface="Book Antiqua"/>
                  </a:rPr>
                  <a:t>not</a:t>
                </a:r>
                <a:r>
                  <a:rPr lang="en-US" spc="120" dirty="0">
                    <a:cs typeface="Book Antiqua"/>
                  </a:rPr>
                  <a:t> </a:t>
                </a:r>
                <a:r>
                  <a:rPr lang="en-US" spc="-15" dirty="0">
                    <a:cs typeface="Book Antiqua"/>
                  </a:rPr>
                  <a:t>l</a:t>
                </a:r>
                <a:r>
                  <a:rPr lang="en-US" spc="-30" dirty="0">
                    <a:cs typeface="Book Antiqua"/>
                  </a:rPr>
                  <a:t>a</a:t>
                </a:r>
                <a:r>
                  <a:rPr lang="en-US" spc="-50" dirty="0">
                    <a:cs typeface="Book Antiqua"/>
                  </a:rPr>
                  <a:t>rge</a:t>
                </a:r>
                <a:r>
                  <a:rPr lang="en-US" spc="120" dirty="0">
                    <a:cs typeface="Book Antiqua"/>
                  </a:rPr>
                  <a:t> </a:t>
                </a:r>
                <a:r>
                  <a:rPr lang="en-US" spc="-60" dirty="0">
                    <a:cs typeface="Book Antiqua"/>
                  </a:rPr>
                  <a:t>enough</a:t>
                </a:r>
                <a:r>
                  <a:rPr lang="en-US" spc="120" dirty="0">
                    <a:cs typeface="Book Antiqua"/>
                  </a:rPr>
                  <a:t> </a:t>
                </a:r>
                <a:r>
                  <a:rPr lang="en-US" spc="-30" dirty="0">
                    <a:cs typeface="Book Antiqua"/>
                  </a:rPr>
                  <a:t>in</a:t>
                </a:r>
                <a:r>
                  <a:rPr lang="en-US" spc="120" dirty="0">
                    <a:cs typeface="Book Antiqua"/>
                  </a:rPr>
                  <a:t> </a:t>
                </a:r>
                <a:r>
                  <a:rPr lang="en-US" spc="-20" dirty="0">
                    <a:cs typeface="Book Antiqua"/>
                  </a:rPr>
                  <a:t>relation</a:t>
                </a:r>
                <a:r>
                  <a:rPr lang="en-US" spc="120" dirty="0">
                    <a:cs typeface="Book Antiqua"/>
                  </a:rPr>
                  <a:t> </a:t>
                </a:r>
                <a:r>
                  <a:rPr lang="en-US" dirty="0">
                    <a:cs typeface="Book Antiqua"/>
                  </a:rPr>
                  <a:t>to</a:t>
                </a:r>
                <a:r>
                  <a:rPr lang="en-US" spc="120" dirty="0">
                    <a:cs typeface="Book Antiqua"/>
                  </a:rPr>
                  <a:t> </a:t>
                </a:r>
                <a:r>
                  <a:rPr lang="en-US" spc="-15" dirty="0">
                    <a:cs typeface="Book Antiqua"/>
                  </a:rPr>
                  <a:t>the</a:t>
                </a:r>
                <a:r>
                  <a:rPr lang="en-US" spc="120" dirty="0">
                    <a:cs typeface="Book Antiqua"/>
                  </a:rPr>
                  <a:t> </a:t>
                </a:r>
                <a:r>
                  <a:rPr lang="en-US" spc="-75" dirty="0">
                    <a:cs typeface="Book Antiqua"/>
                  </a:rPr>
                  <a:t>n</a:t>
                </a:r>
                <a:r>
                  <a:rPr lang="en-US" spc="-55" dirty="0">
                    <a:cs typeface="Book Antiqua"/>
                  </a:rPr>
                  <a:t>u</a:t>
                </a:r>
                <a:r>
                  <a:rPr lang="en-US" spc="-110" dirty="0">
                    <a:cs typeface="Book Antiqua"/>
                  </a:rPr>
                  <a:t>m</a:t>
                </a:r>
                <a:r>
                  <a:rPr lang="en-US" spc="10" dirty="0">
                    <a:cs typeface="Book Antiqua"/>
                  </a:rPr>
                  <a:t>b</a:t>
                </a:r>
                <a:r>
                  <a:rPr lang="en-US" spc="-35" dirty="0">
                    <a:cs typeface="Book Antiqua"/>
                  </a:rPr>
                  <a:t>er</a:t>
                </a:r>
                <a:r>
                  <a:rPr lang="en-US" spc="120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of</a:t>
                </a:r>
                <a:r>
                  <a:rPr lang="en-US" spc="120" dirty="0">
                    <a:cs typeface="Book Antiqua"/>
                  </a:rPr>
                  <a:t> </a:t>
                </a:r>
                <a:r>
                  <a:rPr lang="en-US" spc="-20" dirty="0" smtClean="0">
                    <a:cs typeface="Book Antiqua"/>
                  </a:rPr>
                  <a:t>d</a:t>
                </a:r>
                <a:r>
                  <a:rPr lang="en-US" spc="-15" dirty="0" smtClean="0">
                    <a:cs typeface="Book Antiqua"/>
                  </a:rPr>
                  <a:t>i</a:t>
                </a:r>
                <a:r>
                  <a:rPr lang="en-US" spc="-35" dirty="0" smtClean="0">
                    <a:cs typeface="Book Antiqua"/>
                  </a:rPr>
                  <a:t>mensions,</a:t>
                </a:r>
                <a:r>
                  <a:rPr lang="en-US" spc="60" dirty="0" smtClean="0">
                    <a:cs typeface="Book Antiqua"/>
                  </a:rPr>
                  <a:t> </a:t>
                </a:r>
                <a:r>
                  <a:rPr lang="en-US" spc="-20" dirty="0">
                    <a:cs typeface="Book Antiqua"/>
                  </a:rPr>
                  <a:t>there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m</a:t>
                </a:r>
                <a:r>
                  <a:rPr lang="en-US" spc="-65" dirty="0">
                    <a:cs typeface="Book Antiqua"/>
                  </a:rPr>
                  <a:t>a</a:t>
                </a:r>
                <a:r>
                  <a:rPr lang="en-US" spc="-45" dirty="0">
                    <a:cs typeface="Book Antiqua"/>
                  </a:rPr>
                  <a:t>y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15" dirty="0">
                    <a:cs typeface="Book Antiqua"/>
                  </a:rPr>
                  <a:t>b</a:t>
                </a:r>
                <a:r>
                  <a:rPr lang="en-US" spc="-50" dirty="0">
                    <a:cs typeface="Book Antiqua"/>
                  </a:rPr>
                  <a:t>e</a:t>
                </a:r>
                <a:r>
                  <a:rPr lang="en-US" spc="60" dirty="0">
                    <a:cs typeface="Book Antiqua"/>
                  </a:rPr>
                  <a:t> </a:t>
                </a:r>
                <a:r>
                  <a:rPr lang="en-US" spc="-80" dirty="0">
                    <a:cs typeface="Book Antiqua"/>
                  </a:rPr>
                  <a:t>d</a:t>
                </a:r>
                <a:r>
                  <a:rPr lang="en-US" spc="-50" dirty="0">
                    <a:cs typeface="Book Antiqua"/>
                  </a:rPr>
                  <a:t>egrees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of</a:t>
                </a:r>
                <a:r>
                  <a:rPr lang="en-US" spc="60" dirty="0">
                    <a:cs typeface="Book Antiqua"/>
                  </a:rPr>
                  <a:t> </a:t>
                </a:r>
                <a:r>
                  <a:rPr lang="en-US" spc="-45" dirty="0">
                    <a:cs typeface="Book Antiqua"/>
                  </a:rPr>
                  <a:t>freedom,</a:t>
                </a:r>
                <a:r>
                  <a:rPr lang="en-US" spc="60" dirty="0">
                    <a:cs typeface="Book Antiqua"/>
                  </a:rPr>
                  <a:t> </a:t>
                </a:r>
                <a:r>
                  <a:rPr lang="en-US" dirty="0">
                    <a:cs typeface="Book Antiqua"/>
                  </a:rPr>
                  <a:t>i.e.,</a:t>
                </a:r>
                <a:r>
                  <a:rPr lang="en-US" spc="65" dirty="0">
                    <a:cs typeface="Book Antiqua"/>
                  </a:rPr>
                  <a:t> </a:t>
                </a:r>
                <a:r>
                  <a:rPr lang="en-US" spc="-40" dirty="0">
                    <a:cs typeface="Book Antiqua"/>
                  </a:rPr>
                  <a:t>dir</a:t>
                </a:r>
                <a:r>
                  <a:rPr lang="en-US" spc="-25" dirty="0">
                    <a:cs typeface="Book Antiqua"/>
                  </a:rPr>
                  <a:t>ections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30" dirty="0">
                    <a:cs typeface="Book Antiqua"/>
                  </a:rPr>
                  <a:t>in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15" dirty="0">
                    <a:cs typeface="Book Antiqua"/>
                  </a:rPr>
                  <a:t>the</a:t>
                </a:r>
                <a:r>
                  <a:rPr lang="en-US" spc="55" dirty="0">
                    <a:cs typeface="Book Antiqua"/>
                  </a:rPr>
                  <a:t> </a:t>
                </a:r>
                <a:r>
                  <a:rPr lang="en-US" spc="-25" dirty="0">
                    <a:cs typeface="Book Antiqua"/>
                  </a:rPr>
                  <a:t>parameter</a:t>
                </a:r>
                <a:r>
                  <a:rPr lang="en-US" spc="-15" dirty="0">
                    <a:cs typeface="Book Antiqua"/>
                  </a:rPr>
                  <a:t> </a:t>
                </a:r>
                <a:r>
                  <a:rPr lang="en-US" spc="-25" dirty="0">
                    <a:cs typeface="Book Antiqua"/>
                  </a:rPr>
                  <a:t>space,</a:t>
                </a:r>
                <a:r>
                  <a:rPr lang="en-US" spc="40" dirty="0">
                    <a:cs typeface="Book Antiqua"/>
                  </a:rPr>
                  <a:t> </a:t>
                </a:r>
                <a:r>
                  <a:rPr lang="en-US" spc="15" dirty="0">
                    <a:cs typeface="Book Antiqua"/>
                  </a:rPr>
                  <a:t>that</a:t>
                </a:r>
                <a:r>
                  <a:rPr lang="en-US" spc="30" dirty="0">
                    <a:cs typeface="Book Antiqua"/>
                  </a:rPr>
                  <a:t> </a:t>
                </a:r>
                <a:r>
                  <a:rPr lang="en-US" spc="-35" dirty="0">
                    <a:cs typeface="Book Antiqua"/>
                  </a:rPr>
                  <a:t>remain</a:t>
                </a:r>
                <a:r>
                  <a:rPr lang="en-US" spc="30" dirty="0">
                    <a:cs typeface="Book Antiqua"/>
                  </a:rPr>
                  <a:t> </a:t>
                </a:r>
                <a:r>
                  <a:rPr lang="en-US" spc="-35" dirty="0">
                    <a:cs typeface="Book Antiqua"/>
                  </a:rPr>
                  <a:t>unconstrained</a:t>
                </a:r>
                <a:r>
                  <a:rPr lang="en-US" spc="30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b</a:t>
                </a:r>
                <a:r>
                  <a:rPr lang="en-US" spc="-45" dirty="0">
                    <a:cs typeface="Book Antiqua"/>
                  </a:rPr>
                  <a:t>y</a:t>
                </a:r>
                <a:r>
                  <a:rPr lang="en-US" spc="30" dirty="0">
                    <a:cs typeface="Book Antiqua"/>
                  </a:rPr>
                  <a:t> </a:t>
                </a:r>
                <a:r>
                  <a:rPr lang="en-US" spc="55" dirty="0">
                    <a:cs typeface="Book Antiqua"/>
                  </a:rPr>
                  <a:t>t</a:t>
                </a:r>
                <a:r>
                  <a:rPr lang="en-US" spc="-50" dirty="0">
                    <a:cs typeface="Book Antiqua"/>
                  </a:rPr>
                  <a:t>he</a:t>
                </a:r>
                <a:r>
                  <a:rPr lang="en-US" spc="30" dirty="0">
                    <a:cs typeface="Book Antiqua"/>
                  </a:rPr>
                  <a:t> </a:t>
                </a:r>
                <a:r>
                  <a:rPr lang="en-US" dirty="0">
                    <a:cs typeface="Book Antiqua"/>
                  </a:rPr>
                  <a:t>data. </a:t>
                </a:r>
                <a:r>
                  <a:rPr lang="en-US" spc="-90" dirty="0">
                    <a:cs typeface="Book Antiqua"/>
                  </a:rPr>
                  <a:t> </a:t>
                </a:r>
                <a:r>
                  <a:rPr lang="en-US" spc="-105" dirty="0">
                    <a:cs typeface="Book Antiqua"/>
                  </a:rPr>
                  <a:t>Ho</a:t>
                </a:r>
                <a:r>
                  <a:rPr lang="en-US" spc="-140" dirty="0">
                    <a:cs typeface="Book Antiqua"/>
                  </a:rPr>
                  <a:t>w</a:t>
                </a:r>
                <a:r>
                  <a:rPr lang="en-US" spc="30" dirty="0">
                    <a:cs typeface="Book Antiqua"/>
                  </a:rPr>
                  <a:t> </a:t>
                </a:r>
                <a:r>
                  <a:rPr lang="en-US" spc="-70" dirty="0">
                    <a:cs typeface="Book Antiqua"/>
                  </a:rPr>
                  <a:t>do</a:t>
                </a:r>
                <a:r>
                  <a:rPr lang="en-US" spc="30" dirty="0">
                    <a:cs typeface="Book Antiqua"/>
                  </a:rPr>
                  <a:t> </a:t>
                </a:r>
                <a:r>
                  <a:rPr lang="en-US" spc="-170" dirty="0">
                    <a:cs typeface="Book Antiqua"/>
                  </a:rPr>
                  <a:t>w</a:t>
                </a:r>
                <a:r>
                  <a:rPr lang="en-US" spc="-50" dirty="0">
                    <a:cs typeface="Book Antiqua"/>
                  </a:rPr>
                  <a:t>e</a:t>
                </a:r>
                <a:r>
                  <a:rPr lang="en-US" spc="30" dirty="0">
                    <a:cs typeface="Book Antiqua"/>
                  </a:rPr>
                  <a:t> </a:t>
                </a:r>
                <a:r>
                  <a:rPr lang="en-US" spc="-10" dirty="0">
                    <a:cs typeface="Book Antiqua"/>
                  </a:rPr>
                  <a:t>set</a:t>
                </a:r>
                <a:r>
                  <a:rPr lang="en-US" spc="30" dirty="0">
                    <a:cs typeface="Book Antiqua"/>
                  </a:rPr>
                  <a:t> </a:t>
                </a:r>
                <a:r>
                  <a:rPr lang="en-US" spc="-30" dirty="0">
                    <a:cs typeface="Book Antiqua"/>
                  </a:rPr>
                  <a:t>those</a:t>
                </a:r>
                <a:r>
                  <a:rPr lang="en-US" spc="30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degrees</a:t>
                </a:r>
                <a:r>
                  <a:rPr lang="en-US" spc="30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of</a:t>
                </a:r>
                <a:r>
                  <a:rPr lang="en-US" spc="30" dirty="0">
                    <a:cs typeface="Book Antiqua"/>
                  </a:rPr>
                  <a:t> </a:t>
                </a:r>
                <a:r>
                  <a:rPr lang="en-US" spc="-45" dirty="0">
                    <a:cs typeface="Book Antiqua"/>
                  </a:rPr>
                  <a:t>freedom?</a:t>
                </a:r>
                <a:r>
                  <a:rPr lang="en-US" spc="-20" dirty="0">
                    <a:cs typeface="Book Antiqua"/>
                  </a:rPr>
                  <a:t>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dirty="0" smtClean="0">
                    <a:cs typeface="Book Antiqua"/>
                  </a:rPr>
                  <a:t>This </a:t>
                </a:r>
                <a:r>
                  <a:rPr lang="en-US" spc="-120" dirty="0" smtClean="0">
                    <a:cs typeface="Book Antiqua"/>
                  </a:rPr>
                  <a:t> </a:t>
                </a:r>
                <a:r>
                  <a:rPr lang="en-US" spc="-35" dirty="0">
                    <a:cs typeface="Book Antiqua"/>
                  </a:rPr>
                  <a:t>is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20" dirty="0">
                    <a:cs typeface="Book Antiqua"/>
                  </a:rPr>
                  <a:t> </a:t>
                </a:r>
                <a:r>
                  <a:rPr lang="en-US" spc="-15" dirty="0">
                    <a:cs typeface="Book Antiqua"/>
                  </a:rPr>
                  <a:t>a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20" dirty="0">
                    <a:cs typeface="Book Antiqua"/>
                  </a:rPr>
                  <a:t> </a:t>
                </a:r>
                <a:r>
                  <a:rPr lang="en-US" spc="-65" dirty="0">
                    <a:cs typeface="Book Antiqua"/>
                  </a:rPr>
                  <a:t>p</a:t>
                </a:r>
                <a:r>
                  <a:rPr lang="en-US" spc="10" dirty="0">
                    <a:cs typeface="Book Antiqua"/>
                  </a:rPr>
                  <a:t>art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20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of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20" dirty="0">
                    <a:cs typeface="Book Antiqua"/>
                  </a:rPr>
                  <a:t> </a:t>
                </a:r>
                <a:r>
                  <a:rPr lang="en-US" spc="-15" dirty="0">
                    <a:cs typeface="Book Antiqua"/>
                  </a:rPr>
                  <a:t>a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20" dirty="0">
                    <a:cs typeface="Book Antiqua"/>
                  </a:rPr>
                  <a:t> </a:t>
                </a:r>
                <a:r>
                  <a:rPr lang="en-US" spc="-35" dirty="0">
                    <a:cs typeface="Book Antiqua"/>
                  </a:rPr>
                  <a:t>broader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20" dirty="0">
                    <a:cs typeface="Book Antiqua"/>
                  </a:rPr>
                  <a:t> </a:t>
                </a:r>
                <a:r>
                  <a:rPr lang="en-US" spc="-40" dirty="0">
                    <a:cs typeface="Book Antiqua"/>
                  </a:rPr>
                  <a:t>proble</a:t>
                </a:r>
                <a:r>
                  <a:rPr lang="en-US" spc="-80" dirty="0">
                    <a:cs typeface="Book Antiqua"/>
                  </a:rPr>
                  <a:t>m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20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kn</a:t>
                </a:r>
                <a:r>
                  <a:rPr lang="en-US" spc="-80" dirty="0">
                    <a:cs typeface="Book Antiqua"/>
                  </a:rPr>
                  <a:t>o</a:t>
                </a:r>
                <a:r>
                  <a:rPr lang="en-US" spc="-95" dirty="0">
                    <a:cs typeface="Book Antiqua"/>
                  </a:rPr>
                  <a:t>wn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20" dirty="0">
                    <a:cs typeface="Book Antiqua"/>
                  </a:rPr>
                  <a:t> </a:t>
                </a:r>
                <a:r>
                  <a:rPr lang="en-US" spc="-20" dirty="0">
                    <a:cs typeface="Book Antiqua"/>
                  </a:rPr>
                  <a:t>a</a:t>
                </a:r>
                <a:r>
                  <a:rPr lang="en-US" spc="-45" dirty="0">
                    <a:cs typeface="Book Antiqua"/>
                  </a:rPr>
                  <a:t>s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20" dirty="0">
                    <a:cs typeface="Book Antiqua"/>
                  </a:rPr>
                  <a:t> </a:t>
                </a:r>
                <a:r>
                  <a:rPr lang="en-US" i="1" spc="25" dirty="0">
                    <a:cs typeface="Arial"/>
                  </a:rPr>
                  <a:t>r</a:t>
                </a:r>
                <a:r>
                  <a:rPr lang="en-US" i="1" spc="-175" dirty="0">
                    <a:cs typeface="Arial"/>
                  </a:rPr>
                  <a:t>e</a:t>
                </a:r>
                <a:r>
                  <a:rPr lang="en-US" i="1" spc="-5" dirty="0">
                    <a:cs typeface="Arial"/>
                  </a:rPr>
                  <a:t>gularizat</a:t>
                </a:r>
                <a:r>
                  <a:rPr lang="en-US" i="1" spc="-10" dirty="0">
                    <a:cs typeface="Arial"/>
                  </a:rPr>
                  <a:t>i</a:t>
                </a:r>
                <a:r>
                  <a:rPr lang="en-US" i="1" spc="-40" dirty="0">
                    <a:cs typeface="Arial"/>
                  </a:rPr>
                  <a:t>on</a:t>
                </a:r>
                <a:r>
                  <a:rPr lang="en-US" spc="20" dirty="0">
                    <a:cs typeface="Book Antiqua"/>
                  </a:rPr>
                  <a:t>.</a:t>
                </a:r>
                <a:r>
                  <a:rPr lang="en-US" dirty="0">
                    <a:cs typeface="Book Antiqua"/>
                  </a:rPr>
                  <a:t>  </a:t>
                </a:r>
                <a:r>
                  <a:rPr lang="en-US" spc="-140" dirty="0">
                    <a:cs typeface="Book Antiqua"/>
                  </a:rPr>
                  <a:t> </a:t>
                </a:r>
                <a:r>
                  <a:rPr lang="en-US" spc="5" dirty="0">
                    <a:cs typeface="Book Antiqua"/>
                  </a:rPr>
                  <a:t>The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20" dirty="0">
                    <a:cs typeface="Book Antiqua"/>
                  </a:rPr>
                  <a:t> </a:t>
                </a:r>
                <a:r>
                  <a:rPr lang="en-US" spc="-35" dirty="0">
                    <a:cs typeface="Book Antiqua"/>
                  </a:rPr>
                  <a:t>question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25" dirty="0">
                    <a:cs typeface="Book Antiqua"/>
                  </a:rPr>
                  <a:t> </a:t>
                </a:r>
                <a:r>
                  <a:rPr lang="en-US" spc="-25" dirty="0">
                    <a:cs typeface="Book Antiqua"/>
                  </a:rPr>
                  <a:t>i</a:t>
                </a:r>
                <a:r>
                  <a:rPr lang="en-US" spc="-45" dirty="0">
                    <a:cs typeface="Book Antiqua"/>
                  </a:rPr>
                  <a:t>s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20" dirty="0">
                    <a:cs typeface="Book Antiqua"/>
                  </a:rPr>
                  <a:t> </a:t>
                </a:r>
                <a:r>
                  <a:rPr lang="en-US" spc="-55" dirty="0">
                    <a:cs typeface="Book Antiqua"/>
                  </a:rPr>
                  <a:t>h</a:t>
                </a:r>
                <a:r>
                  <a:rPr lang="en-US" spc="-80" dirty="0">
                    <a:cs typeface="Book Antiqua"/>
                  </a:rPr>
                  <a:t>o</a:t>
                </a:r>
                <a:r>
                  <a:rPr lang="en-US" spc="-140" dirty="0">
                    <a:cs typeface="Book Antiqua"/>
                  </a:rPr>
                  <a:t>w</a:t>
                </a:r>
                <a:r>
                  <a:rPr lang="en-US" dirty="0">
                    <a:cs typeface="Book Antiqua"/>
                  </a:rPr>
                  <a:t> </a:t>
                </a:r>
                <a:r>
                  <a:rPr lang="en-US" spc="-120" dirty="0">
                    <a:cs typeface="Book Antiqua"/>
                  </a:rPr>
                  <a:t> </a:t>
                </a:r>
                <a:r>
                  <a:rPr lang="en-US" dirty="0">
                    <a:cs typeface="Book Antiqua"/>
                  </a:rPr>
                  <a:t>to </a:t>
                </a:r>
                <a:r>
                  <a:rPr lang="en-US" spc="-25" dirty="0">
                    <a:cs typeface="Book Antiqua"/>
                  </a:rPr>
                  <a:t>softly</a:t>
                </a:r>
                <a:r>
                  <a:rPr lang="en-US" spc="85" dirty="0">
                    <a:cs typeface="Book Antiqua"/>
                  </a:rPr>
                  <a:t> </a:t>
                </a:r>
                <a:r>
                  <a:rPr lang="en-US" spc="-20" dirty="0">
                    <a:cs typeface="Book Antiqua"/>
                  </a:rPr>
                  <a:t>constrain</a:t>
                </a:r>
                <a:r>
                  <a:rPr lang="en-US" spc="80" dirty="0">
                    <a:cs typeface="Book Antiqua"/>
                  </a:rPr>
                  <a:t> </a:t>
                </a:r>
                <a:r>
                  <a:rPr lang="en-US" spc="5" dirty="0">
                    <a:cs typeface="Book Antiqua"/>
                  </a:rPr>
                  <a:t>th</a:t>
                </a:r>
                <a:r>
                  <a:rPr lang="en-US" spc="-50" dirty="0">
                    <a:cs typeface="Book Antiqua"/>
                  </a:rPr>
                  <a:t>e</a:t>
                </a:r>
                <a:r>
                  <a:rPr lang="en-US" spc="85" dirty="0">
                    <a:cs typeface="Book Antiqua"/>
                  </a:rPr>
                  <a:t> </a:t>
                </a:r>
                <a:r>
                  <a:rPr lang="en-US" spc="-10" dirty="0">
                    <a:cs typeface="Book Antiqua"/>
                  </a:rPr>
                  <a:t>set</a:t>
                </a:r>
                <a:r>
                  <a:rPr lang="en-US" spc="85" dirty="0">
                    <a:cs typeface="Book Antiqua"/>
                  </a:rPr>
                  <a:t> </a:t>
                </a:r>
                <a:r>
                  <a:rPr lang="en-US" spc="-50" dirty="0">
                    <a:cs typeface="Book Antiqua"/>
                  </a:rPr>
                  <a:t>of</a:t>
                </a:r>
                <a:r>
                  <a:rPr lang="en-US" spc="85" dirty="0">
                    <a:cs typeface="Book Antiqua"/>
                  </a:rPr>
                  <a:t> </a:t>
                </a:r>
                <a:r>
                  <a:rPr lang="en-US" spc="-35" dirty="0">
                    <a:cs typeface="Book Antiqua"/>
                  </a:rPr>
                  <a:t>functions</a:t>
                </a:r>
                <a:r>
                  <a:rPr lang="en-US" spc="80" dirty="0">
                    <a:cs typeface="Book Antiqua"/>
                  </a:rPr>
                  <a:t> </a:t>
                </a:r>
                <a:r>
                  <a:rPr lang="en-US" i="1" spc="150" dirty="0">
                    <a:cs typeface="Meiryo"/>
                  </a:rPr>
                  <a:t>F</a:t>
                </a:r>
                <a:r>
                  <a:rPr lang="en-US" i="1" spc="95" dirty="0">
                    <a:cs typeface="Meiryo"/>
                  </a:rPr>
                  <a:t> </a:t>
                </a:r>
                <a:r>
                  <a:rPr lang="en-US" dirty="0">
                    <a:cs typeface="Book Antiqua"/>
                  </a:rPr>
                  <a:t>to</a:t>
                </a:r>
                <a:r>
                  <a:rPr lang="en-US" spc="85" dirty="0">
                    <a:cs typeface="Book Antiqua"/>
                  </a:rPr>
                  <a:t> </a:t>
                </a:r>
                <a:r>
                  <a:rPr lang="en-US" spc="-15" dirty="0">
                    <a:cs typeface="Book Antiqua"/>
                  </a:rPr>
                  <a:t>a</a:t>
                </a:r>
                <a:r>
                  <a:rPr lang="en-US" spc="-40" dirty="0">
                    <a:cs typeface="Book Antiqua"/>
                  </a:rPr>
                  <a:t>chie</a:t>
                </a:r>
                <a:r>
                  <a:rPr lang="en-US" spc="-80" dirty="0">
                    <a:cs typeface="Book Antiqua"/>
                  </a:rPr>
                  <a:t>v</a:t>
                </a:r>
                <a:r>
                  <a:rPr lang="en-US" spc="-50" dirty="0">
                    <a:cs typeface="Book Antiqua"/>
                  </a:rPr>
                  <a:t>e</a:t>
                </a:r>
                <a:r>
                  <a:rPr lang="en-US" spc="85" dirty="0">
                    <a:cs typeface="Book Antiqua"/>
                  </a:rPr>
                  <a:t> </a:t>
                </a:r>
                <a:r>
                  <a:rPr lang="en-US" spc="10" dirty="0">
                    <a:cs typeface="Book Antiqua"/>
                  </a:rPr>
                  <a:t>b</a:t>
                </a:r>
                <a:r>
                  <a:rPr lang="en-US" dirty="0">
                    <a:cs typeface="Book Antiqua"/>
                  </a:rPr>
                  <a:t>etter</a:t>
                </a:r>
                <a:r>
                  <a:rPr lang="en-US" spc="85" dirty="0">
                    <a:cs typeface="Book Antiqua"/>
                  </a:rPr>
                  <a:t> </a:t>
                </a:r>
                <a:r>
                  <a:rPr lang="en-US" spc="-30" dirty="0">
                    <a:cs typeface="Book Antiqua"/>
                  </a:rPr>
                  <a:t>generalization.</a:t>
                </a:r>
                <a:endParaRPr lang="en-US" dirty="0">
                  <a:cs typeface="Book Antiqua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03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8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0120"/>
          </a:xfrm>
        </p:spPr>
        <p:txBody>
          <a:bodyPr/>
          <a:lstStyle/>
          <a:p>
            <a:r>
              <a:rPr lang="en-US" dirty="0"/>
              <a:t>Empirical risk and the least squares criterion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we will measure training error in terms of the average loss or empirical risk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𝐿𝑜𝑠𝑠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Squared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𝐿𝑜𝑠𝑠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𝑡𝑒𝑠𝑡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.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Test error can be large due to: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Estimation error: hard for us to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on the basis of just a </a:t>
                </a:r>
                <a:r>
                  <a:rPr lang="en-US" dirty="0" smtClean="0"/>
                  <a:t>small (and </a:t>
                </a:r>
                <a:r>
                  <a:rPr lang="en-US" dirty="0"/>
                  <a:t>potentially noisy) training set </a:t>
                </a:r>
                <a:r>
                  <a:rPr lang="en-US" dirty="0" smtClean="0"/>
                  <a:t>Sn   (variance)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Structural error: we may </a:t>
                </a:r>
                <a:r>
                  <a:rPr lang="en-US" dirty="0" smtClean="0"/>
                  <a:t>be estimating </a:t>
                </a:r>
                <a:r>
                  <a:rPr lang="en-US" dirty="0"/>
                  <a:t>a linear mapping from x to y when the true underlying relationship is highly nonlinear</a:t>
                </a:r>
                <a:r>
                  <a:rPr lang="en-US" dirty="0" smtClean="0"/>
                  <a:t>.   (Bias)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Finding the balance between the estimation and structural errors lies</a:t>
                </a:r>
              </a:p>
              <a:p>
                <a:pPr marL="0" indent="0">
                  <a:buNone/>
                </a:pPr>
                <a:r>
                  <a:rPr lang="en-US" dirty="0"/>
                  <a:t>at the heart of effective learning.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609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71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the least squares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8" y="1744028"/>
            <a:ext cx="7414587" cy="46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5" y="2500312"/>
            <a:ext cx="5945506" cy="12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18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50817</TotalTime>
  <Words>4312</Words>
  <Application>Microsoft Office PowerPoint</Application>
  <PresentationFormat>On-screen Show (4:3)</PresentationFormat>
  <Paragraphs>413</Paragraphs>
  <Slides>68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Clarity</vt:lpstr>
      <vt:lpstr>CS60010: Deep Learning</vt:lpstr>
      <vt:lpstr>This Course</vt:lpstr>
      <vt:lpstr>Prerequisites</vt:lpstr>
      <vt:lpstr>ML Basics</vt:lpstr>
      <vt:lpstr>Definition</vt:lpstr>
      <vt:lpstr>Linear  Regression</vt:lpstr>
      <vt:lpstr>Issues to address</vt:lpstr>
      <vt:lpstr>Empirical risk and the least squares criterion</vt:lpstr>
      <vt:lpstr>Optimizing the least squares criterion</vt:lpstr>
      <vt:lpstr>Closed form solution</vt:lpstr>
      <vt:lpstr>Regularization</vt:lpstr>
      <vt:lpstr>PowerPoint Presentation</vt:lpstr>
      <vt:lpstr>Linear Regression</vt:lpstr>
      <vt:lpstr>Normal Equations</vt:lpstr>
      <vt:lpstr>PowerPoint Presentation</vt:lpstr>
      <vt:lpstr>Capacity, Underfitting and Overfitting in Polynomial Estimation</vt:lpstr>
      <vt:lpstr>Underfitting and Overfitting</vt:lpstr>
      <vt:lpstr>Capacity</vt:lpstr>
      <vt:lpstr>PowerPoint Presentation</vt:lpstr>
      <vt:lpstr>PowerPoint Presentation</vt:lpstr>
      <vt:lpstr>Capacity</vt:lpstr>
      <vt:lpstr>Occams Razor, VC Dimension</vt:lpstr>
      <vt:lpstr>VC Dimension</vt:lpstr>
      <vt:lpstr>PowerPoint Presentation</vt:lpstr>
      <vt:lpstr>Non-parametric</vt:lpstr>
      <vt:lpstr>Bayes Error</vt:lpstr>
      <vt:lpstr>Generalization error</vt:lpstr>
      <vt:lpstr>The No Free Lunch Theorem</vt:lpstr>
      <vt:lpstr>PowerPoint Presentation</vt:lpstr>
      <vt:lpstr>Fig 5.4</vt:lpstr>
      <vt:lpstr>Regularization</vt:lpstr>
      <vt:lpstr>PowerPoint Presentation</vt:lpstr>
      <vt:lpstr>PowerPoint Presentation</vt:lpstr>
      <vt:lpstr>PowerPoint Presentation</vt:lpstr>
      <vt:lpstr>Hyperparameters and Validation Sets</vt:lpstr>
      <vt:lpstr>Cross-Validation</vt:lpstr>
      <vt:lpstr>Estimators, Bias and Variance</vt:lpstr>
      <vt:lpstr>Trading oﬀ Bias and Variance to Minimize Mean Squared Error</vt:lpstr>
      <vt:lpstr>Maximum Likelihood Estimation</vt:lpstr>
      <vt:lpstr>Supervised Learning Algorithms</vt:lpstr>
      <vt:lpstr>Unsupervised Learning Algorithms</vt:lpstr>
      <vt:lpstr>Simpler  representation</vt:lpstr>
      <vt:lpstr>Principal Components Analysis</vt:lpstr>
      <vt:lpstr>k-means Clustering</vt:lpstr>
      <vt:lpstr>Stochastic Gradient Descent</vt:lpstr>
      <vt:lpstr>Building a ML Algorithm</vt:lpstr>
      <vt:lpstr>Challenges Motivating Deep Learning</vt:lpstr>
      <vt:lpstr>The Curse of Dimensionality</vt:lpstr>
      <vt:lpstr>Manifold Learning</vt:lpstr>
      <vt:lpstr>PowerPoint Presentation</vt:lpstr>
      <vt:lpstr>PowerPoint Presentation</vt:lpstr>
      <vt:lpstr>Manifold hypothesis</vt:lpstr>
      <vt:lpstr>PowerPoint Presentation</vt:lpstr>
      <vt:lpstr>Feedforward Networks</vt:lpstr>
      <vt:lpstr>PowerPoint Presentation</vt:lpstr>
      <vt:lpstr>PowerPoint Presentation</vt:lpstr>
      <vt:lpstr>XOR is not linearly separable</vt:lpstr>
      <vt:lpstr>Hidden Input</vt:lpstr>
      <vt:lpstr>Rectified Linear Activation</vt:lpstr>
      <vt:lpstr>Network Diagrams</vt:lpstr>
      <vt:lpstr>Solving X-OR</vt:lpstr>
      <vt:lpstr>Gradient-Based Learning</vt:lpstr>
      <vt:lpstr>Cost functions:</vt:lpstr>
      <vt:lpstr>Conditional Distributions and  Cross-Entropy</vt:lpstr>
      <vt:lpstr>PowerPoint Presentation</vt:lpstr>
      <vt:lpstr>Binary Output</vt:lpstr>
      <vt:lpstr>Output Types</vt:lpstr>
      <vt:lpstr>Don’t mix and match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Huasha Zhao</dc:creator>
  <cp:lastModifiedBy>Sudeshna</cp:lastModifiedBy>
  <cp:revision>1168</cp:revision>
  <cp:lastPrinted>2013-04-04T21:00:55Z</cp:lastPrinted>
  <dcterms:created xsi:type="dcterms:W3CDTF">2013-04-18T21:29:50Z</dcterms:created>
  <dcterms:modified xsi:type="dcterms:W3CDTF">2019-01-03T19:01:31Z</dcterms:modified>
</cp:coreProperties>
</file>