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256" r:id="rId3"/>
    <p:sldId id="1025" r:id="rId4"/>
    <p:sldId id="1051" r:id="rId5"/>
    <p:sldId id="1028" r:id="rId6"/>
    <p:sldId id="1031" r:id="rId7"/>
    <p:sldId id="1032" r:id="rId8"/>
    <p:sldId id="1033" r:id="rId9"/>
    <p:sldId id="1034" r:id="rId10"/>
    <p:sldId id="1035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  <a:srgbClr val="2D60C7"/>
    <a:srgbClr val="53FFA1"/>
    <a:srgbClr val="84B5E5"/>
    <a:srgbClr val="008000"/>
    <a:srgbClr val="4571FF"/>
    <a:srgbClr val="F6D7B8"/>
    <a:srgbClr val="EDB073"/>
    <a:srgbClr val="2C4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88160" autoAdjust="0"/>
  </p:normalViewPr>
  <p:slideViewPr>
    <p:cSldViewPr snapToGrid="0">
      <p:cViewPr varScale="1">
        <p:scale>
          <a:sx n="63" d="100"/>
          <a:sy n="63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466F6-2A56-4AD8-8D5E-99E5D0942D6E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9FC5-A84D-4E9D-9CA7-AE31317BD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0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33C742-EEDE-42F8-BBF4-DE6B17AF0E19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CCE01B-9CC7-41BF-A9F0-49896738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1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8778240" cy="960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53035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5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2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0"/>
            <a:ext cx="8793480" cy="899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280"/>
            <a:ext cx="4038600" cy="529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2520"/>
            <a:ext cx="4038600" cy="5279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0" y="6528816"/>
            <a:ext cx="4114800" cy="329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0"/>
            <a:ext cx="867156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4040"/>
            <a:ext cx="3931920" cy="4545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4560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94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70520" y="6400800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097280"/>
            <a:ext cx="0" cy="5303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9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0"/>
            <a:ext cx="8229600" cy="975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132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870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7052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61144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0"/>
            <a:ext cx="2139696" cy="4850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656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2856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9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0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53035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7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4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1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72200" y="6165500"/>
            <a:ext cx="8957500" cy="72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</a:rPr>
              <a:t>Slides based on cs231n by Fei-Fei </a:t>
            </a:r>
            <a:r>
              <a:rPr lang="en" dirty="0">
                <a:solidFill>
                  <a:srgbClr val="FFFFFF"/>
                </a:solidFill>
              </a:rPr>
              <a:t>Li &amp; Andrej Karpathy &amp; Justin Johnson</a:t>
            </a:r>
          </a:p>
        </p:txBody>
      </p:sp>
    </p:spTree>
    <p:extLst>
      <p:ext uri="{BB962C8B-B14F-4D97-AF65-F5344CB8AC3E}">
        <p14:creationId xmlns:p14="http://schemas.microsoft.com/office/powerpoint/2010/main" val="43634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9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280"/>
            <a:ext cx="4038600" cy="529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2520"/>
            <a:ext cx="4038600" cy="5279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0" y="6528816"/>
            <a:ext cx="4114800" cy="329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4040"/>
            <a:ext cx="3931920" cy="4545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4560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94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70520" y="6400800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097280"/>
            <a:ext cx="0" cy="5303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5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132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870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7052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61144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0"/>
            <a:ext cx="2139696" cy="4850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656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2856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5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078"/>
            <a:ext cx="7848600" cy="1793817"/>
          </a:xfrm>
        </p:spPr>
        <p:txBody>
          <a:bodyPr/>
          <a:lstStyle/>
          <a:p>
            <a:pPr algn="ctr"/>
            <a:r>
              <a:rPr lang="en-US" sz="3600" cap="none" dirty="0" smtClean="0"/>
              <a:t>CS60010: Deep Learning</a:t>
            </a:r>
            <a:endParaRPr lang="en-US" sz="36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29973" y="3756211"/>
            <a:ext cx="5334000" cy="2101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33CC"/>
                </a:solidFill>
              </a:rPr>
              <a:t>Sudeshna Sarkar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2727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principle </a:t>
                </a:r>
                <a:r>
                  <a:rPr lang="en-US" dirty="0"/>
                  <a:t>from which we can derive speciﬁc </a:t>
                </a:r>
                <a:r>
                  <a:rPr lang="en-US" dirty="0" smtClean="0"/>
                  <a:t>functions that </a:t>
                </a:r>
                <a:r>
                  <a:rPr lang="en-US" dirty="0"/>
                  <a:t>are good estimators for diﬀerent </a:t>
                </a:r>
                <a:r>
                  <a:rPr lang="en-US" dirty="0" smtClean="0"/>
                  <a:t>models.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drawn independently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𝑑𝑎𝑡𝑎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be </a:t>
                </a:r>
                <a:r>
                  <a:rPr lang="en-US" dirty="0"/>
                  <a:t>a parametric family of probability distributions over </a:t>
                </a:r>
                <a:r>
                  <a:rPr lang="en-US" dirty="0" smtClean="0"/>
                  <a:t>the same </a:t>
                </a:r>
                <a:r>
                  <a:rPr lang="en-US" dirty="0"/>
                  <a:t>space indexed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dirty="0" smtClean="0"/>
                  <a:t> - maps any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IN" dirty="0" smtClean="0"/>
                  <a:t> to </a:t>
                </a:r>
                <a:r>
                  <a:rPr lang="en-US" dirty="0"/>
                  <a:t>a real number estimating the true </a:t>
                </a:r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𝑑𝑎𝑡𝑎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MLE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𝑟𝑔𝑚𝑎𝑥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mr>
                      </m:m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𝑚𝑜𝑑𝑒𝑙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𝑟𝑔𝑚𝑎𝑥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mr>
                      </m:m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𝑚𝑜𝑑𝑒𝑙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𝑀𝐿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𝑟𝑔𝑚𝑎𝑥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mr>
                      </m:m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𝑚𝑜𝑑𝑒𝑙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𝑀𝐿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𝑟𝑔𝑚𝑎𝑥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mr>
                      </m:m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31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way to interpret maximum likelihood estimation is to view it as minimizing the </a:t>
                </a:r>
                <a:r>
                  <a:rPr lang="en-US" dirty="0"/>
                  <a:t>dissimilarity between the empirical </a:t>
                </a:r>
                <a:r>
                  <a:rPr lang="en-US" dirty="0" smtClean="0"/>
                  <a:t>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dirty="0"/>
                  <a:t> deﬁned by the </a:t>
                </a:r>
                <a:r>
                  <a:rPr lang="en-US" dirty="0" smtClean="0"/>
                  <a:t>training set </a:t>
                </a:r>
                <a:r>
                  <a:rPr lang="en-US" dirty="0"/>
                  <a:t>and the model </a:t>
                </a:r>
                <a:r>
                  <a:rPr lang="en-US" dirty="0" smtClean="0"/>
                  <a:t>distribution.</a:t>
                </a:r>
              </a:p>
              <a:p>
                <a:r>
                  <a:rPr lang="en-US" dirty="0" smtClean="0"/>
                  <a:t>Measured by KL-divergence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𝑑𝑎𝑡𝑎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𝑚𝑜𝑑𝑒𝑙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The term on the left is a function only of the data-generating process, not </a:t>
                </a:r>
                <a:r>
                  <a:rPr lang="en-US" dirty="0" smtClean="0"/>
                  <a:t>the model. So we only need to minimize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Minimizing this KL divergence corresponds exactly to minimizing the </a:t>
                </a:r>
                <a:r>
                  <a:rPr lang="en-US" dirty="0" smtClean="0"/>
                  <a:t>cross-entropy </a:t>
                </a:r>
                <a:r>
                  <a:rPr lang="en-US" dirty="0"/>
                  <a:t>between the distributions.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0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way to interpret maximum likelihood estimation is to view it as minimizing the </a:t>
                </a:r>
                <a:r>
                  <a:rPr lang="en-US" dirty="0"/>
                  <a:t>dissimilarity between the empirical </a:t>
                </a:r>
                <a:r>
                  <a:rPr lang="en-US" dirty="0" smtClean="0"/>
                  <a:t>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dirty="0"/>
                  <a:t> deﬁned by the </a:t>
                </a:r>
                <a:r>
                  <a:rPr lang="en-US" dirty="0" smtClean="0"/>
                  <a:t>training set </a:t>
                </a:r>
                <a:r>
                  <a:rPr lang="en-US" dirty="0"/>
                  <a:t>and the model </a:t>
                </a:r>
                <a:r>
                  <a:rPr lang="en-US" dirty="0" smtClean="0"/>
                  <a:t>distribution.</a:t>
                </a:r>
              </a:p>
              <a:p>
                <a:r>
                  <a:rPr lang="en-US" dirty="0" smtClean="0"/>
                  <a:t>Measured by KL-divergence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𝑑𝑎𝑡𝑎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𝑚𝑜𝑑𝑒𝑙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The term on the left is a function only of the data-generating process, not </a:t>
                </a:r>
                <a:r>
                  <a:rPr lang="en-US" dirty="0" smtClean="0"/>
                  <a:t>the model. So we only need to minimize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Minimizing this KL divergence corresponds exactly to minimizing the </a:t>
                </a:r>
                <a:r>
                  <a:rPr lang="en-US" dirty="0" smtClean="0"/>
                  <a:t>cross-entropy </a:t>
                </a:r>
                <a:r>
                  <a:rPr lang="en-US" dirty="0"/>
                  <a:t>between the distributions.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0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Kullback-Leibler</a:t>
            </a:r>
            <a:r>
              <a:rPr lang="en-US" dirty="0" smtClean="0"/>
              <a:t>  Divergence </a:t>
            </a:r>
            <a:r>
              <a:rPr lang="en-US" dirty="0"/>
              <a:t>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25" y="998704"/>
            <a:ext cx="4993940" cy="915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KL Divergence </a:t>
            </a:r>
            <a:r>
              <a:rPr lang="en-US" sz="2000" dirty="0" smtClean="0"/>
              <a:t>measures how </a:t>
            </a:r>
            <a:r>
              <a:rPr lang="en-US" sz="2000" dirty="0"/>
              <a:t>much information we lose when we choose an approximation.</a:t>
            </a:r>
          </a:p>
        </p:txBody>
      </p:sp>
      <p:pic>
        <p:nvPicPr>
          <p:cNvPr id="1026" name="Picture 2" descr="The empirical probability distribution of the data coll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1" y="2016470"/>
            <a:ext cx="3887035" cy="277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705" y="4803091"/>
            <a:ext cx="444137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The empirical probability distribution of the data collected</a:t>
            </a:r>
          </a:p>
        </p:txBody>
      </p:sp>
      <p:pic>
        <p:nvPicPr>
          <p:cNvPr id="1028" name="Picture 4" descr="Our uniform approximation wipes out any nuance in our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13" y="903253"/>
            <a:ext cx="3699477" cy="264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r binomial approximation has more subtlety, but doesn't perfectly model our data eith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94" y="3676790"/>
            <a:ext cx="3582622" cy="256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11508" y="6263547"/>
            <a:ext cx="3108608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Binomial </a:t>
            </a:r>
            <a:r>
              <a:rPr lang="en-US" sz="1400" dirty="0" err="1" smtClean="0"/>
              <a:t>distr</a:t>
            </a:r>
            <a:r>
              <a:rPr lang="en-US" sz="1400" dirty="0" smtClean="0"/>
              <a:t>: best </a:t>
            </a:r>
            <a:r>
              <a:rPr lang="en-US" sz="1400" dirty="0"/>
              <a:t>estimate of p is 0.57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113" y="5952708"/>
            <a:ext cx="4572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https://www.countbayesie.com/blog/2017/5/9/kullback-leibler-divergence-explained</a:t>
            </a:r>
          </a:p>
        </p:txBody>
      </p:sp>
    </p:spTree>
    <p:extLst>
      <p:ext uri="{BB962C8B-B14F-4D97-AF65-F5344CB8AC3E}">
        <p14:creationId xmlns:p14="http://schemas.microsoft.com/office/powerpoint/2010/main" val="18215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Comparing with the observed data, </a:t>
            </a:r>
            <a:br>
              <a:rPr lang="en-US" sz="3200" dirty="0" smtClean="0"/>
            </a:br>
            <a:r>
              <a:rPr lang="en-US" sz="3200" dirty="0" smtClean="0"/>
              <a:t>which model is better?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51647" y="941755"/>
                <a:ext cx="3436219" cy="36109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Which </a:t>
                </a:r>
                <a:r>
                  <a:rPr lang="en-US" sz="2000" dirty="0"/>
                  <a:t>distribution preserves the most information from our original data </a:t>
                </a:r>
                <a:r>
                  <a:rPr lang="en-US" sz="2000" dirty="0" smtClean="0"/>
                  <a:t>source?</a:t>
                </a:r>
              </a:p>
              <a:p>
                <a:r>
                  <a:rPr lang="en-US" sz="2000" dirty="0" smtClean="0"/>
                  <a:t>Information </a:t>
                </a:r>
                <a:r>
                  <a:rPr lang="en-US" sz="2000" dirty="0"/>
                  <a:t>theory </a:t>
                </a:r>
                <a:r>
                  <a:rPr lang="en-US" sz="2000" dirty="0" smtClean="0"/>
                  <a:t>quantifies </a:t>
                </a:r>
                <a:r>
                  <a:rPr lang="en-US" sz="2000" dirty="0"/>
                  <a:t>how much information is in </a:t>
                </a:r>
                <a:r>
                  <a:rPr lang="en-US" sz="2000" dirty="0" smtClean="0"/>
                  <a:t>data.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most important metric in information theory is </a:t>
                </a:r>
                <a:r>
                  <a:rPr lang="en-US" sz="2000" dirty="0" smtClean="0"/>
                  <a:t>Entropy.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647" y="941755"/>
                <a:ext cx="3436219" cy="3610994"/>
              </a:xfrm>
              <a:blipFill rotWithShape="1">
                <a:blip r:embed="rId2"/>
                <a:stretch>
                  <a:fillRect l="-887" t="-1686" r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ompared with the original data, it's clear that both approximations are limited. How can we choose which one to us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5" y="941755"/>
            <a:ext cx="5196071" cy="37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786" y="4655213"/>
                <a:ext cx="8366832" cy="1938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 smtClean="0"/>
                  <a:t>Measuring </a:t>
                </a:r>
                <a:r>
                  <a:rPr lang="en-US" sz="2000" b="1" dirty="0"/>
                  <a:t>information lost using </a:t>
                </a:r>
                <a:r>
                  <a:rPr lang="en-US" sz="2000" b="1" dirty="0" smtClean="0"/>
                  <a:t>KL Divergence between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probability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we </a:t>
                </a:r>
                <a:r>
                  <a:rPr lang="en-US" sz="2000" dirty="0" smtClean="0"/>
                  <a:t>and approximating </a:t>
                </a:r>
                <a:r>
                  <a:rPr lang="en-US" sz="2000" dirty="0"/>
                  <a:t>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/>
                        </a:rPr>
                        <m:t>||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𝑞</m:t>
                      </m:r>
                      <m:r>
                        <a:rPr lang="en-US" sz="2000" b="0" i="1" dirty="0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​​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 dirty="0">
                              <a:latin typeface="Cambria Math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the expectation of the log difference between the probability of data in the original distribution with the approximating distribution.</a:t>
                </a: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6" y="4655213"/>
                <a:ext cx="8366832" cy="1938091"/>
              </a:xfrm>
              <a:prstGeom prst="rect">
                <a:avLst/>
              </a:prstGeom>
              <a:blipFill rotWithShape="1">
                <a:blip r:embed="rId4"/>
                <a:stretch>
                  <a:fillRect l="-437" t="-94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90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 Divergence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||</m:t>
                      </m:r>
                      <m:r>
                        <a:rPr lang="en-US" i="1" dirty="0">
                          <a:latin typeface="Cambria Math"/>
                        </a:rPr>
                        <m:t>𝑞</m:t>
                      </m:r>
                      <m:r>
                        <a:rPr lang="en-US" i="1" dirty="0">
                          <a:latin typeface="Cambria Math"/>
                        </a:rPr>
                        <m:t>)=​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/>
                                    </a:rPr>
                                    <m:t>​​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dirty="0">
                              <a:latin typeface="Cambria Math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expectation of the log difference between the probability of data in the original distribution with the approximating distribution. </a:t>
                </a:r>
                <a:r>
                  <a:rPr lang="en-US" dirty="0" smtClean="0"/>
                  <a:t> </a:t>
                </a:r>
                <a:r>
                  <a:rPr lang="en-US" dirty="0"/>
                  <a:t>May interpret this as "how many bits of information we expect to lose".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||</m:t>
                      </m:r>
                      <m:r>
                        <a:rPr lang="en-US" i="1" dirty="0">
                          <a:latin typeface="Cambria Math"/>
                        </a:rPr>
                        <m:t>𝑞</m:t>
                      </m:r>
                      <m:r>
                        <a:rPr lang="en-US" i="1" dirty="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Can be also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||</m:t>
                      </m:r>
                      <m:r>
                        <a:rPr lang="en-US" i="1" dirty="0">
                          <a:latin typeface="Cambria Math"/>
                        </a:rPr>
                        <m:t>𝑞</m:t>
                      </m:r>
                      <m:r>
                        <a:rPr lang="en-US" i="1" dirty="0">
                          <a:latin typeface="Cambria Math"/>
                        </a:rPr>
                        <m:t>)=​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KL Divergence is not symmetric. </a:t>
                </a:r>
                <a:r>
                  <a:rPr lang="en-US" dirty="0" smtClean="0"/>
                  <a:t>Thus it is not a distance metric.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2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our approximating distributions</a:t>
            </a:r>
          </a:p>
        </p:txBody>
      </p:sp>
      <p:pic>
        <p:nvPicPr>
          <p:cNvPr id="1026" name="Picture 2" descr="It turns out we did choose the correct approach for finding the best Binomial distribution to model our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35" y="2531792"/>
            <a:ext cx="5413952" cy="38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2165" y="1019101"/>
                <a:ext cx="4707970" cy="192598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For the uniform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Observed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Uniform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=0.338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our Binomial approximation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/>
                        </a:rPr>
                        <m:t>Observed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Binomial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=0.</m:t>
                      </m:r>
                      <m:r>
                        <a:rPr lang="en-US" b="0" i="1" smtClean="0">
                          <a:latin typeface="Cambria Math"/>
                        </a:rPr>
                        <m:t>477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165" y="1019101"/>
                <a:ext cx="4707970" cy="1925980"/>
              </a:xfrm>
              <a:blipFill rotWithShape="1">
                <a:blip r:embed="rId3"/>
                <a:stretch>
                  <a:fillRect l="-1036" t="-2532" r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56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No Free Lunch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The no free lunch theorem (</a:t>
            </a:r>
            <a:r>
              <a:rPr lang="en-IN" dirty="0" err="1"/>
              <a:t>Wolpert</a:t>
            </a:r>
            <a:r>
              <a:rPr lang="en-IN" dirty="0"/>
              <a:t>, 1996) states that, averaged </a:t>
            </a:r>
            <a:r>
              <a:rPr lang="en-IN" dirty="0" smtClean="0"/>
              <a:t>over all </a:t>
            </a:r>
            <a:r>
              <a:rPr lang="en-IN" dirty="0"/>
              <a:t>possible data generating distributions, every classiﬁcation algorithm has </a:t>
            </a:r>
            <a:r>
              <a:rPr lang="en-IN" dirty="0" smtClean="0"/>
              <a:t>the same </a:t>
            </a:r>
            <a:r>
              <a:rPr lang="en-IN" dirty="0"/>
              <a:t>error rate when classifying previously unobserved points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endParaRPr lang="en-IN" dirty="0"/>
          </a:p>
          <a:p>
            <a:pPr>
              <a:lnSpc>
                <a:spcPct val="120000"/>
              </a:lnSpc>
            </a:pPr>
            <a:r>
              <a:rPr lang="en-US" dirty="0"/>
              <a:t>I</a:t>
            </a:r>
            <a:r>
              <a:rPr lang="en-US" dirty="0" smtClean="0"/>
              <a:t>nference from </a:t>
            </a:r>
            <a:r>
              <a:rPr lang="en-US" dirty="0"/>
              <a:t>finite samples can effectively performed if and only  </a:t>
            </a:r>
            <a:r>
              <a:rPr lang="en-US" dirty="0" smtClean="0"/>
              <a:t>if the problem </a:t>
            </a:r>
            <a:r>
              <a:rPr lang="en-US" dirty="0"/>
              <a:t>satisfies some a priori condition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Learning does not happen in void. In statistical learning a first prior assumption amounts to choosing a suitable space of hypotheses H. </a:t>
                </a:r>
              </a:p>
              <a:p>
                <a:r>
                  <a:rPr lang="en-US" dirty="0" smtClean="0"/>
                  <a:t>A Learning algorithm is a map from the data space to H.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ℋ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Ill-posed solutions may arise because</a:t>
                </a:r>
              </a:p>
              <a:p>
                <a:pPr lvl="1"/>
                <a:r>
                  <a:rPr lang="en-US" dirty="0"/>
                  <a:t>the solution may be </a:t>
                </a:r>
                <a:r>
                  <a:rPr lang="en-US" dirty="0" smtClean="0"/>
                  <a:t>too complex</a:t>
                </a:r>
                <a:endParaRPr lang="en-US" dirty="0"/>
              </a:p>
              <a:p>
                <a:pPr lvl="1"/>
                <a:r>
                  <a:rPr lang="en-US" dirty="0"/>
                  <a:t>it may be not unique</a:t>
                </a:r>
              </a:p>
              <a:p>
                <a:pPr lvl="1"/>
                <a:r>
                  <a:rPr lang="en-US" dirty="0"/>
                  <a:t>it may change radically </a:t>
                </a:r>
                <a:r>
                  <a:rPr lang="en-US" dirty="0" smtClean="0"/>
                  <a:t>when leaving </a:t>
                </a:r>
                <a:r>
                  <a:rPr lang="en-US" dirty="0"/>
                  <a:t>one sample </a:t>
                </a:r>
                <a:r>
                  <a:rPr lang="en-US" dirty="0" smtClean="0"/>
                  <a:t>out</a:t>
                </a:r>
              </a:p>
              <a:p>
                <a:r>
                  <a:rPr lang="en-US" dirty="0"/>
                  <a:t>Regularization is the classical way to restore well </a:t>
                </a:r>
                <a:r>
                  <a:rPr lang="en-US" dirty="0" err="1" smtClean="0"/>
                  <a:t>posedness</a:t>
                </a:r>
                <a:r>
                  <a:rPr lang="en-US" dirty="0" smtClean="0"/>
                  <a:t> (and </a:t>
                </a:r>
                <a:r>
                  <a:rPr lang="en-US" dirty="0"/>
                  <a:t>ensure generalization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/>
                  <a:t> Regularization </a:t>
                </a:r>
                <a:r>
                  <a:rPr lang="en-US" dirty="0" smtClean="0"/>
                  <a:t>ensures </a:t>
                </a:r>
                <a:r>
                  <a:rPr lang="en-US" dirty="0"/>
                  <a:t>well-</a:t>
                </a:r>
                <a:r>
                  <a:rPr lang="en-US" dirty="0" err="1"/>
                  <a:t>posedness</a:t>
                </a:r>
                <a:r>
                  <a:rPr lang="en-US" dirty="0"/>
                  <a:t> </a:t>
                </a:r>
                <a:r>
                  <a:rPr lang="en-US" dirty="0" smtClean="0"/>
                  <a:t>and generalization by </a:t>
                </a:r>
                <a:r>
                  <a:rPr lang="en-US" dirty="0"/>
                  <a:t>constraining the hypothesis space H.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44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IN" dirty="0" smtClean="0"/>
                  <a:t>We </a:t>
                </a:r>
                <a:r>
                  <a:rPr lang="en-IN" dirty="0"/>
                  <a:t>can </a:t>
                </a:r>
                <a:r>
                  <a:rPr lang="en-IN" dirty="0" smtClean="0"/>
                  <a:t> </a:t>
                </a:r>
                <a:r>
                  <a:rPr lang="en-IN" dirty="0"/>
                  <a:t>give a learning algorithm a preference for one solution in </a:t>
                </a:r>
                <a:r>
                  <a:rPr lang="en-IN" dirty="0" smtClean="0"/>
                  <a:t>its hypothesis </a:t>
                </a:r>
                <a:r>
                  <a:rPr lang="en-IN" dirty="0"/>
                  <a:t>space to </a:t>
                </a:r>
                <a:r>
                  <a:rPr lang="en-IN" dirty="0" smtClean="0"/>
                  <a:t>another</a:t>
                </a:r>
              </a:p>
              <a:p>
                <a:pPr>
                  <a:lnSpc>
                    <a:spcPct val="110000"/>
                  </a:lnSpc>
                </a:pPr>
                <a:r>
                  <a:rPr lang="en-IN" dirty="0"/>
                  <a:t>For example, we can modify the training criterion for linear regression to </a:t>
                </a:r>
                <a:r>
                  <a:rPr lang="en-IN" dirty="0" smtClean="0"/>
                  <a:t>include weight decay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dirty="0" smtClean="0"/>
              </a:p>
              <a:p>
                <a:pPr>
                  <a:lnSpc>
                    <a:spcPct val="110000"/>
                  </a:lnSpc>
                </a:pPr>
                <a:r>
                  <a:rPr lang="en-IN" dirty="0" smtClean="0"/>
                  <a:t>λ </a:t>
                </a:r>
                <a:r>
                  <a:rPr lang="en-IN" dirty="0"/>
                  <a:t>controls the strength </a:t>
                </a:r>
                <a:r>
                  <a:rPr lang="en-IN" dirty="0" smtClean="0"/>
                  <a:t>of preference for </a:t>
                </a:r>
                <a:r>
                  <a:rPr lang="en-IN" dirty="0"/>
                  <a:t>smaller weights</a:t>
                </a:r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75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More generally, we can regularize a model that learns a function f(</a:t>
                </a:r>
                <a:r>
                  <a:rPr lang="en-IN" dirty="0" err="1" smtClean="0"/>
                  <a:t>x;θ</a:t>
                </a:r>
                <a:r>
                  <a:rPr lang="en-IN" dirty="0"/>
                  <a:t>) </a:t>
                </a:r>
                <a:r>
                  <a:rPr lang="en-IN" dirty="0" smtClean="0"/>
                  <a:t>by adding </a:t>
                </a:r>
                <a:r>
                  <a:rPr lang="en-IN" dirty="0"/>
                  <a:t>a penalty called </a:t>
                </a:r>
                <a:r>
                  <a:rPr lang="en-IN" dirty="0" smtClean="0"/>
                  <a:t>a </a:t>
                </a:r>
                <a:r>
                  <a:rPr lang="en-IN" dirty="0" err="1" smtClean="0"/>
                  <a:t>regularizer</a:t>
                </a:r>
                <a:r>
                  <a:rPr lang="en-IN" dirty="0" smtClean="0"/>
                  <a:t> to </a:t>
                </a:r>
                <a:r>
                  <a:rPr lang="en-IN" dirty="0"/>
                  <a:t>the cost function. </a:t>
                </a:r>
                <a:endParaRPr lang="en-IN" dirty="0" smtClean="0"/>
              </a:p>
              <a:p>
                <a:r>
                  <a:rPr lang="en-IN" dirty="0" smtClean="0"/>
                  <a:t>In </a:t>
                </a:r>
                <a:r>
                  <a:rPr lang="en-IN" dirty="0"/>
                  <a:t>the case of </a:t>
                </a:r>
                <a:r>
                  <a:rPr lang="en-IN" dirty="0" smtClean="0"/>
                  <a:t>weight decay</a:t>
                </a:r>
                <a:r>
                  <a:rPr lang="en-IN" dirty="0"/>
                  <a:t>, the </a:t>
                </a:r>
                <a:r>
                  <a:rPr lang="en-IN" dirty="0" err="1"/>
                  <a:t>regularizer</a:t>
                </a:r>
                <a:r>
                  <a:rPr lang="en-IN" dirty="0"/>
                  <a:t> is Ω(w) </a:t>
                </a:r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Many other </a:t>
                </a:r>
                <a:r>
                  <a:rPr lang="en-IN" dirty="0" err="1" smtClean="0"/>
                  <a:t>regularizers</a:t>
                </a:r>
                <a:r>
                  <a:rPr lang="en-IN" dirty="0" smtClean="0"/>
                  <a:t> </a:t>
                </a:r>
                <a:r>
                  <a:rPr lang="en-IN" dirty="0"/>
                  <a:t>are </a:t>
                </a:r>
                <a:r>
                  <a:rPr lang="en-IN" dirty="0" smtClean="0"/>
                  <a:t>possible</a:t>
                </a:r>
              </a:p>
              <a:p>
                <a:r>
                  <a:rPr lang="en-IN" dirty="0"/>
                  <a:t>Regularization is any modiﬁcation we make to </a:t>
                </a:r>
                <a:r>
                  <a:rPr lang="en-IN" dirty="0" smtClean="0"/>
                  <a:t>a learning </a:t>
                </a:r>
                <a:r>
                  <a:rPr lang="en-IN" dirty="0"/>
                  <a:t>algorithm that is intended to reduce its generalization error but not </a:t>
                </a:r>
                <a:r>
                  <a:rPr lang="en-IN" dirty="0" smtClean="0"/>
                  <a:t>its training </a:t>
                </a:r>
                <a:r>
                  <a:rPr lang="en-IN" dirty="0"/>
                  <a:t>error</a:t>
                </a:r>
                <a:r>
                  <a:rPr lang="en-IN" dirty="0" smtClean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125" r="-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9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Hyperparameters</a:t>
            </a:r>
            <a:r>
              <a:rPr lang="en-IN" dirty="0"/>
              <a:t> and Validation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Most ML </a:t>
            </a:r>
            <a:r>
              <a:rPr lang="en-US" dirty="0" err="1" smtClean="0"/>
              <a:t>algs</a:t>
            </a:r>
            <a:r>
              <a:rPr lang="en-US" dirty="0" smtClean="0"/>
              <a:t> </a:t>
            </a:r>
            <a:r>
              <a:rPr lang="en-IN" dirty="0"/>
              <a:t>have several settings that we can use to </a:t>
            </a:r>
            <a:r>
              <a:rPr lang="en-IN" dirty="0" smtClean="0"/>
              <a:t>control the behaviour - </a:t>
            </a:r>
            <a:r>
              <a:rPr lang="en-IN" dirty="0" err="1" smtClean="0"/>
              <a:t>hyperparameters</a:t>
            </a:r>
            <a:r>
              <a:rPr lang="en-IN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 regression problem –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degree of the poly ,  Value of lambda</a:t>
            </a:r>
          </a:p>
          <a:p>
            <a:pPr>
              <a:lnSpc>
                <a:spcPct val="100000"/>
              </a:lnSpc>
            </a:pPr>
            <a:r>
              <a:rPr lang="en-IN" dirty="0"/>
              <a:t>Sometimes a setting is chosen to be a </a:t>
            </a:r>
            <a:r>
              <a:rPr lang="en-IN" dirty="0" smtClean="0"/>
              <a:t>hyper-parameter </a:t>
            </a:r>
            <a:r>
              <a:rPr lang="en-IN" dirty="0"/>
              <a:t>that the learning </a:t>
            </a:r>
            <a:r>
              <a:rPr lang="en-IN" dirty="0" smtClean="0"/>
              <a:t>algorithm </a:t>
            </a:r>
            <a:r>
              <a:rPr lang="en-IN" dirty="0"/>
              <a:t>does not learn because it is diﬃcult to optimize</a:t>
            </a:r>
            <a:r>
              <a:rPr lang="en-IN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>Hyper-parameters that control </a:t>
            </a:r>
            <a:r>
              <a:rPr lang="en-IN" dirty="0"/>
              <a:t>model </a:t>
            </a:r>
            <a:r>
              <a:rPr lang="en-IN" dirty="0" smtClean="0"/>
              <a:t>capacity cannot be learned on training set</a:t>
            </a:r>
          </a:p>
          <a:p>
            <a:pPr>
              <a:lnSpc>
                <a:spcPct val="100000"/>
              </a:lnSpc>
            </a:pPr>
            <a:r>
              <a:rPr lang="en-IN" dirty="0"/>
              <a:t>To solve this problem, we need </a:t>
            </a:r>
            <a:r>
              <a:rPr lang="en-IN" dirty="0" smtClean="0"/>
              <a:t>a validation </a:t>
            </a:r>
            <a:r>
              <a:rPr lang="en-IN" dirty="0"/>
              <a:t>set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Estimators, 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Function Estimation (</a:t>
                </a:r>
                <a:r>
                  <a:rPr lang="en-IN" dirty="0"/>
                  <a:t>or function approximation</a:t>
                </a:r>
                <a:r>
                  <a:rPr lang="en-IN" dirty="0" smtClean="0"/>
                  <a:t>): predict </a:t>
                </a:r>
                <a:r>
                  <a:rPr lang="en-IN" dirty="0"/>
                  <a:t>a </a:t>
                </a:r>
                <a:r>
                  <a:rPr lang="en-IN" dirty="0" smtClean="0"/>
                  <a:t>variable y given </a:t>
                </a:r>
                <a:r>
                  <a:rPr lang="en-IN" dirty="0"/>
                  <a:t>an input </a:t>
                </a:r>
                <a:r>
                  <a:rPr lang="en-IN" dirty="0" smtClean="0"/>
                  <a:t>vector x</a:t>
                </a:r>
                <a:r>
                  <a:rPr lang="en-IN" dirty="0"/>
                  <a:t>. </a:t>
                </a:r>
                <a:r>
                  <a:rPr lang="en-IN" dirty="0" smtClean="0"/>
                  <a:t>We may assume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US" dirty="0" smtClean="0"/>
                  <a:t>Bias of 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IN" dirty="0"/>
                  <a:t>Variance and Standard </a:t>
                </a:r>
                <a:r>
                  <a:rPr lang="en-IN" dirty="0" smtClean="0"/>
                  <a:t>Error</a:t>
                </a:r>
              </a:p>
              <a:p>
                <a:pPr lvl="1"/>
                <a:r>
                  <a:rPr lang="en-IN" dirty="0"/>
                  <a:t>how </a:t>
                </a:r>
                <a:r>
                  <a:rPr lang="en-IN" dirty="0" smtClean="0"/>
                  <a:t>much we </a:t>
                </a:r>
                <a:r>
                  <a:rPr lang="en-IN" dirty="0"/>
                  <a:t>expect it to vary as a function of the data sample</a:t>
                </a:r>
                <a:r>
                  <a:rPr lang="en-IN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pPr lvl="1"/>
                <a:r>
                  <a:rPr lang="en-IN" dirty="0"/>
                  <a:t>the square root of </a:t>
                </a:r>
                <a:r>
                  <a:rPr lang="en-IN" dirty="0" smtClean="0"/>
                  <a:t>the variance </a:t>
                </a:r>
                <a:r>
                  <a:rPr lang="en-IN" dirty="0"/>
                  <a:t>is called the standard error, denoted SE(ˆθ</a:t>
                </a:r>
                <a:r>
                  <a:rPr lang="en-IN" dirty="0" smtClean="0"/>
                  <a:t>).</a:t>
                </a:r>
              </a:p>
              <a:p>
                <a:pPr lvl="1"/>
                <a:r>
                  <a:rPr lang="en-IN" dirty="0"/>
                  <a:t>a measure of </a:t>
                </a:r>
                <a:r>
                  <a:rPr lang="en-IN" dirty="0" smtClean="0"/>
                  <a:t>how we </a:t>
                </a:r>
                <a:r>
                  <a:rPr lang="en-IN" dirty="0"/>
                  <a:t>would expect the estimate we compute from data to vary as we </a:t>
                </a:r>
                <a:r>
                  <a:rPr lang="en-IN" dirty="0" smtClean="0"/>
                  <a:t>independently resample </a:t>
                </a:r>
                <a:r>
                  <a:rPr lang="en-IN" dirty="0"/>
                  <a:t>the dataset from the underlying data generating process.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6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Trading oﬀ Bias and Variance to Minimize Mean </a:t>
            </a:r>
            <a:r>
              <a:rPr lang="en-IN" sz="2800" dirty="0" smtClean="0"/>
              <a:t>Squared Error</a:t>
            </a:r>
            <a:endParaRPr lang="en-IN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14" y="1296537"/>
            <a:ext cx="6863971" cy="48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50974</TotalTime>
  <Words>1329</Words>
  <Application>Microsoft Office PowerPoint</Application>
  <PresentationFormat>On-screen Show (4:3)</PresentationFormat>
  <Paragraphs>94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Clarity</vt:lpstr>
      <vt:lpstr>1_Clarity</vt:lpstr>
      <vt:lpstr>CS60010: Deep Learning</vt:lpstr>
      <vt:lpstr>The No Free Lunch Theorem</vt:lpstr>
      <vt:lpstr>Hypotheses Space</vt:lpstr>
      <vt:lpstr>Regularization</vt:lpstr>
      <vt:lpstr>PowerPoint Presentation</vt:lpstr>
      <vt:lpstr>Hyperparameters and Validation Sets</vt:lpstr>
      <vt:lpstr>Cross-Validation</vt:lpstr>
      <vt:lpstr>Estimators, Bias and Variance</vt:lpstr>
      <vt:lpstr>Trading oﬀ Bias and Variance to Minimize Mean Squared Error</vt:lpstr>
      <vt:lpstr>Maximum Likelihood Estimation</vt:lpstr>
      <vt:lpstr>MLE</vt:lpstr>
      <vt:lpstr>MLE</vt:lpstr>
      <vt:lpstr>Kullback-Leibler  Divergence Explained</vt:lpstr>
      <vt:lpstr>Comparing with the observed data,  which model is better?</vt:lpstr>
      <vt:lpstr>KL Divergence</vt:lpstr>
      <vt:lpstr>Comparing our approximating distributions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Huasha Zhao</dc:creator>
  <cp:lastModifiedBy>Sudeshna</cp:lastModifiedBy>
  <cp:revision>1182</cp:revision>
  <cp:lastPrinted>2013-04-04T21:00:55Z</cp:lastPrinted>
  <dcterms:created xsi:type="dcterms:W3CDTF">2013-04-18T21:29:50Z</dcterms:created>
  <dcterms:modified xsi:type="dcterms:W3CDTF">2019-01-15T17:09:26Z</dcterms:modified>
</cp:coreProperties>
</file>