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4"/>
  </p:notesMasterIdLst>
  <p:handoutMasterIdLst>
    <p:handoutMasterId r:id="rId65"/>
  </p:handoutMasterIdLst>
  <p:sldIdLst>
    <p:sldId id="256" r:id="rId3"/>
    <p:sldId id="1055" r:id="rId4"/>
    <p:sldId id="1056" r:id="rId5"/>
    <p:sldId id="1057" r:id="rId6"/>
    <p:sldId id="1058" r:id="rId7"/>
    <p:sldId id="1039" r:id="rId8"/>
    <p:sldId id="1059" r:id="rId9"/>
    <p:sldId id="1060" r:id="rId10"/>
    <p:sldId id="1061" r:id="rId11"/>
    <p:sldId id="1062" r:id="rId12"/>
    <p:sldId id="1063" r:id="rId13"/>
    <p:sldId id="1064" r:id="rId14"/>
    <p:sldId id="1065" r:id="rId15"/>
    <p:sldId id="1066" r:id="rId16"/>
    <p:sldId id="1067" r:id="rId17"/>
    <p:sldId id="1068" r:id="rId18"/>
    <p:sldId id="1069" r:id="rId19"/>
    <p:sldId id="1070" r:id="rId20"/>
    <p:sldId id="1071" r:id="rId21"/>
    <p:sldId id="1072" r:id="rId22"/>
    <p:sldId id="1073" r:id="rId23"/>
    <p:sldId id="1074" r:id="rId24"/>
    <p:sldId id="1075" r:id="rId25"/>
    <p:sldId id="1076" r:id="rId26"/>
    <p:sldId id="1088" r:id="rId27"/>
    <p:sldId id="1089" r:id="rId28"/>
    <p:sldId id="1090" r:id="rId29"/>
    <p:sldId id="1091" r:id="rId30"/>
    <p:sldId id="1078" r:id="rId31"/>
    <p:sldId id="1079" r:id="rId32"/>
    <p:sldId id="1080" r:id="rId33"/>
    <p:sldId id="1081" r:id="rId34"/>
    <p:sldId id="1083" r:id="rId35"/>
    <p:sldId id="1084" r:id="rId36"/>
    <p:sldId id="1085" r:id="rId37"/>
    <p:sldId id="1092" r:id="rId38"/>
    <p:sldId id="1093" r:id="rId39"/>
    <p:sldId id="1094" r:id="rId40"/>
    <p:sldId id="1095" r:id="rId41"/>
    <p:sldId id="1096" r:id="rId42"/>
    <p:sldId id="1086" r:id="rId43"/>
    <p:sldId id="1087" r:id="rId44"/>
    <p:sldId id="1044" r:id="rId45"/>
    <p:sldId id="1045" r:id="rId46"/>
    <p:sldId id="1046" r:id="rId47"/>
    <p:sldId id="1047" r:id="rId48"/>
    <p:sldId id="1048" r:id="rId49"/>
    <p:sldId id="1049" r:id="rId50"/>
    <p:sldId id="1050" r:id="rId51"/>
    <p:sldId id="1004" r:id="rId52"/>
    <p:sldId id="1005" r:id="rId53"/>
    <p:sldId id="1006" r:id="rId54"/>
    <p:sldId id="1009" r:id="rId55"/>
    <p:sldId id="1007" r:id="rId56"/>
    <p:sldId id="1008" r:id="rId57"/>
    <p:sldId id="1097" r:id="rId58"/>
    <p:sldId id="1098" r:id="rId59"/>
    <p:sldId id="1099" r:id="rId60"/>
    <p:sldId id="1100" r:id="rId61"/>
    <p:sldId id="1101" r:id="rId62"/>
    <p:sldId id="1102" r:id="rId6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  <a:srgbClr val="2D60C7"/>
    <a:srgbClr val="53FFA1"/>
    <a:srgbClr val="84B5E5"/>
    <a:srgbClr val="008000"/>
    <a:srgbClr val="4571FF"/>
    <a:srgbClr val="F6D7B8"/>
    <a:srgbClr val="EDB073"/>
    <a:srgbClr val="2C4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160" autoAdjust="0"/>
  </p:normalViewPr>
  <p:slideViewPr>
    <p:cSldViewPr snapToGrid="0">
      <p:cViewPr varScale="1">
        <p:scale>
          <a:sx n="63" d="100"/>
          <a:sy n="63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466F6-2A56-4AD8-8D5E-99E5D0942D6E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9FC5-A84D-4E9D-9CA7-AE31317BD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0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33C742-EEDE-42F8-BBF4-DE6B17AF0E19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CCE01B-9CC7-41BF-A9F0-49896738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Shape 1118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Shape 1148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4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Shape 1029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Shape 1084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72200" y="6165500"/>
            <a:ext cx="8957500" cy="72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Slides based on cs231n by Fei-Fei </a:t>
            </a:r>
            <a:r>
              <a:rPr lang="en" sz="1800" dirty="0">
                <a:solidFill>
                  <a:srgbClr val="FFFFFF"/>
                </a:solidFill>
              </a:rPr>
              <a:t>Li &amp; Andrej Karpathy &amp; Justin Johnson</a:t>
            </a:r>
          </a:p>
        </p:txBody>
      </p:sp>
    </p:spTree>
    <p:extLst>
      <p:ext uri="{BB962C8B-B14F-4D97-AF65-F5344CB8AC3E}">
        <p14:creationId xmlns:p14="http://schemas.microsoft.com/office/powerpoint/2010/main" val="149287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1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8778240" cy="960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53035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5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2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0"/>
            <a:ext cx="8793480" cy="899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7280"/>
            <a:ext cx="4038600" cy="529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2520"/>
            <a:ext cx="4038600" cy="5279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0" y="6528816"/>
            <a:ext cx="4114800" cy="3291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0"/>
            <a:ext cx="867156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4040"/>
            <a:ext cx="3931920" cy="4545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4560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94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70520" y="6400800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097280"/>
            <a:ext cx="0" cy="5303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9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0"/>
            <a:ext cx="8229600" cy="975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4132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480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870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7052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0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53035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61144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0"/>
            <a:ext cx="2139696" cy="4850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5656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2856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96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7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64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1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72200" y="6165500"/>
            <a:ext cx="8957500" cy="72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</a:rPr>
              <a:t>Slides based on cs231n by Fei-Fei </a:t>
            </a:r>
            <a:r>
              <a:rPr lang="en" dirty="0">
                <a:solidFill>
                  <a:srgbClr val="FFFFFF"/>
                </a:solidFill>
              </a:rPr>
              <a:t>Li &amp; Andrej Karpathy &amp; Justin Johnson</a:t>
            </a:r>
          </a:p>
        </p:txBody>
      </p:sp>
    </p:spTree>
    <p:extLst>
      <p:ext uri="{BB962C8B-B14F-4D97-AF65-F5344CB8AC3E}">
        <p14:creationId xmlns:p14="http://schemas.microsoft.com/office/powerpoint/2010/main" val="43634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9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7280"/>
            <a:ext cx="4038600" cy="529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2520"/>
            <a:ext cx="4038600" cy="5279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0" y="6528816"/>
            <a:ext cx="4114800" cy="3291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4040"/>
            <a:ext cx="3931920" cy="4545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4560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94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70520" y="6400800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097280"/>
            <a:ext cx="0" cy="5303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5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4132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480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870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7052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61144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0"/>
            <a:ext cx="2139696" cy="4850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5656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2856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5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4.html" TargetMode="External"/><Relationship Id="rId2" Type="http://schemas.openxmlformats.org/officeDocument/2006/relationships/hyperlink" Target="https://blog.goodaudience.com/neural-networks-part-1-a-simple-proof-of-the-universal-approximation-theorem-b7864964dbd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4078"/>
            <a:ext cx="7848600" cy="1793817"/>
          </a:xfrm>
        </p:spPr>
        <p:txBody>
          <a:bodyPr/>
          <a:lstStyle/>
          <a:p>
            <a:pPr algn="ctr"/>
            <a:r>
              <a:rPr lang="en-US" sz="3600" cap="none" dirty="0" smtClean="0"/>
              <a:t>CS60010: Deep Learning</a:t>
            </a:r>
            <a:endParaRPr lang="en-US" sz="36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29973" y="3756211"/>
            <a:ext cx="5334000" cy="2101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33CC"/>
                </a:solidFill>
              </a:rPr>
              <a:t>Sudeshna Sarkar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2727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maps decisions to costs.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the penalty </a:t>
                </a:r>
                <a:r>
                  <a:rPr lang="en-US" dirty="0" smtClean="0"/>
                  <a:t>for predicting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when the correct answer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Examples of loss function</a:t>
                </a:r>
              </a:p>
              <a:p>
                <a:pPr lvl="1"/>
                <a:r>
                  <a:rPr lang="en-US" dirty="0" smtClean="0"/>
                  <a:t>Classification: 0/1 loss</a:t>
                </a:r>
              </a:p>
              <a:p>
                <a:pPr lvl="1"/>
                <a:r>
                  <a:rPr lang="en-US" dirty="0" smtClean="0"/>
                  <a:t>Regression: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Empirical Loss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69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189001" y="168001"/>
            <a:ext cx="8153999" cy="9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chemeClr val="bg1"/>
                </a:solidFill>
              </a:rPr>
              <a:t>Parametric approach: </a:t>
            </a:r>
            <a:r>
              <a:rPr lang="en" sz="3200" b="1" dirty="0">
                <a:solidFill>
                  <a:schemeClr val="bg1"/>
                </a:solidFill>
              </a:rPr>
              <a:t>Linear classifier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50" y="2298017"/>
            <a:ext cx="10096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/>
        </p:nvSpPr>
        <p:spPr>
          <a:xfrm>
            <a:off x="568476" y="3877967"/>
            <a:ext cx="3328799" cy="41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[32x32x3]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array of numbers 0...1</a:t>
            </a:r>
          </a:p>
        </p:txBody>
      </p:sp>
      <p:cxnSp>
        <p:nvCxnSpPr>
          <p:cNvPr id="492" name="Shape 492"/>
          <p:cNvCxnSpPr/>
          <p:nvPr/>
        </p:nvCxnSpPr>
        <p:spPr>
          <a:xfrm>
            <a:off x="2424076" y="3026900"/>
            <a:ext cx="34280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3" name="Shape 493"/>
          <p:cNvSpPr txBox="1"/>
          <p:nvPr/>
        </p:nvSpPr>
        <p:spPr>
          <a:xfrm>
            <a:off x="6329351" y="2430300"/>
            <a:ext cx="2662199" cy="10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10</a:t>
            </a:r>
            <a:r>
              <a:rPr lang="en" sz="2400"/>
              <a:t> numbers, indicating class scores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462" y="1414634"/>
            <a:ext cx="2393324" cy="6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/>
          <p:nvPr/>
        </p:nvSpPr>
        <p:spPr>
          <a:xfrm>
            <a:off x="5210724" y="1587934"/>
            <a:ext cx="223200" cy="413599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5615900" y="1183600"/>
            <a:ext cx="1436100" cy="5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FF"/>
                </a:solidFill>
              </a:rPr>
              <a:t>3072x1</a:t>
            </a:r>
          </a:p>
        </p:txBody>
      </p:sp>
      <p:sp>
        <p:nvSpPr>
          <p:cNvPr id="497" name="Shape 497"/>
          <p:cNvSpPr/>
          <p:nvPr/>
        </p:nvSpPr>
        <p:spPr>
          <a:xfrm>
            <a:off x="4777692" y="1476709"/>
            <a:ext cx="411299" cy="524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3040475" y="2011116"/>
            <a:ext cx="1436100" cy="5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38761D"/>
                </a:solidFill>
              </a:rPr>
              <a:t>10x1</a:t>
            </a:r>
          </a:p>
        </p:txBody>
      </p:sp>
      <p:sp>
        <p:nvSpPr>
          <p:cNvPr id="499" name="Shape 499"/>
          <p:cNvSpPr/>
          <p:nvPr/>
        </p:nvSpPr>
        <p:spPr>
          <a:xfrm>
            <a:off x="2988747" y="1414634"/>
            <a:ext cx="1361999" cy="675599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x="4472900" y="1996400"/>
            <a:ext cx="1436100" cy="5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</a:rPr>
              <a:t>10x3072</a:t>
            </a:r>
          </a:p>
        </p:txBody>
      </p:sp>
      <p:cxnSp>
        <p:nvCxnSpPr>
          <p:cNvPr id="501" name="Shape 501"/>
          <p:cNvCxnSpPr/>
          <p:nvPr/>
        </p:nvCxnSpPr>
        <p:spPr>
          <a:xfrm>
            <a:off x="5124101" y="2742467"/>
            <a:ext cx="382499" cy="237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2" name="Shape 502"/>
          <p:cNvSpPr txBox="1"/>
          <p:nvPr/>
        </p:nvSpPr>
        <p:spPr>
          <a:xfrm>
            <a:off x="4301350" y="5008067"/>
            <a:ext cx="4005300" cy="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parameters, or “weights”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7127051" y="1299201"/>
            <a:ext cx="1066799" cy="41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(+b)</a:t>
            </a:r>
          </a:p>
        </p:txBody>
      </p:sp>
      <p:sp>
        <p:nvSpPr>
          <p:cNvPr id="504" name="Shape 504"/>
          <p:cNvSpPr/>
          <p:nvPr/>
        </p:nvSpPr>
        <p:spPr>
          <a:xfrm>
            <a:off x="7127051" y="1375901"/>
            <a:ext cx="751499" cy="675599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7878650" y="1414616"/>
            <a:ext cx="1436100" cy="5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9900FF"/>
                </a:solidFill>
              </a:rPr>
              <a:t>10x1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0120"/>
          </a:xfrm>
        </p:spPr>
        <p:txBody>
          <a:bodyPr>
            <a:normAutofit/>
          </a:bodyPr>
          <a:lstStyle/>
          <a:p>
            <a:r>
              <a:rPr lang="en-US" dirty="0"/>
              <a:t>Parametric approach: Linear </a:t>
            </a:r>
            <a:r>
              <a:rPr lang="en-US" dirty="0" smtClean="0"/>
              <a:t>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7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043588" y="2625543"/>
            <a:ext cx="4101600" cy="3463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4294967295"/>
          </p:nvPr>
        </p:nvSpPr>
        <p:spPr>
          <a:xfrm>
            <a:off x="6503290" y="6223800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07" name="Shape 107"/>
          <p:cNvSpPr txBox="1"/>
          <p:nvPr/>
        </p:nvSpPr>
        <p:spPr>
          <a:xfrm>
            <a:off x="281101" y="96833"/>
            <a:ext cx="8515799" cy="6651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Los</a:t>
            </a:r>
            <a:r>
              <a:rPr lang="en" sz="3200" dirty="0" smtClean="0">
                <a:solidFill>
                  <a:schemeClr val="bg1"/>
                </a:solidFill>
              </a:rPr>
              <a:t>s Functions/ Optimization</a:t>
            </a:r>
            <a:endParaRPr lang="en" sz="3200" dirty="0">
              <a:solidFill>
                <a:schemeClr val="bg1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52" y="1171222"/>
            <a:ext cx="1140230" cy="136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647" y="1171222"/>
            <a:ext cx="1258543" cy="136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387" y="2662947"/>
            <a:ext cx="3264828" cy="331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1043588" y="2625543"/>
            <a:ext cx="4101600" cy="3463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43588" y="2658277"/>
            <a:ext cx="1337099" cy="30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ea typeface="Courier New"/>
                <a:cs typeface="Courier New"/>
                <a:sym typeface="Courier New"/>
              </a:rPr>
              <a:t>-3.45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-8.87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0.09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ea typeface="Courier New"/>
                <a:cs typeface="Courier New"/>
                <a:sym typeface="Courier New"/>
              </a:rPr>
              <a:t>2.9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4.48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8.02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3.78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1.06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-0.36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-0.72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2368091" y="2662947"/>
            <a:ext cx="1337099" cy="30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-0.51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ea typeface="Courier New"/>
                <a:cs typeface="Courier New"/>
                <a:sym typeface="Courier New"/>
              </a:rPr>
              <a:t>6.04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5.31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-4.22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-4.19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3.58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4.49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-4.37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-2.09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-2.93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5092" y="1157111"/>
            <a:ext cx="1211051" cy="138905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748897" y="2664043"/>
            <a:ext cx="1337099" cy="30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3.42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4.64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2.65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5.1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2.64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5.55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ea typeface="Courier New"/>
                <a:cs typeface="Courier New"/>
                <a:sym typeface="Courier New"/>
              </a:rPr>
              <a:t>-4.34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-1.5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-4.79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6.14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Shape 116"/>
              <p:cNvSpPr txBox="1"/>
              <p:nvPr/>
            </p:nvSpPr>
            <p:spPr>
              <a:xfrm>
                <a:off x="5272644" y="1175695"/>
                <a:ext cx="3716133" cy="4550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342900" rtl="0">
                  <a:spcBef>
                    <a:spcPts val="0"/>
                  </a:spcBef>
                  <a:buSzPct val="100000"/>
                  <a:buAutoNum type="arabicPeriod"/>
                </a:pPr>
                <a:r>
                  <a:rPr lang="en" sz="2000" dirty="0" smtClean="0"/>
                  <a:t>The </a:t>
                </a:r>
                <a:r>
                  <a:rPr lang="en" sz="2000" b="1" dirty="0"/>
                  <a:t>loss function</a:t>
                </a:r>
                <a:r>
                  <a:rPr lang="en" sz="2000" dirty="0"/>
                  <a:t> </a:t>
                </a:r>
                <a:r>
                  <a:rPr lang="en" sz="2000" dirty="0" smtClean="0"/>
                  <a:t>quantifies </a:t>
                </a:r>
                <a:r>
                  <a:rPr lang="en" sz="2000" dirty="0"/>
                  <a:t>our unhappiness with the scores across the training </a:t>
                </a:r>
                <a:r>
                  <a:rPr lang="en" sz="2000" dirty="0" smtClean="0"/>
                  <a:t>data.</a:t>
                </a:r>
                <a:endParaRPr lang="en" sz="2000" dirty="0"/>
              </a:p>
              <a:p>
                <a:pPr marL="114300" lvl="0" rtl="0">
                  <a:spcBef>
                    <a:spcPts val="0"/>
                  </a:spcBef>
                  <a:buSzPct val="100000"/>
                </a:pPr>
                <a:r>
                  <a:rPr lang="en" sz="2000" dirty="0" smtClean="0"/>
                  <a:t>Loss over the dataset:</a:t>
                </a:r>
              </a:p>
              <a:p>
                <a:pPr marL="114300" lvl="0" rtl="0">
                  <a:spcBef>
                    <a:spcPts val="0"/>
                  </a:spcBef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" sz="2000" dirty="0" smtClean="0"/>
              </a:p>
              <a:p>
                <a:pPr marL="457200" lvl="0" indent="-342900" rtl="0">
                  <a:spcBef>
                    <a:spcPts val="0"/>
                  </a:spcBef>
                  <a:buSzPct val="100000"/>
                  <a:buAutoNum type="arabicPeriod"/>
                </a:pPr>
                <a:endParaRPr lang="en" sz="2000" dirty="0" smtClean="0">
                  <a:solidFill>
                    <a:schemeClr val="dk1"/>
                  </a:solidFill>
                </a:endParaRPr>
              </a:p>
              <a:p>
                <a:pPr marL="114300" lvl="0" rtl="0">
                  <a:spcBef>
                    <a:spcPts val="0"/>
                  </a:spcBef>
                  <a:buSzPct val="100000"/>
                </a:pPr>
                <a:r>
                  <a:rPr lang="en" sz="2000" dirty="0">
                    <a:solidFill>
                      <a:schemeClr val="dk1"/>
                    </a:solidFill>
                  </a:rPr>
                  <a:t>E</a:t>
                </a:r>
                <a:r>
                  <a:rPr lang="en" sz="2000" dirty="0" smtClean="0">
                    <a:solidFill>
                      <a:schemeClr val="dk1"/>
                    </a:solidFill>
                  </a:rPr>
                  <a:t>fficiently find </a:t>
                </a:r>
                <a:r>
                  <a:rPr lang="en" sz="2000" dirty="0">
                    <a:solidFill>
                      <a:schemeClr val="dk1"/>
                    </a:solidFill>
                  </a:rPr>
                  <a:t>the parameters that minimize the loss function. </a:t>
                </a:r>
                <a:r>
                  <a:rPr lang="en" sz="2000" b="1" dirty="0">
                    <a:solidFill>
                      <a:schemeClr val="dk1"/>
                    </a:solidFill>
                  </a:rPr>
                  <a:t>(optimization)</a:t>
                </a:r>
              </a:p>
            </p:txBody>
          </p:sp>
        </mc:Choice>
        <mc:Fallback xmlns="">
          <p:sp>
            <p:nvSpPr>
              <p:cNvPr id="116" name="Shape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44" y="1175695"/>
                <a:ext cx="3716133" cy="455018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45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91" y="2539999"/>
            <a:ext cx="1140230" cy="134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6" y="2554110"/>
            <a:ext cx="1258543" cy="132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8331" y="2554110"/>
            <a:ext cx="1211051" cy="132644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hape 127"/>
              <p:cNvSpPr txBox="1"/>
              <p:nvPr/>
            </p:nvSpPr>
            <p:spPr>
              <a:xfrm>
                <a:off x="244603" y="1308367"/>
                <a:ext cx="6124299" cy="90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400" dirty="0" smtClean="0"/>
                  <a:t>For</a:t>
                </a:r>
                <a:r>
                  <a:rPr lang="en" sz="2400" dirty="0" smtClean="0"/>
                  <a:t> </a:t>
                </a:r>
                <a:r>
                  <a:rPr lang="en" sz="2400" dirty="0"/>
                  <a:t>some W the </a:t>
                </a:r>
                <a:r>
                  <a:rPr lang="en" sz="2400" dirty="0" smtClean="0"/>
                  <a:t>scores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𝑊𝑥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" sz="2400" dirty="0" smtClean="0"/>
                  <a:t>are</a:t>
                </a:r>
                <a:r>
                  <a:rPr lang="en" sz="2400" dirty="0"/>
                  <a:t>:</a:t>
                </a:r>
              </a:p>
            </p:txBody>
          </p:sp>
        </mc:Choice>
        <mc:Fallback xmlns="">
          <p:sp>
            <p:nvSpPr>
              <p:cNvPr id="127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03" y="1308367"/>
                <a:ext cx="6124299" cy="907078"/>
              </a:xfrm>
              <a:prstGeom prst="rect">
                <a:avLst/>
              </a:prstGeom>
              <a:blipFill rotWithShape="1">
                <a:blip r:embed="rId6"/>
                <a:stretch>
                  <a:fillRect l="-1493" b="-121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Shape 128"/>
          <p:cNvSpPr txBox="1"/>
          <p:nvPr/>
        </p:nvSpPr>
        <p:spPr>
          <a:xfrm>
            <a:off x="238015" y="401625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52126" y="543195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52126" y="4732511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440059" y="39783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440059" y="46895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363859" y="54007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887859" y="46895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887859" y="39783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887859" y="54007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107059" y="54007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259459" y="46895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259459" y="39783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20" name="Shape 107"/>
          <p:cNvSpPr txBox="1"/>
          <p:nvPr/>
        </p:nvSpPr>
        <p:spPr>
          <a:xfrm>
            <a:off x="281101" y="96833"/>
            <a:ext cx="8515799" cy="66516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bg1"/>
                </a:solidFill>
              </a:rPr>
              <a:t>Loss function</a:t>
            </a:r>
            <a:r>
              <a:rPr lang="en-US" sz="3200" dirty="0" smtClean="0">
                <a:solidFill>
                  <a:schemeClr val="bg1"/>
                </a:solidFill>
              </a:rPr>
              <a:t>s</a:t>
            </a:r>
            <a:endParaRPr lang="e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9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Support </a:t>
            </a:r>
            <a:r>
              <a:rPr lang="en-US" dirty="0" smtClean="0"/>
              <a:t>Vector </a:t>
            </a:r>
            <a:r>
              <a:rPr lang="en-US" dirty="0"/>
              <a:t>Machine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3480"/>
                <a:ext cx="4572000" cy="542544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SVM “wants” the correct class for each input </a:t>
                </a:r>
                <a:r>
                  <a:rPr lang="en-US" dirty="0"/>
                  <a:t>to a have a score higher than the incorrect classes by some </a:t>
                </a:r>
                <a:r>
                  <a:rPr lang="en-US" dirty="0" smtClean="0"/>
                  <a:t>margin.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 score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class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/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+1)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3480"/>
                <a:ext cx="4572000" cy="5425440"/>
              </a:xfrm>
              <a:blipFill rotWithShape="1">
                <a:blip r:embed="rId2"/>
                <a:stretch>
                  <a:fillRect l="-1067" t="-899" r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70" y="1182052"/>
            <a:ext cx="36195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66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91" y="2540000"/>
            <a:ext cx="1140230" cy="129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6" y="2554111"/>
            <a:ext cx="1258543" cy="12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554" y="2540000"/>
            <a:ext cx="1211051" cy="13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7460" y="3889255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5126" y="529084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39237" y="4633733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54171" y="39360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54171" y="46472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377971" y="53584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01971" y="46472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01971" y="39360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01971" y="53584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21171" y="53584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73571" y="46472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273571" y="39360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0"/>
            <a:ext cx="9085138" cy="8584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solidFill>
                  <a:schemeClr val="bg1"/>
                </a:solidFill>
              </a:rPr>
              <a:t>Multiclass SVM </a:t>
            </a:r>
            <a:r>
              <a:rPr lang="en" sz="3200" b="1" dirty="0" smtClean="0">
                <a:solidFill>
                  <a:schemeClr val="bg1"/>
                </a:solidFill>
              </a:rPr>
              <a:t>loss:</a:t>
            </a:r>
            <a:endParaRPr lang="e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Shape 165"/>
              <p:cNvSpPr txBox="1"/>
              <p:nvPr/>
            </p:nvSpPr>
            <p:spPr>
              <a:xfrm>
                <a:off x="5235288" y="1500532"/>
                <a:ext cx="3659330" cy="4153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Given an example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image and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(integer) label,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using the shorthand for the scores vector</a:t>
                </a:r>
                <a:r>
                  <a:rPr lang="en-US" sz="2000" dirty="0" smtClean="0"/>
                  <a:t>: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𝑠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the SVM loss has the form</a:t>
                </a:r>
                <a:r>
                  <a:rPr lang="en-US" sz="2000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99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5" name="Shap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88" y="1500532"/>
                <a:ext cx="3659330" cy="4153911"/>
              </a:xfrm>
              <a:prstGeom prst="rect">
                <a:avLst/>
              </a:prstGeom>
              <a:blipFill rotWithShape="1">
                <a:blip r:embed="rId6"/>
                <a:stretch>
                  <a:fillRect l="-1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hape 127"/>
              <p:cNvSpPr txBox="1"/>
              <p:nvPr/>
            </p:nvSpPr>
            <p:spPr>
              <a:xfrm>
                <a:off x="357492" y="1350701"/>
                <a:ext cx="4990619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000" dirty="0" smtClean="0"/>
                  <a:t>For</a:t>
                </a:r>
                <a:r>
                  <a:rPr lang="en" sz="2000" dirty="0" smtClean="0"/>
                  <a:t> </a:t>
                </a:r>
                <a:r>
                  <a:rPr lang="en" sz="2000" dirty="0"/>
                  <a:t>some W the </a:t>
                </a:r>
                <a:r>
                  <a:rPr lang="en" sz="2000" dirty="0" smtClean="0"/>
                  <a:t>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𝑊𝑥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" sz="2000" dirty="0" smtClean="0"/>
                  <a:t>are</a:t>
                </a:r>
                <a:r>
                  <a:rPr lang="en" sz="2000" dirty="0"/>
                  <a:t>:</a:t>
                </a:r>
              </a:p>
            </p:txBody>
          </p:sp>
        </mc:Choice>
        <mc:Fallback xmlns="">
          <p:sp>
            <p:nvSpPr>
              <p:cNvPr id="28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2" y="1350701"/>
                <a:ext cx="4990619" cy="474000"/>
              </a:xfrm>
              <a:prstGeom prst="rect">
                <a:avLst/>
              </a:prstGeom>
              <a:blipFill rotWithShape="1">
                <a:blip r:embed="rId7"/>
                <a:stretch>
                  <a:fillRect l="-1345" r="-367" b="-831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9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89" y="2220342"/>
            <a:ext cx="1140230" cy="129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4" y="2234453"/>
            <a:ext cx="1258543" cy="12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552" y="2220342"/>
            <a:ext cx="1211051" cy="13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7458" y="3569597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5124" y="497118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39235" y="4314075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541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541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377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019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019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01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211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735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2735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0"/>
            <a:ext cx="9143999" cy="86316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solidFill>
                  <a:schemeClr val="bg1"/>
                </a:solidFill>
              </a:rPr>
              <a:t>Multiclass SVM </a:t>
            </a:r>
            <a:r>
              <a:rPr lang="en" sz="3200" b="1" dirty="0" smtClean="0">
                <a:solidFill>
                  <a:schemeClr val="bg1"/>
                </a:solidFill>
              </a:rPr>
              <a:t>loss:</a:t>
            </a:r>
            <a:endParaRPr lang="e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Shape 165"/>
              <p:cNvSpPr txBox="1"/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Given an example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image and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(integer) label,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using the shorthand for the scores vector</a:t>
                </a:r>
                <a:r>
                  <a:rPr lang="en-US" sz="2000" dirty="0" smtClean="0"/>
                  <a:t>: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rgbClr val="000099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SVM loss has the form</a:t>
                </a:r>
                <a:r>
                  <a:rPr lang="en-US" sz="2000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0"/>
                <a:endParaRPr lang="en" dirty="0" smtClean="0">
                  <a:solidFill>
                    <a:srgbClr val="0000FF"/>
                  </a:solidFill>
                </a:endParaRPr>
              </a:p>
              <a:p>
                <a:pPr lvl="0"/>
                <a:r>
                  <a:rPr lang="en" dirty="0" smtClean="0">
                    <a:solidFill>
                      <a:srgbClr val="0000FF"/>
                    </a:solidFill>
                  </a:rPr>
                  <a:t>= </a:t>
                </a:r>
                <a:r>
                  <a:rPr lang="en" dirty="0">
                    <a:solidFill>
                      <a:srgbClr val="0000FF"/>
                    </a:solidFill>
                  </a:rPr>
                  <a:t>max(0, 5.1 - 3.2 + 1) 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   +max(0, -1.7 - 3.2 + 1)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max(0, 2.9) + max(0, -3.9)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2.9 + 0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" dirty="0">
                    <a:solidFill>
                      <a:srgbClr val="0000FF"/>
                    </a:solidFill>
                  </a:rPr>
                  <a:t>= 2.9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5" name="Shap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blipFill rotWithShape="1">
                <a:blip r:embed="rId6"/>
                <a:stretch>
                  <a:fillRect l="-1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hape 127"/>
              <p:cNvSpPr txBox="1"/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000" dirty="0" smtClean="0"/>
                  <a:t>For</a:t>
                </a:r>
                <a:r>
                  <a:rPr lang="en" sz="2000" dirty="0" smtClean="0"/>
                  <a:t> </a:t>
                </a:r>
                <a:r>
                  <a:rPr lang="en" sz="2000" dirty="0"/>
                  <a:t>some W the </a:t>
                </a:r>
                <a:r>
                  <a:rPr lang="en" sz="2000" dirty="0" smtClean="0"/>
                  <a:t>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𝑊𝑥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" sz="2000" dirty="0" smtClean="0"/>
                  <a:t>are</a:t>
                </a:r>
                <a:r>
                  <a:rPr lang="en" sz="2000" dirty="0"/>
                  <a:t>:</a:t>
                </a:r>
              </a:p>
            </p:txBody>
          </p:sp>
        </mc:Choice>
        <mc:Fallback xmlns="">
          <p:sp>
            <p:nvSpPr>
              <p:cNvPr id="28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blipFill rotWithShape="1">
                <a:blip r:embed="rId7"/>
                <a:stretch>
                  <a:fillRect l="-1345" r="-367" b="-82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hape 203"/>
          <p:cNvSpPr/>
          <p:nvPr/>
        </p:nvSpPr>
        <p:spPr>
          <a:xfrm>
            <a:off x="1377969" y="3569597"/>
            <a:ext cx="681749" cy="251537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05"/>
          <p:cNvSpPr txBox="1"/>
          <p:nvPr/>
        </p:nvSpPr>
        <p:spPr>
          <a:xfrm>
            <a:off x="98373" y="5609931"/>
            <a:ext cx="12584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Losses:</a:t>
            </a:r>
          </a:p>
        </p:txBody>
      </p:sp>
      <p:sp>
        <p:nvSpPr>
          <p:cNvPr id="23" name="Shape 204"/>
          <p:cNvSpPr txBox="1"/>
          <p:nvPr/>
        </p:nvSpPr>
        <p:spPr>
          <a:xfrm>
            <a:off x="1439723" y="5597602"/>
            <a:ext cx="8730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2.9</a:t>
            </a:r>
          </a:p>
        </p:txBody>
      </p:sp>
      <p:sp>
        <p:nvSpPr>
          <p:cNvPr id="25" name="Shape 203"/>
          <p:cNvSpPr/>
          <p:nvPr/>
        </p:nvSpPr>
        <p:spPr>
          <a:xfrm>
            <a:off x="5485216" y="3543912"/>
            <a:ext cx="3573724" cy="78368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59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89" y="2220342"/>
            <a:ext cx="1140230" cy="129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4" y="2234453"/>
            <a:ext cx="1258543" cy="12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552" y="2220342"/>
            <a:ext cx="1211051" cy="13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7458" y="3569597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5124" y="497118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39235" y="4314075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541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541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377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019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019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01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211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735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2735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232767"/>
            <a:ext cx="8923632" cy="63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bg1"/>
                </a:solidFill>
              </a:rPr>
              <a:t>Multiclass SVM </a:t>
            </a:r>
            <a:r>
              <a:rPr lang="en" sz="2400" b="1" dirty="0" smtClean="0">
                <a:solidFill>
                  <a:schemeClr val="bg1"/>
                </a:solidFill>
              </a:rPr>
              <a:t>loss:</a:t>
            </a:r>
            <a:endParaRPr lang="en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Shape 165"/>
              <p:cNvSpPr txBox="1"/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Given an example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image and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(integer) label,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using the shorthand for the scores vector</a:t>
                </a:r>
                <a:r>
                  <a:rPr lang="en-US" sz="2000" dirty="0" smtClean="0"/>
                  <a:t>: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𝑠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SVM loss has the form</a:t>
                </a:r>
                <a:r>
                  <a:rPr lang="en-US" sz="2000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0"/>
                <a:endParaRPr lang="en" dirty="0" smtClean="0">
                  <a:solidFill>
                    <a:srgbClr val="0000FF"/>
                  </a:solidFill>
                </a:endParaRP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max(0, 1.3 - 4.9 + 1) 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   +max(0, 2.0 - 4.9 + 1)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max(0, -2.6) + max(0, -1.9)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0 + 0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0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5" name="Shap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blipFill rotWithShape="1">
                <a:blip r:embed="rId6"/>
                <a:stretch>
                  <a:fillRect l="-1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hape 127"/>
              <p:cNvSpPr txBox="1"/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000" dirty="0" smtClean="0"/>
                  <a:t>For</a:t>
                </a:r>
                <a:r>
                  <a:rPr lang="en" sz="2000" dirty="0" smtClean="0"/>
                  <a:t> </a:t>
                </a:r>
                <a:r>
                  <a:rPr lang="en" sz="2000" dirty="0"/>
                  <a:t>some W the </a:t>
                </a:r>
                <a:r>
                  <a:rPr lang="en" sz="2000" dirty="0" smtClean="0"/>
                  <a:t>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𝑊𝑥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" sz="2000" dirty="0" smtClean="0"/>
                  <a:t>are</a:t>
                </a:r>
                <a:r>
                  <a:rPr lang="en" sz="2000" dirty="0"/>
                  <a:t>:</a:t>
                </a:r>
              </a:p>
            </p:txBody>
          </p:sp>
        </mc:Choice>
        <mc:Fallback xmlns="">
          <p:sp>
            <p:nvSpPr>
              <p:cNvPr id="28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blipFill rotWithShape="1">
                <a:blip r:embed="rId7"/>
                <a:stretch>
                  <a:fillRect l="-1345" r="-367" b="-82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hape 203"/>
          <p:cNvSpPr/>
          <p:nvPr/>
        </p:nvSpPr>
        <p:spPr>
          <a:xfrm>
            <a:off x="2852799" y="3568561"/>
            <a:ext cx="681749" cy="251537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05"/>
          <p:cNvSpPr txBox="1"/>
          <p:nvPr/>
        </p:nvSpPr>
        <p:spPr>
          <a:xfrm>
            <a:off x="98373" y="5609931"/>
            <a:ext cx="12584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Losses:</a:t>
            </a:r>
          </a:p>
        </p:txBody>
      </p:sp>
      <p:sp>
        <p:nvSpPr>
          <p:cNvPr id="23" name="Shape 204"/>
          <p:cNvSpPr txBox="1"/>
          <p:nvPr/>
        </p:nvSpPr>
        <p:spPr>
          <a:xfrm>
            <a:off x="1439723" y="5597602"/>
            <a:ext cx="8730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2.9</a:t>
            </a:r>
          </a:p>
        </p:txBody>
      </p:sp>
      <p:sp>
        <p:nvSpPr>
          <p:cNvPr id="25" name="Shape 203"/>
          <p:cNvSpPr/>
          <p:nvPr/>
        </p:nvSpPr>
        <p:spPr>
          <a:xfrm>
            <a:off x="5485216" y="3543912"/>
            <a:ext cx="3573724" cy="78368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04"/>
          <p:cNvSpPr txBox="1"/>
          <p:nvPr/>
        </p:nvSpPr>
        <p:spPr>
          <a:xfrm>
            <a:off x="2901969" y="5609931"/>
            <a:ext cx="677143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 </a:t>
            </a:r>
            <a:r>
              <a:rPr lang="en" sz="2400" dirty="0" smtClean="0">
                <a:solidFill>
                  <a:srgbClr val="0000FF"/>
                </a:solidFill>
              </a:rPr>
              <a:t>0 </a:t>
            </a:r>
            <a:endParaRPr lang="e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89" y="2220342"/>
            <a:ext cx="1140230" cy="129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4" y="2234453"/>
            <a:ext cx="1258543" cy="12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552" y="2220342"/>
            <a:ext cx="1211051" cy="13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7458" y="3569597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5124" y="497118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39235" y="4314075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541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541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377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019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019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01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211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735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2735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232767"/>
            <a:ext cx="8923632" cy="63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bg1"/>
                </a:solidFill>
              </a:rPr>
              <a:t>Multiclass SVM </a:t>
            </a:r>
            <a:r>
              <a:rPr lang="en" sz="2400" b="1" dirty="0" smtClean="0">
                <a:solidFill>
                  <a:schemeClr val="bg1"/>
                </a:solidFill>
              </a:rPr>
              <a:t>loss:</a:t>
            </a:r>
            <a:endParaRPr lang="en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Shape 165"/>
              <p:cNvSpPr txBox="1"/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Given an example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image and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(integer) label,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using the shorthand for the scores vector</a:t>
                </a:r>
                <a:r>
                  <a:rPr lang="en-US" sz="2000" dirty="0" smtClean="0"/>
                  <a:t>: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𝑠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SVM loss has the form</a:t>
                </a:r>
                <a:r>
                  <a:rPr lang="en-US" sz="2000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0"/>
                <a:endParaRPr lang="en" dirty="0" smtClean="0">
                  <a:solidFill>
                    <a:srgbClr val="0000FF"/>
                  </a:solidFill>
                </a:endParaRP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max(0, 2.2 - (-3.1) + 1) 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   +max(0, 2.5 - (-3.1) + 1)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max(0, 5.3) + max(0, 5.6)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5.3 + 5.6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10.9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5" name="Shap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blipFill rotWithShape="1">
                <a:blip r:embed="rId6"/>
                <a:stretch>
                  <a:fillRect l="-1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hape 127"/>
              <p:cNvSpPr txBox="1"/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000" dirty="0" smtClean="0"/>
                  <a:t>For</a:t>
                </a:r>
                <a:r>
                  <a:rPr lang="en" sz="2000" dirty="0" smtClean="0"/>
                  <a:t> </a:t>
                </a:r>
                <a:r>
                  <a:rPr lang="en" sz="2000" dirty="0"/>
                  <a:t>some W the </a:t>
                </a:r>
                <a:r>
                  <a:rPr lang="en" sz="2000" dirty="0" smtClean="0"/>
                  <a:t>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𝑊𝑥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" sz="2000" dirty="0" smtClean="0"/>
                  <a:t>are</a:t>
                </a:r>
                <a:r>
                  <a:rPr lang="en" sz="2000" dirty="0"/>
                  <a:t>:</a:t>
                </a:r>
              </a:p>
            </p:txBody>
          </p:sp>
        </mc:Choice>
        <mc:Fallback xmlns="">
          <p:sp>
            <p:nvSpPr>
              <p:cNvPr id="28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blipFill rotWithShape="1">
                <a:blip r:embed="rId7"/>
                <a:stretch>
                  <a:fillRect l="-1345" r="-367" b="-82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hape 203"/>
          <p:cNvSpPr/>
          <p:nvPr/>
        </p:nvSpPr>
        <p:spPr>
          <a:xfrm>
            <a:off x="4133114" y="3569923"/>
            <a:ext cx="817925" cy="251537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05"/>
          <p:cNvSpPr txBox="1"/>
          <p:nvPr/>
        </p:nvSpPr>
        <p:spPr>
          <a:xfrm>
            <a:off x="98373" y="5609931"/>
            <a:ext cx="12584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Losses:</a:t>
            </a:r>
          </a:p>
        </p:txBody>
      </p:sp>
      <p:sp>
        <p:nvSpPr>
          <p:cNvPr id="23" name="Shape 204"/>
          <p:cNvSpPr txBox="1"/>
          <p:nvPr/>
        </p:nvSpPr>
        <p:spPr>
          <a:xfrm>
            <a:off x="1439723" y="5597602"/>
            <a:ext cx="8730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2.9</a:t>
            </a:r>
          </a:p>
        </p:txBody>
      </p:sp>
      <p:sp>
        <p:nvSpPr>
          <p:cNvPr id="25" name="Shape 203"/>
          <p:cNvSpPr/>
          <p:nvPr/>
        </p:nvSpPr>
        <p:spPr>
          <a:xfrm>
            <a:off x="5485216" y="3543912"/>
            <a:ext cx="3573724" cy="78368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04"/>
          <p:cNvSpPr txBox="1"/>
          <p:nvPr/>
        </p:nvSpPr>
        <p:spPr>
          <a:xfrm>
            <a:off x="2901969" y="5609931"/>
            <a:ext cx="677143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 </a:t>
            </a:r>
            <a:r>
              <a:rPr lang="en" sz="2400" dirty="0" smtClean="0"/>
              <a:t>0 </a:t>
            </a:r>
            <a:endParaRPr lang="en" sz="2400" dirty="0"/>
          </a:p>
        </p:txBody>
      </p:sp>
      <p:sp>
        <p:nvSpPr>
          <p:cNvPr id="27" name="Shape 204"/>
          <p:cNvSpPr txBox="1"/>
          <p:nvPr/>
        </p:nvSpPr>
        <p:spPr>
          <a:xfrm>
            <a:off x="4032595" y="5584531"/>
            <a:ext cx="945628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 </a:t>
            </a:r>
            <a:r>
              <a:rPr lang="en" sz="2400" dirty="0" smtClean="0">
                <a:solidFill>
                  <a:srgbClr val="0000FF"/>
                </a:solidFill>
              </a:rPr>
              <a:t>10.9 </a:t>
            </a:r>
            <a:endParaRPr lang="e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3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89" y="2220342"/>
            <a:ext cx="1140230" cy="129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4" y="2234453"/>
            <a:ext cx="1258543" cy="12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552" y="2220342"/>
            <a:ext cx="1211051" cy="13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7458" y="3569597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5124" y="497118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39235" y="4314075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541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541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377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019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019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01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211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735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2735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0"/>
            <a:ext cx="9144000" cy="8631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bg1"/>
                </a:solidFill>
              </a:rPr>
              <a:t>Multiclass SVM </a:t>
            </a:r>
            <a:r>
              <a:rPr lang="en" sz="2400" b="1" dirty="0" smtClean="0">
                <a:solidFill>
                  <a:schemeClr val="bg1"/>
                </a:solidFill>
              </a:rPr>
              <a:t>loss:</a:t>
            </a:r>
            <a:endParaRPr lang="en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Shape 165"/>
              <p:cNvSpPr txBox="1"/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Given an example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image and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(integer) label,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using the shorthand for the scores vector</a:t>
                </a:r>
                <a:r>
                  <a:rPr lang="en-US" sz="2000" dirty="0" smtClean="0"/>
                  <a:t>: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𝑠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SVM loss has the form</a:t>
                </a:r>
                <a:r>
                  <a:rPr lang="en-US" sz="2000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and the full training loss is the mean over all the examples: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0"/>
                <a:endParaRPr lang="en-US" dirty="0"/>
              </a:p>
              <a:p>
                <a:pPr lvl="0"/>
                <a:r>
                  <a:rPr lang="en" sz="2000" dirty="0">
                    <a:solidFill>
                      <a:srgbClr val="0000FF"/>
                    </a:solidFill>
                  </a:rPr>
                  <a:t>L = (2.9 + 0 + 10.9)/</a:t>
                </a:r>
                <a:r>
                  <a:rPr lang="en" sz="2000" dirty="0" smtClean="0">
                    <a:solidFill>
                      <a:srgbClr val="0000FF"/>
                    </a:solidFill>
                  </a:rPr>
                  <a:t>3  </a:t>
                </a:r>
                <a:r>
                  <a:rPr lang="en" sz="2000" dirty="0">
                    <a:solidFill>
                      <a:srgbClr val="0000FF"/>
                    </a:solidFill>
                  </a:rPr>
                  <a:t>=</a:t>
                </a:r>
                <a:r>
                  <a:rPr lang="en" sz="2000" b="1" dirty="0">
                    <a:solidFill>
                      <a:srgbClr val="0000FF"/>
                    </a:solidFill>
                  </a:rPr>
                  <a:t> 4.6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5" name="Shap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blipFill rotWithShape="1">
                <a:blip r:embed="rId6"/>
                <a:stretch>
                  <a:fillRect l="-1833" b="-1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hape 127"/>
              <p:cNvSpPr txBox="1"/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000" dirty="0" smtClean="0"/>
                  <a:t>For</a:t>
                </a:r>
                <a:r>
                  <a:rPr lang="en" sz="2000" dirty="0" smtClean="0"/>
                  <a:t> </a:t>
                </a:r>
                <a:r>
                  <a:rPr lang="en" sz="2000" dirty="0"/>
                  <a:t>some W the </a:t>
                </a:r>
                <a:r>
                  <a:rPr lang="en" sz="2000" dirty="0" smtClean="0"/>
                  <a:t>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𝑊𝑥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" sz="2000" dirty="0" smtClean="0"/>
                  <a:t>are</a:t>
                </a:r>
                <a:r>
                  <a:rPr lang="en" sz="2000" dirty="0"/>
                  <a:t>:</a:t>
                </a:r>
              </a:p>
            </p:txBody>
          </p:sp>
        </mc:Choice>
        <mc:Fallback xmlns="">
          <p:sp>
            <p:nvSpPr>
              <p:cNvPr id="28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blipFill rotWithShape="1">
                <a:blip r:embed="rId7"/>
                <a:stretch>
                  <a:fillRect l="-1345" r="-367" b="-82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hape 205"/>
          <p:cNvSpPr txBox="1"/>
          <p:nvPr/>
        </p:nvSpPr>
        <p:spPr>
          <a:xfrm>
            <a:off x="98373" y="5609931"/>
            <a:ext cx="12584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Losses:</a:t>
            </a:r>
          </a:p>
        </p:txBody>
      </p:sp>
      <p:sp>
        <p:nvSpPr>
          <p:cNvPr id="23" name="Shape 204"/>
          <p:cNvSpPr txBox="1"/>
          <p:nvPr/>
        </p:nvSpPr>
        <p:spPr>
          <a:xfrm>
            <a:off x="1439723" y="5597602"/>
            <a:ext cx="8730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33CC"/>
                </a:solidFill>
              </a:rPr>
              <a:t>2.9</a:t>
            </a:r>
          </a:p>
        </p:txBody>
      </p:sp>
      <p:sp>
        <p:nvSpPr>
          <p:cNvPr id="26" name="Shape 204"/>
          <p:cNvSpPr txBox="1"/>
          <p:nvPr/>
        </p:nvSpPr>
        <p:spPr>
          <a:xfrm>
            <a:off x="2901969" y="5609931"/>
            <a:ext cx="677143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33CC"/>
                </a:solidFill>
              </a:rPr>
              <a:t> </a:t>
            </a:r>
            <a:r>
              <a:rPr lang="en" sz="2400" dirty="0" smtClean="0">
                <a:solidFill>
                  <a:srgbClr val="0033CC"/>
                </a:solidFill>
              </a:rPr>
              <a:t>0 </a:t>
            </a:r>
            <a:endParaRPr lang="en" sz="2400" dirty="0">
              <a:solidFill>
                <a:srgbClr val="0033CC"/>
              </a:solidFill>
            </a:endParaRPr>
          </a:p>
        </p:txBody>
      </p:sp>
      <p:sp>
        <p:nvSpPr>
          <p:cNvPr id="27" name="Shape 204"/>
          <p:cNvSpPr txBox="1"/>
          <p:nvPr/>
        </p:nvSpPr>
        <p:spPr>
          <a:xfrm>
            <a:off x="4032595" y="5584531"/>
            <a:ext cx="945628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 </a:t>
            </a:r>
            <a:r>
              <a:rPr lang="en" sz="2400" dirty="0" smtClean="0">
                <a:solidFill>
                  <a:srgbClr val="0000FF"/>
                </a:solidFill>
              </a:rPr>
              <a:t>10.9 </a:t>
            </a:r>
            <a:endParaRPr lang="e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3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Kullback-Leibler</a:t>
            </a:r>
            <a:r>
              <a:rPr lang="en-US" dirty="0" smtClean="0"/>
              <a:t>  Divergence </a:t>
            </a:r>
            <a:r>
              <a:rPr lang="en-US" dirty="0"/>
              <a:t>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25" y="998704"/>
            <a:ext cx="4993940" cy="915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KL Divergence </a:t>
            </a:r>
            <a:r>
              <a:rPr lang="en-US" sz="2000" dirty="0" smtClean="0"/>
              <a:t>measures how </a:t>
            </a:r>
            <a:r>
              <a:rPr lang="en-US" sz="2000" dirty="0"/>
              <a:t>much information we lose when we choose an approximation.</a:t>
            </a:r>
          </a:p>
        </p:txBody>
      </p:sp>
      <p:pic>
        <p:nvPicPr>
          <p:cNvPr id="1026" name="Picture 2" descr="The empirical probability distribution of the data colle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1" y="2016470"/>
            <a:ext cx="3887035" cy="277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4705" y="4803091"/>
            <a:ext cx="444137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The empirical probability distribution of the data collected</a:t>
            </a:r>
          </a:p>
        </p:txBody>
      </p:sp>
      <p:pic>
        <p:nvPicPr>
          <p:cNvPr id="1028" name="Picture 4" descr="Our uniform approximation wipes out any nuance in our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13" y="903253"/>
            <a:ext cx="3699477" cy="264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r binomial approximation has more subtlety, but doesn't perfectly model our data eith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94" y="3676790"/>
            <a:ext cx="3582622" cy="256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11508" y="6263547"/>
            <a:ext cx="3108608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Binomial </a:t>
            </a:r>
            <a:r>
              <a:rPr lang="en-US" sz="1400" dirty="0" err="1" smtClean="0"/>
              <a:t>distr</a:t>
            </a:r>
            <a:r>
              <a:rPr lang="en-US" sz="1400" dirty="0" smtClean="0"/>
              <a:t>: best </a:t>
            </a:r>
            <a:r>
              <a:rPr lang="en-US" sz="1400" dirty="0"/>
              <a:t>estimate of p is 0.57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113" y="5952708"/>
            <a:ext cx="4572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https://www.countbayesie.com/blog/2017/5/9/kullback-leibler-divergence-explained</a:t>
            </a:r>
          </a:p>
        </p:txBody>
      </p:sp>
    </p:spTree>
    <p:extLst>
      <p:ext uri="{BB962C8B-B14F-4D97-AF65-F5344CB8AC3E}">
        <p14:creationId xmlns:p14="http://schemas.microsoft.com/office/powerpoint/2010/main" val="18215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/>
        </p:nvSpPr>
        <p:spPr>
          <a:xfrm>
            <a:off x="167325" y="164901"/>
            <a:ext cx="5063100" cy="65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3200" dirty="0">
              <a:solidFill>
                <a:schemeClr val="bg1"/>
              </a:solidFill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7292576" y="1802533"/>
            <a:ext cx="1069499" cy="59047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67" name="Shape 567"/>
          <p:cNvCxnSpPr/>
          <p:nvPr/>
        </p:nvCxnSpPr>
        <p:spPr>
          <a:xfrm>
            <a:off x="7129220" y="1335197"/>
            <a:ext cx="531000" cy="3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Shape 568"/>
              <p:cNvSpPr txBox="1"/>
              <p:nvPr/>
            </p:nvSpPr>
            <p:spPr>
              <a:xfrm>
                <a:off x="4375107" y="917998"/>
                <a:ext cx="4103700" cy="417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" sz="1800" i="1" dirty="0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" sz="1800" dirty="0"/>
                  <a:t>= regularization strength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" sz="1800" dirty="0"/>
                  <a:t>(hyperparameter)</a:t>
                </a:r>
              </a:p>
            </p:txBody>
          </p:sp>
        </mc:Choice>
        <mc:Fallback xmlns="">
          <p:sp>
            <p:nvSpPr>
              <p:cNvPr id="568" name="Shape 5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07" y="917998"/>
                <a:ext cx="4103700" cy="417199"/>
              </a:xfrm>
              <a:prstGeom prst="rect">
                <a:avLst/>
              </a:prstGeom>
              <a:blipFill rotWithShape="1">
                <a:blip r:embed="rId3"/>
                <a:stretch>
                  <a:fillRect l="-1337" b="-88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Shape 569"/>
              <p:cNvSpPr txBox="1"/>
              <p:nvPr/>
            </p:nvSpPr>
            <p:spPr>
              <a:xfrm>
                <a:off x="380379" y="1331560"/>
                <a:ext cx="8229299" cy="41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𝐿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max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" sz="3000" dirty="0" smtClean="0">
                  <a:solidFill>
                    <a:srgbClr val="38761D"/>
                  </a:solidFill>
                </a:endParaRPr>
              </a:p>
              <a:p>
                <a:pPr lvl="0" rtl="0">
                  <a:spcBef>
                    <a:spcPts val="1200"/>
                  </a:spcBef>
                  <a:buNone/>
                </a:pPr>
                <a:r>
                  <a:rPr lang="en" sz="2400" dirty="0" smtClean="0">
                    <a:solidFill>
                      <a:srgbClr val="38761D"/>
                    </a:solidFill>
                  </a:rPr>
                  <a:t>In </a:t>
                </a:r>
                <a:r>
                  <a:rPr lang="en" sz="2400" dirty="0">
                    <a:solidFill>
                      <a:srgbClr val="38761D"/>
                    </a:solidFill>
                  </a:rPr>
                  <a:t>common use:</a:t>
                </a:r>
                <a:r>
                  <a:rPr lang="en" sz="2400" dirty="0"/>
                  <a:t> </a:t>
                </a:r>
              </a:p>
              <a:p>
                <a:pPr lvl="0" rtl="0">
                  <a:spcBef>
                    <a:spcPts val="1200"/>
                  </a:spcBef>
                  <a:buNone/>
                </a:pPr>
                <a:r>
                  <a:rPr lang="en" sz="2400" b="1" dirty="0"/>
                  <a:t>L2 </a:t>
                </a:r>
                <a:r>
                  <a:rPr lang="en" sz="2400" b="1" dirty="0" smtClean="0"/>
                  <a:t>regularization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" sz="2400" b="1" dirty="0" smtClean="0"/>
                  <a:t>    </a:t>
                </a:r>
                <a:endParaRPr lang="en" sz="2400" b="1" dirty="0"/>
              </a:p>
              <a:p>
                <a:pPr lvl="0">
                  <a:spcBef>
                    <a:spcPts val="1200"/>
                  </a:spcBef>
                </a:pPr>
                <a:r>
                  <a:rPr lang="en" sz="2400" dirty="0"/>
                  <a:t>L1 </a:t>
                </a:r>
                <a:r>
                  <a:rPr lang="en" sz="2400" dirty="0" smtClean="0"/>
                  <a:t>regularization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" sz="2400" dirty="0"/>
              </a:p>
              <a:p>
                <a:pPr lvl="0">
                  <a:spcBef>
                    <a:spcPts val="1200"/>
                  </a:spcBef>
                </a:pPr>
                <a:r>
                  <a:rPr lang="en" sz="2400" dirty="0"/>
                  <a:t>Elastic net (L1 + L2</a:t>
                </a:r>
                <a:r>
                  <a:rPr lang="en" sz="2400" dirty="0" smtClean="0"/>
                  <a:t>)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/>
                              </a:rPr>
                              <m:t>+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" sz="2400" dirty="0"/>
              </a:p>
              <a:p>
                <a:pPr>
                  <a:spcBef>
                    <a:spcPts val="1200"/>
                  </a:spcBef>
                </a:pPr>
                <a:r>
                  <a:rPr lang="en" sz="2400" dirty="0" smtClean="0"/>
                  <a:t>Dropout</a:t>
                </a:r>
                <a:endParaRPr lang="en" sz="2400" dirty="0">
                  <a:solidFill>
                    <a:srgbClr val="999999"/>
                  </a:solidFill>
                </a:endParaRPr>
              </a:p>
              <a:p>
                <a:pPr lvl="0" rtl="0">
                  <a:spcBef>
                    <a:spcPts val="1200"/>
                  </a:spcBef>
                  <a:buNone/>
                </a:pPr>
                <a:r>
                  <a:rPr lang="en" sz="2400" dirty="0" smtClean="0"/>
                  <a:t>Max </a:t>
                </a:r>
                <a:r>
                  <a:rPr lang="en" sz="2400" dirty="0"/>
                  <a:t>norm regularization </a:t>
                </a:r>
                <a:endParaRPr lang="en" sz="2400" dirty="0">
                  <a:solidFill>
                    <a:srgbClr val="999999"/>
                  </a:solidFill>
                </a:endParaRPr>
              </a:p>
            </p:txBody>
          </p:sp>
        </mc:Choice>
        <mc:Fallback xmlns="">
          <p:sp>
            <p:nvSpPr>
              <p:cNvPr id="569" name="Shape 5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79" y="1331560"/>
                <a:ext cx="8229299" cy="4111102"/>
              </a:xfrm>
              <a:prstGeom prst="rect">
                <a:avLst/>
              </a:prstGeom>
              <a:blipFill rotWithShape="1">
                <a:blip r:embed="rId4"/>
                <a:stretch>
                  <a:fillRect l="-1111"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25" y="13840"/>
            <a:ext cx="8778240" cy="960120"/>
          </a:xfrm>
        </p:spPr>
        <p:txBody>
          <a:bodyPr>
            <a:normAutofit/>
          </a:bodyPr>
          <a:lstStyle/>
          <a:p>
            <a:r>
              <a:rPr lang="en-US" dirty="0"/>
              <a:t>Weight </a:t>
            </a:r>
            <a:r>
              <a:rPr lang="en-US" dirty="0" smtClean="0"/>
              <a:t>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9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/>
        </p:nvSpPr>
        <p:spPr>
          <a:xfrm>
            <a:off x="84826" y="121233"/>
            <a:ext cx="9059174" cy="785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45" y="1317625"/>
            <a:ext cx="1140230" cy="11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125126" y="3163743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25126" y="4641343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125126" y="3874943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1287569" y="31637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3.2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287569" y="38749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5.1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1211369" y="45861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hape 828"/>
              <p:cNvSpPr txBox="1"/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 dirty="0" smtClean="0"/>
                  <a:t>Scores = unnormalized log prob. of the classes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lang="en" sz="2400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" sz="2400" i="1" dirty="0" smtClean="0"/>
                  <a:t>   </a:t>
                </a:r>
                <a:r>
                  <a:rPr lang="en" sz="2400" dirty="0" smtClean="0"/>
                  <a:t>where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en" sz="2400" dirty="0" smtClean="0"/>
              </a:p>
              <a:p>
                <a:pPr lvl="0"/>
                <a:endParaRPr lang="en-US" sz="2400" dirty="0" smtClean="0"/>
              </a:p>
              <a:p>
                <a:pPr lvl="0"/>
                <a:endParaRPr lang="en-US" sz="2400" dirty="0" smtClean="0"/>
              </a:p>
            </p:txBody>
          </p:sp>
        </mc:Choice>
        <mc:Fallback xmlns="">
          <p:sp>
            <p:nvSpPr>
              <p:cNvPr id="31" name="Shape 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blipFill rotWithShape="1">
                <a:blip r:embed="rId4"/>
                <a:stretch>
                  <a:fillRect l="-1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375909" y="1907450"/>
            <a:ext cx="3384045" cy="901652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16104" y="1998038"/>
            <a:ext cx="1858339" cy="73898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hape 646"/>
          <p:cNvSpPr txBox="1"/>
          <p:nvPr/>
        </p:nvSpPr>
        <p:spPr>
          <a:xfrm>
            <a:off x="4614413" y="3043343"/>
            <a:ext cx="2658900" cy="11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Softmax function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57765" y="1780946"/>
            <a:ext cx="929169" cy="1258816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/>
        </p:nvSpPr>
        <p:spPr>
          <a:xfrm>
            <a:off x="84826" y="121233"/>
            <a:ext cx="9059174" cy="785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>
                <a:solidFill>
                  <a:schemeClr val="bg1"/>
                </a:solidFill>
              </a:rPr>
              <a:t>Softmax Classifier</a:t>
            </a:r>
            <a:r>
              <a:rPr lang="en" sz="2800" dirty="0">
                <a:solidFill>
                  <a:schemeClr val="bg1"/>
                </a:solidFill>
              </a:rPr>
              <a:t> (Multinomial Logistic Regression)</a:t>
            </a:r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45" y="1317625"/>
            <a:ext cx="1140230" cy="11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125126" y="32260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25126" y="476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frog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125126" y="399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car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1287569" y="31637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287569" y="38749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1211369" y="45861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hape 828"/>
              <p:cNvSpPr txBox="1"/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 dirty="0" smtClean="0"/>
                  <a:t>Scores = unnormalized log prob. of the classes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" sz="2400" i="1" dirty="0" smtClean="0"/>
                  <a:t>   </a:t>
                </a:r>
                <a:r>
                  <a:rPr lang="en" sz="2400" dirty="0" smtClean="0"/>
                  <a:t>where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en" sz="2400" dirty="0" smtClean="0"/>
              </a:p>
              <a:p>
                <a:pPr lvl="0"/>
                <a:r>
                  <a:rPr lang="en-US" sz="2400" dirty="0" smtClean="0"/>
                  <a:t>Want </a:t>
                </a:r>
                <a:r>
                  <a:rPr lang="en-US" sz="2400" dirty="0"/>
                  <a:t>to maximize the log likelihood, or (for a loss function) </a:t>
                </a:r>
                <a:r>
                  <a:rPr lang="en-US" sz="2400" dirty="0" smtClean="0"/>
                  <a:t>to </a:t>
                </a:r>
                <a:r>
                  <a:rPr lang="en-US" sz="2400" dirty="0"/>
                  <a:t>minimize the negative log likelihood of the correct class</a:t>
                </a:r>
                <a:r>
                  <a:rPr lang="en-US" sz="2400" dirty="0" smtClean="0"/>
                  <a:t>:</a:t>
                </a:r>
              </a:p>
              <a:p>
                <a:pPr lvl="0"/>
                <a:endParaRPr lang="en-US" sz="2400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lvl="0"/>
                <a:endParaRPr lang="en-US" sz="2400" dirty="0" smtClean="0"/>
              </a:p>
            </p:txBody>
          </p:sp>
        </mc:Choice>
        <mc:Fallback xmlns="">
          <p:sp>
            <p:nvSpPr>
              <p:cNvPr id="31" name="Shape 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blipFill rotWithShape="1">
                <a:blip r:embed="rId4"/>
                <a:stretch>
                  <a:fillRect l="-1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03700" y="3701782"/>
            <a:ext cx="4312508" cy="59390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75909" y="1610498"/>
            <a:ext cx="3493550" cy="7990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16104" y="1682578"/>
            <a:ext cx="1858339" cy="654909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/>
        </p:nvSpPr>
        <p:spPr>
          <a:xfrm>
            <a:off x="84826" y="121233"/>
            <a:ext cx="9059174" cy="785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>
                <a:solidFill>
                  <a:schemeClr val="bg1"/>
                </a:solidFill>
              </a:rPr>
              <a:t>Softmax Classifier</a:t>
            </a:r>
            <a:r>
              <a:rPr lang="en" sz="2800" dirty="0">
                <a:solidFill>
                  <a:schemeClr val="bg1"/>
                </a:solidFill>
              </a:rPr>
              <a:t> (Multinomial Logistic Regression)</a:t>
            </a:r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45" y="1317625"/>
            <a:ext cx="1140230" cy="11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125126" y="32260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25126" y="476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frog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125126" y="399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car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1287569" y="31637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287569" y="38749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1211369" y="45861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hape 828"/>
              <p:cNvSpPr txBox="1"/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 dirty="0" smtClean="0"/>
                  <a:t>Scores = unnormalized log prob. of the classes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" sz="2400" i="1" dirty="0" smtClean="0"/>
                  <a:t>   </a:t>
                </a:r>
                <a:r>
                  <a:rPr lang="en" sz="2400" dirty="0" smtClean="0"/>
                  <a:t>where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en" sz="2400" dirty="0" smtClean="0"/>
              </a:p>
              <a:p>
                <a:pPr lvl="0"/>
                <a:r>
                  <a:rPr lang="en-US" sz="2400" dirty="0" smtClean="0"/>
                  <a:t>Want </a:t>
                </a:r>
                <a:r>
                  <a:rPr lang="en-US" sz="2400" dirty="0"/>
                  <a:t>to maximize the log likelihood, or (for a loss function) </a:t>
                </a:r>
                <a:r>
                  <a:rPr lang="en-US" sz="2400" dirty="0" smtClean="0"/>
                  <a:t>to </a:t>
                </a:r>
                <a:r>
                  <a:rPr lang="en-US" sz="2400" dirty="0"/>
                  <a:t>minimize the negative log likelihood of the correct class</a:t>
                </a:r>
                <a:r>
                  <a:rPr lang="en-US" sz="2400" dirty="0" smtClean="0"/>
                  <a:t>:</a:t>
                </a:r>
              </a:p>
              <a:p>
                <a:pPr lvl="0"/>
                <a:endParaRPr lang="en-US" sz="2400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lvl="0"/>
                <a:endParaRPr lang="en-US" sz="2400" dirty="0" smtClean="0"/>
              </a:p>
              <a:p>
                <a:pPr lvl="0"/>
                <a:r>
                  <a:rPr lang="en-US" sz="2400" dirty="0" smtClean="0"/>
                  <a:t>In summary:</a:t>
                </a:r>
                <a:endParaRPr lang="en-US" sz="2400" dirty="0"/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" sz="2400" dirty="0"/>
              </a:p>
            </p:txBody>
          </p:sp>
        </mc:Choice>
        <mc:Fallback xmlns="">
          <p:sp>
            <p:nvSpPr>
              <p:cNvPr id="31" name="Shape 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blipFill rotWithShape="1">
                <a:blip r:embed="rId4"/>
                <a:stretch>
                  <a:fillRect l="-1441" b="-8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03700" y="3701782"/>
            <a:ext cx="4312508" cy="59390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75909" y="1610498"/>
            <a:ext cx="3493550" cy="7990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16104" y="1682578"/>
            <a:ext cx="1858339" cy="654909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/>
        </p:nvSpPr>
        <p:spPr>
          <a:xfrm>
            <a:off x="1118019" y="3196109"/>
            <a:ext cx="1062899" cy="2227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26" name="Shape 826"/>
          <p:cNvSpPr txBox="1"/>
          <p:nvPr/>
        </p:nvSpPr>
        <p:spPr>
          <a:xfrm>
            <a:off x="84826" y="121233"/>
            <a:ext cx="9059174" cy="785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>
                <a:solidFill>
                  <a:schemeClr val="bg1"/>
                </a:solidFill>
              </a:rPr>
              <a:t>Softmax Classifier</a:t>
            </a:r>
            <a:r>
              <a:rPr lang="en" sz="2800" dirty="0">
                <a:solidFill>
                  <a:schemeClr val="bg1"/>
                </a:solidFill>
              </a:rPr>
              <a:t> (Multinomial Logistic Regression)</a:t>
            </a:r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45" y="1317625"/>
            <a:ext cx="1140230" cy="11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125126" y="32260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25126" y="476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frog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125126" y="399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car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1287569" y="31637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287569" y="38749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1211369" y="45861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501775" y="5500000"/>
            <a:ext cx="34428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unnormalized log probabilities</a:t>
            </a:r>
          </a:p>
        </p:txBody>
      </p:sp>
      <p:cxnSp>
        <p:nvCxnSpPr>
          <p:cNvPr id="836" name="Shape 836"/>
          <p:cNvCxnSpPr>
            <a:stCxn id="824" idx="3"/>
          </p:cNvCxnSpPr>
          <p:nvPr/>
        </p:nvCxnSpPr>
        <p:spPr>
          <a:xfrm>
            <a:off x="2180917" y="4309709"/>
            <a:ext cx="74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7" name="Shape 837"/>
          <p:cNvSpPr/>
          <p:nvPr/>
        </p:nvSpPr>
        <p:spPr>
          <a:xfrm>
            <a:off x="2900766" y="3219511"/>
            <a:ext cx="1043809" cy="222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38" name="Shape 838"/>
          <p:cNvSpPr txBox="1"/>
          <p:nvPr/>
        </p:nvSpPr>
        <p:spPr>
          <a:xfrm>
            <a:off x="3160529" y="3179988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24.5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2931929" y="3891188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164.0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3084329" y="4602388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0.18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2273043" y="3690510"/>
            <a:ext cx="843300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exp</a:t>
            </a:r>
          </a:p>
        </p:txBody>
      </p:sp>
      <p:cxnSp>
        <p:nvCxnSpPr>
          <p:cNvPr id="842" name="Shape 842"/>
          <p:cNvCxnSpPr/>
          <p:nvPr/>
        </p:nvCxnSpPr>
        <p:spPr>
          <a:xfrm>
            <a:off x="3944575" y="4309709"/>
            <a:ext cx="133754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3" name="Shape 843"/>
          <p:cNvSpPr txBox="1"/>
          <p:nvPr/>
        </p:nvSpPr>
        <p:spPr>
          <a:xfrm>
            <a:off x="3944575" y="3693143"/>
            <a:ext cx="16193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normalize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2122670" y="2649133"/>
            <a:ext cx="34428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</a:rPr>
              <a:t>unnormalized probabilities</a:t>
            </a:r>
          </a:p>
        </p:txBody>
      </p:sp>
      <p:sp>
        <p:nvSpPr>
          <p:cNvPr id="845" name="Shape 845"/>
          <p:cNvSpPr/>
          <p:nvPr/>
        </p:nvSpPr>
        <p:spPr>
          <a:xfrm>
            <a:off x="5359814" y="3196109"/>
            <a:ext cx="943710" cy="22272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46" name="Shape 846"/>
          <p:cNvSpPr txBox="1"/>
          <p:nvPr/>
        </p:nvSpPr>
        <p:spPr>
          <a:xfrm>
            <a:off x="5359814" y="317083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9900FF"/>
                </a:solidFill>
              </a:rPr>
              <a:t>0.13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5453163" y="38749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0.87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5453163" y="45861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0.00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5173062" y="5474689"/>
            <a:ext cx="14363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8761D"/>
                </a:solidFill>
              </a:rPr>
              <a:t>probabilities</a:t>
            </a:r>
          </a:p>
        </p:txBody>
      </p:sp>
      <p:cxnSp>
        <p:nvCxnSpPr>
          <p:cNvPr id="850" name="Shape 850"/>
          <p:cNvCxnSpPr/>
          <p:nvPr/>
        </p:nvCxnSpPr>
        <p:spPr>
          <a:xfrm>
            <a:off x="6303524" y="3416988"/>
            <a:ext cx="2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1" name="Shape 851"/>
              <p:cNvSpPr txBox="1"/>
              <p:nvPr/>
            </p:nvSpPr>
            <p:spPr>
              <a:xfrm>
                <a:off x="6570913" y="3186779"/>
                <a:ext cx="2412459" cy="1223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240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9900FF"/>
                          </a:solidFill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9900FF"/>
                          </a:solidFill>
                          <a:latin typeface="Cambria Math"/>
                        </a:rPr>
                        <m:t>log</m:t>
                      </m:r>
                      <m:r>
                        <a:rPr lang="en-US" sz="2400" b="0" i="1" smtClean="0">
                          <a:solidFill>
                            <a:srgbClr val="9900FF"/>
                          </a:solidFill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400" b="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  <m:t>13</m:t>
                          </m:r>
                        </m:e>
                      </m:d>
                    </m:oMath>
                  </m:oMathPara>
                </a14:m>
                <a:endParaRPr lang="en" sz="2400" dirty="0" smtClean="0">
                  <a:solidFill>
                    <a:srgbClr val="9900FF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 dirty="0" smtClean="0">
                    <a:solidFill>
                      <a:srgbClr val="9900FF"/>
                    </a:solidFill>
                  </a:rPr>
                  <a:t>      = </a:t>
                </a:r>
                <a:r>
                  <a:rPr lang="en" sz="2400" b="1" dirty="0">
                    <a:solidFill>
                      <a:srgbClr val="9900FF"/>
                    </a:solidFill>
                  </a:rPr>
                  <a:t>0.89</a:t>
                </a:r>
              </a:p>
            </p:txBody>
          </p:sp>
        </mc:Choice>
        <mc:Fallback xmlns="">
          <p:sp>
            <p:nvSpPr>
              <p:cNvPr id="851" name="Shape 8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913" y="3186779"/>
                <a:ext cx="2412459" cy="12231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hape 828"/>
              <p:cNvSpPr txBox="1"/>
              <p:nvPr/>
            </p:nvSpPr>
            <p:spPr>
              <a:xfrm>
                <a:off x="2210539" y="1287563"/>
                <a:ext cx="3560995" cy="11934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" sz="2400" dirty="0"/>
              </a:p>
            </p:txBody>
          </p:sp>
        </mc:Choice>
        <mc:Fallback xmlns="">
          <p:sp>
            <p:nvSpPr>
              <p:cNvPr id="31" name="Shape 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39" y="1287563"/>
                <a:ext cx="3560995" cy="119346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10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91840"/>
            <a:ext cx="9144000" cy="975360"/>
          </a:xfrm>
        </p:spPr>
        <p:txBody>
          <a:bodyPr/>
          <a:lstStyle/>
          <a:p>
            <a:r>
              <a:rPr lang="en-US" dirty="0" smtClean="0"/>
              <a:t>Feedforward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5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rgbClr val="000099"/>
                    </a:solidFill>
                  </a:rPr>
                  <a:t>Deep </a:t>
                </a:r>
                <a:r>
                  <a:rPr lang="en-US" dirty="0" err="1">
                    <a:solidFill>
                      <a:srgbClr val="000099"/>
                    </a:solidFill>
                  </a:rPr>
                  <a:t>feedforward</a:t>
                </a:r>
                <a:r>
                  <a:rPr lang="en-US" dirty="0">
                    <a:solidFill>
                      <a:srgbClr val="000099"/>
                    </a:solidFill>
                  </a:rPr>
                  <a:t> networks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 err="1">
                    <a:solidFill>
                      <a:srgbClr val="000099"/>
                    </a:solidFill>
                  </a:rPr>
                  <a:t>feedforward</a:t>
                </a:r>
                <a:r>
                  <a:rPr lang="en-US" dirty="0">
                    <a:solidFill>
                      <a:srgbClr val="000099"/>
                    </a:solidFill>
                  </a:rPr>
                  <a:t> neural networks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rgbClr val="000099"/>
                    </a:solidFill>
                  </a:rPr>
                  <a:t>multilayer </a:t>
                </a:r>
                <a:r>
                  <a:rPr lang="en-US" dirty="0" err="1">
                    <a:solidFill>
                      <a:srgbClr val="000099"/>
                    </a:solidFill>
                  </a:rPr>
                  <a:t>perceptrons</a:t>
                </a:r>
                <a:r>
                  <a:rPr lang="en-US" dirty="0">
                    <a:solidFill>
                      <a:srgbClr val="000099"/>
                    </a:solidFill>
                  </a:rPr>
                  <a:t> (MLPs)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For a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to a category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 FFN defines a mapping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Learns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/>
                  <a:t> that result in the best function approximation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FFNs are typically represented by composing together many diﬀerent functions.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 model is associated with a directed acyclic graph describing how the functions are composed together.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7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19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390"/>
                <a:ext cx="8229600" cy="51187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 For example, we might have three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(3)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connected in a chain, to form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)))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 first layer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 second layer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dirty="0" smtClean="0"/>
                  <a:t>: third layer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Depth = length of the chain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During neural network training, we drive f(x) to match f*(x).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The training data provides us with noisy, approximate examples of f*(x) evaluated at diﬀerent training points</a:t>
                </a:r>
              </a:p>
              <a:p>
                <a:r>
                  <a:rPr lang="en-US" dirty="0"/>
                  <a:t>Because</a:t>
                </a:r>
              </a:p>
              <a:p>
                <a:r>
                  <a:rPr lang="en-US" dirty="0"/>
                  <a:t>the training data does not show the desired output for each of these layers, </a:t>
                </a:r>
                <a:r>
                  <a:rPr lang="en-US" dirty="0" smtClean="0"/>
                  <a:t>these layers </a:t>
                </a:r>
                <a:r>
                  <a:rPr lang="en-US" dirty="0"/>
                  <a:t>are called hidden layers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390"/>
                <a:ext cx="8229600" cy="5118773"/>
              </a:xfrm>
              <a:blipFill rotWithShape="1">
                <a:blip r:embed="rId2"/>
                <a:stretch>
                  <a:fillRect l="-444" t="-238" r="-444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35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is not linearly separable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0903" y="1082243"/>
            <a:ext cx="5565566" cy="5206358"/>
            <a:chOff x="3341001" y="2463903"/>
            <a:chExt cx="6289062" cy="5637827"/>
          </a:xfrm>
        </p:grpSpPr>
        <p:sp>
          <p:nvSpPr>
            <p:cNvPr id="5" name="object 3"/>
            <p:cNvSpPr/>
            <p:nvPr/>
          </p:nvSpPr>
          <p:spPr>
            <a:xfrm>
              <a:off x="4987337" y="6845340"/>
              <a:ext cx="153092" cy="237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8792181" y="3631490"/>
              <a:ext cx="153092" cy="237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5011072" y="3631486"/>
              <a:ext cx="131415" cy="2370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8815916" y="6845336"/>
              <a:ext cx="131415" cy="237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4302910" y="3107247"/>
              <a:ext cx="5327015" cy="0"/>
            </a:xfrm>
            <a:custGeom>
              <a:avLst/>
              <a:gdLst/>
              <a:ahLst/>
              <a:cxnLst/>
              <a:rect l="l" t="t" r="r" b="b"/>
              <a:pathLst>
                <a:path w="5327015">
                  <a:moveTo>
                    <a:pt x="0" y="0"/>
                  </a:moveTo>
                  <a:lnTo>
                    <a:pt x="5326785" y="0"/>
                  </a:lnTo>
                </a:path>
              </a:pathLst>
            </a:custGeom>
            <a:ln w="43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9629696" y="3107247"/>
              <a:ext cx="0" cy="4499610"/>
            </a:xfrm>
            <a:custGeom>
              <a:avLst/>
              <a:gdLst/>
              <a:ahLst/>
              <a:cxnLst/>
              <a:rect l="l" t="t" r="r" b="b"/>
              <a:pathLst>
                <a:path h="4499609">
                  <a:moveTo>
                    <a:pt x="0" y="4499375"/>
                  </a:moveTo>
                  <a:lnTo>
                    <a:pt x="0" y="0"/>
                  </a:lnTo>
                </a:path>
              </a:pathLst>
            </a:custGeom>
            <a:ln w="43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4302910" y="7606623"/>
              <a:ext cx="5327015" cy="0"/>
            </a:xfrm>
            <a:custGeom>
              <a:avLst/>
              <a:gdLst/>
              <a:ahLst/>
              <a:cxnLst/>
              <a:rect l="l" t="t" r="r" b="b"/>
              <a:pathLst>
                <a:path w="5327015">
                  <a:moveTo>
                    <a:pt x="0" y="0"/>
                  </a:moveTo>
                  <a:lnTo>
                    <a:pt x="5326785" y="0"/>
                  </a:lnTo>
                </a:path>
              </a:pathLst>
            </a:custGeom>
            <a:ln w="43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4302910" y="3107247"/>
              <a:ext cx="0" cy="4499610"/>
            </a:xfrm>
            <a:custGeom>
              <a:avLst/>
              <a:gdLst/>
              <a:ahLst/>
              <a:cxnLst/>
              <a:rect l="l" t="t" r="r" b="b"/>
              <a:pathLst>
                <a:path h="4499609">
                  <a:moveTo>
                    <a:pt x="0" y="4499375"/>
                  </a:moveTo>
                  <a:lnTo>
                    <a:pt x="0" y="0"/>
                  </a:lnTo>
                </a:path>
              </a:pathLst>
            </a:custGeom>
            <a:ln w="43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5063879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063879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173204"/>
                  </a:moveTo>
                  <a:lnTo>
                    <a:pt x="0" y="0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063879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063879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 txBox="1"/>
            <p:nvPr/>
          </p:nvSpPr>
          <p:spPr>
            <a:xfrm>
              <a:off x="4959285" y="7661675"/>
              <a:ext cx="209550" cy="44005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700" spc="-60" dirty="0">
                  <a:latin typeface="Arial"/>
                  <a:cs typeface="Arial"/>
                </a:rPr>
                <a:t>0</a:t>
              </a:r>
              <a:endParaRPr sz="2700">
                <a:latin typeface="Arial"/>
                <a:cs typeface="Arial"/>
              </a:endParaRPr>
            </a:p>
          </p:txBody>
        </p:sp>
        <p:sp>
          <p:nvSpPr>
            <p:cNvPr id="18" name="object 16"/>
            <p:cNvSpPr/>
            <p:nvPr/>
          </p:nvSpPr>
          <p:spPr>
            <a:xfrm>
              <a:off x="8868710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8868710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173204"/>
                  </a:moveTo>
                  <a:lnTo>
                    <a:pt x="0" y="0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8868710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8868710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 txBox="1"/>
            <p:nvPr/>
          </p:nvSpPr>
          <p:spPr>
            <a:xfrm>
              <a:off x="8764120" y="7661675"/>
              <a:ext cx="209550" cy="44005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700" spc="-60" dirty="0">
                  <a:latin typeface="Arial"/>
                  <a:cs typeface="Arial"/>
                </a:rPr>
                <a:t>1</a:t>
              </a:r>
              <a:endParaRPr sz="2700">
                <a:latin typeface="Arial"/>
                <a:cs typeface="Arial"/>
              </a:endParaRPr>
            </a:p>
          </p:txBody>
        </p:sp>
        <p:sp>
          <p:nvSpPr>
            <p:cNvPr id="23" name="object 21"/>
            <p:cNvSpPr/>
            <p:nvPr/>
          </p:nvSpPr>
          <p:spPr>
            <a:xfrm>
              <a:off x="4302910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4302910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9456073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9456073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173622" y="0"/>
                  </a:moveTo>
                  <a:lnTo>
                    <a:pt x="0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 txBox="1"/>
            <p:nvPr/>
          </p:nvSpPr>
          <p:spPr>
            <a:xfrm>
              <a:off x="3932801" y="6692318"/>
              <a:ext cx="209550" cy="44005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700" spc="-60" dirty="0">
                  <a:latin typeface="Arial"/>
                  <a:cs typeface="Arial"/>
                </a:rPr>
                <a:t>0</a:t>
              </a:r>
              <a:endParaRPr sz="2700">
                <a:latin typeface="Arial"/>
                <a:cs typeface="Arial"/>
              </a:endParaRPr>
            </a:p>
          </p:txBody>
        </p:sp>
        <p:sp>
          <p:nvSpPr>
            <p:cNvPr id="28" name="object 26"/>
            <p:cNvSpPr/>
            <p:nvPr/>
          </p:nvSpPr>
          <p:spPr>
            <a:xfrm>
              <a:off x="4302910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4302910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9456073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9456073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173622" y="0"/>
                  </a:moveTo>
                  <a:lnTo>
                    <a:pt x="0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/>
            <p:cNvSpPr txBox="1"/>
            <p:nvPr/>
          </p:nvSpPr>
          <p:spPr>
            <a:xfrm>
              <a:off x="3341001" y="4962464"/>
              <a:ext cx="391260" cy="59002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685"/>
                </a:lnSpc>
              </a:pPr>
              <a:r>
                <a:rPr sz="2700" b="1" i="1" dirty="0">
                  <a:solidFill>
                    <a:srgbClr val="0033CC"/>
                  </a:solidFill>
                  <a:latin typeface="Arial"/>
                  <a:cs typeface="Arial"/>
                </a:rPr>
                <a:t>x</a:t>
              </a:r>
              <a:r>
                <a:rPr sz="3075" b="1" baseline="-22000" dirty="0">
                  <a:solidFill>
                    <a:srgbClr val="0033CC"/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id="33" name="object 31"/>
            <p:cNvSpPr txBox="1"/>
            <p:nvPr/>
          </p:nvSpPr>
          <p:spPr>
            <a:xfrm>
              <a:off x="3932801" y="2463903"/>
              <a:ext cx="4598670" cy="14760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479550">
                <a:lnSpc>
                  <a:spcPct val="100000"/>
                </a:lnSpc>
                <a:spcBef>
                  <a:spcPts val="110"/>
                </a:spcBef>
              </a:pPr>
              <a:r>
                <a:rPr sz="3250" spc="-85" dirty="0">
                  <a:cs typeface="Century"/>
                </a:rPr>
                <a:t>Original </a:t>
              </a:r>
              <a:r>
                <a:rPr sz="3250" b="1" i="1" spc="229" dirty="0">
                  <a:cs typeface="Verdana"/>
                </a:rPr>
                <a:t>x</a:t>
              </a:r>
              <a:r>
                <a:rPr sz="3250" b="1" i="1" spc="-550" dirty="0">
                  <a:cs typeface="Verdana"/>
                </a:rPr>
                <a:t> </a:t>
              </a:r>
              <a:r>
                <a:rPr sz="3250" spc="-80" dirty="0">
                  <a:cs typeface="Century"/>
                </a:rPr>
                <a:t>space</a:t>
              </a:r>
              <a:endParaRPr sz="3250" dirty="0">
                <a:cs typeface="Century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355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2700" spc="-60" dirty="0">
                  <a:latin typeface="Arial"/>
                  <a:cs typeface="Arial"/>
                </a:rPr>
                <a:t>1</a:t>
              </a:r>
              <a:endParaRPr sz="2700" dirty="0">
                <a:latin typeface="Arial"/>
                <a:cs typeface="Arial"/>
              </a:endParaRPr>
            </a:p>
          </p:txBody>
        </p:sp>
      </p:grpSp>
      <p:sp>
        <p:nvSpPr>
          <p:cNvPr id="34" name="object 32"/>
          <p:cNvSpPr txBox="1"/>
          <p:nvPr/>
        </p:nvSpPr>
        <p:spPr>
          <a:xfrm>
            <a:off x="3083899" y="6085412"/>
            <a:ext cx="2976245" cy="609141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R="84455" algn="ctr">
              <a:lnSpc>
                <a:spcPct val="100000"/>
              </a:lnSpc>
              <a:spcBef>
                <a:spcPts val="1150"/>
              </a:spcBef>
            </a:pPr>
            <a:r>
              <a:rPr sz="2700" b="1" i="1" spc="125" dirty="0" smtClean="0">
                <a:solidFill>
                  <a:srgbClr val="0033CC"/>
                </a:solidFill>
                <a:latin typeface="Arial"/>
                <a:cs typeface="Arial"/>
              </a:rPr>
              <a:t>x</a:t>
            </a:r>
            <a:r>
              <a:rPr sz="3000" b="1" spc="187" baseline="-11111" dirty="0" smtClean="0">
                <a:solidFill>
                  <a:srgbClr val="0033CC"/>
                </a:solidFill>
                <a:latin typeface="Verdana"/>
                <a:cs typeface="Verdana"/>
              </a:rPr>
              <a:t>1</a:t>
            </a:r>
            <a:endParaRPr sz="3600" b="1" dirty="0">
              <a:solidFill>
                <a:srgbClr val="0033CC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25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Input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Hidden input with an activation function.</a:t>
            </a:r>
          </a:p>
          <a:p>
            <a:r>
              <a:rPr lang="en-US" dirty="0" smtClean="0"/>
              <a:t>Several features of the input</a:t>
            </a:r>
          </a:p>
          <a:p>
            <a:r>
              <a:rPr lang="en-US" dirty="0" smtClean="0"/>
              <a:t>Each feature defined using an activation function</a:t>
            </a:r>
          </a:p>
          <a:p>
            <a:r>
              <a:rPr lang="en-US" dirty="0" smtClean="0"/>
              <a:t>Linear function on the data – followed by a nonlinear 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Comparing with the observed data, </a:t>
            </a:r>
            <a:br>
              <a:rPr lang="en-US" sz="3200" dirty="0" smtClean="0"/>
            </a:br>
            <a:r>
              <a:rPr lang="en-US" sz="3200" dirty="0" smtClean="0"/>
              <a:t>which model is better?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51647" y="941755"/>
                <a:ext cx="3436219" cy="36109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Which </a:t>
                </a:r>
                <a:r>
                  <a:rPr lang="en-US" sz="2000" dirty="0"/>
                  <a:t>distribution preserves the most information from our original data </a:t>
                </a:r>
                <a:r>
                  <a:rPr lang="en-US" sz="2000" dirty="0" smtClean="0"/>
                  <a:t>source?</a:t>
                </a:r>
              </a:p>
              <a:p>
                <a:r>
                  <a:rPr lang="en-US" sz="2000" dirty="0" smtClean="0"/>
                  <a:t>Information </a:t>
                </a:r>
                <a:r>
                  <a:rPr lang="en-US" sz="2000" dirty="0"/>
                  <a:t>theory </a:t>
                </a:r>
                <a:r>
                  <a:rPr lang="en-US" sz="2000" dirty="0" smtClean="0"/>
                  <a:t>quantifies </a:t>
                </a:r>
                <a:r>
                  <a:rPr lang="en-US" sz="2000" dirty="0"/>
                  <a:t>how much information is in </a:t>
                </a:r>
                <a:r>
                  <a:rPr lang="en-US" sz="2000" dirty="0" smtClean="0"/>
                  <a:t>data.</a:t>
                </a:r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most important metric in information theory is </a:t>
                </a:r>
                <a:r>
                  <a:rPr lang="en-US" sz="2000" dirty="0" smtClean="0"/>
                  <a:t>Entropy.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𝐻</m:t>
                      </m:r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647" y="941755"/>
                <a:ext cx="3436219" cy="3610994"/>
              </a:xfrm>
              <a:blipFill rotWithShape="1">
                <a:blip r:embed="rId2"/>
                <a:stretch>
                  <a:fillRect l="-887" t="-1686" r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ompared with the original data, it's clear that both approximations are limited. How can we choose which one to us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5" y="941755"/>
            <a:ext cx="5196071" cy="37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786" y="4655213"/>
                <a:ext cx="8366832" cy="1938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 smtClean="0"/>
                  <a:t>Measuring </a:t>
                </a:r>
                <a:r>
                  <a:rPr lang="en-US" sz="2000" b="1" dirty="0"/>
                  <a:t>information lost using </a:t>
                </a:r>
                <a:r>
                  <a:rPr lang="en-US" sz="2000" b="1" dirty="0" smtClean="0"/>
                  <a:t>KL Divergence between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probability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we </a:t>
                </a:r>
                <a:r>
                  <a:rPr lang="en-US" sz="2000" dirty="0" smtClean="0"/>
                  <a:t>and approximating </a:t>
                </a:r>
                <a:r>
                  <a:rPr lang="en-US" sz="2000" dirty="0"/>
                  <a:t>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/>
                        </a:rPr>
                        <m:t>||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𝑞</m:t>
                      </m:r>
                      <m:r>
                        <a:rPr lang="en-US" sz="2000" b="0" i="1" dirty="0" smtClean="0">
                          <a:latin typeface="Cambria Math"/>
                        </a:rPr>
                        <m:t>)=​</m:t>
                      </m:r>
                      <m:r>
                        <a:rPr lang="en-US" sz="2000" i="1" dirty="0">
                          <a:latin typeface="Cambria Math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​​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 dirty="0">
                              <a:latin typeface="Cambria Math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the expectation of the log difference between the probability of data in the original distribution with the approximating distribution.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6" y="4655213"/>
                <a:ext cx="8366832" cy="1938091"/>
              </a:xfrm>
              <a:prstGeom prst="rect">
                <a:avLst/>
              </a:prstGeom>
              <a:blipFill rotWithShape="1">
                <a:blip r:embed="rId4"/>
                <a:stretch>
                  <a:fillRect l="-437" t="-94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907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</a:pPr>
                <a:r>
                  <a:rPr lang="en-US" dirty="0">
                    <a:solidFill>
                      <a:srgbClr val="000099"/>
                    </a:solidFill>
                  </a:rPr>
                  <a:t>Deep </a:t>
                </a:r>
                <a:r>
                  <a:rPr lang="en-US" dirty="0" err="1">
                    <a:solidFill>
                      <a:srgbClr val="000099"/>
                    </a:solidFill>
                  </a:rPr>
                  <a:t>feedforward</a:t>
                </a:r>
                <a:r>
                  <a:rPr lang="en-US" dirty="0">
                    <a:solidFill>
                      <a:srgbClr val="000099"/>
                    </a:solidFill>
                  </a:rPr>
                  <a:t> networks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solidFill>
                      <a:srgbClr val="000099"/>
                    </a:solidFill>
                  </a:rPr>
                  <a:t>F</a:t>
                </a:r>
                <a:r>
                  <a:rPr lang="en-US" dirty="0" smtClean="0">
                    <a:solidFill>
                      <a:srgbClr val="000099"/>
                    </a:solidFill>
                  </a:rPr>
                  <a:t>eedforward </a:t>
                </a:r>
                <a:r>
                  <a:rPr lang="en-US" dirty="0">
                    <a:solidFill>
                      <a:srgbClr val="000099"/>
                    </a:solidFill>
                  </a:rPr>
                  <a:t>neural networks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solidFill>
                      <a:srgbClr val="000099"/>
                    </a:solidFill>
                  </a:rPr>
                  <a:t>M</a:t>
                </a:r>
                <a:r>
                  <a:rPr lang="en-US" dirty="0" smtClean="0">
                    <a:solidFill>
                      <a:srgbClr val="000099"/>
                    </a:solidFill>
                  </a:rPr>
                  <a:t>ultilayer </a:t>
                </a:r>
                <a:r>
                  <a:rPr lang="en-US" dirty="0" err="1">
                    <a:solidFill>
                      <a:srgbClr val="000099"/>
                    </a:solidFill>
                  </a:rPr>
                  <a:t>perceptrons</a:t>
                </a:r>
                <a:r>
                  <a:rPr lang="en-US" dirty="0">
                    <a:solidFill>
                      <a:srgbClr val="000099"/>
                    </a:solidFill>
                  </a:rPr>
                  <a:t> (MLPs</a:t>
                </a:r>
                <a:r>
                  <a:rPr lang="en-US" dirty="0" smtClean="0">
                    <a:solidFill>
                      <a:srgbClr val="000099"/>
                    </a:solidFill>
                  </a:rPr>
                  <a:t>)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>
                  <a:solidFill>
                    <a:srgbClr val="000099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D</a:t>
                </a:r>
                <a:r>
                  <a:rPr lang="en-US" dirty="0" smtClean="0"/>
                  <a:t>efines </a:t>
                </a:r>
                <a:r>
                  <a:rPr lang="en-US" dirty="0"/>
                  <a:t>a mapping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Learns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/>
                  <a:t> that result in the best function approximation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FFNs are typically represented by composing together many diﬀerent functions.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model is associated with a directed acyclic graph describing how the functions are composed together.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669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390"/>
                <a:ext cx="8229600" cy="51187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 For example, we might have three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(3)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connected in a chain, to form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)))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 first layer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 second layer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dirty="0" smtClean="0"/>
                  <a:t>: third layer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Depth = length of the chain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During neural network training, we drive f(x) to match f*(x).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The training data provides us with noisy, approximate examples of f*(x) evaluated at diﬀerent training points</a:t>
                </a:r>
              </a:p>
              <a:p>
                <a:r>
                  <a:rPr lang="en-US" dirty="0"/>
                  <a:t>Because</a:t>
                </a:r>
              </a:p>
              <a:p>
                <a:r>
                  <a:rPr lang="en-US" dirty="0"/>
                  <a:t>the training data does not show the desired output for each of these layers, </a:t>
                </a:r>
                <a:r>
                  <a:rPr lang="en-US" dirty="0" smtClean="0"/>
                  <a:t>these layers </a:t>
                </a:r>
                <a:r>
                  <a:rPr lang="en-US" dirty="0"/>
                  <a:t>are called hidden layers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390"/>
                <a:ext cx="8229600" cy="5118773"/>
              </a:xfrm>
              <a:blipFill rotWithShape="1">
                <a:blip r:embed="rId2"/>
                <a:stretch>
                  <a:fillRect l="-444" t="-238" r="-444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281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Activation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34721" y="1270616"/>
            <a:ext cx="6394779" cy="5256857"/>
            <a:chOff x="1358571" y="2356466"/>
            <a:chExt cx="10556442" cy="7040540"/>
          </a:xfrm>
        </p:grpSpPr>
        <p:sp>
          <p:nvSpPr>
            <p:cNvPr id="4" name="object 3"/>
            <p:cNvSpPr/>
            <p:nvPr/>
          </p:nvSpPr>
          <p:spPr>
            <a:xfrm>
              <a:off x="2347430" y="2404336"/>
              <a:ext cx="9519920" cy="4737100"/>
            </a:xfrm>
            <a:custGeom>
              <a:avLst/>
              <a:gdLst/>
              <a:ahLst/>
              <a:cxnLst/>
              <a:rect l="l" t="t" r="r" b="b"/>
              <a:pathLst>
                <a:path w="9519920" h="4737100">
                  <a:moveTo>
                    <a:pt x="0" y="4736676"/>
                  </a:moveTo>
                  <a:lnTo>
                    <a:pt x="4783750" y="4736676"/>
                  </a:lnTo>
                  <a:lnTo>
                    <a:pt x="9519679" y="0"/>
                  </a:lnTo>
                </a:path>
              </a:pathLst>
            </a:custGeom>
            <a:ln w="4554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2347430" y="2356466"/>
              <a:ext cx="9567545" cy="0"/>
            </a:xfrm>
            <a:custGeom>
              <a:avLst/>
              <a:gdLst/>
              <a:ahLst/>
              <a:cxnLst/>
              <a:rect l="l" t="t" r="r" b="b"/>
              <a:pathLst>
                <a:path w="9567545">
                  <a:moveTo>
                    <a:pt x="0" y="0"/>
                  </a:moveTo>
                  <a:lnTo>
                    <a:pt x="9567495" y="0"/>
                  </a:lnTo>
                </a:path>
              </a:pathLst>
            </a:custGeom>
            <a:ln w="4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1914926" y="2356466"/>
              <a:ext cx="0" cy="5263515"/>
            </a:xfrm>
            <a:custGeom>
              <a:avLst/>
              <a:gdLst/>
              <a:ahLst/>
              <a:cxnLst/>
              <a:rect l="l" t="t" r="r" b="b"/>
              <a:pathLst>
                <a:path h="5263515">
                  <a:moveTo>
                    <a:pt x="0" y="5262999"/>
                  </a:moveTo>
                  <a:lnTo>
                    <a:pt x="0" y="0"/>
                  </a:lnTo>
                </a:path>
              </a:pathLst>
            </a:custGeom>
            <a:ln w="4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347430" y="7619466"/>
              <a:ext cx="9567545" cy="0"/>
            </a:xfrm>
            <a:custGeom>
              <a:avLst/>
              <a:gdLst/>
              <a:ahLst/>
              <a:cxnLst/>
              <a:rect l="l" t="t" r="r" b="b"/>
              <a:pathLst>
                <a:path w="9567545">
                  <a:moveTo>
                    <a:pt x="0" y="0"/>
                  </a:moveTo>
                  <a:lnTo>
                    <a:pt x="9567495" y="0"/>
                  </a:lnTo>
                </a:path>
              </a:pathLst>
            </a:custGeom>
            <a:ln w="4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347430" y="2356466"/>
              <a:ext cx="0" cy="5263515"/>
            </a:xfrm>
            <a:custGeom>
              <a:avLst/>
              <a:gdLst/>
              <a:ahLst/>
              <a:cxnLst/>
              <a:rect l="l" t="t" r="r" b="b"/>
              <a:pathLst>
                <a:path h="5263515">
                  <a:moveTo>
                    <a:pt x="0" y="5262999"/>
                  </a:moveTo>
                  <a:lnTo>
                    <a:pt x="0" y="0"/>
                  </a:lnTo>
                </a:path>
              </a:pathLst>
            </a:custGeom>
            <a:ln w="4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7131180" y="743727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7131180" y="743727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182188"/>
                  </a:moveTo>
                  <a:lnTo>
                    <a:pt x="0" y="0"/>
                  </a:lnTo>
                </a:path>
              </a:pathLst>
            </a:custGeom>
            <a:ln w="22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7131180" y="2356466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7131180" y="2356466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22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 txBox="1"/>
            <p:nvPr/>
          </p:nvSpPr>
          <p:spPr>
            <a:xfrm>
              <a:off x="7022073" y="7563234"/>
              <a:ext cx="218439" cy="1502838"/>
            </a:xfrm>
            <a:prstGeom prst="rect">
              <a:avLst/>
            </a:prstGeom>
          </p:spPr>
          <p:txBody>
            <a:bodyPr vert="horz" wrap="square" lIns="0" tIns="1282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10"/>
                </a:spcBef>
              </a:pPr>
              <a:r>
                <a:rPr sz="2850" spc="-70" dirty="0">
                  <a:latin typeface="Arial"/>
                  <a:cs typeface="Arial"/>
                </a:rPr>
                <a:t>0</a:t>
              </a:r>
              <a:endParaRPr sz="2850" dirty="0">
                <a:latin typeface="Arial"/>
                <a:cs typeface="Arial"/>
              </a:endParaRPr>
            </a:p>
            <a:p>
              <a:pPr marL="19050">
                <a:lnSpc>
                  <a:spcPct val="100000"/>
                </a:lnSpc>
                <a:spcBef>
                  <a:spcPts val="915"/>
                </a:spcBef>
              </a:pPr>
              <a:r>
                <a:rPr sz="2850" b="1" i="1" spc="-15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endParaRPr sz="2850" b="1" dirty="0">
                <a:solidFill>
                  <a:srgbClr val="0033CC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13"/>
            <p:cNvSpPr/>
            <p:nvPr/>
          </p:nvSpPr>
          <p:spPr>
            <a:xfrm>
              <a:off x="2347430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347430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2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11732768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5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11732768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5">
                  <a:moveTo>
                    <a:pt x="182158" y="0"/>
                  </a:moveTo>
                  <a:lnTo>
                    <a:pt x="0" y="0"/>
                  </a:lnTo>
                </a:path>
              </a:pathLst>
            </a:custGeom>
            <a:ln w="2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1959748" y="6856050"/>
              <a:ext cx="218440" cy="46164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850" spc="-70" dirty="0">
                  <a:latin typeface="Arial"/>
                  <a:cs typeface="Arial"/>
                </a:rPr>
                <a:t>0</a:t>
              </a:r>
              <a:endParaRPr sz="285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473700" y="8580323"/>
              <a:ext cx="2051050" cy="816683"/>
            </a:xfrm>
            <a:prstGeom prst="rect">
              <a:avLst/>
            </a:prstGeom>
          </p:spPr>
          <p:txBody>
            <a:bodyPr vert="horz" wrap="square" lIns="0" tIns="5524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34"/>
                </a:spcBef>
              </a:pPr>
              <a:endParaRPr sz="3600" dirty="0">
                <a:latin typeface="Palatino Linotype"/>
                <a:cs typeface="Palatino Linotype"/>
              </a:endParaRPr>
            </a:p>
          </p:txBody>
        </p:sp>
        <p:sp>
          <p:nvSpPr>
            <p:cNvPr id="20" name="object 18"/>
            <p:cNvSpPr txBox="1"/>
            <p:nvPr/>
          </p:nvSpPr>
          <p:spPr>
            <a:xfrm>
              <a:off x="1358571" y="3027504"/>
              <a:ext cx="613924" cy="3828547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895"/>
                </a:lnSpc>
              </a:pPr>
              <a:r>
                <a:rPr sz="2400" b="1" i="1" spc="125" dirty="0">
                  <a:solidFill>
                    <a:srgbClr val="0033CC"/>
                  </a:solidFill>
                  <a:latin typeface="Arial"/>
                  <a:cs typeface="Arial"/>
                </a:rPr>
                <a:t>g</a:t>
              </a:r>
              <a:r>
                <a:rPr sz="2400" b="1" spc="125" dirty="0">
                  <a:solidFill>
                    <a:srgbClr val="0033CC"/>
                  </a:solidFill>
                  <a:latin typeface="Arial"/>
                  <a:cs typeface="Arial"/>
                </a:rPr>
                <a:t>(</a:t>
              </a:r>
              <a:r>
                <a:rPr sz="2400" b="1" i="1" spc="125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r>
                <a:rPr sz="2400" b="1" spc="125" dirty="0">
                  <a:solidFill>
                    <a:srgbClr val="0033CC"/>
                  </a:solidFill>
                  <a:latin typeface="Arial"/>
                  <a:cs typeface="Arial"/>
                </a:rPr>
                <a:t>) </a:t>
              </a:r>
              <a:r>
                <a:rPr sz="2400" b="1" spc="690" dirty="0">
                  <a:solidFill>
                    <a:srgbClr val="0033CC"/>
                  </a:solidFill>
                  <a:latin typeface="Arial"/>
                  <a:cs typeface="Arial"/>
                </a:rPr>
                <a:t>=</a:t>
              </a:r>
              <a:r>
                <a:rPr sz="2400" b="1" spc="-505" dirty="0">
                  <a:solidFill>
                    <a:srgbClr val="0033CC"/>
                  </a:solidFill>
                  <a:latin typeface="Arial"/>
                  <a:cs typeface="Arial"/>
                </a:rPr>
                <a:t> </a:t>
              </a:r>
              <a:r>
                <a:rPr sz="2400" b="1" spc="130" dirty="0">
                  <a:solidFill>
                    <a:srgbClr val="0033CC"/>
                  </a:solidFill>
                  <a:latin typeface="Arial"/>
                  <a:cs typeface="Arial"/>
                </a:rPr>
                <a:t>max</a:t>
              </a:r>
              <a:r>
                <a:rPr sz="2400" b="1" spc="130" dirty="0">
                  <a:solidFill>
                    <a:srgbClr val="0033CC"/>
                  </a:solidFill>
                  <a:latin typeface="Lucida Sans Unicode"/>
                  <a:cs typeface="Lucida Sans Unicode"/>
                </a:rPr>
                <a:t>{</a:t>
              </a:r>
              <a:r>
                <a:rPr sz="2400" b="1" spc="130" dirty="0">
                  <a:solidFill>
                    <a:srgbClr val="0033CC"/>
                  </a:solidFill>
                  <a:latin typeface="Arial"/>
                  <a:cs typeface="Arial"/>
                </a:rPr>
                <a:t>0</a:t>
              </a:r>
              <a:r>
                <a:rPr sz="2400" b="1" i="1" spc="130" dirty="0">
                  <a:solidFill>
                    <a:srgbClr val="0033CC"/>
                  </a:solidFill>
                  <a:latin typeface="Arial"/>
                  <a:cs typeface="Arial"/>
                </a:rPr>
                <a:t>, </a:t>
              </a:r>
              <a:r>
                <a:rPr sz="2400" b="1" i="1" spc="340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r>
                <a:rPr sz="2400" spc="340" dirty="0">
                  <a:solidFill>
                    <a:srgbClr val="000099"/>
                  </a:solidFill>
                  <a:latin typeface="Lucida Sans Unicode"/>
                  <a:cs typeface="Lucida Sans Unicode"/>
                </a:rPr>
                <a:t>}</a:t>
              </a:r>
              <a:endParaRPr sz="2400" dirty="0">
                <a:solidFill>
                  <a:srgbClr val="000099"/>
                </a:solidFill>
                <a:latin typeface="Lucida Sans Unicode"/>
                <a:cs typeface="Lucida Sans Uni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545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X-OR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1968"/>
                <a:ext cx="8229600" cy="53035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𝑊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/>
                          </a:rPr>
                          <m:t>.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800" b="0" i="1" smtClean="0"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𝑊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1968"/>
                <a:ext cx="8229600" cy="5303520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2182702" y="3177809"/>
            <a:ext cx="6770077" cy="3172424"/>
            <a:chOff x="521624" y="2877720"/>
            <a:chExt cx="12030124" cy="6168505"/>
          </a:xfrm>
        </p:grpSpPr>
        <p:sp>
          <p:nvSpPr>
            <p:cNvPr id="70" name="object 2"/>
            <p:cNvSpPr/>
            <p:nvPr/>
          </p:nvSpPr>
          <p:spPr>
            <a:xfrm>
              <a:off x="1733241" y="6489358"/>
              <a:ext cx="147555" cy="2289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3"/>
            <p:cNvSpPr/>
            <p:nvPr/>
          </p:nvSpPr>
          <p:spPr>
            <a:xfrm>
              <a:off x="5399820" y="3384259"/>
              <a:ext cx="147555" cy="2289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4"/>
            <p:cNvSpPr/>
            <p:nvPr/>
          </p:nvSpPr>
          <p:spPr>
            <a:xfrm>
              <a:off x="1756117" y="3384260"/>
              <a:ext cx="126658" cy="228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/>
            <p:cNvSpPr/>
            <p:nvPr/>
          </p:nvSpPr>
          <p:spPr>
            <a:xfrm>
              <a:off x="5422696" y="6489360"/>
              <a:ext cx="126658" cy="2289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"/>
            <p:cNvSpPr/>
            <p:nvPr/>
          </p:nvSpPr>
          <p:spPr>
            <a:xfrm>
              <a:off x="1073705" y="2877720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12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"/>
            <p:cNvSpPr/>
            <p:nvPr/>
          </p:nvSpPr>
          <p:spPr>
            <a:xfrm>
              <a:off x="6206917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8"/>
            <p:cNvSpPr/>
            <p:nvPr/>
          </p:nvSpPr>
          <p:spPr>
            <a:xfrm>
              <a:off x="1073705" y="7224848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12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9"/>
            <p:cNvSpPr/>
            <p:nvPr/>
          </p:nvSpPr>
          <p:spPr>
            <a:xfrm>
              <a:off x="1073705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0"/>
            <p:cNvSpPr/>
            <p:nvPr/>
          </p:nvSpPr>
          <p:spPr>
            <a:xfrm>
              <a:off x="1807020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1"/>
            <p:cNvSpPr/>
            <p:nvPr/>
          </p:nvSpPr>
          <p:spPr>
            <a:xfrm>
              <a:off x="1807020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2"/>
            <p:cNvSpPr/>
            <p:nvPr/>
          </p:nvSpPr>
          <p:spPr>
            <a:xfrm>
              <a:off x="1807020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3"/>
            <p:cNvSpPr/>
            <p:nvPr/>
          </p:nvSpPr>
          <p:spPr>
            <a:xfrm>
              <a:off x="1807020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4"/>
            <p:cNvSpPr txBox="1"/>
            <p:nvPr/>
          </p:nvSpPr>
          <p:spPr>
            <a:xfrm>
              <a:off x="1705766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83" name="object 15"/>
            <p:cNvSpPr/>
            <p:nvPr/>
          </p:nvSpPr>
          <p:spPr>
            <a:xfrm>
              <a:off x="5473585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6"/>
            <p:cNvSpPr/>
            <p:nvPr/>
          </p:nvSpPr>
          <p:spPr>
            <a:xfrm>
              <a:off x="5473585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7"/>
            <p:cNvSpPr/>
            <p:nvPr/>
          </p:nvSpPr>
          <p:spPr>
            <a:xfrm>
              <a:off x="5473585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8"/>
            <p:cNvSpPr/>
            <p:nvPr/>
          </p:nvSpPr>
          <p:spPr>
            <a:xfrm>
              <a:off x="5473585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9"/>
            <p:cNvSpPr txBox="1"/>
            <p:nvPr/>
          </p:nvSpPr>
          <p:spPr>
            <a:xfrm>
              <a:off x="5372335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88" name="object 20"/>
            <p:cNvSpPr txBox="1"/>
            <p:nvPr/>
          </p:nvSpPr>
          <p:spPr>
            <a:xfrm>
              <a:off x="3451521" y="7353569"/>
              <a:ext cx="911169" cy="80914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b="0" i="1" spc="160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x</a:t>
              </a:r>
              <a:r>
                <a:rPr sz="2925" spc="-60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1</a:t>
              </a:r>
              <a:endParaRPr sz="2925" baseline="-9971" dirty="0">
                <a:solidFill>
                  <a:srgbClr val="FF0000"/>
                </a:solidFill>
                <a:latin typeface="Verdana"/>
                <a:cs typeface="Verdana"/>
              </a:endParaRPr>
            </a:p>
          </p:txBody>
        </p:sp>
        <p:sp>
          <p:nvSpPr>
            <p:cNvPr id="89" name="object 21"/>
            <p:cNvSpPr/>
            <p:nvPr/>
          </p:nvSpPr>
          <p:spPr>
            <a:xfrm>
              <a:off x="1073705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2"/>
            <p:cNvSpPr/>
            <p:nvPr/>
          </p:nvSpPr>
          <p:spPr>
            <a:xfrm>
              <a:off x="1073705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3"/>
            <p:cNvSpPr/>
            <p:nvPr/>
          </p:nvSpPr>
          <p:spPr>
            <a:xfrm>
              <a:off x="6039604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4"/>
            <p:cNvSpPr/>
            <p:nvPr/>
          </p:nvSpPr>
          <p:spPr>
            <a:xfrm>
              <a:off x="6039604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5"/>
            <p:cNvSpPr txBox="1"/>
            <p:nvPr/>
          </p:nvSpPr>
          <p:spPr>
            <a:xfrm>
              <a:off x="716583" y="6341052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94" name="object 26"/>
            <p:cNvSpPr/>
            <p:nvPr/>
          </p:nvSpPr>
          <p:spPr>
            <a:xfrm>
              <a:off x="1073705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7"/>
            <p:cNvSpPr/>
            <p:nvPr/>
          </p:nvSpPr>
          <p:spPr>
            <a:xfrm>
              <a:off x="1073705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8"/>
            <p:cNvSpPr/>
            <p:nvPr/>
          </p:nvSpPr>
          <p:spPr>
            <a:xfrm>
              <a:off x="6039604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29"/>
            <p:cNvSpPr/>
            <p:nvPr/>
          </p:nvSpPr>
          <p:spPr>
            <a:xfrm>
              <a:off x="6039604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0"/>
            <p:cNvSpPr txBox="1"/>
            <p:nvPr/>
          </p:nvSpPr>
          <p:spPr>
            <a:xfrm>
              <a:off x="716583" y="3235975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 dirty="0">
                <a:latin typeface="Arial"/>
                <a:cs typeface="Arial"/>
              </a:endParaRPr>
            </a:p>
          </p:txBody>
        </p:sp>
        <p:sp>
          <p:nvSpPr>
            <p:cNvPr id="99" name="object 31"/>
            <p:cNvSpPr txBox="1"/>
            <p:nvPr/>
          </p:nvSpPr>
          <p:spPr>
            <a:xfrm>
              <a:off x="521624" y="4862478"/>
              <a:ext cx="593393" cy="9142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590"/>
                </a:lnSpc>
              </a:pPr>
              <a:r>
                <a:rPr sz="2600" b="0" i="1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x</a:t>
              </a:r>
              <a:r>
                <a:rPr sz="2925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id="100" name="object 32"/>
            <p:cNvSpPr/>
            <p:nvPr/>
          </p:nvSpPr>
          <p:spPr>
            <a:xfrm>
              <a:off x="8199955" y="6489358"/>
              <a:ext cx="147555" cy="2289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3"/>
            <p:cNvSpPr/>
            <p:nvPr/>
          </p:nvSpPr>
          <p:spPr>
            <a:xfrm>
              <a:off x="11622097" y="3384259"/>
              <a:ext cx="147555" cy="2289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34"/>
            <p:cNvSpPr/>
            <p:nvPr/>
          </p:nvSpPr>
          <p:spPr>
            <a:xfrm>
              <a:off x="9933894" y="6489367"/>
              <a:ext cx="126657" cy="228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35"/>
            <p:cNvSpPr/>
            <p:nvPr/>
          </p:nvSpPr>
          <p:spPr>
            <a:xfrm>
              <a:off x="7418220" y="2877720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00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36"/>
            <p:cNvSpPr/>
            <p:nvPr/>
          </p:nvSpPr>
          <p:spPr>
            <a:xfrm>
              <a:off x="12551420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37"/>
            <p:cNvSpPr/>
            <p:nvPr/>
          </p:nvSpPr>
          <p:spPr>
            <a:xfrm>
              <a:off x="7418220" y="7224848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00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38"/>
            <p:cNvSpPr/>
            <p:nvPr/>
          </p:nvSpPr>
          <p:spPr>
            <a:xfrm>
              <a:off x="7418220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39"/>
            <p:cNvSpPr/>
            <p:nvPr/>
          </p:nvSpPr>
          <p:spPr>
            <a:xfrm>
              <a:off x="8273733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40"/>
            <p:cNvSpPr/>
            <p:nvPr/>
          </p:nvSpPr>
          <p:spPr>
            <a:xfrm>
              <a:off x="8273733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41"/>
            <p:cNvSpPr/>
            <p:nvPr/>
          </p:nvSpPr>
          <p:spPr>
            <a:xfrm>
              <a:off x="8273733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42"/>
            <p:cNvSpPr/>
            <p:nvPr/>
          </p:nvSpPr>
          <p:spPr>
            <a:xfrm>
              <a:off x="8273733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43"/>
            <p:cNvSpPr txBox="1"/>
            <p:nvPr/>
          </p:nvSpPr>
          <p:spPr>
            <a:xfrm>
              <a:off x="8172483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12" name="object 44"/>
            <p:cNvSpPr/>
            <p:nvPr/>
          </p:nvSpPr>
          <p:spPr>
            <a:xfrm>
              <a:off x="9984799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45"/>
            <p:cNvSpPr/>
            <p:nvPr/>
          </p:nvSpPr>
          <p:spPr>
            <a:xfrm>
              <a:off x="9984799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46"/>
            <p:cNvSpPr/>
            <p:nvPr/>
          </p:nvSpPr>
          <p:spPr>
            <a:xfrm>
              <a:off x="9984799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47"/>
            <p:cNvSpPr/>
            <p:nvPr/>
          </p:nvSpPr>
          <p:spPr>
            <a:xfrm>
              <a:off x="9984799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8"/>
            <p:cNvSpPr/>
            <p:nvPr/>
          </p:nvSpPr>
          <p:spPr>
            <a:xfrm>
              <a:off x="11695866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49"/>
            <p:cNvSpPr/>
            <p:nvPr/>
          </p:nvSpPr>
          <p:spPr>
            <a:xfrm>
              <a:off x="11695866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50"/>
            <p:cNvSpPr/>
            <p:nvPr/>
          </p:nvSpPr>
          <p:spPr>
            <a:xfrm>
              <a:off x="11695866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1"/>
            <p:cNvSpPr/>
            <p:nvPr/>
          </p:nvSpPr>
          <p:spPr>
            <a:xfrm>
              <a:off x="11695866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52"/>
            <p:cNvSpPr txBox="1"/>
            <p:nvPr/>
          </p:nvSpPr>
          <p:spPr>
            <a:xfrm>
              <a:off x="11594616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2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21" name="object 53"/>
            <p:cNvSpPr txBox="1"/>
            <p:nvPr/>
          </p:nvSpPr>
          <p:spPr>
            <a:xfrm>
              <a:off x="9595252" y="7218474"/>
              <a:ext cx="908811" cy="1827751"/>
            </a:xfrm>
            <a:prstGeom prst="rect">
              <a:avLst/>
            </a:prstGeom>
          </p:spPr>
          <p:txBody>
            <a:bodyPr vert="horz" wrap="square" lIns="0" tIns="7493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90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495"/>
                </a:spcBef>
              </a:pPr>
              <a:r>
                <a:rPr sz="2600" b="0" i="1" spc="-10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h</a:t>
              </a:r>
              <a:r>
                <a:rPr sz="2925" spc="-60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1</a:t>
              </a:r>
              <a:endParaRPr sz="2925" baseline="-9971" dirty="0">
                <a:solidFill>
                  <a:srgbClr val="FF0000"/>
                </a:solidFill>
                <a:latin typeface="Verdana"/>
                <a:cs typeface="Verdana"/>
              </a:endParaRPr>
            </a:p>
          </p:txBody>
        </p:sp>
        <p:sp>
          <p:nvSpPr>
            <p:cNvPr id="122" name="object 54"/>
            <p:cNvSpPr/>
            <p:nvPr/>
          </p:nvSpPr>
          <p:spPr>
            <a:xfrm>
              <a:off x="7418220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55"/>
            <p:cNvSpPr/>
            <p:nvPr/>
          </p:nvSpPr>
          <p:spPr>
            <a:xfrm>
              <a:off x="7418220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56"/>
            <p:cNvSpPr/>
            <p:nvPr/>
          </p:nvSpPr>
          <p:spPr>
            <a:xfrm>
              <a:off x="12384108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57"/>
            <p:cNvSpPr/>
            <p:nvPr/>
          </p:nvSpPr>
          <p:spPr>
            <a:xfrm>
              <a:off x="12384108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58"/>
            <p:cNvSpPr txBox="1"/>
            <p:nvPr/>
          </p:nvSpPr>
          <p:spPr>
            <a:xfrm>
              <a:off x="7061065" y="6341052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27" name="object 59"/>
            <p:cNvSpPr/>
            <p:nvPr/>
          </p:nvSpPr>
          <p:spPr>
            <a:xfrm>
              <a:off x="7418220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60"/>
            <p:cNvSpPr/>
            <p:nvPr/>
          </p:nvSpPr>
          <p:spPr>
            <a:xfrm>
              <a:off x="7418220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61"/>
            <p:cNvSpPr/>
            <p:nvPr/>
          </p:nvSpPr>
          <p:spPr>
            <a:xfrm>
              <a:off x="12384108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62"/>
            <p:cNvSpPr/>
            <p:nvPr/>
          </p:nvSpPr>
          <p:spPr>
            <a:xfrm>
              <a:off x="12384108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63"/>
            <p:cNvSpPr txBox="1"/>
            <p:nvPr/>
          </p:nvSpPr>
          <p:spPr>
            <a:xfrm>
              <a:off x="7061065" y="3235975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32" name="object 64"/>
            <p:cNvSpPr txBox="1"/>
            <p:nvPr/>
          </p:nvSpPr>
          <p:spPr>
            <a:xfrm>
              <a:off x="6764823" y="4310228"/>
              <a:ext cx="593393" cy="93279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590"/>
                </a:lnSpc>
              </a:pPr>
              <a:r>
                <a:rPr sz="2600" b="0" i="1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h</a:t>
              </a:r>
              <a:r>
                <a:rPr sz="2925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881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</a:t>
            </a:r>
            <a:endParaRPr lang="en-US" dirty="0"/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Model</a:t>
            </a:r>
            <a:endParaRPr lang="en-US" sz="2400" dirty="0">
              <a:solidFill>
                <a:srgbClr val="0033CC"/>
              </a:solidFill>
            </a:endParaRPr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Cost </a:t>
            </a:r>
            <a:r>
              <a:rPr lang="en-US" sz="2400" dirty="0" smtClean="0"/>
              <a:t>(smooth)</a:t>
            </a:r>
            <a:endParaRPr lang="en-US" dirty="0"/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Minimize </a:t>
            </a:r>
            <a:r>
              <a:rPr lang="en-US" sz="2400" dirty="0">
                <a:solidFill>
                  <a:srgbClr val="0033CC"/>
                </a:solidFill>
              </a:rPr>
              <a:t>cost</a:t>
            </a:r>
            <a:r>
              <a:rPr lang="en-US" sz="2400" dirty="0"/>
              <a:t> using gradient descent or related  </a:t>
            </a:r>
            <a:r>
              <a:rPr lang="en-US" sz="2400" dirty="0" smtClean="0"/>
              <a:t>techniques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nonlinearity of a neural network causes most interesting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loss functions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become nonconvex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gradient descent applied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nonconvex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 functions has no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convergence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guarantee and is sensitive to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values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initial parameters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nitialize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weights to small random values. The biases may be initialized to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zero.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76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1-d, the derivative of a function: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 multiple dimensions, the gradient is the vector of (partial derivatives).</a:t>
            </a:r>
          </a:p>
          <a:p>
            <a:endParaRPr lang="en-US" dirty="0"/>
          </a:p>
        </p:txBody>
      </p:sp>
      <p:pic>
        <p:nvPicPr>
          <p:cNvPr id="4" name="Shape 9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8129" y="1696405"/>
            <a:ext cx="363855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176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Shape 1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388" y="1013254"/>
            <a:ext cx="2943225" cy="3843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2" name="Shape 1122"/>
          <p:cNvCxnSpPr/>
          <p:nvPr/>
        </p:nvCxnSpPr>
        <p:spPr>
          <a:xfrm rot="10800000">
            <a:off x="5054750" y="4459867"/>
            <a:ext cx="1734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3" name="Shape 1123"/>
          <p:cNvSpPr txBox="1"/>
          <p:nvPr/>
        </p:nvSpPr>
        <p:spPr>
          <a:xfrm>
            <a:off x="6974226" y="4197467"/>
            <a:ext cx="189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original W</a:t>
            </a:r>
          </a:p>
        </p:txBody>
      </p:sp>
      <p:cxnSp>
        <p:nvCxnSpPr>
          <p:cNvPr id="1124" name="Shape 1124"/>
          <p:cNvCxnSpPr/>
          <p:nvPr/>
        </p:nvCxnSpPr>
        <p:spPr>
          <a:xfrm rot="10800000" flipH="1">
            <a:off x="1491701" y="4236032"/>
            <a:ext cx="3012599" cy="87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5" name="Shape 1125"/>
          <p:cNvSpPr txBox="1"/>
          <p:nvPr/>
        </p:nvSpPr>
        <p:spPr>
          <a:xfrm>
            <a:off x="184051" y="5153200"/>
            <a:ext cx="49691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negative gradient direction</a:t>
            </a:r>
          </a:p>
        </p:txBody>
      </p:sp>
      <p:cxnSp>
        <p:nvCxnSpPr>
          <p:cNvPr id="1126" name="Shape 1126"/>
          <p:cNvCxnSpPr/>
          <p:nvPr/>
        </p:nvCxnSpPr>
        <p:spPr>
          <a:xfrm>
            <a:off x="3032500" y="4937333"/>
            <a:ext cx="33056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7" name="Shape 1127"/>
          <p:cNvSpPr txBox="1"/>
          <p:nvPr/>
        </p:nvSpPr>
        <p:spPr>
          <a:xfrm>
            <a:off x="5852451" y="4857100"/>
            <a:ext cx="936299" cy="40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W_1</a:t>
            </a:r>
          </a:p>
        </p:txBody>
      </p:sp>
      <p:cxnSp>
        <p:nvCxnSpPr>
          <p:cNvPr id="1128" name="Shape 1128"/>
          <p:cNvCxnSpPr/>
          <p:nvPr/>
        </p:nvCxnSpPr>
        <p:spPr>
          <a:xfrm flipV="1">
            <a:off x="3032500" y="1099751"/>
            <a:ext cx="0" cy="38375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9" name="Shape 1129"/>
          <p:cNvSpPr txBox="1"/>
          <p:nvPr/>
        </p:nvSpPr>
        <p:spPr>
          <a:xfrm>
            <a:off x="2096201" y="1193514"/>
            <a:ext cx="936299" cy="40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W_2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" name="Shape 1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662" y="1458097"/>
            <a:ext cx="4371975" cy="438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Shape 1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58097"/>
            <a:ext cx="4405500" cy="42755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0120"/>
          </a:xfrm>
        </p:spPr>
        <p:txBody>
          <a:bodyPr/>
          <a:lstStyle/>
          <a:p>
            <a:r>
              <a:rPr lang="en-US" dirty="0"/>
              <a:t>The effects of step size (or “learning rate”)</a:t>
            </a:r>
          </a:p>
        </p:txBody>
      </p:sp>
    </p:spTree>
    <p:extLst>
      <p:ext uri="{BB962C8B-B14F-4D97-AF65-F5344CB8AC3E}">
        <p14:creationId xmlns:p14="http://schemas.microsoft.com/office/powerpoint/2010/main" val="8263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1122"/>
          <p:cNvCxnSpPr/>
          <p:nvPr/>
        </p:nvCxnSpPr>
        <p:spPr>
          <a:xfrm flipH="1">
            <a:off x="2951869" y="2188827"/>
            <a:ext cx="346706" cy="67953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" name="Shape 1123"/>
          <p:cNvSpPr txBox="1"/>
          <p:nvPr/>
        </p:nvSpPr>
        <p:spPr>
          <a:xfrm>
            <a:off x="1104005" y="4869661"/>
            <a:ext cx="189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original W</a:t>
            </a:r>
          </a:p>
        </p:txBody>
      </p:sp>
      <p:cxnSp>
        <p:nvCxnSpPr>
          <p:cNvPr id="4" name="Shape 1124"/>
          <p:cNvCxnSpPr/>
          <p:nvPr/>
        </p:nvCxnSpPr>
        <p:spPr>
          <a:xfrm flipV="1">
            <a:off x="1993625" y="3857085"/>
            <a:ext cx="237616" cy="1012576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Shape 1125"/>
          <p:cNvSpPr txBox="1"/>
          <p:nvPr/>
        </p:nvSpPr>
        <p:spPr>
          <a:xfrm>
            <a:off x="2282147" y="1369589"/>
            <a:ext cx="49691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T</a:t>
            </a:r>
            <a:r>
              <a:rPr lang="en" sz="2400" dirty="0" smtClean="0"/>
              <a:t>rue gradients in blue</a:t>
            </a:r>
            <a:br>
              <a:rPr lang="en" sz="2400" dirty="0" smtClean="0"/>
            </a:br>
            <a:r>
              <a:rPr lang="en" sz="2400" dirty="0" smtClean="0"/>
              <a:t>minibatch gradients in red</a:t>
            </a:r>
            <a:endParaRPr lang="en" sz="2400" dirty="0"/>
          </a:p>
        </p:txBody>
      </p:sp>
      <p:cxnSp>
        <p:nvCxnSpPr>
          <p:cNvPr id="6" name="Shape 1126"/>
          <p:cNvCxnSpPr/>
          <p:nvPr/>
        </p:nvCxnSpPr>
        <p:spPr>
          <a:xfrm>
            <a:off x="574075" y="4459867"/>
            <a:ext cx="788412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" name="Shape 1127"/>
          <p:cNvSpPr txBox="1"/>
          <p:nvPr/>
        </p:nvSpPr>
        <p:spPr>
          <a:xfrm>
            <a:off x="8048583" y="4615550"/>
            <a:ext cx="936299" cy="40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W_1</a:t>
            </a:r>
          </a:p>
        </p:txBody>
      </p:sp>
      <p:cxnSp>
        <p:nvCxnSpPr>
          <p:cNvPr id="8" name="Shape 1128"/>
          <p:cNvCxnSpPr/>
          <p:nvPr/>
        </p:nvCxnSpPr>
        <p:spPr>
          <a:xfrm flipV="1">
            <a:off x="565525" y="1276853"/>
            <a:ext cx="0" cy="31830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1129"/>
          <p:cNvSpPr txBox="1"/>
          <p:nvPr/>
        </p:nvSpPr>
        <p:spPr>
          <a:xfrm>
            <a:off x="681725" y="1104919"/>
            <a:ext cx="936299" cy="40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W_2</a:t>
            </a:r>
          </a:p>
        </p:txBody>
      </p:sp>
      <p:sp>
        <p:nvSpPr>
          <p:cNvPr id="10" name="Shape 1173"/>
          <p:cNvSpPr txBox="1"/>
          <p:nvPr/>
        </p:nvSpPr>
        <p:spPr>
          <a:xfrm>
            <a:off x="163151" y="210064"/>
            <a:ext cx="8821731" cy="827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bg1"/>
                </a:solidFill>
              </a:rPr>
              <a:t>Stochastic Gradient Descent</a:t>
            </a:r>
            <a:endParaRPr lang="en" sz="3200" dirty="0">
              <a:solidFill>
                <a:schemeClr val="bg1"/>
              </a:solidFill>
            </a:endParaRPr>
          </a:p>
        </p:txBody>
      </p:sp>
      <p:sp>
        <p:nvSpPr>
          <p:cNvPr id="11" name="Shape 159"/>
          <p:cNvSpPr/>
          <p:nvPr/>
        </p:nvSpPr>
        <p:spPr>
          <a:xfrm rot="5400000">
            <a:off x="4565003" y="2175838"/>
            <a:ext cx="425099" cy="2115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61"/>
          <p:cNvSpPr/>
          <p:nvPr/>
        </p:nvSpPr>
        <p:spPr>
          <a:xfrm rot="5400000">
            <a:off x="3954425" y="-853915"/>
            <a:ext cx="1645800" cy="8191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62"/>
          <p:cNvSpPr/>
          <p:nvPr/>
        </p:nvSpPr>
        <p:spPr>
          <a:xfrm rot="5400000">
            <a:off x="4078992" y="-233926"/>
            <a:ext cx="1397100" cy="6951599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63"/>
          <p:cNvSpPr/>
          <p:nvPr/>
        </p:nvSpPr>
        <p:spPr>
          <a:xfrm rot="5400000">
            <a:off x="4230155" y="517665"/>
            <a:ext cx="1094400" cy="5447999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64"/>
          <p:cNvSpPr/>
          <p:nvPr/>
        </p:nvSpPr>
        <p:spPr>
          <a:xfrm rot="5400000">
            <a:off x="4357688" y="1152951"/>
            <a:ext cx="839399" cy="41775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5"/>
          <p:cNvSpPr/>
          <p:nvPr/>
        </p:nvSpPr>
        <p:spPr>
          <a:xfrm rot="5400000">
            <a:off x="4471485" y="1719196"/>
            <a:ext cx="611699" cy="3044999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67"/>
          <p:cNvSpPr/>
          <p:nvPr/>
        </p:nvSpPr>
        <p:spPr>
          <a:xfrm>
            <a:off x="2214497" y="3673365"/>
            <a:ext cx="135299" cy="1352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68"/>
          <p:cNvSpPr/>
          <p:nvPr/>
        </p:nvSpPr>
        <p:spPr>
          <a:xfrm>
            <a:off x="4687376" y="3105487"/>
            <a:ext cx="240600" cy="240600"/>
          </a:xfrm>
          <a:prstGeom prst="smileyFace">
            <a:avLst>
              <a:gd name="adj" fmla="val 4653"/>
            </a:avLst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86"/>
          <p:cNvCxnSpPr/>
          <p:nvPr/>
        </p:nvCxnSpPr>
        <p:spPr>
          <a:xfrm flipV="1">
            <a:off x="2276304" y="3139590"/>
            <a:ext cx="170470" cy="601424"/>
          </a:xfrm>
          <a:prstGeom prst="straightConnector1">
            <a:avLst/>
          </a:prstGeom>
          <a:noFill/>
          <a:ln w="19050" cap="flat" cmpd="sng">
            <a:solidFill>
              <a:srgbClr val="0033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186"/>
          <p:cNvCxnSpPr>
            <a:stCxn id="17" idx="7"/>
          </p:cNvCxnSpPr>
          <p:nvPr/>
        </p:nvCxnSpPr>
        <p:spPr>
          <a:xfrm flipV="1">
            <a:off x="2329982" y="3331481"/>
            <a:ext cx="257469" cy="36169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86"/>
          <p:cNvCxnSpPr/>
          <p:nvPr/>
        </p:nvCxnSpPr>
        <p:spPr>
          <a:xfrm flipV="1">
            <a:off x="2598320" y="3105487"/>
            <a:ext cx="461148" cy="240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186"/>
          <p:cNvCxnSpPr/>
          <p:nvPr/>
        </p:nvCxnSpPr>
        <p:spPr>
          <a:xfrm>
            <a:off x="3059468" y="3105487"/>
            <a:ext cx="131508" cy="240600"/>
          </a:xfrm>
          <a:prstGeom prst="straightConnector1">
            <a:avLst/>
          </a:prstGeom>
          <a:noFill/>
          <a:ln w="19050" cap="flat" cmpd="sng">
            <a:solidFill>
              <a:srgbClr val="0033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186"/>
          <p:cNvCxnSpPr/>
          <p:nvPr/>
        </p:nvCxnSpPr>
        <p:spPr>
          <a:xfrm flipV="1">
            <a:off x="2598320" y="2935846"/>
            <a:ext cx="327933" cy="395636"/>
          </a:xfrm>
          <a:prstGeom prst="straightConnector1">
            <a:avLst/>
          </a:prstGeom>
          <a:noFill/>
          <a:ln w="19050" cap="flat" cmpd="sng">
            <a:solidFill>
              <a:srgbClr val="0033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186"/>
          <p:cNvCxnSpPr/>
          <p:nvPr/>
        </p:nvCxnSpPr>
        <p:spPr>
          <a:xfrm>
            <a:off x="3059468" y="3105487"/>
            <a:ext cx="131508" cy="44205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186"/>
          <p:cNvCxnSpPr/>
          <p:nvPr/>
        </p:nvCxnSpPr>
        <p:spPr>
          <a:xfrm flipV="1">
            <a:off x="3190976" y="3185327"/>
            <a:ext cx="163966" cy="358578"/>
          </a:xfrm>
          <a:prstGeom prst="straightConnector1">
            <a:avLst/>
          </a:prstGeom>
          <a:noFill/>
          <a:ln w="19050" cap="flat" cmpd="sng">
            <a:solidFill>
              <a:srgbClr val="0033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186"/>
          <p:cNvCxnSpPr/>
          <p:nvPr/>
        </p:nvCxnSpPr>
        <p:spPr>
          <a:xfrm flipV="1">
            <a:off x="3190976" y="3326516"/>
            <a:ext cx="265657" cy="18581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" name="Shape 186"/>
          <p:cNvCxnSpPr/>
          <p:nvPr/>
        </p:nvCxnSpPr>
        <p:spPr>
          <a:xfrm flipV="1">
            <a:off x="3456633" y="3105487"/>
            <a:ext cx="103066" cy="225996"/>
          </a:xfrm>
          <a:prstGeom prst="straightConnector1">
            <a:avLst/>
          </a:prstGeom>
          <a:noFill/>
          <a:ln w="19050" cap="flat" cmpd="sng">
            <a:solidFill>
              <a:srgbClr val="0033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86"/>
          <p:cNvCxnSpPr/>
          <p:nvPr/>
        </p:nvCxnSpPr>
        <p:spPr>
          <a:xfrm flipV="1">
            <a:off x="3456633" y="3021088"/>
            <a:ext cx="0" cy="3249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" name="Shape 1125"/>
          <p:cNvSpPr txBox="1"/>
          <p:nvPr/>
        </p:nvSpPr>
        <p:spPr>
          <a:xfrm>
            <a:off x="343559" y="5590556"/>
            <a:ext cx="8529366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Gradients are noisy but still make good progress on average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3115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functions</a:t>
            </a:r>
            <a:r>
              <a:rPr lang="en-US" dirty="0" smtClean="0"/>
              <a:t>: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most cases, our parametric model deﬁnes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r>
                  <a:rPr lang="en-US" dirty="0" smtClean="0"/>
                  <a:t>Use </a:t>
                </a:r>
                <a:r>
                  <a:rPr lang="en-US" dirty="0"/>
                  <a:t>the principle of maximum </a:t>
                </a:r>
                <a:r>
                  <a:rPr lang="en-US" dirty="0" smtClean="0"/>
                  <a:t>likelihood </a:t>
                </a:r>
              </a:p>
              <a:p>
                <a:pPr lvl="1"/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cost function is </a:t>
                </a:r>
                <a:r>
                  <a:rPr lang="en-US" dirty="0" smtClean="0"/>
                  <a:t>often the </a:t>
                </a:r>
                <a:r>
                  <a:rPr lang="en-US" dirty="0"/>
                  <a:t>negative </a:t>
                </a:r>
                <a:r>
                  <a:rPr lang="en-US" dirty="0" smtClean="0"/>
                  <a:t>log-likelihood</a:t>
                </a:r>
              </a:p>
              <a:p>
                <a:r>
                  <a:rPr lang="en-US" dirty="0" smtClean="0"/>
                  <a:t>equivalently described as </a:t>
                </a:r>
                <a:r>
                  <a:rPr lang="en-US" dirty="0"/>
                  <a:t>the cross-entropy between the training data and the model distribution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 Divergence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||</m:t>
                      </m:r>
                      <m:r>
                        <a:rPr lang="en-US" i="1" dirty="0">
                          <a:latin typeface="Cambria Math"/>
                        </a:rPr>
                        <m:t>𝑞</m:t>
                      </m:r>
                      <m:r>
                        <a:rPr lang="en-US" i="1" dirty="0">
                          <a:latin typeface="Cambria Math"/>
                        </a:rPr>
                        <m:t>)=​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</m:t>
                          </m:r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/>
                                    </a:rPr>
                                    <m:t>​​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dirty="0">
                              <a:latin typeface="Cambria Math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expectation of the log difference between the probability of data in the original distribution with the approximating distribution. </a:t>
                </a:r>
                <a:r>
                  <a:rPr lang="en-US" dirty="0" smtClean="0"/>
                  <a:t> </a:t>
                </a:r>
                <a:r>
                  <a:rPr lang="en-US" dirty="0"/>
                  <a:t>May interpret this as "how many bits of information we expect to lose".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||</m:t>
                      </m:r>
                      <m:r>
                        <a:rPr lang="en-US" i="1" dirty="0">
                          <a:latin typeface="Cambria Math"/>
                        </a:rPr>
                        <m:t>𝑞</m:t>
                      </m:r>
                      <m:r>
                        <a:rPr lang="en-US" i="1" dirty="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Can be also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||</m:t>
                      </m:r>
                      <m:r>
                        <a:rPr lang="en-US" i="1" dirty="0">
                          <a:latin typeface="Cambria Math"/>
                        </a:rPr>
                        <m:t>𝑞</m:t>
                      </m:r>
                      <m:r>
                        <a:rPr lang="en-US" i="1" dirty="0">
                          <a:latin typeface="Cambria Math"/>
                        </a:rPr>
                        <m:t>)=​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</m:t>
                          </m:r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KL Divergence is not symmetric. </a:t>
                </a:r>
                <a:r>
                  <a:rPr lang="en-US" dirty="0" smtClean="0"/>
                  <a:t>Thus it is not a distance metric.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29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Distributions and  Cross-Entropy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r>
                  <a:rPr lang="en-US" dirty="0"/>
                  <a:t>The speciﬁc form of the cost function changes from model to model, </a:t>
                </a:r>
                <a:r>
                  <a:rPr lang="en-US" dirty="0" smtClean="0"/>
                  <a:t>depending on </a:t>
                </a:r>
                <a:r>
                  <a:rPr lang="en-US" dirty="0"/>
                  <a:t>the speciﬁc form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For example,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en-US" i="1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𝒩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y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I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then we recover the mean squared error cost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Const</m:t>
                      </m:r>
                    </m:oMath>
                  </m:oMathPara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r>
                  <a:rPr lang="en-US" dirty="0"/>
                  <a:t>For predicting median of Gaussian, the equivalence between maximum likelihood estimation with an output distribution and minimization of mean squared error holds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3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/>
          <p:nvPr/>
        </p:nvSpPr>
        <p:spPr>
          <a:xfrm>
            <a:off x="31625" y="28486"/>
            <a:ext cx="4549013" cy="10014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chemeClr val="bg1"/>
                </a:solidFill>
              </a:rPr>
              <a:t>Evaluating </a:t>
            </a:r>
            <a:r>
              <a:rPr lang="en" sz="3000" dirty="0">
                <a:solidFill>
                  <a:schemeClr val="bg1"/>
                </a:solidFill>
              </a:rPr>
              <a:t>the </a:t>
            </a:r>
            <a:endParaRPr lang="en" sz="3000" dirty="0" smtClean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chemeClr val="bg1"/>
                </a:solidFill>
              </a:rPr>
              <a:t>gradient </a:t>
            </a:r>
            <a:r>
              <a:rPr lang="en" sz="3000" dirty="0">
                <a:solidFill>
                  <a:schemeClr val="bg1"/>
                </a:solidFill>
              </a:rPr>
              <a:t>numerically</a:t>
            </a:r>
          </a:p>
        </p:txBody>
      </p:sp>
      <p:pic>
        <p:nvPicPr>
          <p:cNvPr id="1033" name="Shape 10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80" y="1725336"/>
            <a:ext cx="3758981" cy="10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Shape 10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122" y="99101"/>
            <a:ext cx="4677878" cy="6128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774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 txBox="1"/>
          <p:nvPr/>
        </p:nvSpPr>
        <p:spPr>
          <a:xfrm>
            <a:off x="411451" y="274301"/>
            <a:ext cx="8299799" cy="56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chemeClr val="bg1"/>
                </a:solidFill>
              </a:rPr>
              <a:t>The </a:t>
            </a:r>
            <a:r>
              <a:rPr lang="en" sz="3000" dirty="0">
                <a:solidFill>
                  <a:schemeClr val="bg1"/>
                </a:solidFill>
              </a:rPr>
              <a:t>loss is just a function of W:</a:t>
            </a:r>
          </a:p>
        </p:txBody>
      </p:sp>
      <p:pic>
        <p:nvPicPr>
          <p:cNvPr id="1088" name="Shape 10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9" y="2080366"/>
            <a:ext cx="5255799" cy="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Shape 10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300" y="2821400"/>
            <a:ext cx="3323968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Shape 10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00" y="1229600"/>
            <a:ext cx="4287220" cy="7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Shape 10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5870" y="4038314"/>
            <a:ext cx="867589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Shape 1092"/>
          <p:cNvSpPr txBox="1"/>
          <p:nvPr/>
        </p:nvSpPr>
        <p:spPr>
          <a:xfrm>
            <a:off x="2333459" y="4120913"/>
            <a:ext cx="1333799" cy="3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= ...</a:t>
            </a:r>
          </a:p>
        </p:txBody>
      </p:sp>
    </p:spTree>
    <p:extLst>
      <p:ext uri="{BB962C8B-B14F-4D97-AF65-F5344CB8AC3E}">
        <p14:creationId xmlns:p14="http://schemas.microsoft.com/office/powerpoint/2010/main" val="224541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Challenges </a:t>
            </a:r>
            <a:r>
              <a:rPr lang="en-IN" dirty="0"/>
              <a:t>Motivating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failure </a:t>
            </a:r>
            <a:r>
              <a:rPr lang="en-IN" dirty="0" smtClean="0"/>
              <a:t>of traditional </a:t>
            </a:r>
            <a:r>
              <a:rPr lang="en-IN" dirty="0"/>
              <a:t>algorithms to generalize well on such AI </a:t>
            </a:r>
            <a:r>
              <a:rPr lang="en-IN" dirty="0" smtClean="0"/>
              <a:t>tasks as speech recognition, object recognition NLP</a:t>
            </a:r>
          </a:p>
          <a:p>
            <a:r>
              <a:rPr lang="en-IN" dirty="0"/>
              <a:t>H</a:t>
            </a:r>
            <a:r>
              <a:rPr lang="en-IN" dirty="0" smtClean="0"/>
              <a:t>igh-dimensional </a:t>
            </a:r>
            <a:r>
              <a:rPr lang="en-IN" dirty="0" smtClean="0"/>
              <a:t>data</a:t>
            </a:r>
          </a:p>
          <a:p>
            <a:r>
              <a:rPr lang="en-IN" dirty="0"/>
              <a:t>G</a:t>
            </a:r>
            <a:r>
              <a:rPr lang="en-IN" dirty="0" smtClean="0"/>
              <a:t>eneralization in </a:t>
            </a:r>
            <a:r>
              <a:rPr lang="en-IN" dirty="0"/>
              <a:t>high-dimensional spaces.</a:t>
            </a:r>
          </a:p>
        </p:txBody>
      </p:sp>
    </p:spTree>
    <p:extLst>
      <p:ext uri="{BB962C8B-B14F-4D97-AF65-F5344CB8AC3E}">
        <p14:creationId xmlns:p14="http://schemas.microsoft.com/office/powerpoint/2010/main" val="1227028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The number </a:t>
            </a:r>
            <a:r>
              <a:rPr lang="en-IN" dirty="0"/>
              <a:t>of possible </a:t>
            </a:r>
            <a:r>
              <a:rPr lang="en-IN" dirty="0" smtClean="0"/>
              <a:t>distinct conﬁgurations </a:t>
            </a:r>
            <a:r>
              <a:rPr lang="en-IN" dirty="0"/>
              <a:t>of a set of variables increases exponentially as the number of </a:t>
            </a:r>
            <a:r>
              <a:rPr lang="en-IN" dirty="0" smtClean="0"/>
              <a:t>variables increases</a:t>
            </a:r>
          </a:p>
          <a:p>
            <a:pPr>
              <a:lnSpc>
                <a:spcPct val="120000"/>
              </a:lnSpc>
            </a:pPr>
            <a:r>
              <a:rPr lang="en-IN" dirty="0"/>
              <a:t> the number </a:t>
            </a:r>
            <a:r>
              <a:rPr lang="en-IN" dirty="0" smtClean="0"/>
              <a:t>of possible </a:t>
            </a:r>
            <a:r>
              <a:rPr lang="en-IN" dirty="0"/>
              <a:t>conﬁgurations </a:t>
            </a:r>
            <a:r>
              <a:rPr lang="en-IN" dirty="0" smtClean="0"/>
              <a:t>of  x is </a:t>
            </a:r>
            <a:r>
              <a:rPr lang="en-IN" dirty="0"/>
              <a:t>much larger than the number of training examples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/>
              <a:t>The core idea in deep learning is that we assume that the data was generated </a:t>
            </a:r>
            <a:r>
              <a:rPr lang="en-IN" dirty="0" smtClean="0"/>
              <a:t>by the </a:t>
            </a:r>
            <a:r>
              <a:rPr lang="en-IN" dirty="0"/>
              <a:t>composition of factors or features, potentially at multiple levels in a </a:t>
            </a:r>
            <a:r>
              <a:rPr lang="en-IN" dirty="0" smtClean="0"/>
              <a:t>hierarchy</a:t>
            </a:r>
          </a:p>
          <a:p>
            <a:pPr>
              <a:lnSpc>
                <a:spcPct val="120000"/>
              </a:lnSpc>
            </a:pPr>
            <a:r>
              <a:rPr lang="en-IN" dirty="0"/>
              <a:t>Many other similarly generic assumptions can further improve deep learning </a:t>
            </a:r>
            <a:r>
              <a:rPr lang="en-IN" dirty="0" smtClean="0"/>
              <a:t>algorithms.</a:t>
            </a:r>
          </a:p>
          <a:p>
            <a:pPr>
              <a:lnSpc>
                <a:spcPct val="120000"/>
              </a:lnSpc>
            </a:pPr>
            <a:r>
              <a:rPr lang="en-IN" dirty="0"/>
              <a:t>The exponential advantages conferred by the use of deep</a:t>
            </a:r>
            <a:r>
              <a:rPr lang="en-IN" dirty="0" smtClean="0"/>
              <a:t>, distributed </a:t>
            </a:r>
            <a:r>
              <a:rPr lang="en-IN" dirty="0"/>
              <a:t>representations counter the exponential challenges posed by the </a:t>
            </a:r>
            <a:r>
              <a:rPr lang="en-IN" dirty="0" smtClean="0"/>
              <a:t>curse of </a:t>
            </a:r>
            <a:r>
              <a:rPr lang="en-IN" dirty="0"/>
              <a:t>dimensionality</a:t>
            </a:r>
          </a:p>
        </p:txBody>
      </p:sp>
    </p:spTree>
    <p:extLst>
      <p:ext uri="{BB962C8B-B14F-4D97-AF65-F5344CB8AC3E}">
        <p14:creationId xmlns:p14="http://schemas.microsoft.com/office/powerpoint/2010/main" val="1067750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Manifold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manifold is </a:t>
            </a:r>
            <a:r>
              <a:rPr lang="en-IN" dirty="0"/>
              <a:t>a connected region. 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Mathematically</a:t>
            </a:r>
            <a:r>
              <a:rPr lang="en-IN" dirty="0"/>
              <a:t>, it is a set of points</a:t>
            </a:r>
            <a:r>
              <a:rPr lang="en-IN" dirty="0" smtClean="0"/>
              <a:t>, associated </a:t>
            </a:r>
            <a:r>
              <a:rPr lang="en-IN" dirty="0"/>
              <a:t>with a </a:t>
            </a:r>
            <a:r>
              <a:rPr lang="en-IN" dirty="0" err="1"/>
              <a:t>neighborhood</a:t>
            </a:r>
            <a:r>
              <a:rPr lang="en-IN" dirty="0"/>
              <a:t> around each point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/>
              <a:t>The deﬁnition of a </a:t>
            </a:r>
            <a:r>
              <a:rPr lang="en-IN" dirty="0" err="1"/>
              <a:t>neighborhood</a:t>
            </a:r>
            <a:r>
              <a:rPr lang="en-IN" dirty="0"/>
              <a:t> surrounding each point implies the </a:t>
            </a:r>
            <a:r>
              <a:rPr lang="en-IN" dirty="0" smtClean="0"/>
              <a:t>existence of </a:t>
            </a:r>
            <a:r>
              <a:rPr lang="en-IN" dirty="0"/>
              <a:t>transformations that can be applied to move on the manifold from one </a:t>
            </a:r>
            <a:r>
              <a:rPr lang="en-IN" dirty="0" smtClean="0"/>
              <a:t>position to </a:t>
            </a:r>
            <a:r>
              <a:rPr lang="en-IN" dirty="0"/>
              <a:t>a </a:t>
            </a:r>
            <a:r>
              <a:rPr lang="en-IN" dirty="0" err="1"/>
              <a:t>neighboring</a:t>
            </a:r>
            <a:r>
              <a:rPr lang="en-IN" dirty="0"/>
              <a:t> one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In ML it </a:t>
            </a:r>
            <a:r>
              <a:rPr lang="en-IN" dirty="0"/>
              <a:t>tends to be used more loosely to designate a connected </a:t>
            </a:r>
            <a:r>
              <a:rPr lang="en-IN" dirty="0" smtClean="0"/>
              <a:t>set of </a:t>
            </a:r>
            <a:r>
              <a:rPr lang="en-IN" dirty="0"/>
              <a:t>points that can be approximated well by considering only a small number </a:t>
            </a:r>
            <a:r>
              <a:rPr lang="en-IN" dirty="0" smtClean="0"/>
              <a:t>of degrees </a:t>
            </a:r>
            <a:r>
              <a:rPr lang="en-IN" dirty="0"/>
              <a:t>of freedom, or dimensions, embedded in a higher-dimensional space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Each dimension </a:t>
            </a:r>
            <a:r>
              <a:rPr lang="en-IN" dirty="0"/>
              <a:t>corresponds to a local direction of variation</a:t>
            </a:r>
          </a:p>
        </p:txBody>
      </p:sp>
    </p:spTree>
    <p:extLst>
      <p:ext uri="{BB962C8B-B14F-4D97-AF65-F5344CB8AC3E}">
        <p14:creationId xmlns:p14="http://schemas.microsoft.com/office/powerpoint/2010/main" val="1273935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8" y="1296988"/>
            <a:ext cx="6901004" cy="4879975"/>
          </a:xfrm>
        </p:spPr>
      </p:pic>
    </p:spTree>
    <p:extLst>
      <p:ext uri="{BB962C8B-B14F-4D97-AF65-F5344CB8AC3E}">
        <p14:creationId xmlns:p14="http://schemas.microsoft.com/office/powerpoint/2010/main" val="4254721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Manifold </a:t>
            </a:r>
            <a:r>
              <a:rPr lang="en-IN" dirty="0" smtClean="0"/>
              <a:t>learning algorithms assume </a:t>
            </a:r>
            <a:r>
              <a:rPr lang="en-IN" dirty="0"/>
              <a:t>that </a:t>
            </a:r>
            <a:endParaRPr lang="en-IN" dirty="0" smtClean="0"/>
          </a:p>
          <a:p>
            <a:pPr lvl="1"/>
            <a:r>
              <a:rPr lang="en-IN" dirty="0" smtClean="0"/>
              <a:t>most of </a:t>
            </a:r>
            <a:r>
              <a:rPr lang="en-IN" dirty="0" err="1" smtClean="0"/>
              <a:t>R^n</a:t>
            </a:r>
            <a:r>
              <a:rPr lang="en-IN" dirty="0" smtClean="0"/>
              <a:t> consists </a:t>
            </a:r>
            <a:r>
              <a:rPr lang="en-IN" dirty="0"/>
              <a:t>of invalid </a:t>
            </a:r>
            <a:r>
              <a:rPr lang="en-IN" dirty="0" smtClean="0"/>
              <a:t>inputs</a:t>
            </a:r>
          </a:p>
          <a:p>
            <a:pPr lvl="1"/>
            <a:r>
              <a:rPr lang="en-IN" dirty="0" smtClean="0"/>
              <a:t>interesting </a:t>
            </a:r>
            <a:r>
              <a:rPr lang="en-IN" dirty="0"/>
              <a:t>inputs occur only </a:t>
            </a:r>
            <a:r>
              <a:rPr lang="en-IN" dirty="0" smtClean="0"/>
              <a:t>along a </a:t>
            </a:r>
            <a:r>
              <a:rPr lang="en-IN" dirty="0"/>
              <a:t>collection of manifolds containing a small subset of points, </a:t>
            </a:r>
            <a:endParaRPr lang="en-IN" dirty="0" smtClean="0"/>
          </a:p>
          <a:p>
            <a:pPr lvl="1"/>
            <a:r>
              <a:rPr lang="en-IN" dirty="0" smtClean="0"/>
              <a:t>with interesting variations </a:t>
            </a:r>
            <a:r>
              <a:rPr lang="en-IN" dirty="0"/>
              <a:t>in the output of the learned function occurring only along </a:t>
            </a:r>
            <a:r>
              <a:rPr lang="en-IN" dirty="0" smtClean="0"/>
              <a:t>directions that </a:t>
            </a:r>
            <a:r>
              <a:rPr lang="en-IN" dirty="0"/>
              <a:t>lie on the manifold, </a:t>
            </a:r>
          </a:p>
          <a:p>
            <a:pPr lvl="1"/>
            <a:r>
              <a:rPr lang="en-IN" dirty="0" smtClean="0"/>
              <a:t>or </a:t>
            </a:r>
            <a:r>
              <a:rPr lang="en-IN" dirty="0"/>
              <a:t>with interesting variations happening only when </a:t>
            </a:r>
            <a:r>
              <a:rPr lang="en-IN" dirty="0" smtClean="0"/>
              <a:t>we move </a:t>
            </a:r>
            <a:r>
              <a:rPr lang="en-IN" dirty="0"/>
              <a:t>from one manifold to another.</a:t>
            </a:r>
          </a:p>
        </p:txBody>
      </p:sp>
    </p:spTree>
    <p:extLst>
      <p:ext uri="{BB962C8B-B14F-4D97-AF65-F5344CB8AC3E}">
        <p14:creationId xmlns:p14="http://schemas.microsoft.com/office/powerpoint/2010/main" val="1314456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Manifold 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We argue that in the context of AI tasks, such </a:t>
            </a:r>
            <a:r>
              <a:rPr lang="en-IN" dirty="0" smtClean="0"/>
              <a:t>as those </a:t>
            </a:r>
            <a:r>
              <a:rPr lang="en-IN" dirty="0"/>
              <a:t>that involve processing images, sounds, or text, the manifold assumption </a:t>
            </a:r>
            <a:r>
              <a:rPr lang="en-IN" dirty="0" smtClean="0"/>
              <a:t>is at </a:t>
            </a:r>
            <a:r>
              <a:rPr lang="en-IN" dirty="0"/>
              <a:t>least approximately correct</a:t>
            </a:r>
            <a:r>
              <a:rPr lang="en-IN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Obs1: </a:t>
            </a:r>
            <a:r>
              <a:rPr lang="en-IN" dirty="0"/>
              <a:t>the </a:t>
            </a:r>
            <a:r>
              <a:rPr lang="en-IN" dirty="0" smtClean="0"/>
              <a:t>probability </a:t>
            </a:r>
            <a:r>
              <a:rPr lang="en-IN" dirty="0"/>
              <a:t>distribution over images, text strings, and sounds that occur in real life </a:t>
            </a:r>
            <a:r>
              <a:rPr lang="en-IN" dirty="0" smtClean="0"/>
              <a:t>is highly concentrated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2. we </a:t>
            </a:r>
            <a:r>
              <a:rPr lang="en-IN" dirty="0"/>
              <a:t>can also imagine </a:t>
            </a:r>
            <a:r>
              <a:rPr lang="en-IN" dirty="0" smtClean="0"/>
              <a:t>such </a:t>
            </a:r>
            <a:r>
              <a:rPr lang="en-IN" dirty="0" err="1" smtClean="0"/>
              <a:t>neighborhoods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smtClean="0"/>
              <a:t>transformations </a:t>
            </a:r>
            <a:r>
              <a:rPr lang="en-IN" dirty="0"/>
              <a:t>informally. </a:t>
            </a:r>
            <a:endParaRPr lang="en-IN" dirty="0" smtClean="0"/>
          </a:p>
          <a:p>
            <a:pPr lvl="1">
              <a:lnSpc>
                <a:spcPct val="110000"/>
              </a:lnSpc>
            </a:pPr>
            <a:r>
              <a:rPr lang="en-IN" dirty="0" smtClean="0"/>
              <a:t> images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Images: we can </a:t>
            </a:r>
            <a:r>
              <a:rPr lang="en-IN" dirty="0"/>
              <a:t>think </a:t>
            </a:r>
            <a:r>
              <a:rPr lang="en-IN" dirty="0" smtClean="0"/>
              <a:t>of transformations </a:t>
            </a:r>
            <a:r>
              <a:rPr lang="en-IN" dirty="0"/>
              <a:t>that allow us to trace out </a:t>
            </a:r>
            <a:r>
              <a:rPr lang="en-IN" dirty="0" smtClean="0"/>
              <a:t>a manifold </a:t>
            </a:r>
            <a:r>
              <a:rPr lang="en-IN" dirty="0"/>
              <a:t>in image space: we can gradually dim or brighten the lights, </a:t>
            </a:r>
            <a:r>
              <a:rPr lang="en-IN" dirty="0" smtClean="0"/>
              <a:t>gradually move </a:t>
            </a:r>
            <a:r>
              <a:rPr lang="en-IN" dirty="0"/>
              <a:t>or rotate objects in the image, gradually alter the </a:t>
            </a:r>
            <a:r>
              <a:rPr lang="en-IN" dirty="0" err="1"/>
              <a:t>colors</a:t>
            </a:r>
            <a:r>
              <a:rPr lang="en-IN" dirty="0"/>
              <a:t> on the surfaces </a:t>
            </a:r>
            <a:r>
              <a:rPr lang="en-IN" dirty="0" smtClean="0"/>
              <a:t>of objects</a:t>
            </a:r>
            <a:r>
              <a:rPr lang="en-IN" dirty="0"/>
              <a:t>, etc</a:t>
            </a:r>
            <a:r>
              <a:rPr lang="en-IN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It remains likely that there are multiple manifolds involved in </a:t>
            </a:r>
            <a:r>
              <a:rPr lang="en-IN" dirty="0" smtClean="0"/>
              <a:t>most applications</a:t>
            </a:r>
            <a:r>
              <a:rPr lang="en-IN" dirty="0"/>
              <a:t>. For example, the manifold of images of human faces may not </a:t>
            </a:r>
            <a:r>
              <a:rPr lang="en-IN" dirty="0" smtClean="0"/>
              <a:t>be connected </a:t>
            </a:r>
            <a:r>
              <a:rPr lang="en-IN" dirty="0"/>
              <a:t>to the manifold of images of cat faces.</a:t>
            </a:r>
          </a:p>
        </p:txBody>
      </p:sp>
    </p:spTree>
    <p:extLst>
      <p:ext uri="{BB962C8B-B14F-4D97-AF65-F5344CB8AC3E}">
        <p14:creationId xmlns:p14="http://schemas.microsoft.com/office/powerpoint/2010/main" val="335248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the data lies on a low-dimensional manifold, it can be most </a:t>
            </a:r>
            <a:r>
              <a:rPr lang="en-IN" dirty="0" smtClean="0"/>
              <a:t>natural for </a:t>
            </a:r>
            <a:r>
              <a:rPr lang="en-IN" dirty="0"/>
              <a:t>machine learning algorithms to represent the data in terms of coordinates </a:t>
            </a:r>
            <a:r>
              <a:rPr lang="en-IN" dirty="0" smtClean="0"/>
              <a:t>on the </a:t>
            </a:r>
            <a:r>
              <a:rPr lang="en-IN" dirty="0"/>
              <a:t>manifold, rather than in terms of coordinates </a:t>
            </a:r>
            <a:r>
              <a:rPr lang="en-IN" dirty="0" smtClean="0"/>
              <a:t>in Rn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7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our approximating distributions</a:t>
            </a:r>
          </a:p>
        </p:txBody>
      </p:sp>
      <p:pic>
        <p:nvPicPr>
          <p:cNvPr id="1026" name="Picture 2" descr="It turns out we did choose the correct approach for finding the best Binomial distribution to model our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35" y="2531792"/>
            <a:ext cx="5413952" cy="38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2165" y="1019101"/>
                <a:ext cx="4707970" cy="192598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For the uniform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Observed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Uniform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=0.338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our Binomial approximation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/>
                        </a:rPr>
                        <m:t>Observed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Binomial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=0.</m:t>
                      </m:r>
                      <m:r>
                        <a:rPr lang="en-US" b="0" i="1" smtClean="0">
                          <a:latin typeface="Cambria Math"/>
                        </a:rPr>
                        <m:t>477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165" y="1019101"/>
                <a:ext cx="4707970" cy="1925980"/>
              </a:xfrm>
              <a:blipFill rotWithShape="1">
                <a:blip r:embed="rId3"/>
                <a:stretch>
                  <a:fillRect l="-1036" t="-2532" r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5697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functions</a:t>
            </a:r>
            <a:r>
              <a:rPr lang="en-US" dirty="0" smtClean="0"/>
              <a:t>: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most cases, our parametric model deﬁnes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</a:t>
                </a:r>
                <a:r>
                  <a:rPr lang="en-US" dirty="0"/>
                  <a:t>the principle of maximum </a:t>
                </a:r>
                <a:r>
                  <a:rPr lang="en-US" dirty="0" smtClean="0"/>
                  <a:t>likelihood:</a:t>
                </a:r>
              </a:p>
              <a:p>
                <a:pPr lvl="1"/>
                <a:r>
                  <a:rPr lang="en-US" sz="2400" dirty="0" smtClean="0"/>
                  <a:t>cross-entropy </a:t>
                </a:r>
                <a:r>
                  <a:rPr lang="en-US" sz="2400" dirty="0"/>
                  <a:t>between the training data and the model’s predictions as the </a:t>
                </a:r>
                <a:r>
                  <a:rPr lang="en-US" sz="2400" dirty="0" smtClean="0"/>
                  <a:t>cost function.</a:t>
                </a:r>
              </a:p>
              <a:p>
                <a:pPr lvl="1"/>
                <a:endParaRPr lang="en-US" sz="2400" dirty="0" smtClean="0"/>
              </a:p>
              <a:p>
                <a:r>
                  <a:rPr lang="en-US" dirty="0"/>
                  <a:t>Most modern neural networks are trained using maximum likelihood.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cost function is </a:t>
                </a:r>
                <a:r>
                  <a:rPr lang="en-US" dirty="0" smtClean="0"/>
                  <a:t>often the </a:t>
                </a:r>
                <a:r>
                  <a:rPr lang="en-US" dirty="0"/>
                  <a:t>negative </a:t>
                </a:r>
                <a:r>
                  <a:rPr lang="en-US" dirty="0" smtClean="0"/>
                  <a:t>log-likelihood</a:t>
                </a:r>
              </a:p>
              <a:p>
                <a:r>
                  <a:rPr lang="en-US" dirty="0" smtClean="0"/>
                  <a:t>equivalently described as </a:t>
                </a:r>
                <a:r>
                  <a:rPr lang="en-US" dirty="0"/>
                  <a:t>the cross-entropy between the training data and the model distribution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762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Distributions and  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/>
                  <a:t>The speciﬁc form of the cost function changes from model to model, </a:t>
                </a:r>
                <a:r>
                  <a:rPr lang="en-US" dirty="0" smtClean="0"/>
                  <a:t>depending on </a:t>
                </a:r>
                <a:r>
                  <a:rPr lang="en-US" dirty="0"/>
                  <a:t>the speciﬁc form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For example,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theta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then we recover the mean squared error cost</a:t>
                </a:r>
                <a:r>
                  <a:rPr lang="en-US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𝐶𝑜𝑛𝑠𝑡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424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gradient </a:t>
            </a:r>
            <a:r>
              <a:rPr lang="en-US" dirty="0" smtClean="0"/>
              <a:t>of the </a:t>
            </a:r>
            <a:r>
              <a:rPr lang="en-US" dirty="0"/>
              <a:t>cost function must be large and predictable enough to serve as a good </a:t>
            </a:r>
            <a:r>
              <a:rPr lang="en-US" dirty="0" smtClean="0"/>
              <a:t>guide for </a:t>
            </a:r>
            <a:r>
              <a:rPr lang="en-US" dirty="0"/>
              <a:t>the learning algorithm</a:t>
            </a:r>
            <a:r>
              <a:rPr lang="en-US" dirty="0" smtClean="0"/>
              <a:t>.</a:t>
            </a:r>
          </a:p>
          <a:p>
            <a:r>
              <a:rPr lang="en-US" dirty="0"/>
              <a:t>The negative log-likelihood helps </a:t>
            </a:r>
            <a:r>
              <a:rPr lang="en-US" dirty="0" smtClean="0"/>
              <a:t>to avoid </a:t>
            </a:r>
            <a:r>
              <a:rPr lang="en-US" dirty="0"/>
              <a:t>this problem for many models.</a:t>
            </a:r>
          </a:p>
        </p:txBody>
      </p:sp>
    </p:spTree>
    <p:extLst>
      <p:ext uri="{BB962C8B-B14F-4D97-AF65-F5344CB8AC3E}">
        <p14:creationId xmlns:p14="http://schemas.microsoft.com/office/powerpoint/2010/main" val="1493858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 with 2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966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Types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31614"/>
              </p:ext>
            </p:extLst>
          </p:nvPr>
        </p:nvGraphicFramePr>
        <p:xfrm>
          <a:off x="222250" y="927100"/>
          <a:ext cx="88265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0"/>
                <a:gridCol w="2247900"/>
                <a:gridCol w="2343150"/>
                <a:gridCol w="2209800"/>
              </a:tblGrid>
              <a:tr h="952500">
                <a:tc gridSpan="4"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2907665" algn="l"/>
                          <a:tab pos="5244465" algn="l"/>
                          <a:tab pos="7809865" algn="l"/>
                        </a:tabLst>
                      </a:pPr>
                      <a:r>
                        <a:rPr sz="2800" b="1" spc="-7" baseline="-36324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Output</a:t>
                      </a:r>
                      <a:r>
                        <a:rPr sz="2800" b="1" spc="165" baseline="-36324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 </a:t>
                      </a:r>
                      <a:r>
                        <a:rPr sz="2800" b="1" spc="15" baseline="-36324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Type	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Output	Output	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Cost</a:t>
                      </a:r>
                      <a:endParaRPr sz="1800" dirty="0">
                        <a:latin typeface="+mn-lt"/>
                        <a:cs typeface="Bookman Old Style"/>
                      </a:endParaRPr>
                    </a:p>
                    <a:p>
                      <a:pPr marL="2489200" algn="ctr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5384165" algn="l"/>
                          <a:tab pos="7466965" algn="l"/>
                        </a:tabLst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Distribution	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Layer	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Function</a:t>
                      </a:r>
                      <a:endParaRPr sz="1800" dirty="0">
                        <a:latin typeface="+mn-lt"/>
                        <a:cs typeface="Bookman Old Style"/>
                      </a:endParaRPr>
                    </a:p>
                  </a:txBody>
                  <a:tcPr marL="0" marR="0" marT="25400" marB="0">
                    <a:solidFill>
                      <a:srgbClr val="03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5250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spc="0" dirty="0">
                          <a:latin typeface="+mn-lt"/>
                          <a:cs typeface="Palatino Linotype"/>
                        </a:rPr>
                        <a:t>Binary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667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spc="-35" dirty="0">
                          <a:latin typeface="+mn-lt"/>
                          <a:cs typeface="Palatino Linotype"/>
                        </a:rPr>
                        <a:t>Bernoulli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spc="-80" dirty="0">
                          <a:latin typeface="+mn-lt"/>
                          <a:cs typeface="Palatino Linotype"/>
                        </a:rPr>
                        <a:t>Sigmoid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5475" marR="215265" indent="-406400" algn="l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0" dirty="0">
                          <a:latin typeface="+mn-lt"/>
                          <a:cs typeface="Palatino Linotype"/>
                        </a:rPr>
                        <a:t>Binary </a:t>
                      </a:r>
                      <a:r>
                        <a:rPr sz="2400" spc="-50" dirty="0" smtClean="0">
                          <a:latin typeface="+mn-lt"/>
                          <a:cs typeface="Palatino Linotype"/>
                        </a:rPr>
                        <a:t>cross</a:t>
                      </a:r>
                      <a:r>
                        <a:rPr lang="en-US" sz="2400" spc="-50" dirty="0" smtClean="0">
                          <a:latin typeface="+mn-lt"/>
                          <a:cs typeface="Palatino Linotype"/>
                        </a:rPr>
                        <a:t>-</a:t>
                      </a:r>
                      <a:r>
                        <a:rPr sz="2400" spc="-70" dirty="0" smtClean="0">
                          <a:latin typeface="+mn-lt"/>
                          <a:cs typeface="Palatino Linotype"/>
                        </a:rPr>
                        <a:t>entropy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Discrete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50" dirty="0">
                          <a:latin typeface="+mn-lt"/>
                          <a:cs typeface="Palatino Linotype"/>
                        </a:rPr>
                        <a:t>Multinoulli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10" dirty="0">
                          <a:latin typeface="+mn-lt"/>
                          <a:cs typeface="Palatino Linotype"/>
                        </a:rPr>
                        <a:t>Softmax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Discrete</a:t>
                      </a:r>
                      <a:r>
                        <a:rPr sz="2400" spc="18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-50" dirty="0">
                          <a:latin typeface="+mn-lt"/>
                          <a:cs typeface="Palatino Linotype"/>
                        </a:rPr>
                        <a:t>cross-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entropy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solidFill>
                      <a:srgbClr val="E3E5E8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Continuous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Gaussian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30" dirty="0">
                          <a:latin typeface="+mn-lt"/>
                          <a:cs typeface="Palatino Linotype"/>
                        </a:rPr>
                        <a:t>Linear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Gaussian</a:t>
                      </a:r>
                      <a:r>
                        <a:rPr sz="2400" spc="15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-50" dirty="0">
                          <a:latin typeface="+mn-lt"/>
                          <a:cs typeface="Palatino Linotype"/>
                        </a:rPr>
                        <a:t>cross-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entropy</a:t>
                      </a:r>
                      <a:r>
                        <a:rPr sz="2400" spc="14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85" dirty="0">
                          <a:latin typeface="+mn-lt"/>
                          <a:cs typeface="Palatino Linotype"/>
                        </a:rPr>
                        <a:t>(MSE)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Continuous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Mixture</a:t>
                      </a:r>
                      <a:r>
                        <a:rPr sz="2400" spc="20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-100" dirty="0">
                          <a:latin typeface="+mn-lt"/>
                          <a:cs typeface="Palatino Linotype"/>
                        </a:rPr>
                        <a:t>of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Gaussian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905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Mixture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61595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Density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60" dirty="0">
                          <a:latin typeface="+mn-lt"/>
                          <a:cs typeface="Palatino Linotype"/>
                        </a:rPr>
                        <a:t>Cross-entropy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solidFill>
                      <a:srgbClr val="E3E5E8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Continuous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10" dirty="0">
                          <a:latin typeface="+mn-lt"/>
                          <a:cs typeface="Palatino Linotype"/>
                        </a:rPr>
                        <a:t>Arbitrary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0" marR="114935" indent="-342900" algn="ctr">
                        <a:lnSpc>
                          <a:spcPct val="116700"/>
                        </a:lnSpc>
                        <a:spcBef>
                          <a:spcPts val="700"/>
                        </a:spcBef>
                      </a:pPr>
                      <a:r>
                        <a:rPr sz="2400" spc="-35" dirty="0" smtClean="0">
                          <a:latin typeface="+mn-lt"/>
                          <a:cs typeface="Palatino Linotype"/>
                        </a:rPr>
                        <a:t>GAN</a:t>
                      </a:r>
                      <a:r>
                        <a:rPr sz="2400" spc="-35" dirty="0">
                          <a:latin typeface="+mn-lt"/>
                          <a:cs typeface="Palatino Linotype"/>
                        </a:rPr>
                        <a:t>,  </a:t>
                      </a:r>
                      <a:r>
                        <a:rPr sz="2400" spc="-10" dirty="0">
                          <a:latin typeface="+mn-lt"/>
                          <a:cs typeface="Palatino Linotype"/>
                        </a:rPr>
                        <a:t>VAE,</a:t>
                      </a:r>
                      <a:r>
                        <a:rPr sz="2400" spc="15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60" dirty="0">
                          <a:latin typeface="+mn-lt"/>
                          <a:cs typeface="Palatino Linotype"/>
                        </a:rPr>
                        <a:t>FVBN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5" dirty="0">
                          <a:latin typeface="+mn-lt"/>
                          <a:cs typeface="Palatino Linotype"/>
                        </a:rPr>
                        <a:t>Various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91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39567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9567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971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71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874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874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7611" y="5354024"/>
            <a:ext cx="2344489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  <a:tabLst>
                <a:tab pos="1038932" algn="l"/>
                <a:tab pos="2068935" algn="l"/>
              </a:tabLst>
            </a:pPr>
            <a:r>
              <a:rPr sz="1500" spc="-274" dirty="0">
                <a:latin typeface="Lucida Sans Unicode"/>
                <a:cs typeface="Lucida Sans Unicode"/>
              </a:rPr>
              <a:t>—</a:t>
            </a:r>
            <a:r>
              <a:rPr sz="1500" spc="88" dirty="0">
                <a:latin typeface="PMingLiU"/>
                <a:cs typeface="PMingLiU"/>
              </a:rPr>
              <a:t>3	</a:t>
            </a:r>
            <a:r>
              <a:rPr sz="1500" spc="-274" dirty="0">
                <a:latin typeface="Lucida Sans Unicode"/>
                <a:cs typeface="Lucida Sans Unicode"/>
              </a:rPr>
              <a:t>—</a:t>
            </a:r>
            <a:r>
              <a:rPr sz="1500" spc="88" dirty="0">
                <a:latin typeface="PMingLiU"/>
                <a:cs typeface="PMingLiU"/>
              </a:rPr>
              <a:t>2	</a:t>
            </a:r>
            <a:r>
              <a:rPr sz="1500" spc="-274" dirty="0">
                <a:latin typeface="Lucida Sans Unicode"/>
                <a:cs typeface="Lucida Sans Unicode"/>
              </a:rPr>
              <a:t>—</a:t>
            </a:r>
            <a:r>
              <a:rPr sz="1500" spc="88" dirty="0">
                <a:latin typeface="PMingLiU"/>
                <a:cs typeface="PMingLiU"/>
              </a:rPr>
              <a:t>1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0026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0026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017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017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0329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0329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0481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0481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67520" y="5301445"/>
            <a:ext cx="3214241" cy="684620"/>
          </a:xfrm>
          <a:prstGeom prst="rect">
            <a:avLst/>
          </a:prstGeom>
        </p:spPr>
        <p:txBody>
          <a:bodyPr vert="horz" wrap="square" lIns="0" tIns="45539" rIns="0" bIns="0" rtlCol="0">
            <a:spAutoFit/>
          </a:bodyPr>
          <a:lstStyle/>
          <a:p>
            <a:pPr marL="10268">
              <a:spcBef>
                <a:spcPts val="358"/>
              </a:spcBef>
              <a:tabLst>
                <a:tab pos="1040272" algn="l"/>
                <a:tab pos="2070274" algn="l"/>
                <a:tab pos="3100724" algn="l"/>
              </a:tabLst>
            </a:pPr>
            <a:r>
              <a:rPr sz="1500" spc="88" dirty="0">
                <a:latin typeface="PMingLiU"/>
                <a:cs typeface="PMingLiU"/>
              </a:rPr>
              <a:t>0	1	2	3</a:t>
            </a:r>
            <a:endParaRPr sz="1500" dirty="0">
              <a:latin typeface="PMingLiU"/>
              <a:cs typeface="PMingLiU"/>
            </a:endParaRPr>
          </a:p>
          <a:p>
            <a:pPr marL="8929">
              <a:spcBef>
                <a:spcPts val="285"/>
              </a:spcBef>
            </a:pPr>
            <a:r>
              <a:rPr sz="2400" i="1" spc="-14" dirty="0">
                <a:latin typeface="Arial"/>
                <a:cs typeface="Arial"/>
              </a:rPr>
              <a:t>z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4981" y="5126939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4981" y="5126939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122392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3937" y="4990246"/>
            <a:ext cx="283964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1500" spc="88" dirty="0">
                <a:latin typeface="PMingLiU"/>
                <a:cs typeface="PMingLiU"/>
              </a:rPr>
              <a:t>0</a:t>
            </a:r>
            <a:r>
              <a:rPr sz="1500" i="1" spc="21" dirty="0">
                <a:latin typeface="Arial"/>
                <a:cs typeface="Arial"/>
              </a:rPr>
              <a:t>.</a:t>
            </a:r>
            <a:r>
              <a:rPr sz="1500" spc="88" dirty="0">
                <a:latin typeface="PMingLiU"/>
                <a:cs typeface="PMingLiU"/>
              </a:rPr>
              <a:t>0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4981" y="4713938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4981" y="4713938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122392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3937" y="4577244"/>
            <a:ext cx="283964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1500" spc="88" dirty="0">
                <a:latin typeface="PMingLiU"/>
                <a:cs typeface="PMingLiU"/>
              </a:rPr>
              <a:t>0</a:t>
            </a:r>
            <a:r>
              <a:rPr sz="1500" i="1" spc="21" dirty="0">
                <a:latin typeface="Arial"/>
                <a:cs typeface="Arial"/>
              </a:rPr>
              <a:t>.</a:t>
            </a:r>
            <a:r>
              <a:rPr sz="1500" spc="88" dirty="0">
                <a:latin typeface="PMingLiU"/>
                <a:cs typeface="PMingLiU"/>
              </a:rPr>
              <a:t>5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4981" y="4300936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4981" y="4300936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122392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3937" y="4164243"/>
            <a:ext cx="283964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1500" spc="88" dirty="0">
                <a:latin typeface="PMingLiU"/>
                <a:cs typeface="PMingLiU"/>
              </a:rPr>
              <a:t>1</a:t>
            </a:r>
            <a:r>
              <a:rPr sz="1500" i="1" spc="21" dirty="0">
                <a:latin typeface="Arial"/>
                <a:cs typeface="Arial"/>
              </a:rPr>
              <a:t>.</a:t>
            </a:r>
            <a:r>
              <a:rPr sz="1500" spc="88" dirty="0">
                <a:latin typeface="PMingLiU"/>
                <a:cs typeface="PMingLiU"/>
              </a:rPr>
              <a:t>0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39567" y="4340485"/>
            <a:ext cx="6170861" cy="747415"/>
          </a:xfrm>
          <a:custGeom>
            <a:avLst/>
            <a:gdLst/>
            <a:ahLst/>
            <a:cxnLst/>
            <a:rect l="l" t="t" r="r" b="b"/>
            <a:pathLst>
              <a:path w="8776335" h="1062990">
                <a:moveTo>
                  <a:pt x="0" y="1062798"/>
                </a:moveTo>
                <a:lnTo>
                  <a:pt x="556741" y="1038790"/>
                </a:lnTo>
                <a:lnTo>
                  <a:pt x="1040225" y="1010486"/>
                </a:lnTo>
                <a:lnTo>
                  <a:pt x="1479756" y="977240"/>
                </a:lnTo>
                <a:lnTo>
                  <a:pt x="1889987" y="938580"/>
                </a:lnTo>
                <a:lnTo>
                  <a:pt x="2285558" y="893491"/>
                </a:lnTo>
                <a:lnTo>
                  <a:pt x="2666478" y="842381"/>
                </a:lnTo>
                <a:lnTo>
                  <a:pt x="3062084" y="781355"/>
                </a:lnTo>
                <a:lnTo>
                  <a:pt x="3486960" y="707602"/>
                </a:lnTo>
                <a:lnTo>
                  <a:pt x="3985096" y="612834"/>
                </a:lnTo>
                <a:lnTo>
                  <a:pt x="5450200" y="328359"/>
                </a:lnTo>
                <a:lnTo>
                  <a:pt x="5875076" y="257389"/>
                </a:lnTo>
                <a:lnTo>
                  <a:pt x="6270648" y="199322"/>
                </a:lnTo>
                <a:lnTo>
                  <a:pt x="6651567" y="151138"/>
                </a:lnTo>
                <a:lnTo>
                  <a:pt x="7047139" y="108968"/>
                </a:lnTo>
                <a:lnTo>
                  <a:pt x="7457397" y="73061"/>
                </a:lnTo>
                <a:lnTo>
                  <a:pt x="7896925" y="42361"/>
                </a:lnTo>
                <a:lnTo>
                  <a:pt x="8380409" y="16355"/>
                </a:lnTo>
                <a:lnTo>
                  <a:pt x="8775981" y="0"/>
                </a:lnTo>
              </a:path>
            </a:pathLst>
          </a:custGeom>
          <a:ln w="52389">
            <a:solidFill>
              <a:srgbClr val="1F7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9567" y="2608793"/>
            <a:ext cx="6170861" cy="2477988"/>
          </a:xfrm>
          <a:custGeom>
            <a:avLst/>
            <a:gdLst/>
            <a:ahLst/>
            <a:cxnLst/>
            <a:rect l="l" t="t" r="r" b="b"/>
            <a:pathLst>
              <a:path w="8776335" h="3524250">
                <a:moveTo>
                  <a:pt x="0" y="0"/>
                </a:moveTo>
                <a:lnTo>
                  <a:pt x="586041" y="442825"/>
                </a:lnTo>
                <a:lnTo>
                  <a:pt x="1084177" y="809791"/>
                </a:lnTo>
                <a:lnTo>
                  <a:pt x="1523709" y="1124019"/>
                </a:lnTo>
                <a:lnTo>
                  <a:pt x="1904635" y="1387151"/>
                </a:lnTo>
                <a:lnTo>
                  <a:pt x="2256254" y="1620889"/>
                </a:lnTo>
                <a:lnTo>
                  <a:pt x="2578600" y="1826079"/>
                </a:lnTo>
                <a:lnTo>
                  <a:pt x="2886259" y="2012730"/>
                </a:lnTo>
                <a:lnTo>
                  <a:pt x="3179266" y="2181174"/>
                </a:lnTo>
                <a:lnTo>
                  <a:pt x="3457656" y="2332012"/>
                </a:lnTo>
                <a:lnTo>
                  <a:pt x="3721358" y="2466085"/>
                </a:lnTo>
                <a:lnTo>
                  <a:pt x="3985096" y="2591141"/>
                </a:lnTo>
                <a:lnTo>
                  <a:pt x="4234147" y="2700693"/>
                </a:lnTo>
                <a:lnTo>
                  <a:pt x="4483232" y="2801796"/>
                </a:lnTo>
                <a:lnTo>
                  <a:pt x="4732283" y="2894427"/>
                </a:lnTo>
                <a:lnTo>
                  <a:pt x="4981368" y="2978692"/>
                </a:lnTo>
                <a:lnTo>
                  <a:pt x="5230419" y="3054810"/>
                </a:lnTo>
                <a:lnTo>
                  <a:pt x="5479505" y="3123101"/>
                </a:lnTo>
                <a:lnTo>
                  <a:pt x="5743207" y="3187333"/>
                </a:lnTo>
                <a:lnTo>
                  <a:pt x="6021562" y="3246735"/>
                </a:lnTo>
                <a:lnTo>
                  <a:pt x="6299952" y="3298236"/>
                </a:lnTo>
                <a:lnTo>
                  <a:pt x="6592959" y="3344751"/>
                </a:lnTo>
                <a:lnTo>
                  <a:pt x="6915305" y="3387853"/>
                </a:lnTo>
                <a:lnTo>
                  <a:pt x="7252268" y="3425094"/>
                </a:lnTo>
                <a:lnTo>
                  <a:pt x="7633187" y="3459081"/>
                </a:lnTo>
                <a:lnTo>
                  <a:pt x="8043411" y="3487790"/>
                </a:lnTo>
                <a:lnTo>
                  <a:pt x="8512243" y="3512685"/>
                </a:lnTo>
                <a:lnTo>
                  <a:pt x="8775981" y="3523725"/>
                </a:lnTo>
              </a:path>
            </a:pathLst>
          </a:custGeom>
          <a:ln w="52397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9567" y="4377428"/>
            <a:ext cx="6170861" cy="747861"/>
          </a:xfrm>
          <a:custGeom>
            <a:avLst/>
            <a:gdLst/>
            <a:ahLst/>
            <a:cxnLst/>
            <a:rect l="l" t="t" r="r" b="b"/>
            <a:pathLst>
              <a:path w="8776335" h="1063625">
                <a:moveTo>
                  <a:pt x="0" y="0"/>
                </a:moveTo>
                <a:lnTo>
                  <a:pt x="424882" y="33218"/>
                </a:lnTo>
                <a:lnTo>
                  <a:pt x="820461" y="72031"/>
                </a:lnTo>
                <a:lnTo>
                  <a:pt x="1186735" y="115796"/>
                </a:lnTo>
                <a:lnTo>
                  <a:pt x="1538361" y="165629"/>
                </a:lnTo>
                <a:lnTo>
                  <a:pt x="1889987" y="223515"/>
                </a:lnTo>
                <a:lnTo>
                  <a:pt x="2241602" y="289381"/>
                </a:lnTo>
                <a:lnTo>
                  <a:pt x="2622556" y="368918"/>
                </a:lnTo>
                <a:lnTo>
                  <a:pt x="3076736" y="472191"/>
                </a:lnTo>
                <a:lnTo>
                  <a:pt x="4204842" y="732919"/>
                </a:lnTo>
                <a:lnTo>
                  <a:pt x="4556493" y="803669"/>
                </a:lnTo>
                <a:lnTo>
                  <a:pt x="4878804" y="860476"/>
                </a:lnTo>
                <a:lnTo>
                  <a:pt x="5186463" y="906721"/>
                </a:lnTo>
                <a:lnTo>
                  <a:pt x="5494157" y="945059"/>
                </a:lnTo>
                <a:lnTo>
                  <a:pt x="5816468" y="977208"/>
                </a:lnTo>
                <a:lnTo>
                  <a:pt x="6153431" y="1003029"/>
                </a:lnTo>
                <a:lnTo>
                  <a:pt x="6534350" y="1024247"/>
                </a:lnTo>
                <a:lnTo>
                  <a:pt x="6973878" y="1040658"/>
                </a:lnTo>
                <a:lnTo>
                  <a:pt x="7515971" y="1052718"/>
                </a:lnTo>
                <a:lnTo>
                  <a:pt x="8248540" y="1060664"/>
                </a:lnTo>
                <a:lnTo>
                  <a:pt x="8775981" y="1063280"/>
                </a:lnTo>
              </a:path>
            </a:pathLst>
          </a:custGeom>
          <a:ln w="52389">
            <a:solidFill>
              <a:srgbClr val="2CA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58876" y="2581215"/>
            <a:ext cx="2361902" cy="900559"/>
          </a:xfrm>
          <a:custGeom>
            <a:avLst/>
            <a:gdLst/>
            <a:ahLst/>
            <a:cxnLst/>
            <a:rect l="l" t="t" r="r" b="b"/>
            <a:pathLst>
              <a:path w="3359150" h="1280795">
                <a:moveTo>
                  <a:pt x="3302595" y="0"/>
                </a:moveTo>
                <a:lnTo>
                  <a:pt x="55950" y="0"/>
                </a:lnTo>
                <a:lnTo>
                  <a:pt x="31467" y="3490"/>
                </a:lnTo>
                <a:lnTo>
                  <a:pt x="13983" y="13965"/>
                </a:lnTo>
                <a:lnTo>
                  <a:pt x="3495" y="31428"/>
                </a:lnTo>
                <a:lnTo>
                  <a:pt x="0" y="55881"/>
                </a:lnTo>
                <a:lnTo>
                  <a:pt x="0" y="1224851"/>
                </a:lnTo>
                <a:lnTo>
                  <a:pt x="3495" y="1249289"/>
                </a:lnTo>
                <a:lnTo>
                  <a:pt x="13983" y="1266753"/>
                </a:lnTo>
                <a:lnTo>
                  <a:pt x="31467" y="1277236"/>
                </a:lnTo>
                <a:lnTo>
                  <a:pt x="55950" y="1280732"/>
                </a:lnTo>
                <a:lnTo>
                  <a:pt x="3302595" y="1280732"/>
                </a:lnTo>
                <a:lnTo>
                  <a:pt x="3327079" y="1277236"/>
                </a:lnTo>
                <a:lnTo>
                  <a:pt x="3344563" y="1266753"/>
                </a:lnTo>
                <a:lnTo>
                  <a:pt x="3355051" y="1249289"/>
                </a:lnTo>
                <a:lnTo>
                  <a:pt x="3358546" y="1224851"/>
                </a:lnTo>
                <a:lnTo>
                  <a:pt x="3358546" y="55881"/>
                </a:lnTo>
                <a:lnTo>
                  <a:pt x="3355051" y="31428"/>
                </a:lnTo>
                <a:lnTo>
                  <a:pt x="3344563" y="13965"/>
                </a:lnTo>
                <a:lnTo>
                  <a:pt x="3327079" y="3490"/>
                </a:lnTo>
                <a:lnTo>
                  <a:pt x="330259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58876" y="2581215"/>
            <a:ext cx="2361902" cy="900559"/>
          </a:xfrm>
          <a:custGeom>
            <a:avLst/>
            <a:gdLst/>
            <a:ahLst/>
            <a:cxnLst/>
            <a:rect l="l" t="t" r="r" b="b"/>
            <a:pathLst>
              <a:path w="3359150" h="1280795">
                <a:moveTo>
                  <a:pt x="55950" y="1280732"/>
                </a:moveTo>
                <a:lnTo>
                  <a:pt x="3302595" y="1280732"/>
                </a:lnTo>
                <a:lnTo>
                  <a:pt x="3327079" y="1277236"/>
                </a:lnTo>
                <a:lnTo>
                  <a:pt x="3344563" y="1266753"/>
                </a:lnTo>
                <a:lnTo>
                  <a:pt x="3355051" y="1249289"/>
                </a:lnTo>
                <a:lnTo>
                  <a:pt x="3358546" y="1224850"/>
                </a:lnTo>
                <a:lnTo>
                  <a:pt x="3358546" y="55881"/>
                </a:lnTo>
                <a:lnTo>
                  <a:pt x="3355051" y="31428"/>
                </a:lnTo>
                <a:lnTo>
                  <a:pt x="3344563" y="13965"/>
                </a:lnTo>
                <a:lnTo>
                  <a:pt x="3327079" y="3490"/>
                </a:lnTo>
                <a:lnTo>
                  <a:pt x="3302595" y="0"/>
                </a:lnTo>
                <a:lnTo>
                  <a:pt x="55950" y="0"/>
                </a:lnTo>
                <a:lnTo>
                  <a:pt x="31467" y="3490"/>
                </a:lnTo>
                <a:lnTo>
                  <a:pt x="13983" y="13965"/>
                </a:lnTo>
                <a:lnTo>
                  <a:pt x="3495" y="31428"/>
                </a:lnTo>
                <a:lnTo>
                  <a:pt x="0" y="55881"/>
                </a:lnTo>
                <a:lnTo>
                  <a:pt x="0" y="1224850"/>
                </a:lnTo>
                <a:lnTo>
                  <a:pt x="3495" y="1249289"/>
                </a:lnTo>
                <a:lnTo>
                  <a:pt x="13983" y="1266753"/>
                </a:lnTo>
                <a:lnTo>
                  <a:pt x="31467" y="1277236"/>
                </a:lnTo>
                <a:lnTo>
                  <a:pt x="55950" y="1280732"/>
                </a:lnTo>
                <a:close/>
              </a:path>
            </a:pathLst>
          </a:custGeom>
          <a:ln w="349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7557" y="2737841"/>
            <a:ext cx="393799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507" y="0"/>
                </a:lnTo>
              </a:path>
            </a:pathLst>
          </a:custGeom>
          <a:ln w="52388">
            <a:solidFill>
              <a:srgbClr val="1F7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7557" y="3022509"/>
            <a:ext cx="393799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507" y="0"/>
                </a:lnTo>
              </a:path>
            </a:pathLst>
          </a:custGeom>
          <a:ln w="52388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37557" y="3296323"/>
            <a:ext cx="393799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507" y="0"/>
                </a:lnTo>
              </a:path>
            </a:pathLst>
          </a:custGeom>
          <a:ln w="52388">
            <a:solidFill>
              <a:srgbClr val="2CA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31038" y="2482986"/>
            <a:ext cx="6787902" cy="2743200"/>
          </a:xfrm>
          <a:prstGeom prst="rect">
            <a:avLst/>
          </a:prstGeom>
          <a:ln w="27975">
            <a:solidFill>
              <a:srgbClr val="000000"/>
            </a:solidFill>
          </a:ln>
        </p:spPr>
        <p:txBody>
          <a:bodyPr vert="horz" wrap="square" lIns="0" tIns="127244" rIns="0" bIns="0" rtlCol="0">
            <a:spAutoFit/>
          </a:bodyPr>
          <a:lstStyle/>
          <a:p>
            <a:pPr marL="4956693">
              <a:spcBef>
                <a:spcPts val="1002"/>
              </a:spcBef>
            </a:pPr>
            <a:r>
              <a:rPr sz="1500" i="1" spc="116" dirty="0">
                <a:latin typeface="Arial"/>
                <a:cs typeface="Arial"/>
              </a:rPr>
              <a:t>o</a:t>
            </a:r>
            <a:r>
              <a:rPr sz="1500" spc="116" dirty="0">
                <a:latin typeface="PMingLiU"/>
                <a:cs typeface="PMingLiU"/>
              </a:rPr>
              <a:t>(</a:t>
            </a:r>
            <a:r>
              <a:rPr sz="1500" i="1" spc="116" dirty="0">
                <a:latin typeface="Arial"/>
                <a:cs typeface="Arial"/>
              </a:rPr>
              <a:t>z</a:t>
            </a:r>
            <a:r>
              <a:rPr sz="1500" spc="116" dirty="0">
                <a:latin typeface="PMingLiU"/>
                <a:cs typeface="PMingLiU"/>
              </a:rPr>
              <a:t>)</a:t>
            </a:r>
            <a:endParaRPr sz="1500">
              <a:latin typeface="PMingLiU"/>
              <a:cs typeface="PMingLiU"/>
            </a:endParaRPr>
          </a:p>
          <a:p>
            <a:pPr marL="4956693" marR="172337">
              <a:lnSpc>
                <a:spcPct val="116100"/>
              </a:lnSpc>
              <a:spcBef>
                <a:spcPts val="84"/>
              </a:spcBef>
            </a:pPr>
            <a:r>
              <a:rPr sz="1500" spc="123" dirty="0">
                <a:latin typeface="PMingLiU"/>
                <a:cs typeface="PMingLiU"/>
              </a:rPr>
              <a:t>Cross-entropy</a:t>
            </a:r>
            <a:r>
              <a:rPr sz="1500" spc="98" dirty="0">
                <a:latin typeface="PMingLiU"/>
                <a:cs typeface="PMingLiU"/>
              </a:rPr>
              <a:t> </a:t>
            </a:r>
            <a:r>
              <a:rPr sz="1500" spc="70" dirty="0">
                <a:latin typeface="PMingLiU"/>
                <a:cs typeface="PMingLiU"/>
              </a:rPr>
              <a:t>loss  </a:t>
            </a:r>
            <a:r>
              <a:rPr sz="1500" spc="176" dirty="0">
                <a:latin typeface="PMingLiU"/>
                <a:cs typeface="PMingLiU"/>
              </a:rPr>
              <a:t>MSE</a:t>
            </a:r>
            <a:r>
              <a:rPr sz="1500" spc="134" dirty="0">
                <a:latin typeface="PMingLiU"/>
                <a:cs typeface="PMingLiU"/>
              </a:rPr>
              <a:t> </a:t>
            </a:r>
            <a:r>
              <a:rPr sz="1500" spc="70" dirty="0">
                <a:latin typeface="PMingLiU"/>
                <a:cs typeface="PMingLiU"/>
              </a:rPr>
              <a:t>loss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4294967295"/>
          </p:nvPr>
        </p:nvSpPr>
        <p:spPr>
          <a:xfrm>
            <a:off x="8215313" y="6571107"/>
            <a:ext cx="875555" cy="849932"/>
          </a:xfrm>
          <a:prstGeom prst="rect">
            <a:avLst/>
          </a:prstGeom>
        </p:spPr>
        <p:txBody>
          <a:bodyPr vert="horz" wrap="square" lIns="0" tIns="18752" rIns="0" bIns="0" rtlCol="0">
            <a:spAutoFit/>
          </a:bodyPr>
          <a:lstStyle/>
          <a:p>
            <a:pPr marL="8929">
              <a:spcBef>
                <a:spcPts val="148"/>
              </a:spcBef>
            </a:pPr>
            <a:r>
              <a:rPr spc="-25" dirty="0"/>
              <a:t>(Goodfellow</a:t>
            </a:r>
            <a:r>
              <a:rPr spc="28" dirty="0"/>
              <a:t> </a:t>
            </a:r>
            <a:r>
              <a:rPr spc="4" dirty="0"/>
              <a:t>2017)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output with target of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12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Sigmoid units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31520"/>
                <a:ext cx="8229600" cy="1600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Task: Predict a binary variable y </a:t>
                </a:r>
              </a:p>
              <a:p>
                <a:r>
                  <a:rPr lang="en-US" dirty="0" smtClean="0"/>
                  <a:t>Sigmoid unit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=−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((2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−1)(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31520"/>
                <a:ext cx="8229600" cy="1600200"/>
              </a:xfrm>
              <a:blipFill rotWithShape="1">
                <a:blip r:embed="rId2"/>
                <a:stretch>
                  <a:fillRect l="-593" t="-5323" b="-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2461260"/>
            <a:ext cx="9144000" cy="678180"/>
          </a:xfrm>
          <a:prstGeom prst="rect">
            <a:avLst/>
          </a:prstGeom>
          <a:gradFill rotWithShape="1">
            <a:gsLst>
              <a:gs pos="0">
                <a:schemeClr val="accent1">
                  <a:shade val="70000"/>
                  <a:satMod val="150000"/>
                </a:schemeClr>
              </a:gs>
              <a:gs pos="34000">
                <a:schemeClr val="accent1">
                  <a:shade val="70000"/>
                  <a:satMod val="140000"/>
                </a:schemeClr>
              </a:gs>
              <a:gs pos="70000">
                <a:schemeClr val="accent1">
                  <a:tint val="100000"/>
                  <a:shade val="90000"/>
                  <a:satMod val="140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accent1">
                <a:shade val="30000"/>
                <a:satMod val="130000"/>
              </a:schemeClr>
            </a:contourClr>
          </a:sp3d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 smtClean="0"/>
              <a:t>Softmax</a:t>
            </a:r>
            <a:r>
              <a:rPr lang="en-US" dirty="0" smtClean="0"/>
              <a:t> units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307080"/>
                <a:ext cx="8229600" cy="28346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Task: Predict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Linear layer produces </a:t>
                </a:r>
                <a:r>
                  <a:rPr lang="en-US" dirty="0" err="1" smtClean="0"/>
                  <a:t>unnormalized</a:t>
                </a:r>
                <a:r>
                  <a:rPr lang="en-US" dirty="0" smtClean="0"/>
                  <a:t> log probabilities: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Softmax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softmax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Log of the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softmax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07080"/>
                <a:ext cx="8229600" cy="2834640"/>
              </a:xfrm>
              <a:prstGeom prst="rect">
                <a:avLst/>
              </a:prstGeom>
              <a:blipFill rotWithShape="1">
                <a:blip r:embed="rId3"/>
                <a:stretch>
                  <a:fillRect l="-296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169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Rectiﬁed linear units are an excellent default choice of hidden unit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ReLUs</a:t>
            </a:r>
            <a:r>
              <a:rPr lang="en-US" dirty="0" smtClean="0"/>
              <a:t>, 90% of the time</a:t>
            </a:r>
          </a:p>
          <a:p>
            <a:r>
              <a:rPr lang="en-US" dirty="0" smtClean="0"/>
              <a:t>Many hidden units perform comparably to </a:t>
            </a:r>
            <a:r>
              <a:rPr lang="en-US" dirty="0" err="1" smtClean="0"/>
              <a:t>ReLUs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New hidden units that perform comparably are rarely interesting.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574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Activation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90964" y="1182903"/>
            <a:ext cx="5137479" cy="3932674"/>
            <a:chOff x="1358571" y="2356466"/>
            <a:chExt cx="10556442" cy="7040540"/>
          </a:xfrm>
        </p:grpSpPr>
        <p:sp>
          <p:nvSpPr>
            <p:cNvPr id="4" name="object 3"/>
            <p:cNvSpPr/>
            <p:nvPr/>
          </p:nvSpPr>
          <p:spPr>
            <a:xfrm>
              <a:off x="2347430" y="2404336"/>
              <a:ext cx="9519920" cy="4737100"/>
            </a:xfrm>
            <a:custGeom>
              <a:avLst/>
              <a:gdLst/>
              <a:ahLst/>
              <a:cxnLst/>
              <a:rect l="l" t="t" r="r" b="b"/>
              <a:pathLst>
                <a:path w="9519920" h="4737100">
                  <a:moveTo>
                    <a:pt x="0" y="4736676"/>
                  </a:moveTo>
                  <a:lnTo>
                    <a:pt x="4783750" y="4736676"/>
                  </a:lnTo>
                  <a:lnTo>
                    <a:pt x="9519679" y="0"/>
                  </a:lnTo>
                </a:path>
              </a:pathLst>
            </a:custGeom>
            <a:ln w="4554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2347430" y="2356466"/>
              <a:ext cx="9567545" cy="0"/>
            </a:xfrm>
            <a:custGeom>
              <a:avLst/>
              <a:gdLst/>
              <a:ahLst/>
              <a:cxnLst/>
              <a:rect l="l" t="t" r="r" b="b"/>
              <a:pathLst>
                <a:path w="9567545">
                  <a:moveTo>
                    <a:pt x="0" y="0"/>
                  </a:moveTo>
                  <a:lnTo>
                    <a:pt x="9567495" y="0"/>
                  </a:lnTo>
                </a:path>
              </a:pathLst>
            </a:custGeom>
            <a:ln w="4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1914926" y="2356466"/>
              <a:ext cx="0" cy="5263515"/>
            </a:xfrm>
            <a:custGeom>
              <a:avLst/>
              <a:gdLst/>
              <a:ahLst/>
              <a:cxnLst/>
              <a:rect l="l" t="t" r="r" b="b"/>
              <a:pathLst>
                <a:path h="5263515">
                  <a:moveTo>
                    <a:pt x="0" y="5262999"/>
                  </a:moveTo>
                  <a:lnTo>
                    <a:pt x="0" y="0"/>
                  </a:lnTo>
                </a:path>
              </a:pathLst>
            </a:custGeom>
            <a:ln w="4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347430" y="7619466"/>
              <a:ext cx="9567545" cy="0"/>
            </a:xfrm>
            <a:custGeom>
              <a:avLst/>
              <a:gdLst/>
              <a:ahLst/>
              <a:cxnLst/>
              <a:rect l="l" t="t" r="r" b="b"/>
              <a:pathLst>
                <a:path w="9567545">
                  <a:moveTo>
                    <a:pt x="0" y="0"/>
                  </a:moveTo>
                  <a:lnTo>
                    <a:pt x="9567495" y="0"/>
                  </a:lnTo>
                </a:path>
              </a:pathLst>
            </a:custGeom>
            <a:ln w="4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347430" y="2356466"/>
              <a:ext cx="0" cy="5263515"/>
            </a:xfrm>
            <a:custGeom>
              <a:avLst/>
              <a:gdLst/>
              <a:ahLst/>
              <a:cxnLst/>
              <a:rect l="l" t="t" r="r" b="b"/>
              <a:pathLst>
                <a:path h="5263515">
                  <a:moveTo>
                    <a:pt x="0" y="5262999"/>
                  </a:moveTo>
                  <a:lnTo>
                    <a:pt x="0" y="0"/>
                  </a:lnTo>
                </a:path>
              </a:pathLst>
            </a:custGeom>
            <a:ln w="4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7131180" y="743727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7131180" y="743727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182188"/>
                  </a:moveTo>
                  <a:lnTo>
                    <a:pt x="0" y="0"/>
                  </a:lnTo>
                </a:path>
              </a:pathLst>
            </a:custGeom>
            <a:ln w="22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7131180" y="2356466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7131180" y="2356466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22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 txBox="1"/>
            <p:nvPr/>
          </p:nvSpPr>
          <p:spPr>
            <a:xfrm>
              <a:off x="7022073" y="7563234"/>
              <a:ext cx="218439" cy="1502838"/>
            </a:xfrm>
            <a:prstGeom prst="rect">
              <a:avLst/>
            </a:prstGeom>
          </p:spPr>
          <p:txBody>
            <a:bodyPr vert="horz" wrap="square" lIns="0" tIns="1282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10"/>
                </a:spcBef>
              </a:pPr>
              <a:r>
                <a:rPr sz="2850" spc="-70" dirty="0">
                  <a:latin typeface="Arial"/>
                  <a:cs typeface="Arial"/>
                </a:rPr>
                <a:t>0</a:t>
              </a:r>
              <a:endParaRPr sz="2850" dirty="0">
                <a:latin typeface="Arial"/>
                <a:cs typeface="Arial"/>
              </a:endParaRPr>
            </a:p>
            <a:p>
              <a:pPr marL="19050">
                <a:lnSpc>
                  <a:spcPct val="100000"/>
                </a:lnSpc>
                <a:spcBef>
                  <a:spcPts val="915"/>
                </a:spcBef>
              </a:pPr>
              <a:r>
                <a:rPr sz="2850" b="1" i="1" spc="-15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endParaRPr sz="2850" b="1" dirty="0">
                <a:solidFill>
                  <a:srgbClr val="0033CC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13"/>
            <p:cNvSpPr/>
            <p:nvPr/>
          </p:nvSpPr>
          <p:spPr>
            <a:xfrm>
              <a:off x="2347430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347430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2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11732768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5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11732768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5">
                  <a:moveTo>
                    <a:pt x="182158" y="0"/>
                  </a:moveTo>
                  <a:lnTo>
                    <a:pt x="0" y="0"/>
                  </a:lnTo>
                </a:path>
              </a:pathLst>
            </a:custGeom>
            <a:ln w="2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1959748" y="6856050"/>
              <a:ext cx="218440" cy="46164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850" spc="-70" dirty="0">
                  <a:latin typeface="Arial"/>
                  <a:cs typeface="Arial"/>
                </a:rPr>
                <a:t>0</a:t>
              </a:r>
              <a:endParaRPr sz="285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473700" y="8580323"/>
              <a:ext cx="2051050" cy="816683"/>
            </a:xfrm>
            <a:prstGeom prst="rect">
              <a:avLst/>
            </a:prstGeom>
          </p:spPr>
          <p:txBody>
            <a:bodyPr vert="horz" wrap="square" lIns="0" tIns="5524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34"/>
                </a:spcBef>
              </a:pPr>
              <a:endParaRPr sz="3600" dirty="0">
                <a:latin typeface="Palatino Linotype"/>
                <a:cs typeface="Palatino Linotype"/>
              </a:endParaRPr>
            </a:p>
          </p:txBody>
        </p:sp>
        <p:sp>
          <p:nvSpPr>
            <p:cNvPr id="20" name="object 18"/>
            <p:cNvSpPr txBox="1"/>
            <p:nvPr/>
          </p:nvSpPr>
          <p:spPr>
            <a:xfrm>
              <a:off x="1358571" y="3027504"/>
              <a:ext cx="613924" cy="3828547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895"/>
                </a:lnSpc>
              </a:pPr>
              <a:r>
                <a:rPr sz="2400" b="1" i="1" spc="125" dirty="0">
                  <a:solidFill>
                    <a:srgbClr val="0033CC"/>
                  </a:solidFill>
                  <a:latin typeface="Arial"/>
                  <a:cs typeface="Arial"/>
                </a:rPr>
                <a:t>g</a:t>
              </a:r>
              <a:r>
                <a:rPr sz="2400" b="1" spc="125" dirty="0">
                  <a:solidFill>
                    <a:srgbClr val="0033CC"/>
                  </a:solidFill>
                  <a:latin typeface="Arial"/>
                  <a:cs typeface="Arial"/>
                </a:rPr>
                <a:t>(</a:t>
              </a:r>
              <a:r>
                <a:rPr sz="2400" b="1" i="1" spc="125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r>
                <a:rPr sz="2400" b="1" spc="125" dirty="0">
                  <a:solidFill>
                    <a:srgbClr val="0033CC"/>
                  </a:solidFill>
                  <a:latin typeface="Arial"/>
                  <a:cs typeface="Arial"/>
                </a:rPr>
                <a:t>) </a:t>
              </a:r>
              <a:r>
                <a:rPr sz="2400" b="1" spc="690" dirty="0">
                  <a:solidFill>
                    <a:srgbClr val="0033CC"/>
                  </a:solidFill>
                  <a:latin typeface="Arial"/>
                  <a:cs typeface="Arial"/>
                </a:rPr>
                <a:t>=</a:t>
              </a:r>
              <a:r>
                <a:rPr sz="2400" b="1" spc="-505" dirty="0">
                  <a:solidFill>
                    <a:srgbClr val="0033CC"/>
                  </a:solidFill>
                  <a:latin typeface="Arial"/>
                  <a:cs typeface="Arial"/>
                </a:rPr>
                <a:t> </a:t>
              </a:r>
              <a:r>
                <a:rPr sz="2400" b="1" spc="130" dirty="0">
                  <a:solidFill>
                    <a:srgbClr val="0033CC"/>
                  </a:solidFill>
                  <a:latin typeface="Arial"/>
                  <a:cs typeface="Arial"/>
                </a:rPr>
                <a:t>max</a:t>
              </a:r>
              <a:r>
                <a:rPr sz="2400" b="1" spc="130" dirty="0">
                  <a:solidFill>
                    <a:srgbClr val="0033CC"/>
                  </a:solidFill>
                  <a:latin typeface="Lucida Sans Unicode"/>
                  <a:cs typeface="Lucida Sans Unicode"/>
                </a:rPr>
                <a:t>{</a:t>
              </a:r>
              <a:r>
                <a:rPr sz="2400" b="1" spc="130" dirty="0">
                  <a:solidFill>
                    <a:srgbClr val="0033CC"/>
                  </a:solidFill>
                  <a:latin typeface="Arial"/>
                  <a:cs typeface="Arial"/>
                </a:rPr>
                <a:t>0</a:t>
              </a:r>
              <a:r>
                <a:rPr sz="2400" b="1" i="1" spc="130" dirty="0">
                  <a:solidFill>
                    <a:srgbClr val="0033CC"/>
                  </a:solidFill>
                  <a:latin typeface="Arial"/>
                  <a:cs typeface="Arial"/>
                </a:rPr>
                <a:t>, </a:t>
              </a:r>
              <a:r>
                <a:rPr sz="2400" b="1" i="1" spc="340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r>
                <a:rPr sz="2400" spc="340" dirty="0">
                  <a:solidFill>
                    <a:srgbClr val="000099"/>
                  </a:solidFill>
                  <a:latin typeface="Lucida Sans Unicode"/>
                  <a:cs typeface="Lucida Sans Unicode"/>
                </a:rPr>
                <a:t>}</a:t>
              </a:r>
              <a:endParaRPr sz="2400" dirty="0">
                <a:solidFill>
                  <a:srgbClr val="000099"/>
                </a:solidFill>
                <a:latin typeface="Lucida Sans Unicode"/>
                <a:cs typeface="Lucida Sans Unicode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40080" y="5435496"/>
            <a:ext cx="797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Rectiﬁed linear units are an excellent default choice of hidden unit.</a:t>
            </a:r>
          </a:p>
          <a:p>
            <a:r>
              <a:rPr lang="en-US" dirty="0"/>
              <a:t>Use </a:t>
            </a:r>
            <a:r>
              <a:rPr lang="en-US" dirty="0" err="1"/>
              <a:t>ReLUs</a:t>
            </a:r>
            <a:r>
              <a:rPr lang="en-US" dirty="0"/>
              <a:t>, 90% of the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9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Positives:</a:t>
            </a:r>
          </a:p>
          <a:p>
            <a:r>
              <a:rPr lang="en-US" dirty="0" smtClean="0"/>
              <a:t>Gives </a:t>
            </a:r>
            <a:r>
              <a:rPr lang="en-US" dirty="0"/>
              <a:t>large and consistent gradients (does not saturate)</a:t>
            </a:r>
          </a:p>
          <a:p>
            <a:r>
              <a:rPr lang="en-US" dirty="0"/>
              <a:t>when active</a:t>
            </a:r>
          </a:p>
          <a:p>
            <a:r>
              <a:rPr lang="en-US" dirty="0" smtClean="0"/>
              <a:t>Efficient </a:t>
            </a:r>
            <a:r>
              <a:rPr lang="en-US" dirty="0"/>
              <a:t>to optimize, converges much faster than </a:t>
            </a:r>
            <a:r>
              <a:rPr lang="en-US" dirty="0" smtClean="0"/>
              <a:t>sigmoid or </a:t>
            </a:r>
            <a:r>
              <a:rPr lang="en-US" dirty="0" err="1"/>
              <a:t>tanh</a:t>
            </a:r>
            <a:endParaRPr lang="en-US" dirty="0"/>
          </a:p>
          <a:p>
            <a:r>
              <a:rPr lang="en-US" dirty="0"/>
              <a:t>Negatives:</a:t>
            </a:r>
          </a:p>
          <a:p>
            <a:r>
              <a:rPr lang="en-US" dirty="0" smtClean="0"/>
              <a:t>Units </a:t>
            </a:r>
            <a:r>
              <a:rPr lang="en-US" dirty="0"/>
              <a:t>"die" i.e. when inactive they will never </a:t>
            </a:r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3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N" dirty="0"/>
              <a:t>lower dimensional </a:t>
            </a:r>
            <a:r>
              <a:rPr lang="en-IN" dirty="0" smtClean="0"/>
              <a:t>representations</a:t>
            </a:r>
            <a:endParaRPr lang="en-IN" dirty="0"/>
          </a:p>
          <a:p>
            <a:pPr lvl="1">
              <a:lnSpc>
                <a:spcPct val="110000"/>
              </a:lnSpc>
            </a:pPr>
            <a:r>
              <a:rPr lang="en-IN" dirty="0"/>
              <a:t>compress as much information </a:t>
            </a:r>
            <a:r>
              <a:rPr lang="en-IN" dirty="0" smtClean="0"/>
              <a:t>about x as </a:t>
            </a:r>
            <a:r>
              <a:rPr lang="en-IN" dirty="0"/>
              <a:t>possible in a smaller representation</a:t>
            </a:r>
            <a:endParaRPr lang="en-IN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N" dirty="0" smtClean="0"/>
              <a:t>sparse representations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 embed the dataset into a representation whose entries </a:t>
            </a:r>
            <a:r>
              <a:rPr lang="en-IN" dirty="0" smtClean="0"/>
              <a:t>are mostly </a:t>
            </a:r>
            <a:r>
              <a:rPr lang="en-IN" dirty="0"/>
              <a:t>zeroes for most inputs</a:t>
            </a:r>
            <a:endParaRPr lang="en-IN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N" dirty="0" smtClean="0"/>
              <a:t>independent representations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Disentangle the </a:t>
            </a:r>
            <a:r>
              <a:rPr lang="en-IN" dirty="0"/>
              <a:t>sources of variation underlying the data distribution such that the </a:t>
            </a:r>
            <a:r>
              <a:rPr lang="en-IN" dirty="0" smtClean="0"/>
              <a:t>dimensions of </a:t>
            </a:r>
            <a:r>
              <a:rPr lang="en-IN" dirty="0"/>
              <a:t>the representation are statistically </a:t>
            </a:r>
            <a:r>
              <a:rPr lang="en-IN" dirty="0" smtClean="0"/>
              <a:t>independent</a:t>
            </a:r>
          </a:p>
          <a:p>
            <a:pPr>
              <a:lnSpc>
                <a:spcPct val="110000"/>
              </a:lnSpc>
            </a:pPr>
            <a:r>
              <a:rPr lang="en-IN" dirty="0"/>
              <a:t>The notion of representation is one of the central themes of deep </a:t>
            </a:r>
            <a:r>
              <a:rPr lang="en-IN" dirty="0" smtClean="0"/>
              <a:t>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6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</a:p>
          <a:p>
            <a:r>
              <a:rPr lang="en-US" dirty="0" smtClean="0"/>
              <a:t>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05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</a:t>
            </a:r>
            <a:r>
              <a:rPr lang="en-US" dirty="0" err="1" smtClean="0"/>
              <a:t>Approximator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hidden layer is enough to </a:t>
            </a:r>
            <a:r>
              <a:rPr lang="en-US" i="1" dirty="0"/>
              <a:t>represent</a:t>
            </a:r>
            <a:r>
              <a:rPr lang="en-US" dirty="0"/>
              <a:t> (not </a:t>
            </a:r>
            <a:r>
              <a:rPr lang="en-US" i="1" dirty="0" smtClean="0"/>
              <a:t>learn</a:t>
            </a:r>
            <a:r>
              <a:rPr lang="en-US" dirty="0" smtClean="0"/>
              <a:t>) an </a:t>
            </a:r>
            <a:r>
              <a:rPr lang="en-US" dirty="0"/>
              <a:t>approximation of any function to an </a:t>
            </a:r>
            <a:r>
              <a:rPr lang="en-US" dirty="0" smtClean="0"/>
              <a:t>arbitrary degree </a:t>
            </a:r>
            <a:r>
              <a:rPr lang="en-US" dirty="0"/>
              <a:t>of accuracy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why deeper?</a:t>
            </a:r>
          </a:p>
          <a:p>
            <a:pPr lvl="1"/>
            <a:r>
              <a:rPr lang="en-US" dirty="0" smtClean="0"/>
              <a:t>Shallow </a:t>
            </a:r>
            <a:r>
              <a:rPr lang="en-US" dirty="0"/>
              <a:t>net may need (exponentially) more width</a:t>
            </a:r>
          </a:p>
          <a:p>
            <a:pPr lvl="1"/>
            <a:r>
              <a:rPr lang="en-US" dirty="0" smtClean="0"/>
              <a:t>Shallow </a:t>
            </a:r>
            <a:r>
              <a:rPr lang="en-US" dirty="0"/>
              <a:t>net may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"/>
              </a:rPr>
              <a:t>mcneela.github.io/machine_learning/2017/03/21/Universal-Approximation-Theorem.html</a:t>
            </a:r>
          </a:p>
          <a:p>
            <a:r>
              <a:rPr lang="en-US" sz="2000" dirty="0" smtClean="0">
                <a:hlinkClick r:id="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blog.goodaudience.com/neural-networks-part-1-a-simple-proof-of-the-universal-approximation-theorem-b7864964dbd3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neuralnetworksanddeeplearning.com/chap4.html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IN" dirty="0" smtClean="0"/>
                  <a:t>Nearly all of deep learning is powered by one very important algorithm: stochastic gradient descent or SGD</a:t>
                </a:r>
              </a:p>
              <a:p>
                <a:pPr>
                  <a:lnSpc>
                    <a:spcPct val="110000"/>
                  </a:lnSpc>
                </a:pPr>
                <a:r>
                  <a:rPr lang="en-IN" dirty="0" smtClean="0"/>
                  <a:t>The </a:t>
                </a:r>
                <a:r>
                  <a:rPr lang="en-IN" dirty="0"/>
                  <a:t>cost function used by a </a:t>
                </a:r>
                <a:r>
                  <a:rPr lang="en-IN" dirty="0" smtClean="0"/>
                  <a:t>ML algorithm </a:t>
                </a:r>
                <a:r>
                  <a:rPr lang="en-IN" dirty="0"/>
                  <a:t>often decomposes as </a:t>
                </a:r>
                <a:r>
                  <a:rPr lang="en-IN" dirty="0" smtClean="0"/>
                  <a:t>a sum </a:t>
                </a:r>
                <a:r>
                  <a:rPr lang="en-IN" dirty="0"/>
                  <a:t>over training examples of some per-example loss function</a:t>
                </a:r>
                <a:r>
                  <a:rPr lang="en-IN" dirty="0" smtClean="0"/>
                  <a:t>.</a:t>
                </a:r>
              </a:p>
              <a:p>
                <a:r>
                  <a:rPr lang="en-US" dirty="0" err="1" smtClean="0"/>
                  <a:t>E,g</a:t>
                </a:r>
                <a:r>
                  <a:rPr lang="en-US" dirty="0" smtClean="0"/>
                  <a:t>, the negative </a:t>
                </a:r>
                <a:r>
                  <a:rPr lang="en-US" dirty="0"/>
                  <a:t>conditional log-likelihood of the training data can be written as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where L is the per-example </a:t>
                </a:r>
                <a:r>
                  <a:rPr lang="en-US" dirty="0" smtClean="0"/>
                  <a:t>loss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575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23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gradient descent requires computing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insight of stochastic gradient descent is that the gradient is an expectation. The expectation may be approximately estimated using a small set of </a:t>
                </a:r>
                <a:r>
                  <a:rPr lang="en-IN" dirty="0" smtClean="0"/>
                  <a:t>samples.</a:t>
                </a:r>
              </a:p>
              <a:p>
                <a:r>
                  <a:rPr lang="en-IN" dirty="0" smtClean="0"/>
                  <a:t>We can sample a </a:t>
                </a:r>
                <a:r>
                  <a:rPr lang="en-IN" dirty="0" err="1" smtClean="0"/>
                  <a:t>minibatch</a:t>
                </a:r>
                <a:r>
                  <a:rPr lang="en-IN" dirty="0" smtClean="0"/>
                  <a:t> of examples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estimate of the gradient is formed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36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Building a </a:t>
            </a:r>
            <a:r>
              <a:rPr lang="en-IN" dirty="0" smtClean="0"/>
              <a:t>ML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Nearly </a:t>
            </a:r>
            <a:r>
              <a:rPr lang="en-IN" dirty="0" smtClean="0"/>
              <a:t>all </a:t>
            </a:r>
            <a:r>
              <a:rPr lang="en-IN" dirty="0"/>
              <a:t>learning algorithms can be described </a:t>
            </a:r>
            <a:r>
              <a:rPr lang="en-IN" dirty="0" smtClean="0"/>
              <a:t>by a </a:t>
            </a:r>
            <a:r>
              <a:rPr lang="en-IN" dirty="0"/>
              <a:t>speciﬁcation of </a:t>
            </a:r>
            <a:endParaRPr lang="en-IN" dirty="0" smtClean="0"/>
          </a:p>
          <a:p>
            <a:pPr lvl="1"/>
            <a:r>
              <a:rPr lang="en-IN" sz="2400" dirty="0">
                <a:solidFill>
                  <a:srgbClr val="000099"/>
                </a:solidFill>
              </a:rPr>
              <a:t>A</a:t>
            </a:r>
            <a:r>
              <a:rPr lang="en-IN" sz="2400" dirty="0" smtClean="0">
                <a:solidFill>
                  <a:srgbClr val="000099"/>
                </a:solidFill>
              </a:rPr>
              <a:t> dataset</a:t>
            </a:r>
          </a:p>
          <a:p>
            <a:pPr lvl="1"/>
            <a:r>
              <a:rPr lang="en-IN" sz="2400" dirty="0">
                <a:solidFill>
                  <a:srgbClr val="000099"/>
                </a:solidFill>
              </a:rPr>
              <a:t>A</a:t>
            </a:r>
            <a:r>
              <a:rPr lang="en-IN" sz="2400" dirty="0" smtClean="0">
                <a:solidFill>
                  <a:srgbClr val="000099"/>
                </a:solidFill>
              </a:rPr>
              <a:t> </a:t>
            </a:r>
            <a:r>
              <a:rPr lang="en-IN" sz="2400" dirty="0">
                <a:solidFill>
                  <a:srgbClr val="000099"/>
                </a:solidFill>
              </a:rPr>
              <a:t>cost </a:t>
            </a:r>
            <a:r>
              <a:rPr lang="en-IN" sz="2400" dirty="0" smtClean="0">
                <a:solidFill>
                  <a:srgbClr val="000099"/>
                </a:solidFill>
              </a:rPr>
              <a:t>function</a:t>
            </a:r>
          </a:p>
          <a:p>
            <a:pPr lvl="1"/>
            <a:r>
              <a:rPr lang="en-IN" sz="2400" dirty="0" smtClean="0">
                <a:solidFill>
                  <a:srgbClr val="000099"/>
                </a:solidFill>
              </a:rPr>
              <a:t>An optimization procedure</a:t>
            </a:r>
          </a:p>
          <a:p>
            <a:pPr lvl="1"/>
            <a:r>
              <a:rPr lang="en-IN" sz="2400" dirty="0">
                <a:solidFill>
                  <a:srgbClr val="000099"/>
                </a:solidFill>
              </a:rPr>
              <a:t>A</a:t>
            </a:r>
            <a:r>
              <a:rPr lang="en-IN" sz="2400" dirty="0" smtClean="0">
                <a:solidFill>
                  <a:srgbClr val="000099"/>
                </a:solidFill>
              </a:rPr>
              <a:t> model</a:t>
            </a:r>
          </a:p>
          <a:p>
            <a:pPr lvl="1"/>
            <a:endParaRPr lang="en-IN" sz="2400" dirty="0">
              <a:solidFill>
                <a:srgbClr val="000099"/>
              </a:solidFill>
            </a:endParaRPr>
          </a:p>
          <a:p>
            <a:r>
              <a:rPr lang="en-US" dirty="0"/>
              <a:t>Choose a model class of functions</a:t>
            </a:r>
          </a:p>
          <a:p>
            <a:r>
              <a:rPr lang="en-US" dirty="0" smtClean="0"/>
              <a:t>Design </a:t>
            </a:r>
            <a:r>
              <a:rPr lang="en-US" dirty="0"/>
              <a:t>a criteria to guide the selection of one </a:t>
            </a:r>
            <a:r>
              <a:rPr lang="en-US" dirty="0" smtClean="0"/>
              <a:t>function from </a:t>
            </a:r>
            <a:r>
              <a:rPr lang="en-US" dirty="0"/>
              <a:t>the selected class</a:t>
            </a:r>
            <a:endParaRPr lang="en-IN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6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51072</TotalTime>
  <Words>4448</Words>
  <Application>Microsoft Office PowerPoint</Application>
  <PresentationFormat>On-screen Show (4:3)</PresentationFormat>
  <Paragraphs>609</Paragraphs>
  <Slides>61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Clarity</vt:lpstr>
      <vt:lpstr>1_Clarity</vt:lpstr>
      <vt:lpstr>CS60010: Deep Learning</vt:lpstr>
      <vt:lpstr>Kullback-Leibler  Divergence Explained</vt:lpstr>
      <vt:lpstr>Comparing with the observed data,  which model is better?</vt:lpstr>
      <vt:lpstr>KL Divergence</vt:lpstr>
      <vt:lpstr>Comparing our approximating distributions</vt:lpstr>
      <vt:lpstr>Simpler  representation</vt:lpstr>
      <vt:lpstr>Stochastic Gradient Descent</vt:lpstr>
      <vt:lpstr>SGD</vt:lpstr>
      <vt:lpstr>Building a ML Algorithm</vt:lpstr>
      <vt:lpstr>Loss Functions</vt:lpstr>
      <vt:lpstr>Parametric approach: Linear classifier</vt:lpstr>
      <vt:lpstr>PowerPoint Presentation</vt:lpstr>
      <vt:lpstr>PowerPoint Presentation</vt:lpstr>
      <vt:lpstr>Multiclass Support Vector Machine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Regularization</vt:lpstr>
      <vt:lpstr>Softmax Classifier</vt:lpstr>
      <vt:lpstr>PowerPoint Presentation</vt:lpstr>
      <vt:lpstr>PowerPoint Presentation</vt:lpstr>
      <vt:lpstr>PowerPoint Presentation</vt:lpstr>
      <vt:lpstr>Feedforward Networks</vt:lpstr>
      <vt:lpstr>PowerPoint Presentation</vt:lpstr>
      <vt:lpstr>PowerPoint Presentation</vt:lpstr>
      <vt:lpstr>XOR is not linearly separable</vt:lpstr>
      <vt:lpstr>Hidden Input</vt:lpstr>
      <vt:lpstr>Multilayer Networks</vt:lpstr>
      <vt:lpstr>PowerPoint Presentation</vt:lpstr>
      <vt:lpstr>Rectified Linear Activation</vt:lpstr>
      <vt:lpstr>Solving X-OR</vt:lpstr>
      <vt:lpstr>Gradient-Based Learning</vt:lpstr>
      <vt:lpstr>Gradient</vt:lpstr>
      <vt:lpstr>Gradient Descent</vt:lpstr>
      <vt:lpstr>The effects of step size (or “learning rate”)</vt:lpstr>
      <vt:lpstr>PowerPoint Presentation</vt:lpstr>
      <vt:lpstr>Cost functions:</vt:lpstr>
      <vt:lpstr>Conditional Distributions and  Cross-Entropy</vt:lpstr>
      <vt:lpstr>PowerPoint Presentation</vt:lpstr>
      <vt:lpstr>PowerPoint Presentation</vt:lpstr>
      <vt:lpstr>Challenges Motivating Deep Learning</vt:lpstr>
      <vt:lpstr>The Curse of Dimensionality</vt:lpstr>
      <vt:lpstr>Manifold Learning</vt:lpstr>
      <vt:lpstr>PowerPoint Presentation</vt:lpstr>
      <vt:lpstr>PowerPoint Presentation</vt:lpstr>
      <vt:lpstr>Manifold hypothesis</vt:lpstr>
      <vt:lpstr>PowerPoint Presentation</vt:lpstr>
      <vt:lpstr>Cost functions:</vt:lpstr>
      <vt:lpstr>Conditional Distributions and  Cross-Entropy</vt:lpstr>
      <vt:lpstr>PowerPoint Presentation</vt:lpstr>
      <vt:lpstr>Binary Output</vt:lpstr>
      <vt:lpstr>Output Types</vt:lpstr>
      <vt:lpstr>Sigmoid output with target of 1</vt:lpstr>
      <vt:lpstr>Sigmoid units</vt:lpstr>
      <vt:lpstr>Hidden Units</vt:lpstr>
      <vt:lpstr>Rectified Linear Activation</vt:lpstr>
      <vt:lpstr>PowerPoint Presentation</vt:lpstr>
      <vt:lpstr>Architecture Basics</vt:lpstr>
      <vt:lpstr>Universal Approximator Theorem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Huasha Zhao</dc:creator>
  <cp:lastModifiedBy>Sudeshna</cp:lastModifiedBy>
  <cp:revision>1190</cp:revision>
  <cp:lastPrinted>2013-04-04T21:00:55Z</cp:lastPrinted>
  <dcterms:created xsi:type="dcterms:W3CDTF">2013-04-18T21:29:50Z</dcterms:created>
  <dcterms:modified xsi:type="dcterms:W3CDTF">2019-01-15T18:54:46Z</dcterms:modified>
</cp:coreProperties>
</file>