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75FE7E-4593-18C8-73C1-F99293C70F00}" v="166" dt="2025-02-18T16:44:46.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5283" y="929"/>
            <a:ext cx="9144000" cy="2387600"/>
          </a:xfrm>
        </p:spPr>
        <p:txBody>
          <a:bodyPr>
            <a:normAutofit/>
          </a:bodyPr>
          <a:lstStyle/>
          <a:p>
            <a:r>
              <a:rPr lang="en-US" sz="4000" b="1" dirty="0">
                <a:solidFill>
                  <a:srgbClr val="404040"/>
                </a:solidFill>
                <a:latin typeface="Calibri"/>
                <a:ea typeface="+mj-lt"/>
                <a:cs typeface="+mj-lt"/>
              </a:rPr>
              <a:t>Secure Data Hiding in Images Using Steganography</a:t>
            </a:r>
            <a:endParaRPr lang="en-US" sz="4000" b="1" dirty="0">
              <a:latin typeface="Calibri"/>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a:t>Presented by:</a:t>
            </a:r>
          </a:p>
          <a:p>
            <a:r>
              <a:rPr lang="en-US" dirty="0"/>
              <a:t>SILAPARASETTY JASWANTH[</a:t>
            </a:r>
            <a:r>
              <a:rPr lang="en-US" dirty="0">
                <a:ea typeface="+mn-lt"/>
                <a:cs typeface="+mn-lt"/>
              </a:rPr>
              <a:t>STU649fcff0671cb1688195056]</a:t>
            </a:r>
            <a:endParaRPr lang="en-US" dirty="0"/>
          </a:p>
          <a:p>
            <a:r>
              <a:rPr lang="en-US" dirty="0"/>
              <a:t>BITS VIZAG, CSE DEPARTMENT</a:t>
            </a: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36C8-197C-A7D2-8142-202BA67569B3}"/>
              </a:ext>
            </a:extLst>
          </p:cNvPr>
          <p:cNvSpPr>
            <a:spLocks noGrp="1"/>
          </p:cNvSpPr>
          <p:nvPr>
            <p:ph type="title"/>
          </p:nvPr>
        </p:nvSpPr>
        <p:spPr/>
        <p:txBody>
          <a:bodyPr/>
          <a:lstStyle/>
          <a:p>
            <a:r>
              <a:rPr lang="en-US" b="1" dirty="0">
                <a:solidFill>
                  <a:srgbClr val="404040"/>
                </a:solidFill>
              </a:rPr>
              <a:t>Future Scope:</a:t>
            </a:r>
            <a:endParaRPr lang="en-US" dirty="0"/>
          </a:p>
          <a:p>
            <a:endParaRPr lang="en-US" dirty="0"/>
          </a:p>
        </p:txBody>
      </p:sp>
      <p:sp>
        <p:nvSpPr>
          <p:cNvPr id="3" name="Content Placeholder 2">
            <a:extLst>
              <a:ext uri="{FF2B5EF4-FFF2-40B4-BE49-F238E27FC236}">
                <a16:creationId xmlns:a16="http://schemas.microsoft.com/office/drawing/2014/main" id="{D3FC36ED-2B26-6F1E-3F39-8BB3BACB8B61}"/>
              </a:ext>
            </a:extLst>
          </p:cNvPr>
          <p:cNvSpPr>
            <a:spLocks noGrp="1"/>
          </p:cNvSpPr>
          <p:nvPr>
            <p:ph idx="1"/>
          </p:nvPr>
        </p:nvSpPr>
        <p:spPr/>
        <p:txBody>
          <a:bodyPr vert="horz" lIns="91440" tIns="45720" rIns="91440" bIns="45720" rtlCol="0" anchor="t">
            <a:normAutofit/>
          </a:bodyPr>
          <a:lstStyle/>
          <a:p>
            <a:pPr>
              <a:lnSpc>
                <a:spcPct val="150000"/>
              </a:lnSpc>
            </a:pPr>
            <a:r>
              <a:rPr lang="en-US" sz="2400" dirty="0">
                <a:solidFill>
                  <a:srgbClr val="404040"/>
                </a:solidFill>
                <a:latin typeface="Times New Roman"/>
                <a:ea typeface="+mn-lt"/>
                <a:cs typeface="+mn-lt"/>
              </a:rPr>
              <a:t>Extend support for other media types (audio, video).</a:t>
            </a:r>
            <a:endParaRPr lang="en-US" sz="2400">
              <a:latin typeface="Times New Roman"/>
              <a:cs typeface="Times New Roman"/>
            </a:endParaRPr>
          </a:p>
          <a:p>
            <a:pPr>
              <a:lnSpc>
                <a:spcPct val="150000"/>
              </a:lnSpc>
            </a:pPr>
            <a:r>
              <a:rPr lang="en-US" sz="2400" dirty="0">
                <a:solidFill>
                  <a:srgbClr val="404040"/>
                </a:solidFill>
                <a:latin typeface="Times New Roman"/>
                <a:ea typeface="+mn-lt"/>
                <a:cs typeface="+mn-lt"/>
              </a:rPr>
              <a:t>Enhance encryption for added security (e.g., AES encryption).</a:t>
            </a:r>
            <a:endParaRPr lang="en-US" sz="2400">
              <a:latin typeface="Times New Roman"/>
              <a:cs typeface="Times New Roman"/>
            </a:endParaRPr>
          </a:p>
          <a:p>
            <a:pPr>
              <a:lnSpc>
                <a:spcPct val="150000"/>
              </a:lnSpc>
            </a:pPr>
            <a:r>
              <a:rPr lang="en-US" sz="2400" dirty="0">
                <a:solidFill>
                  <a:srgbClr val="404040"/>
                </a:solidFill>
                <a:latin typeface="Times New Roman"/>
                <a:ea typeface="+mn-lt"/>
                <a:cs typeface="+mn-lt"/>
              </a:rPr>
              <a:t>Develop a mobile application for on-the-go steganography.</a:t>
            </a:r>
            <a:endParaRPr lang="en-US" sz="2400">
              <a:latin typeface="Times New Roman"/>
              <a:cs typeface="Times New Roman"/>
            </a:endParaRPr>
          </a:p>
          <a:p>
            <a:pPr>
              <a:lnSpc>
                <a:spcPct val="150000"/>
              </a:lnSpc>
            </a:pPr>
            <a:r>
              <a:rPr lang="en-US" sz="2400" dirty="0">
                <a:solidFill>
                  <a:srgbClr val="404040"/>
                </a:solidFill>
                <a:latin typeface="Times New Roman"/>
                <a:ea typeface="+mn-lt"/>
                <a:cs typeface="+mn-lt"/>
              </a:rPr>
              <a:t>Explore AI-based steganography for adaptive data hiding.</a:t>
            </a:r>
            <a:endParaRPr lang="en-US" sz="2400" dirty="0">
              <a:latin typeface="Times New Roman"/>
              <a:cs typeface="Times New Roman"/>
            </a:endParaRPr>
          </a:p>
          <a:p>
            <a:pPr marL="0" indent="0">
              <a:buNone/>
            </a:pPr>
            <a:endParaRPr lang="en-US" dirty="0"/>
          </a:p>
        </p:txBody>
      </p:sp>
    </p:spTree>
    <p:extLst>
      <p:ext uri="{BB962C8B-B14F-4D97-AF65-F5344CB8AC3E}">
        <p14:creationId xmlns:p14="http://schemas.microsoft.com/office/powerpoint/2010/main" val="284699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91D-FC3C-0B19-0D7C-AC5AD60A9682}"/>
              </a:ext>
            </a:extLst>
          </p:cNvPr>
          <p:cNvSpPr>
            <a:spLocks noGrp="1"/>
          </p:cNvSpPr>
          <p:nvPr>
            <p:ph type="title"/>
          </p:nvPr>
        </p:nvSpPr>
        <p:spPr>
          <a:xfrm>
            <a:off x="4648200" y="2766144"/>
            <a:ext cx="10515600" cy="1325563"/>
          </a:xfrm>
        </p:spPr>
        <p:txBody>
          <a:bodyPr/>
          <a:lstStyle/>
          <a:p>
            <a:r>
              <a:rPr lang="en-US" b="1" dirty="0">
                <a:solidFill>
                  <a:srgbClr val="404040"/>
                </a:solidFill>
              </a:rPr>
              <a:t>Thank You</a:t>
            </a:r>
            <a:endParaRPr lang="en-US" dirty="0"/>
          </a:p>
          <a:p>
            <a:endParaRPr lang="en-US" dirty="0"/>
          </a:p>
        </p:txBody>
      </p:sp>
    </p:spTree>
    <p:extLst>
      <p:ext uri="{BB962C8B-B14F-4D97-AF65-F5344CB8AC3E}">
        <p14:creationId xmlns:p14="http://schemas.microsoft.com/office/powerpoint/2010/main" val="174122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E9DD-B377-1D1E-9DAB-F10F7963E89A}"/>
              </a:ext>
            </a:extLst>
          </p:cNvPr>
          <p:cNvSpPr>
            <a:spLocks noGrp="1"/>
          </p:cNvSpPr>
          <p:nvPr>
            <p:ph type="title"/>
          </p:nvPr>
        </p:nvSpPr>
        <p:spPr/>
        <p:txBody>
          <a:bodyPr/>
          <a:lstStyle/>
          <a:p>
            <a:r>
              <a:rPr lang="en-US" b="1" dirty="0">
                <a:solidFill>
                  <a:srgbClr val="404040"/>
                </a:solidFill>
              </a:rPr>
              <a:t>Outline:</a:t>
            </a:r>
            <a:endParaRPr lang="en-US" dirty="0"/>
          </a:p>
          <a:p>
            <a:endParaRPr lang="en-US" dirty="0"/>
          </a:p>
        </p:txBody>
      </p:sp>
      <p:sp>
        <p:nvSpPr>
          <p:cNvPr id="3" name="Content Placeholder 2">
            <a:extLst>
              <a:ext uri="{FF2B5EF4-FFF2-40B4-BE49-F238E27FC236}">
                <a16:creationId xmlns:a16="http://schemas.microsoft.com/office/drawing/2014/main" id="{8F0D699D-CAA1-AC55-DDF0-8DDB4427719D}"/>
              </a:ext>
            </a:extLst>
          </p:cNvPr>
          <p:cNvSpPr>
            <a:spLocks noGrp="1"/>
          </p:cNvSpPr>
          <p:nvPr>
            <p:ph idx="1"/>
          </p:nvPr>
        </p:nvSpPr>
        <p:spPr/>
        <p:txBody>
          <a:bodyPr vert="horz" lIns="91440" tIns="45720" rIns="91440" bIns="45720" rtlCol="0" anchor="t">
            <a:normAutofit/>
          </a:bodyPr>
          <a:lstStyle/>
          <a:p>
            <a:r>
              <a:rPr lang="en-US" sz="2400" dirty="0">
                <a:solidFill>
                  <a:srgbClr val="404040"/>
                </a:solidFill>
                <a:latin typeface="Times New Roman"/>
                <a:ea typeface="+mn-lt"/>
                <a:cs typeface="+mn-lt"/>
              </a:rPr>
              <a:t>Problem Statement</a:t>
            </a:r>
            <a:endParaRPr lang="en-US" sz="2400">
              <a:latin typeface="Times New Roman"/>
              <a:cs typeface="Times New Roman"/>
            </a:endParaRPr>
          </a:p>
          <a:p>
            <a:r>
              <a:rPr lang="en-US" sz="2400">
                <a:solidFill>
                  <a:srgbClr val="404040"/>
                </a:solidFill>
                <a:latin typeface="Times New Roman"/>
                <a:ea typeface="+mn-lt"/>
                <a:cs typeface="+mn-lt"/>
              </a:rPr>
              <a:t>Technology Used</a:t>
            </a:r>
            <a:endParaRPr lang="en-US" sz="2400">
              <a:latin typeface="Times New Roman"/>
              <a:cs typeface="Times New Roman"/>
            </a:endParaRPr>
          </a:p>
          <a:p>
            <a:r>
              <a:rPr lang="en-US" sz="2400" dirty="0">
                <a:solidFill>
                  <a:srgbClr val="404040"/>
                </a:solidFill>
                <a:latin typeface="Times New Roman"/>
                <a:ea typeface="+mn-lt"/>
                <a:cs typeface="+mn-lt"/>
              </a:rPr>
              <a:t>Wow Factor</a:t>
            </a:r>
            <a:endParaRPr lang="en-US" sz="2400">
              <a:latin typeface="Times New Roman"/>
              <a:cs typeface="Times New Roman"/>
            </a:endParaRPr>
          </a:p>
          <a:p>
            <a:r>
              <a:rPr lang="en-US" sz="2400" dirty="0">
                <a:solidFill>
                  <a:srgbClr val="404040"/>
                </a:solidFill>
                <a:latin typeface="Times New Roman"/>
                <a:ea typeface="+mn-lt"/>
                <a:cs typeface="+mn-lt"/>
              </a:rPr>
              <a:t>End Users</a:t>
            </a:r>
            <a:endParaRPr lang="en-US" sz="2400">
              <a:latin typeface="Times New Roman"/>
              <a:cs typeface="Times New Roman"/>
            </a:endParaRPr>
          </a:p>
          <a:p>
            <a:r>
              <a:rPr lang="en-US" sz="2400" dirty="0">
                <a:solidFill>
                  <a:srgbClr val="404040"/>
                </a:solidFill>
                <a:latin typeface="Times New Roman"/>
                <a:ea typeface="+mn-lt"/>
                <a:cs typeface="+mn-lt"/>
              </a:rPr>
              <a:t>Results</a:t>
            </a:r>
            <a:endParaRPr lang="en-US" sz="2400">
              <a:latin typeface="Times New Roman"/>
              <a:cs typeface="Times New Roman"/>
            </a:endParaRPr>
          </a:p>
          <a:p>
            <a:r>
              <a:rPr lang="en-US" sz="2400" dirty="0">
                <a:solidFill>
                  <a:srgbClr val="404040"/>
                </a:solidFill>
                <a:latin typeface="Times New Roman"/>
                <a:ea typeface="+mn-lt"/>
                <a:cs typeface="+mn-lt"/>
              </a:rPr>
              <a:t>Conclusion</a:t>
            </a:r>
            <a:endParaRPr lang="en-US" sz="2400">
              <a:latin typeface="Times New Roman"/>
              <a:cs typeface="Times New Roman"/>
            </a:endParaRPr>
          </a:p>
          <a:p>
            <a:r>
              <a:rPr lang="en-US" sz="2400" dirty="0">
                <a:solidFill>
                  <a:srgbClr val="404040"/>
                </a:solidFill>
                <a:latin typeface="Times New Roman"/>
                <a:ea typeface="+mn-lt"/>
                <a:cs typeface="+mn-lt"/>
              </a:rPr>
              <a:t>GitHub Link</a:t>
            </a:r>
            <a:endParaRPr lang="en-US" sz="2400">
              <a:latin typeface="Times New Roman"/>
              <a:cs typeface="Times New Roman"/>
            </a:endParaRPr>
          </a:p>
          <a:p>
            <a:r>
              <a:rPr lang="en-US" sz="2400" dirty="0">
                <a:solidFill>
                  <a:srgbClr val="404040"/>
                </a:solidFill>
                <a:latin typeface="Times New Roman"/>
                <a:ea typeface="+mn-lt"/>
                <a:cs typeface="+mn-lt"/>
              </a:rPr>
              <a:t>Future Scope</a:t>
            </a:r>
            <a:endParaRPr lang="en-US" sz="2400" dirty="0">
              <a:latin typeface="Times New Roman"/>
            </a:endParaRPr>
          </a:p>
          <a:p>
            <a:endParaRPr lang="en-US" dirty="0"/>
          </a:p>
        </p:txBody>
      </p:sp>
    </p:spTree>
    <p:extLst>
      <p:ext uri="{BB962C8B-B14F-4D97-AF65-F5344CB8AC3E}">
        <p14:creationId xmlns:p14="http://schemas.microsoft.com/office/powerpoint/2010/main" val="114164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D3FE-1C13-D1E6-A41E-CD8514E444A2}"/>
              </a:ext>
            </a:extLst>
          </p:cNvPr>
          <p:cNvSpPr>
            <a:spLocks noGrp="1"/>
          </p:cNvSpPr>
          <p:nvPr>
            <p:ph type="title"/>
          </p:nvPr>
        </p:nvSpPr>
        <p:spPr/>
        <p:txBody>
          <a:bodyPr/>
          <a:lstStyle/>
          <a:p>
            <a:r>
              <a:rPr lang="en-US" b="1" dirty="0">
                <a:solidFill>
                  <a:srgbClr val="404040"/>
                </a:solidFill>
              </a:rPr>
              <a:t>Problem Statement:</a:t>
            </a:r>
            <a:endParaRPr lang="en-US" dirty="0"/>
          </a:p>
          <a:p>
            <a:endParaRPr lang="en-US" dirty="0"/>
          </a:p>
        </p:txBody>
      </p:sp>
      <p:sp>
        <p:nvSpPr>
          <p:cNvPr id="3" name="Content Placeholder 2">
            <a:extLst>
              <a:ext uri="{FF2B5EF4-FFF2-40B4-BE49-F238E27FC236}">
                <a16:creationId xmlns:a16="http://schemas.microsoft.com/office/drawing/2014/main" id="{A47642B5-82FB-1B98-B1DB-4701D98BD102}"/>
              </a:ext>
            </a:extLst>
          </p:cNvPr>
          <p:cNvSpPr>
            <a:spLocks noGrp="1"/>
          </p:cNvSpPr>
          <p:nvPr>
            <p:ph idx="1"/>
          </p:nvPr>
        </p:nvSpPr>
        <p:spPr/>
        <p:txBody>
          <a:bodyPr vert="horz" lIns="91440" tIns="45720" rIns="91440" bIns="45720" rtlCol="0" anchor="t">
            <a:normAutofit/>
          </a:bodyPr>
          <a:lstStyle/>
          <a:p>
            <a:pPr>
              <a:lnSpc>
                <a:spcPct val="150000"/>
              </a:lnSpc>
            </a:pPr>
            <a:r>
              <a:rPr lang="en-US" sz="2400" dirty="0">
                <a:solidFill>
                  <a:srgbClr val="404040"/>
                </a:solidFill>
                <a:latin typeface="Times New Roman"/>
                <a:ea typeface="+mn-lt"/>
                <a:cs typeface="+mn-lt"/>
              </a:rPr>
              <a:t>In the digital age, secure communication is critical. Steganography provides a solution by hiding sensitive data within images, ensuring confidentiality and preventing unauthorized access. This project focuses on secure data hiding in images using steganography techniques.</a:t>
            </a:r>
            <a:endParaRPr lang="en-US" sz="2400" dirty="0">
              <a:latin typeface="Times New Roman"/>
              <a:cs typeface="Times New Roman"/>
            </a:endParaRPr>
          </a:p>
        </p:txBody>
      </p:sp>
    </p:spTree>
    <p:extLst>
      <p:ext uri="{BB962C8B-B14F-4D97-AF65-F5344CB8AC3E}">
        <p14:creationId xmlns:p14="http://schemas.microsoft.com/office/powerpoint/2010/main" val="76122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407F-92F5-05CB-E2F8-FCEBBA32538F}"/>
              </a:ext>
            </a:extLst>
          </p:cNvPr>
          <p:cNvSpPr>
            <a:spLocks noGrp="1"/>
          </p:cNvSpPr>
          <p:nvPr>
            <p:ph type="title"/>
          </p:nvPr>
        </p:nvSpPr>
        <p:spPr/>
        <p:txBody>
          <a:bodyPr/>
          <a:lstStyle/>
          <a:p>
            <a:r>
              <a:rPr lang="en-US" b="1" dirty="0">
                <a:solidFill>
                  <a:srgbClr val="404040"/>
                </a:solidFill>
              </a:rPr>
              <a:t>Technology Used:</a:t>
            </a:r>
            <a:endParaRPr lang="en-US" dirty="0"/>
          </a:p>
          <a:p>
            <a:endParaRPr lang="en-US" dirty="0"/>
          </a:p>
        </p:txBody>
      </p:sp>
      <p:sp>
        <p:nvSpPr>
          <p:cNvPr id="3" name="Content Placeholder 2">
            <a:extLst>
              <a:ext uri="{FF2B5EF4-FFF2-40B4-BE49-F238E27FC236}">
                <a16:creationId xmlns:a16="http://schemas.microsoft.com/office/drawing/2014/main" id="{13F84B0B-650B-DF18-594D-283D8EB6FB26}"/>
              </a:ext>
            </a:extLst>
          </p:cNvPr>
          <p:cNvSpPr>
            <a:spLocks noGrp="1"/>
          </p:cNvSpPr>
          <p:nvPr>
            <p:ph idx="1"/>
          </p:nvPr>
        </p:nvSpPr>
        <p:spPr/>
        <p:txBody>
          <a:bodyPr vert="horz" lIns="91440" tIns="45720" rIns="91440" bIns="45720" rtlCol="0" anchor="t">
            <a:normAutofit/>
          </a:bodyPr>
          <a:lstStyle/>
          <a:p>
            <a:pPr>
              <a:lnSpc>
                <a:spcPct val="150000"/>
              </a:lnSpc>
            </a:pPr>
            <a:r>
              <a:rPr lang="en-US" sz="2400" b="1" dirty="0">
                <a:solidFill>
                  <a:srgbClr val="404040"/>
                </a:solidFill>
                <a:latin typeface="Times New Roman"/>
                <a:ea typeface="+mn-lt"/>
                <a:cs typeface="+mn-lt"/>
              </a:rPr>
              <a:t>Programming Language:</a:t>
            </a:r>
            <a:r>
              <a:rPr lang="en-US" sz="2400" dirty="0">
                <a:solidFill>
                  <a:srgbClr val="404040"/>
                </a:solidFill>
                <a:latin typeface="Times New Roman"/>
                <a:ea typeface="+mn-lt"/>
                <a:cs typeface="+mn-lt"/>
              </a:rPr>
              <a:t> Python</a:t>
            </a:r>
            <a:endParaRPr lang="en-US" sz="2400">
              <a:latin typeface="Times New Roman"/>
              <a:cs typeface="Times New Roman"/>
            </a:endParaRPr>
          </a:p>
          <a:p>
            <a:pPr>
              <a:lnSpc>
                <a:spcPct val="150000"/>
              </a:lnSpc>
            </a:pPr>
            <a:r>
              <a:rPr lang="en-US" sz="2400" b="1" dirty="0">
                <a:solidFill>
                  <a:srgbClr val="404040"/>
                </a:solidFill>
                <a:latin typeface="Times New Roman"/>
                <a:ea typeface="+mn-lt"/>
                <a:cs typeface="+mn-lt"/>
              </a:rPr>
              <a:t>Libraries:</a:t>
            </a:r>
            <a:r>
              <a:rPr lang="en-US" sz="2400" dirty="0">
                <a:solidFill>
                  <a:srgbClr val="404040"/>
                </a:solidFill>
                <a:latin typeface="Times New Roman"/>
                <a:ea typeface="+mn-lt"/>
                <a:cs typeface="+mn-lt"/>
              </a:rPr>
              <a:t> OpenCV, Pillow, NumPy, </a:t>
            </a:r>
            <a:r>
              <a:rPr lang="en-US" sz="2400" err="1">
                <a:solidFill>
                  <a:srgbClr val="404040"/>
                </a:solidFill>
                <a:latin typeface="Times New Roman"/>
                <a:ea typeface="+mn-lt"/>
                <a:cs typeface="+mn-lt"/>
              </a:rPr>
              <a:t>Stegano</a:t>
            </a:r>
            <a:endParaRPr lang="en-US" sz="2400">
              <a:latin typeface="Times New Roman"/>
              <a:cs typeface="Times New Roman"/>
            </a:endParaRPr>
          </a:p>
          <a:p>
            <a:pPr>
              <a:lnSpc>
                <a:spcPct val="150000"/>
              </a:lnSpc>
            </a:pPr>
            <a:r>
              <a:rPr lang="en-US" sz="2400" b="1" dirty="0">
                <a:solidFill>
                  <a:srgbClr val="404040"/>
                </a:solidFill>
                <a:latin typeface="Times New Roman"/>
                <a:ea typeface="+mn-lt"/>
                <a:cs typeface="+mn-lt"/>
              </a:rPr>
              <a:t>Platform:</a:t>
            </a:r>
            <a:r>
              <a:rPr lang="en-US" sz="2400" dirty="0">
                <a:solidFill>
                  <a:srgbClr val="404040"/>
                </a:solidFill>
                <a:latin typeface="Times New Roman"/>
                <a:ea typeface="+mn-lt"/>
                <a:cs typeface="+mn-lt"/>
              </a:rPr>
              <a:t> </a:t>
            </a:r>
            <a:r>
              <a:rPr lang="en-US" sz="2400" err="1">
                <a:solidFill>
                  <a:srgbClr val="404040"/>
                </a:solidFill>
                <a:latin typeface="Times New Roman"/>
                <a:ea typeface="+mn-lt"/>
                <a:cs typeface="+mn-lt"/>
              </a:rPr>
              <a:t>Jupyter</a:t>
            </a:r>
            <a:r>
              <a:rPr lang="en-US" sz="2400" dirty="0">
                <a:solidFill>
                  <a:srgbClr val="404040"/>
                </a:solidFill>
                <a:latin typeface="Times New Roman"/>
                <a:ea typeface="+mn-lt"/>
                <a:cs typeface="+mn-lt"/>
              </a:rPr>
              <a:t> Notebook, PyCharm</a:t>
            </a:r>
            <a:endParaRPr lang="en-US" sz="2400">
              <a:latin typeface="Times New Roman"/>
              <a:cs typeface="Times New Roman"/>
            </a:endParaRPr>
          </a:p>
          <a:p>
            <a:pPr>
              <a:lnSpc>
                <a:spcPct val="150000"/>
              </a:lnSpc>
            </a:pPr>
            <a:r>
              <a:rPr lang="en-US" sz="2400" b="1" dirty="0">
                <a:solidFill>
                  <a:srgbClr val="404040"/>
                </a:solidFill>
                <a:latin typeface="Times New Roman"/>
                <a:ea typeface="+mn-lt"/>
                <a:cs typeface="+mn-lt"/>
              </a:rPr>
              <a:t>Algorithm:</a:t>
            </a:r>
            <a:r>
              <a:rPr lang="en-US" sz="2400" dirty="0">
                <a:solidFill>
                  <a:srgbClr val="404040"/>
                </a:solidFill>
                <a:latin typeface="Times New Roman"/>
                <a:ea typeface="+mn-lt"/>
                <a:cs typeface="+mn-lt"/>
              </a:rPr>
              <a:t> LSB (Least Significant Bit) for image steganography</a:t>
            </a:r>
            <a:br>
              <a:rPr lang="en-US" dirty="0"/>
            </a:br>
            <a:endParaRPr lang="en-US"/>
          </a:p>
        </p:txBody>
      </p:sp>
    </p:spTree>
    <p:extLst>
      <p:ext uri="{BB962C8B-B14F-4D97-AF65-F5344CB8AC3E}">
        <p14:creationId xmlns:p14="http://schemas.microsoft.com/office/powerpoint/2010/main" val="47370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59B1-58FB-8324-33FC-97A6323BE065}"/>
              </a:ext>
            </a:extLst>
          </p:cNvPr>
          <p:cNvSpPr>
            <a:spLocks noGrp="1"/>
          </p:cNvSpPr>
          <p:nvPr>
            <p:ph type="title"/>
          </p:nvPr>
        </p:nvSpPr>
        <p:spPr/>
        <p:txBody>
          <a:bodyPr/>
          <a:lstStyle/>
          <a:p>
            <a:r>
              <a:rPr lang="en-US" b="1" dirty="0">
                <a:solidFill>
                  <a:srgbClr val="404040"/>
                </a:solidFill>
              </a:rPr>
              <a:t>Wow Factor:</a:t>
            </a:r>
            <a:endParaRPr lang="en-US" dirty="0"/>
          </a:p>
          <a:p>
            <a:endParaRPr lang="en-US" dirty="0"/>
          </a:p>
        </p:txBody>
      </p:sp>
      <p:sp>
        <p:nvSpPr>
          <p:cNvPr id="3" name="Content Placeholder 2">
            <a:extLst>
              <a:ext uri="{FF2B5EF4-FFF2-40B4-BE49-F238E27FC236}">
                <a16:creationId xmlns:a16="http://schemas.microsoft.com/office/drawing/2014/main" id="{ACAE161D-8D09-79F1-93F1-BC44B4B0DBEB}"/>
              </a:ext>
            </a:extLst>
          </p:cNvPr>
          <p:cNvSpPr>
            <a:spLocks noGrp="1"/>
          </p:cNvSpPr>
          <p:nvPr>
            <p:ph idx="1"/>
          </p:nvPr>
        </p:nvSpPr>
        <p:spPr/>
        <p:txBody>
          <a:bodyPr vert="horz" lIns="91440" tIns="45720" rIns="91440" bIns="45720" rtlCol="0" anchor="t">
            <a:normAutofit/>
          </a:bodyPr>
          <a:lstStyle/>
          <a:p>
            <a:pPr>
              <a:lnSpc>
                <a:spcPct val="150000"/>
              </a:lnSpc>
            </a:pPr>
            <a:r>
              <a:rPr lang="en-US" sz="2400" b="1">
                <a:solidFill>
                  <a:srgbClr val="404040"/>
                </a:solidFill>
                <a:latin typeface="Times New Roman"/>
                <a:ea typeface="+mn-lt"/>
                <a:cs typeface="+mn-lt"/>
              </a:rPr>
              <a:t>Unique Features:</a:t>
            </a:r>
            <a:endParaRPr lang="en-US" sz="2400">
              <a:latin typeface="Times New Roman"/>
              <a:cs typeface="Times New Roman"/>
            </a:endParaRPr>
          </a:p>
          <a:p>
            <a:pPr>
              <a:lnSpc>
                <a:spcPct val="150000"/>
              </a:lnSpc>
            </a:pPr>
            <a:r>
              <a:rPr lang="en-US" sz="2400">
                <a:solidFill>
                  <a:srgbClr val="404040"/>
                </a:solidFill>
                <a:latin typeface="Times New Roman"/>
                <a:ea typeface="+mn-lt"/>
                <a:cs typeface="+mn-lt"/>
              </a:rPr>
              <a:t>High data security with minimal visual distortion in images.</a:t>
            </a:r>
            <a:endParaRPr lang="en-US" sz="2400">
              <a:latin typeface="Times New Roman"/>
              <a:cs typeface="Times New Roman"/>
            </a:endParaRPr>
          </a:p>
          <a:p>
            <a:pPr>
              <a:lnSpc>
                <a:spcPct val="150000"/>
              </a:lnSpc>
            </a:pPr>
            <a:r>
              <a:rPr lang="en-US" sz="2400">
                <a:solidFill>
                  <a:srgbClr val="404040"/>
                </a:solidFill>
                <a:latin typeface="Times New Roman"/>
                <a:ea typeface="+mn-lt"/>
                <a:cs typeface="+mn-lt"/>
              </a:rPr>
              <a:t>Supports multiple image formats (PNG, JPEG, BMP).</a:t>
            </a:r>
            <a:endParaRPr lang="en-US" sz="2400">
              <a:latin typeface="Times New Roman"/>
              <a:cs typeface="Times New Roman"/>
            </a:endParaRPr>
          </a:p>
          <a:p>
            <a:pPr>
              <a:lnSpc>
                <a:spcPct val="150000"/>
              </a:lnSpc>
            </a:pPr>
            <a:r>
              <a:rPr lang="en-US" sz="2400">
                <a:solidFill>
                  <a:srgbClr val="404040"/>
                </a:solidFill>
                <a:latin typeface="Times New Roman"/>
                <a:ea typeface="+mn-lt"/>
                <a:cs typeface="+mn-lt"/>
              </a:rPr>
              <a:t>Real-time encoding and decoding of hidden data.</a:t>
            </a:r>
            <a:endParaRPr lang="en-US" sz="2400">
              <a:latin typeface="Times New Roman"/>
              <a:cs typeface="Times New Roman"/>
            </a:endParaRPr>
          </a:p>
          <a:p>
            <a:pPr>
              <a:lnSpc>
                <a:spcPct val="150000"/>
              </a:lnSpc>
            </a:pPr>
            <a:r>
              <a:rPr lang="en-US" sz="2400">
                <a:solidFill>
                  <a:srgbClr val="404040"/>
                </a:solidFill>
                <a:latin typeface="Times New Roman"/>
                <a:ea typeface="+mn-lt"/>
                <a:cs typeface="+mn-lt"/>
              </a:rPr>
              <a:t>User-friendly interface for seamless operation.</a:t>
            </a:r>
            <a:endParaRPr lang="en-US" sz="2400">
              <a:latin typeface="Times New Roman"/>
              <a:cs typeface="Times New Roman"/>
            </a:endParaRPr>
          </a:p>
          <a:p>
            <a:pPr marL="0" indent="0">
              <a:buNone/>
            </a:pPr>
            <a:br>
              <a:rPr lang="en-US" dirty="0"/>
            </a:br>
            <a:endParaRPr lang="en-US" dirty="0"/>
          </a:p>
        </p:txBody>
      </p:sp>
    </p:spTree>
    <p:extLst>
      <p:ext uri="{BB962C8B-B14F-4D97-AF65-F5344CB8AC3E}">
        <p14:creationId xmlns:p14="http://schemas.microsoft.com/office/powerpoint/2010/main" val="257721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BC3A-0778-F8DC-480D-5B1A14E5A824}"/>
              </a:ext>
            </a:extLst>
          </p:cNvPr>
          <p:cNvSpPr>
            <a:spLocks noGrp="1"/>
          </p:cNvSpPr>
          <p:nvPr>
            <p:ph type="title"/>
          </p:nvPr>
        </p:nvSpPr>
        <p:spPr/>
        <p:txBody>
          <a:bodyPr/>
          <a:lstStyle/>
          <a:p>
            <a:r>
              <a:rPr lang="en-US" b="1" dirty="0">
                <a:solidFill>
                  <a:srgbClr val="404040"/>
                </a:solidFill>
              </a:rPr>
              <a:t> End Users:</a:t>
            </a:r>
            <a:endParaRPr lang="en-US" dirty="0"/>
          </a:p>
          <a:p>
            <a:endParaRPr lang="en-US" dirty="0"/>
          </a:p>
        </p:txBody>
      </p:sp>
      <p:sp>
        <p:nvSpPr>
          <p:cNvPr id="3" name="Content Placeholder 2">
            <a:extLst>
              <a:ext uri="{FF2B5EF4-FFF2-40B4-BE49-F238E27FC236}">
                <a16:creationId xmlns:a16="http://schemas.microsoft.com/office/drawing/2014/main" id="{F075DEB3-552A-57A6-3FB0-733B9997817C}"/>
              </a:ext>
            </a:extLst>
          </p:cNvPr>
          <p:cNvSpPr>
            <a:spLocks noGrp="1"/>
          </p:cNvSpPr>
          <p:nvPr>
            <p:ph idx="1"/>
          </p:nvPr>
        </p:nvSpPr>
        <p:spPr/>
        <p:txBody>
          <a:bodyPr vert="horz" lIns="91440" tIns="45720" rIns="91440" bIns="45720" rtlCol="0" anchor="t">
            <a:normAutofit fontScale="92500"/>
          </a:bodyPr>
          <a:lstStyle/>
          <a:p>
            <a:pPr>
              <a:lnSpc>
                <a:spcPct val="150000"/>
              </a:lnSpc>
            </a:pPr>
            <a:r>
              <a:rPr lang="en-US" sz="2400" b="1" dirty="0">
                <a:solidFill>
                  <a:srgbClr val="404040"/>
                </a:solidFill>
                <a:latin typeface="Times New Roman"/>
                <a:ea typeface="+mn-lt"/>
                <a:cs typeface="+mn-lt"/>
              </a:rPr>
              <a:t>Primary Users:</a:t>
            </a:r>
            <a:endParaRPr lang="en-US" sz="2400">
              <a:latin typeface="Times New Roman"/>
              <a:cs typeface="Times New Roman"/>
            </a:endParaRPr>
          </a:p>
          <a:p>
            <a:pPr lvl="1">
              <a:lnSpc>
                <a:spcPct val="150000"/>
              </a:lnSpc>
            </a:pPr>
            <a:r>
              <a:rPr lang="en-US">
                <a:solidFill>
                  <a:srgbClr val="404040"/>
                </a:solidFill>
                <a:latin typeface="Times New Roman"/>
                <a:ea typeface="+mn-lt"/>
                <a:cs typeface="+mn-lt"/>
              </a:rPr>
              <a:t>Government agencies for secure communication.</a:t>
            </a:r>
            <a:endParaRPr lang="en-US">
              <a:latin typeface="Times New Roman"/>
              <a:cs typeface="Times New Roman"/>
            </a:endParaRPr>
          </a:p>
          <a:p>
            <a:pPr lvl="1">
              <a:lnSpc>
                <a:spcPct val="150000"/>
              </a:lnSpc>
            </a:pPr>
            <a:r>
              <a:rPr lang="en-US" dirty="0">
                <a:solidFill>
                  <a:srgbClr val="404040"/>
                </a:solidFill>
                <a:latin typeface="Times New Roman"/>
                <a:ea typeface="+mn-lt"/>
                <a:cs typeface="+mn-lt"/>
              </a:rPr>
              <a:t>Military for transmitting confidential data.</a:t>
            </a:r>
            <a:endParaRPr lang="en-US" dirty="0">
              <a:latin typeface="Times New Roman"/>
              <a:cs typeface="Times New Roman"/>
            </a:endParaRPr>
          </a:p>
          <a:p>
            <a:pPr lvl="1">
              <a:lnSpc>
                <a:spcPct val="150000"/>
              </a:lnSpc>
            </a:pPr>
            <a:r>
              <a:rPr lang="en-US" dirty="0">
                <a:solidFill>
                  <a:srgbClr val="404040"/>
                </a:solidFill>
                <a:latin typeface="Times New Roman"/>
                <a:ea typeface="+mn-lt"/>
                <a:cs typeface="+mn-lt"/>
              </a:rPr>
              <a:t>Corporations for protecting intellectual property.</a:t>
            </a:r>
            <a:endParaRPr lang="en-US" dirty="0">
              <a:latin typeface="Times New Roman"/>
              <a:cs typeface="Times New Roman"/>
            </a:endParaRPr>
          </a:p>
          <a:p>
            <a:pPr>
              <a:lnSpc>
                <a:spcPct val="150000"/>
              </a:lnSpc>
            </a:pPr>
            <a:r>
              <a:rPr lang="en-US" sz="2400" b="1" dirty="0">
                <a:solidFill>
                  <a:srgbClr val="404040"/>
                </a:solidFill>
                <a:latin typeface="Times New Roman"/>
                <a:ea typeface="+mn-lt"/>
                <a:cs typeface="+mn-lt"/>
              </a:rPr>
              <a:t>Secondary Users:</a:t>
            </a:r>
            <a:endParaRPr lang="en-US" sz="2400">
              <a:latin typeface="Times New Roman"/>
              <a:cs typeface="Times New Roman"/>
            </a:endParaRPr>
          </a:p>
          <a:p>
            <a:pPr lvl="1">
              <a:lnSpc>
                <a:spcPct val="150000"/>
              </a:lnSpc>
            </a:pPr>
            <a:r>
              <a:rPr lang="en-US" dirty="0">
                <a:solidFill>
                  <a:srgbClr val="404040"/>
                </a:solidFill>
                <a:latin typeface="Times New Roman"/>
                <a:ea typeface="+mn-lt"/>
                <a:cs typeface="+mn-lt"/>
              </a:rPr>
              <a:t>Individuals for personal data privacy.</a:t>
            </a:r>
            <a:endParaRPr lang="en-US" dirty="0">
              <a:latin typeface="Times New Roman"/>
              <a:cs typeface="Times New Roman"/>
            </a:endParaRPr>
          </a:p>
          <a:p>
            <a:pPr marL="0" indent="0">
              <a:buNone/>
            </a:pPr>
            <a:br>
              <a:rPr lang="en-US" dirty="0"/>
            </a:br>
            <a:endParaRPr lang="en-US" dirty="0"/>
          </a:p>
        </p:txBody>
      </p:sp>
    </p:spTree>
    <p:extLst>
      <p:ext uri="{BB962C8B-B14F-4D97-AF65-F5344CB8AC3E}">
        <p14:creationId xmlns:p14="http://schemas.microsoft.com/office/powerpoint/2010/main" val="61113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C87A-BCE9-08BF-1B39-9C246BD9E180}"/>
              </a:ext>
            </a:extLst>
          </p:cNvPr>
          <p:cNvSpPr>
            <a:spLocks noGrp="1"/>
          </p:cNvSpPr>
          <p:nvPr>
            <p:ph type="title"/>
          </p:nvPr>
        </p:nvSpPr>
        <p:spPr/>
        <p:txBody>
          <a:bodyPr/>
          <a:lstStyle/>
          <a:p>
            <a:r>
              <a:rPr lang="en-US" b="1" dirty="0">
                <a:solidFill>
                  <a:srgbClr val="404040"/>
                </a:solidFill>
              </a:rPr>
              <a:t>Results:</a:t>
            </a:r>
            <a:endParaRPr lang="en-US" dirty="0"/>
          </a:p>
          <a:p>
            <a:endParaRPr lang="en-US" dirty="0"/>
          </a:p>
        </p:txBody>
      </p:sp>
      <p:pic>
        <p:nvPicPr>
          <p:cNvPr id="4" name="Content Placeholder 3" descr="Steganography Layer (Embedding Process ...">
            <a:extLst>
              <a:ext uri="{FF2B5EF4-FFF2-40B4-BE49-F238E27FC236}">
                <a16:creationId xmlns:a16="http://schemas.microsoft.com/office/drawing/2014/main" id="{D4DA06E2-F149-1729-47B4-661919EF01EE}"/>
              </a:ext>
            </a:extLst>
          </p:cNvPr>
          <p:cNvPicPr>
            <a:picLocks noGrp="1" noChangeAspect="1"/>
          </p:cNvPicPr>
          <p:nvPr>
            <p:ph idx="1"/>
          </p:nvPr>
        </p:nvPicPr>
        <p:blipFill>
          <a:blip r:embed="rId2"/>
          <a:stretch>
            <a:fillRect/>
          </a:stretch>
        </p:blipFill>
        <p:spPr>
          <a:xfrm>
            <a:off x="1670290" y="1697502"/>
            <a:ext cx="3503043" cy="2393470"/>
          </a:xfrm>
        </p:spPr>
      </p:pic>
      <p:pic>
        <p:nvPicPr>
          <p:cNvPr id="5" name="Picture 4" descr="Secret Communication using Cryptography ...">
            <a:extLst>
              <a:ext uri="{FF2B5EF4-FFF2-40B4-BE49-F238E27FC236}">
                <a16:creationId xmlns:a16="http://schemas.microsoft.com/office/drawing/2014/main" id="{455BA9F9-DB85-BF7B-D3A2-4009D03F93BB}"/>
              </a:ext>
            </a:extLst>
          </p:cNvPr>
          <p:cNvPicPr>
            <a:picLocks noChangeAspect="1"/>
          </p:cNvPicPr>
          <p:nvPr/>
        </p:nvPicPr>
        <p:blipFill>
          <a:blip r:embed="rId3"/>
          <a:stretch>
            <a:fillRect/>
          </a:stretch>
        </p:blipFill>
        <p:spPr>
          <a:xfrm>
            <a:off x="7091005" y="1699943"/>
            <a:ext cx="3717804" cy="2394189"/>
          </a:xfrm>
          <a:prstGeom prst="rect">
            <a:avLst/>
          </a:prstGeom>
        </p:spPr>
      </p:pic>
      <p:pic>
        <p:nvPicPr>
          <p:cNvPr id="6" name="Picture 5" descr="Multi Perspectives Steganography ...">
            <a:extLst>
              <a:ext uri="{FF2B5EF4-FFF2-40B4-BE49-F238E27FC236}">
                <a16:creationId xmlns:a16="http://schemas.microsoft.com/office/drawing/2014/main" id="{D5AF7568-E9B6-058A-83C0-E417E2379128}"/>
              </a:ext>
            </a:extLst>
          </p:cNvPr>
          <p:cNvPicPr>
            <a:picLocks noChangeAspect="1"/>
          </p:cNvPicPr>
          <p:nvPr/>
        </p:nvPicPr>
        <p:blipFill>
          <a:blip r:embed="rId4"/>
          <a:stretch>
            <a:fillRect/>
          </a:stretch>
        </p:blipFill>
        <p:spPr>
          <a:xfrm>
            <a:off x="3257910" y="4859569"/>
            <a:ext cx="6725726" cy="1308295"/>
          </a:xfrm>
          <a:prstGeom prst="rect">
            <a:avLst/>
          </a:prstGeom>
        </p:spPr>
      </p:pic>
    </p:spTree>
    <p:extLst>
      <p:ext uri="{BB962C8B-B14F-4D97-AF65-F5344CB8AC3E}">
        <p14:creationId xmlns:p14="http://schemas.microsoft.com/office/powerpoint/2010/main" val="101740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520F-F8B3-7789-7FCB-1EFD6E59389F}"/>
              </a:ext>
            </a:extLst>
          </p:cNvPr>
          <p:cNvSpPr>
            <a:spLocks noGrp="1"/>
          </p:cNvSpPr>
          <p:nvPr>
            <p:ph type="title"/>
          </p:nvPr>
        </p:nvSpPr>
        <p:spPr/>
        <p:txBody>
          <a:bodyPr/>
          <a:lstStyle/>
          <a:p>
            <a:r>
              <a:rPr lang="en-US" b="1" dirty="0">
                <a:solidFill>
                  <a:srgbClr val="404040"/>
                </a:solidFill>
              </a:rPr>
              <a:t>Conclusion:</a:t>
            </a:r>
            <a:endParaRPr lang="en-US" dirty="0"/>
          </a:p>
          <a:p>
            <a:endParaRPr lang="en-US" dirty="0"/>
          </a:p>
        </p:txBody>
      </p:sp>
      <p:sp>
        <p:nvSpPr>
          <p:cNvPr id="3" name="Content Placeholder 2">
            <a:extLst>
              <a:ext uri="{FF2B5EF4-FFF2-40B4-BE49-F238E27FC236}">
                <a16:creationId xmlns:a16="http://schemas.microsoft.com/office/drawing/2014/main" id="{257CDBA1-4805-57B8-536D-98A1C5A4C541}"/>
              </a:ext>
            </a:extLst>
          </p:cNvPr>
          <p:cNvSpPr>
            <a:spLocks noGrp="1"/>
          </p:cNvSpPr>
          <p:nvPr>
            <p:ph idx="1"/>
          </p:nvPr>
        </p:nvSpPr>
        <p:spPr/>
        <p:txBody>
          <a:bodyPr vert="horz" lIns="91440" tIns="45720" rIns="91440" bIns="45720" rtlCol="0" anchor="t">
            <a:normAutofit/>
          </a:bodyPr>
          <a:lstStyle/>
          <a:p>
            <a:pPr>
              <a:lnSpc>
                <a:spcPct val="150000"/>
              </a:lnSpc>
            </a:pPr>
            <a:r>
              <a:rPr lang="en-US" sz="2400" dirty="0">
                <a:solidFill>
                  <a:srgbClr val="404040"/>
                </a:solidFill>
                <a:latin typeface="Times New Roman"/>
                <a:ea typeface="+mn-lt"/>
                <a:cs typeface="+mn-lt"/>
              </a:rPr>
              <a:t>The project successfully demonstrates the implementation of steganography for secure data hiding in images. It ensures confidentiality and integrity of hidden information, addressing the problem statement effectively. The LSB algorithm provides a robust and efficient solution for covert communication.</a:t>
            </a:r>
            <a:endParaRPr lang="en-US" sz="1200" dirty="0">
              <a:solidFill>
                <a:srgbClr val="404040"/>
              </a:solidFill>
            </a:endParaRPr>
          </a:p>
        </p:txBody>
      </p:sp>
    </p:spTree>
    <p:extLst>
      <p:ext uri="{BB962C8B-B14F-4D97-AF65-F5344CB8AC3E}">
        <p14:creationId xmlns:p14="http://schemas.microsoft.com/office/powerpoint/2010/main" val="103781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FC1F-08C8-C202-BC98-FA4A88CB3705}"/>
              </a:ext>
            </a:extLst>
          </p:cNvPr>
          <p:cNvSpPr>
            <a:spLocks noGrp="1"/>
          </p:cNvSpPr>
          <p:nvPr>
            <p:ph type="title"/>
          </p:nvPr>
        </p:nvSpPr>
        <p:spPr/>
        <p:txBody>
          <a:bodyPr/>
          <a:lstStyle/>
          <a:p>
            <a:r>
              <a:rPr lang="en-US" b="1" dirty="0">
                <a:solidFill>
                  <a:srgbClr val="404040"/>
                </a:solidFill>
              </a:rPr>
              <a:t>GitHub Link:</a:t>
            </a:r>
            <a:endParaRPr lang="en-US" dirty="0"/>
          </a:p>
          <a:p>
            <a:endParaRPr lang="en-US" dirty="0"/>
          </a:p>
        </p:txBody>
      </p:sp>
      <p:sp>
        <p:nvSpPr>
          <p:cNvPr id="3" name="Content Placeholder 2">
            <a:extLst>
              <a:ext uri="{FF2B5EF4-FFF2-40B4-BE49-F238E27FC236}">
                <a16:creationId xmlns:a16="http://schemas.microsoft.com/office/drawing/2014/main" id="{4A2816F3-87B4-FFF5-7A0D-943D73927D9E}"/>
              </a:ext>
            </a:extLst>
          </p:cNvPr>
          <p:cNvSpPr>
            <a:spLocks noGrp="1"/>
          </p:cNvSpPr>
          <p:nvPr>
            <p:ph idx="1"/>
          </p:nvPr>
        </p:nvSpPr>
        <p:spPr/>
        <p:txBody>
          <a:bodyPr vert="horz" lIns="91440" tIns="45720" rIns="91440" bIns="45720" rtlCol="0" anchor="t">
            <a:normAutofit/>
          </a:bodyPr>
          <a:lstStyle/>
          <a:p>
            <a:pPr>
              <a:lnSpc>
                <a:spcPct val="150000"/>
              </a:lnSpc>
            </a:pPr>
            <a:r>
              <a:rPr lang="en-US" sz="2400" b="1" dirty="0">
                <a:solidFill>
                  <a:srgbClr val="404040"/>
                </a:solidFill>
                <a:latin typeface="Times New Roman"/>
                <a:ea typeface="+mn-lt"/>
                <a:cs typeface="+mn-lt"/>
              </a:rPr>
              <a:t>GitHub Repository:</a:t>
            </a:r>
            <a:br>
              <a:rPr lang="en-US" sz="2400" b="1" dirty="0">
                <a:latin typeface="Times New Roman"/>
                <a:ea typeface="+mn-lt"/>
                <a:cs typeface="+mn-lt"/>
              </a:rPr>
            </a:br>
            <a:r>
              <a:rPr lang="en-US" sz="2400" b="1" dirty="0">
                <a:solidFill>
                  <a:srgbClr val="404040"/>
                </a:solidFill>
                <a:latin typeface="Times New Roman"/>
                <a:ea typeface="+mn-lt"/>
                <a:cs typeface="+mn-lt"/>
              </a:rPr>
              <a:t>[</a:t>
            </a:r>
            <a:r>
              <a:rPr lang="en-US" sz="2400" dirty="0">
                <a:solidFill>
                  <a:srgbClr val="404040"/>
                </a:solidFill>
                <a:ea typeface="+mn-lt"/>
                <a:cs typeface="+mn-lt"/>
              </a:rPr>
              <a:t>https://github.com/jaswanth0711/STEGANOGRAPHY.git</a:t>
            </a:r>
            <a:r>
              <a:rPr lang="en-US" sz="2400" b="1" dirty="0">
                <a:solidFill>
                  <a:srgbClr val="404040"/>
                </a:solidFill>
                <a:latin typeface="Times New Roman"/>
                <a:ea typeface="+mn-lt"/>
                <a:cs typeface="+mn-lt"/>
              </a:rPr>
              <a:t>]</a:t>
            </a:r>
            <a:endParaRPr lang="en-US" sz="2400" dirty="0">
              <a:latin typeface="Times New Roman"/>
              <a:cs typeface="Times New Roman"/>
            </a:endParaRPr>
          </a:p>
          <a:p>
            <a:pPr>
              <a:lnSpc>
                <a:spcPct val="150000"/>
              </a:lnSpc>
            </a:pPr>
            <a:r>
              <a:rPr lang="en-US" sz="2400" dirty="0">
                <a:solidFill>
                  <a:srgbClr val="404040"/>
                </a:solidFill>
                <a:latin typeface="Times New Roman"/>
                <a:ea typeface="+mn-lt"/>
                <a:cs typeface="+mn-lt"/>
              </a:rPr>
              <a:t>Includes a detailed README file with project setup instructions, usage, and examples.</a:t>
            </a:r>
            <a:endParaRPr lang="en-US" sz="2400" dirty="0">
              <a:latin typeface="Times New Roman"/>
              <a:cs typeface="Times New Roman"/>
            </a:endParaRPr>
          </a:p>
          <a:p>
            <a:pPr marL="0" indent="0">
              <a:buNone/>
            </a:pPr>
            <a:endParaRPr lang="en-US" dirty="0"/>
          </a:p>
        </p:txBody>
      </p:sp>
    </p:spTree>
    <p:extLst>
      <p:ext uri="{BB962C8B-B14F-4D97-AF65-F5344CB8AC3E}">
        <p14:creationId xmlns:p14="http://schemas.microsoft.com/office/powerpoint/2010/main" val="3598713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Secure Data Hiding in Images Using Steganography</vt:lpstr>
      <vt:lpstr>Outline: </vt:lpstr>
      <vt:lpstr>Problem Statement: </vt:lpstr>
      <vt:lpstr>Technology Used: </vt:lpstr>
      <vt:lpstr>Wow Factor: </vt:lpstr>
      <vt:lpstr> End Users: </vt:lpstr>
      <vt:lpstr>Results: </vt:lpstr>
      <vt:lpstr>Conclusion: </vt:lpstr>
      <vt:lpstr>GitHub Link: </vt:lpstr>
      <vt:lpstr>Future Scope: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93</cp:revision>
  <dcterms:created xsi:type="dcterms:W3CDTF">2025-02-18T16:25:25Z</dcterms:created>
  <dcterms:modified xsi:type="dcterms:W3CDTF">2025-02-18T16:45:16Z</dcterms:modified>
</cp:coreProperties>
</file>