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Lst>
  <p:sldSz cx="10691813" cy="15119350"/>
  <p:notesSz cx="6858000" cy="9144000"/>
  <p:defaultTextStyle>
    <a:defPPr>
      <a:defRPr lang="en-US"/>
    </a:defPPr>
    <a:lvl1pPr marL="0" algn="l" defTabSz="1053386" rtl="0" eaLnBrk="1" latinLnBrk="0" hangingPunct="1">
      <a:defRPr sz="2073" kern="1200">
        <a:solidFill>
          <a:schemeClr val="tx1"/>
        </a:solidFill>
        <a:latin typeface="+mn-lt"/>
        <a:ea typeface="+mn-ea"/>
        <a:cs typeface="+mn-cs"/>
      </a:defRPr>
    </a:lvl1pPr>
    <a:lvl2pPr marL="526693" algn="l" defTabSz="1053386" rtl="0" eaLnBrk="1" latinLnBrk="0" hangingPunct="1">
      <a:defRPr sz="2073" kern="1200">
        <a:solidFill>
          <a:schemeClr val="tx1"/>
        </a:solidFill>
        <a:latin typeface="+mn-lt"/>
        <a:ea typeface="+mn-ea"/>
        <a:cs typeface="+mn-cs"/>
      </a:defRPr>
    </a:lvl2pPr>
    <a:lvl3pPr marL="1053386" algn="l" defTabSz="1053386" rtl="0" eaLnBrk="1" latinLnBrk="0" hangingPunct="1">
      <a:defRPr sz="2073" kern="1200">
        <a:solidFill>
          <a:schemeClr val="tx1"/>
        </a:solidFill>
        <a:latin typeface="+mn-lt"/>
        <a:ea typeface="+mn-ea"/>
        <a:cs typeface="+mn-cs"/>
      </a:defRPr>
    </a:lvl3pPr>
    <a:lvl4pPr marL="1580078" algn="l" defTabSz="1053386" rtl="0" eaLnBrk="1" latinLnBrk="0" hangingPunct="1">
      <a:defRPr sz="2073" kern="1200">
        <a:solidFill>
          <a:schemeClr val="tx1"/>
        </a:solidFill>
        <a:latin typeface="+mn-lt"/>
        <a:ea typeface="+mn-ea"/>
        <a:cs typeface="+mn-cs"/>
      </a:defRPr>
    </a:lvl4pPr>
    <a:lvl5pPr marL="2106771" algn="l" defTabSz="1053386" rtl="0" eaLnBrk="1" latinLnBrk="0" hangingPunct="1">
      <a:defRPr sz="2073" kern="1200">
        <a:solidFill>
          <a:schemeClr val="tx1"/>
        </a:solidFill>
        <a:latin typeface="+mn-lt"/>
        <a:ea typeface="+mn-ea"/>
        <a:cs typeface="+mn-cs"/>
      </a:defRPr>
    </a:lvl5pPr>
    <a:lvl6pPr marL="2633463" algn="l" defTabSz="1053386" rtl="0" eaLnBrk="1" latinLnBrk="0" hangingPunct="1">
      <a:defRPr sz="2073" kern="1200">
        <a:solidFill>
          <a:schemeClr val="tx1"/>
        </a:solidFill>
        <a:latin typeface="+mn-lt"/>
        <a:ea typeface="+mn-ea"/>
        <a:cs typeface="+mn-cs"/>
      </a:defRPr>
    </a:lvl6pPr>
    <a:lvl7pPr marL="3160156" algn="l" defTabSz="1053386" rtl="0" eaLnBrk="1" latinLnBrk="0" hangingPunct="1">
      <a:defRPr sz="2073" kern="1200">
        <a:solidFill>
          <a:schemeClr val="tx1"/>
        </a:solidFill>
        <a:latin typeface="+mn-lt"/>
        <a:ea typeface="+mn-ea"/>
        <a:cs typeface="+mn-cs"/>
      </a:defRPr>
    </a:lvl7pPr>
    <a:lvl8pPr marL="3686849" algn="l" defTabSz="1053386" rtl="0" eaLnBrk="1" latinLnBrk="0" hangingPunct="1">
      <a:defRPr sz="2073" kern="1200">
        <a:solidFill>
          <a:schemeClr val="tx1"/>
        </a:solidFill>
        <a:latin typeface="+mn-lt"/>
        <a:ea typeface="+mn-ea"/>
        <a:cs typeface="+mn-cs"/>
      </a:defRPr>
    </a:lvl8pPr>
    <a:lvl9pPr marL="4213542" algn="l" defTabSz="1053386" rtl="0" eaLnBrk="1" latinLnBrk="0" hangingPunct="1">
      <a:defRPr sz="207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62" userDrawn="1">
          <p15:clr>
            <a:srgbClr val="A4A3A4"/>
          </p15:clr>
        </p15:guide>
        <p15:guide id="2" pos="3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39" d="100"/>
          <a:sy n="39" d="100"/>
        </p:scale>
        <p:origin x="2520" y="86"/>
      </p:cViewPr>
      <p:guideLst>
        <p:guide orient="horz" pos="4762"/>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886" y="2474395"/>
            <a:ext cx="9088041" cy="5263774"/>
          </a:xfrm>
        </p:spPr>
        <p:txBody>
          <a:bodyPr anchor="b"/>
          <a:lstStyle>
            <a:lvl1pPr algn="ctr">
              <a:defRPr sz="6945"/>
            </a:lvl1pPr>
          </a:lstStyle>
          <a:p>
            <a:r>
              <a:rPr lang="en-US"/>
              <a:t>Click to edit Master title style</a:t>
            </a:r>
            <a:endParaRPr lang="en-US" dirty="0"/>
          </a:p>
        </p:txBody>
      </p:sp>
      <p:sp>
        <p:nvSpPr>
          <p:cNvPr id="3" name="Subtitle 2"/>
          <p:cNvSpPr>
            <a:spLocks noGrp="1"/>
          </p:cNvSpPr>
          <p:nvPr>
            <p:ph type="subTitle" idx="1"/>
          </p:nvPr>
        </p:nvSpPr>
        <p:spPr>
          <a:xfrm>
            <a:off x="1336477" y="7941160"/>
            <a:ext cx="8018860" cy="3650342"/>
          </a:xfrm>
        </p:spPr>
        <p:txBody>
          <a:bodyPr/>
          <a:lstStyle>
            <a:lvl1pPr marL="0" indent="0" algn="ctr">
              <a:buNone/>
              <a:defRPr sz="2778"/>
            </a:lvl1pPr>
            <a:lvl2pPr marL="529235" indent="0" algn="ctr">
              <a:buNone/>
              <a:defRPr sz="2315"/>
            </a:lvl2pPr>
            <a:lvl3pPr marL="1058470" indent="0" algn="ctr">
              <a:buNone/>
              <a:defRPr sz="2083"/>
            </a:lvl3pPr>
            <a:lvl4pPr marL="1587706" indent="0" algn="ctr">
              <a:buNone/>
              <a:defRPr sz="1852"/>
            </a:lvl4pPr>
            <a:lvl5pPr marL="2116941" indent="0" algn="ctr">
              <a:buNone/>
              <a:defRPr sz="1852"/>
            </a:lvl5pPr>
            <a:lvl6pPr marL="2646176" indent="0" algn="ctr">
              <a:buNone/>
              <a:defRPr sz="1852"/>
            </a:lvl6pPr>
            <a:lvl7pPr marL="3175412" indent="0" algn="ctr">
              <a:buNone/>
              <a:defRPr sz="1852"/>
            </a:lvl7pPr>
            <a:lvl8pPr marL="3704647" indent="0" algn="ctr">
              <a:buNone/>
              <a:defRPr sz="1852"/>
            </a:lvl8pPr>
            <a:lvl9pPr marL="4233883" indent="0" algn="ctr">
              <a:buNone/>
              <a:defRPr sz="185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30.4.24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30.4.24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804965"/>
            <a:ext cx="2305422" cy="128129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35063" y="804965"/>
            <a:ext cx="6782619" cy="1281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30.4.24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30.4.24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9494" y="3769342"/>
            <a:ext cx="9221689" cy="6289229"/>
          </a:xfrm>
        </p:spPr>
        <p:txBody>
          <a:bodyPr anchor="b"/>
          <a:lstStyle>
            <a:lvl1pPr>
              <a:defRPr sz="6945"/>
            </a:lvl1pPr>
          </a:lstStyle>
          <a:p>
            <a:r>
              <a:rPr lang="en-US"/>
              <a:t>Click to edit Master title style</a:t>
            </a:r>
            <a:endParaRPr lang="en-US" dirty="0"/>
          </a:p>
        </p:txBody>
      </p:sp>
      <p:sp>
        <p:nvSpPr>
          <p:cNvPr id="3" name="Text Placeholder 2"/>
          <p:cNvSpPr>
            <a:spLocks noGrp="1"/>
          </p:cNvSpPr>
          <p:nvPr>
            <p:ph type="body" idx="1"/>
          </p:nvPr>
        </p:nvSpPr>
        <p:spPr>
          <a:xfrm>
            <a:off x="729494" y="10118069"/>
            <a:ext cx="9221689" cy="3307357"/>
          </a:xfrm>
        </p:spPr>
        <p:txBody>
          <a:bodyPr/>
          <a:lstStyle>
            <a:lvl1pPr marL="0" indent="0">
              <a:buNone/>
              <a:defRPr sz="2778">
                <a:solidFill>
                  <a:schemeClr val="tx1"/>
                </a:solidFill>
              </a:defRPr>
            </a:lvl1pPr>
            <a:lvl2pPr marL="529235" indent="0">
              <a:buNone/>
              <a:defRPr sz="2315">
                <a:solidFill>
                  <a:schemeClr val="tx1">
                    <a:tint val="75000"/>
                  </a:schemeClr>
                </a:solidFill>
              </a:defRPr>
            </a:lvl2pPr>
            <a:lvl3pPr marL="1058470" indent="0">
              <a:buNone/>
              <a:defRPr sz="2083">
                <a:solidFill>
                  <a:schemeClr val="tx1">
                    <a:tint val="75000"/>
                  </a:schemeClr>
                </a:solidFill>
              </a:defRPr>
            </a:lvl3pPr>
            <a:lvl4pPr marL="1587706" indent="0">
              <a:buNone/>
              <a:defRPr sz="1852">
                <a:solidFill>
                  <a:schemeClr val="tx1">
                    <a:tint val="75000"/>
                  </a:schemeClr>
                </a:solidFill>
              </a:defRPr>
            </a:lvl4pPr>
            <a:lvl5pPr marL="2116941" indent="0">
              <a:buNone/>
              <a:defRPr sz="1852">
                <a:solidFill>
                  <a:schemeClr val="tx1">
                    <a:tint val="75000"/>
                  </a:schemeClr>
                </a:solidFill>
              </a:defRPr>
            </a:lvl5pPr>
            <a:lvl6pPr marL="2646176" indent="0">
              <a:buNone/>
              <a:defRPr sz="1852">
                <a:solidFill>
                  <a:schemeClr val="tx1">
                    <a:tint val="75000"/>
                  </a:schemeClr>
                </a:solidFill>
              </a:defRPr>
            </a:lvl6pPr>
            <a:lvl7pPr marL="3175412" indent="0">
              <a:buNone/>
              <a:defRPr sz="1852">
                <a:solidFill>
                  <a:schemeClr val="tx1">
                    <a:tint val="75000"/>
                  </a:schemeClr>
                </a:solidFill>
              </a:defRPr>
            </a:lvl7pPr>
            <a:lvl8pPr marL="3704647" indent="0">
              <a:buNone/>
              <a:defRPr sz="1852">
                <a:solidFill>
                  <a:schemeClr val="tx1">
                    <a:tint val="75000"/>
                  </a:schemeClr>
                </a:solidFill>
              </a:defRPr>
            </a:lvl8pPr>
            <a:lvl9pPr marL="4233883" indent="0">
              <a:buNone/>
              <a:defRPr sz="185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pPr/>
              <a:t>30.4.24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5062" y="4024827"/>
            <a:ext cx="4544021" cy="9593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12730" y="4024827"/>
            <a:ext cx="4544021" cy="9593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pPr/>
              <a:t>30.4.24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6455" y="804969"/>
            <a:ext cx="9221689" cy="29223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36456" y="3706342"/>
            <a:ext cx="4523137" cy="1816421"/>
          </a:xfrm>
        </p:spPr>
        <p:txBody>
          <a:bodyPr anchor="b"/>
          <a:lstStyle>
            <a:lvl1pPr marL="0" indent="0">
              <a:buNone/>
              <a:defRPr sz="2778" b="1"/>
            </a:lvl1pPr>
            <a:lvl2pPr marL="529235" indent="0">
              <a:buNone/>
              <a:defRPr sz="2315" b="1"/>
            </a:lvl2pPr>
            <a:lvl3pPr marL="1058470" indent="0">
              <a:buNone/>
              <a:defRPr sz="2083" b="1"/>
            </a:lvl3pPr>
            <a:lvl4pPr marL="1587706" indent="0">
              <a:buNone/>
              <a:defRPr sz="1852" b="1"/>
            </a:lvl4pPr>
            <a:lvl5pPr marL="2116941" indent="0">
              <a:buNone/>
              <a:defRPr sz="1852" b="1"/>
            </a:lvl5pPr>
            <a:lvl6pPr marL="2646176" indent="0">
              <a:buNone/>
              <a:defRPr sz="1852" b="1"/>
            </a:lvl6pPr>
            <a:lvl7pPr marL="3175412" indent="0">
              <a:buNone/>
              <a:defRPr sz="1852" b="1"/>
            </a:lvl7pPr>
            <a:lvl8pPr marL="3704647" indent="0">
              <a:buNone/>
              <a:defRPr sz="1852" b="1"/>
            </a:lvl8pPr>
            <a:lvl9pPr marL="4233883" indent="0">
              <a:buNone/>
              <a:defRPr sz="1852" b="1"/>
            </a:lvl9pPr>
          </a:lstStyle>
          <a:p>
            <a:pPr lvl="0"/>
            <a:r>
              <a:rPr lang="en-US"/>
              <a:t>Click to edit Master text styles</a:t>
            </a:r>
          </a:p>
        </p:txBody>
      </p:sp>
      <p:sp>
        <p:nvSpPr>
          <p:cNvPr id="4" name="Content Placeholder 3"/>
          <p:cNvSpPr>
            <a:spLocks noGrp="1"/>
          </p:cNvSpPr>
          <p:nvPr>
            <p:ph sz="half" idx="2"/>
          </p:nvPr>
        </p:nvSpPr>
        <p:spPr>
          <a:xfrm>
            <a:off x="736456" y="5522762"/>
            <a:ext cx="4523137"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412731" y="3706342"/>
            <a:ext cx="4545413" cy="1816421"/>
          </a:xfrm>
        </p:spPr>
        <p:txBody>
          <a:bodyPr anchor="b"/>
          <a:lstStyle>
            <a:lvl1pPr marL="0" indent="0">
              <a:buNone/>
              <a:defRPr sz="2778" b="1"/>
            </a:lvl1pPr>
            <a:lvl2pPr marL="529235" indent="0">
              <a:buNone/>
              <a:defRPr sz="2315" b="1"/>
            </a:lvl2pPr>
            <a:lvl3pPr marL="1058470" indent="0">
              <a:buNone/>
              <a:defRPr sz="2083" b="1"/>
            </a:lvl3pPr>
            <a:lvl4pPr marL="1587706" indent="0">
              <a:buNone/>
              <a:defRPr sz="1852" b="1"/>
            </a:lvl4pPr>
            <a:lvl5pPr marL="2116941" indent="0">
              <a:buNone/>
              <a:defRPr sz="1852" b="1"/>
            </a:lvl5pPr>
            <a:lvl6pPr marL="2646176" indent="0">
              <a:buNone/>
              <a:defRPr sz="1852" b="1"/>
            </a:lvl6pPr>
            <a:lvl7pPr marL="3175412" indent="0">
              <a:buNone/>
              <a:defRPr sz="1852" b="1"/>
            </a:lvl7pPr>
            <a:lvl8pPr marL="3704647" indent="0">
              <a:buNone/>
              <a:defRPr sz="1852" b="1"/>
            </a:lvl8pPr>
            <a:lvl9pPr marL="4233883" indent="0">
              <a:buNone/>
              <a:defRPr sz="1852" b="1"/>
            </a:lvl9pPr>
          </a:lstStyle>
          <a:p>
            <a:pPr lvl="0"/>
            <a:r>
              <a:rPr lang="en-US"/>
              <a:t>Click to edit Master text styles</a:t>
            </a:r>
          </a:p>
        </p:txBody>
      </p:sp>
      <p:sp>
        <p:nvSpPr>
          <p:cNvPr id="6" name="Content Placeholder 5"/>
          <p:cNvSpPr>
            <a:spLocks noGrp="1"/>
          </p:cNvSpPr>
          <p:nvPr>
            <p:ph sz="quarter" idx="4"/>
          </p:nvPr>
        </p:nvSpPr>
        <p:spPr>
          <a:xfrm>
            <a:off x="5412731" y="5522762"/>
            <a:ext cx="4545413"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pPr/>
              <a:t>30.4.24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pPr/>
              <a:t>30.4.24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pPr/>
              <a:t>30.4.24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04"/>
            </a:lvl1pPr>
          </a:lstStyle>
          <a:p>
            <a:r>
              <a:rPr lang="en-US"/>
              <a:t>Click to edit Master title style</a:t>
            </a:r>
            <a:endParaRPr lang="en-US" dirty="0"/>
          </a:p>
        </p:txBody>
      </p:sp>
      <p:sp>
        <p:nvSpPr>
          <p:cNvPr id="3" name="Content Placeholder 2"/>
          <p:cNvSpPr>
            <a:spLocks noGrp="1"/>
          </p:cNvSpPr>
          <p:nvPr>
            <p:ph idx="1"/>
          </p:nvPr>
        </p:nvSpPr>
        <p:spPr>
          <a:xfrm>
            <a:off x="4545413" y="2176910"/>
            <a:ext cx="5412730" cy="10744538"/>
          </a:xfrm>
        </p:spPr>
        <p:txBody>
          <a:bodyPr/>
          <a:lstStyle>
            <a:lvl1pPr>
              <a:defRPr sz="3704"/>
            </a:lvl1pPr>
            <a:lvl2pPr>
              <a:defRPr sz="3241"/>
            </a:lvl2pPr>
            <a:lvl3pPr>
              <a:defRPr sz="2778"/>
            </a:lvl3pPr>
            <a:lvl4pPr>
              <a:defRPr sz="2315"/>
            </a:lvl4pPr>
            <a:lvl5pPr>
              <a:defRPr sz="2315"/>
            </a:lvl5pPr>
            <a:lvl6pPr>
              <a:defRPr sz="2315"/>
            </a:lvl6pPr>
            <a:lvl7pPr>
              <a:defRPr sz="2315"/>
            </a:lvl7pPr>
            <a:lvl8pPr>
              <a:defRPr sz="2315"/>
            </a:lvl8pPr>
            <a:lvl9pPr>
              <a:defRPr sz="23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52"/>
            </a:lvl1pPr>
            <a:lvl2pPr marL="529235" indent="0">
              <a:buNone/>
              <a:defRPr sz="1621"/>
            </a:lvl2pPr>
            <a:lvl3pPr marL="1058470" indent="0">
              <a:buNone/>
              <a:defRPr sz="1389"/>
            </a:lvl3pPr>
            <a:lvl4pPr marL="1587706" indent="0">
              <a:buNone/>
              <a:defRPr sz="1158"/>
            </a:lvl4pPr>
            <a:lvl5pPr marL="2116941" indent="0">
              <a:buNone/>
              <a:defRPr sz="1158"/>
            </a:lvl5pPr>
            <a:lvl6pPr marL="2646176" indent="0">
              <a:buNone/>
              <a:defRPr sz="1158"/>
            </a:lvl6pPr>
            <a:lvl7pPr marL="3175412" indent="0">
              <a:buNone/>
              <a:defRPr sz="1158"/>
            </a:lvl7pPr>
            <a:lvl8pPr marL="3704647" indent="0">
              <a:buNone/>
              <a:defRPr sz="1158"/>
            </a:lvl8pPr>
            <a:lvl9pPr marL="4233883" indent="0">
              <a:buNone/>
              <a:defRPr sz="1158"/>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pPr/>
              <a:t>30.4.24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04"/>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5413" y="2176910"/>
            <a:ext cx="5412730" cy="10744538"/>
          </a:xfrm>
        </p:spPr>
        <p:txBody>
          <a:bodyPr anchor="t"/>
          <a:lstStyle>
            <a:lvl1pPr marL="0" indent="0">
              <a:buNone/>
              <a:defRPr sz="3704"/>
            </a:lvl1pPr>
            <a:lvl2pPr marL="529235" indent="0">
              <a:buNone/>
              <a:defRPr sz="3241"/>
            </a:lvl2pPr>
            <a:lvl3pPr marL="1058470" indent="0">
              <a:buNone/>
              <a:defRPr sz="2778"/>
            </a:lvl3pPr>
            <a:lvl4pPr marL="1587706" indent="0">
              <a:buNone/>
              <a:defRPr sz="2315"/>
            </a:lvl4pPr>
            <a:lvl5pPr marL="2116941" indent="0">
              <a:buNone/>
              <a:defRPr sz="2315"/>
            </a:lvl5pPr>
            <a:lvl6pPr marL="2646176" indent="0">
              <a:buNone/>
              <a:defRPr sz="2315"/>
            </a:lvl6pPr>
            <a:lvl7pPr marL="3175412" indent="0">
              <a:buNone/>
              <a:defRPr sz="2315"/>
            </a:lvl7pPr>
            <a:lvl8pPr marL="3704647" indent="0">
              <a:buNone/>
              <a:defRPr sz="2315"/>
            </a:lvl8pPr>
            <a:lvl9pPr marL="4233883" indent="0">
              <a:buNone/>
              <a:defRPr sz="2315"/>
            </a:lvl9pPr>
          </a:lstStyle>
          <a:p>
            <a:r>
              <a:rPr lang="en-US" dirty="0"/>
              <a:t>Click icon to add picture</a:t>
            </a:r>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52"/>
            </a:lvl1pPr>
            <a:lvl2pPr marL="529235" indent="0">
              <a:buNone/>
              <a:defRPr sz="1621"/>
            </a:lvl2pPr>
            <a:lvl3pPr marL="1058470" indent="0">
              <a:buNone/>
              <a:defRPr sz="1389"/>
            </a:lvl3pPr>
            <a:lvl4pPr marL="1587706" indent="0">
              <a:buNone/>
              <a:defRPr sz="1158"/>
            </a:lvl4pPr>
            <a:lvl5pPr marL="2116941" indent="0">
              <a:buNone/>
              <a:defRPr sz="1158"/>
            </a:lvl5pPr>
            <a:lvl6pPr marL="2646176" indent="0">
              <a:buNone/>
              <a:defRPr sz="1158"/>
            </a:lvl6pPr>
            <a:lvl7pPr marL="3175412" indent="0">
              <a:buNone/>
              <a:defRPr sz="1158"/>
            </a:lvl7pPr>
            <a:lvl8pPr marL="3704647" indent="0">
              <a:buNone/>
              <a:defRPr sz="1158"/>
            </a:lvl8pPr>
            <a:lvl9pPr marL="4233883" indent="0">
              <a:buNone/>
              <a:defRPr sz="1158"/>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pPr/>
              <a:t>30.4.24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804969"/>
            <a:ext cx="9221689" cy="29223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5062" y="4024827"/>
            <a:ext cx="9221689" cy="95930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062" y="14013401"/>
            <a:ext cx="2405658" cy="804965"/>
          </a:xfrm>
          <a:prstGeom prst="rect">
            <a:avLst/>
          </a:prstGeom>
        </p:spPr>
        <p:txBody>
          <a:bodyPr vert="horz" lIns="91440" tIns="45720" rIns="91440" bIns="45720" rtlCol="0" anchor="ctr"/>
          <a:lstStyle>
            <a:lvl1pPr algn="l">
              <a:defRPr sz="1389">
                <a:solidFill>
                  <a:schemeClr val="tx1">
                    <a:tint val="75000"/>
                  </a:schemeClr>
                </a:solidFill>
              </a:defRPr>
            </a:lvl1pPr>
          </a:lstStyle>
          <a:p>
            <a:fld id="{8453E2C6-8CDE-4FA4-9434-0173729C9153}" type="datetimeFigureOut">
              <a:rPr lang="en-IN" smtClean="0"/>
              <a:pPr/>
              <a:t>30.4.24</a:t>
            </a:fld>
            <a:endParaRPr lang="en-IN" dirty="0"/>
          </a:p>
        </p:txBody>
      </p:sp>
      <p:sp>
        <p:nvSpPr>
          <p:cNvPr id="5" name="Footer Placeholder 4"/>
          <p:cNvSpPr>
            <a:spLocks noGrp="1"/>
          </p:cNvSpPr>
          <p:nvPr>
            <p:ph type="ftr" sz="quarter" idx="3"/>
          </p:nvPr>
        </p:nvSpPr>
        <p:spPr>
          <a:xfrm>
            <a:off x="3541663" y="14013401"/>
            <a:ext cx="3608487" cy="804965"/>
          </a:xfrm>
          <a:prstGeom prst="rect">
            <a:avLst/>
          </a:prstGeom>
        </p:spPr>
        <p:txBody>
          <a:bodyPr vert="horz" lIns="91440" tIns="45720" rIns="91440" bIns="45720" rtlCol="0" anchor="ctr"/>
          <a:lstStyle>
            <a:lvl1pPr algn="ctr">
              <a:defRPr sz="1389">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7551093" y="14013401"/>
            <a:ext cx="2405658" cy="804965"/>
          </a:xfrm>
          <a:prstGeom prst="rect">
            <a:avLst/>
          </a:prstGeom>
        </p:spPr>
        <p:txBody>
          <a:bodyPr vert="horz" lIns="91440" tIns="45720" rIns="91440" bIns="45720" rtlCol="0" anchor="ctr"/>
          <a:lstStyle>
            <a:lvl1pPr algn="r">
              <a:defRPr sz="1389">
                <a:solidFill>
                  <a:schemeClr val="tx1">
                    <a:tint val="75000"/>
                  </a:schemeClr>
                </a:solidFill>
              </a:defRPr>
            </a:lvl1p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58470" rtl="0" eaLnBrk="1" latinLnBrk="0" hangingPunct="1">
        <a:lnSpc>
          <a:spcPct val="90000"/>
        </a:lnSpc>
        <a:spcBef>
          <a:spcPct val="0"/>
        </a:spcBef>
        <a:buNone/>
        <a:defRPr sz="5093" kern="1200">
          <a:solidFill>
            <a:schemeClr val="tx1"/>
          </a:solidFill>
          <a:latin typeface="+mj-lt"/>
          <a:ea typeface="+mj-ea"/>
          <a:cs typeface="+mj-cs"/>
        </a:defRPr>
      </a:lvl1pPr>
    </p:titleStyle>
    <p:bodyStyle>
      <a:lvl1pPr marL="264618" indent="-264618" algn="l" defTabSz="1058470" rtl="0" eaLnBrk="1" latinLnBrk="0" hangingPunct="1">
        <a:lnSpc>
          <a:spcPct val="90000"/>
        </a:lnSpc>
        <a:spcBef>
          <a:spcPts val="1158"/>
        </a:spcBef>
        <a:buFont typeface="Arial" panose="020B0604020202020204" pitchFamily="34" charset="0"/>
        <a:buChar char="•"/>
        <a:defRPr sz="3241" kern="1200">
          <a:solidFill>
            <a:schemeClr val="tx1"/>
          </a:solidFill>
          <a:latin typeface="+mn-lt"/>
          <a:ea typeface="+mn-ea"/>
          <a:cs typeface="+mn-cs"/>
        </a:defRPr>
      </a:lvl1pPr>
      <a:lvl2pPr marL="793853" indent="-264618" algn="l" defTabSz="1058470" rtl="0" eaLnBrk="1" latinLnBrk="0" hangingPunct="1">
        <a:lnSpc>
          <a:spcPct val="90000"/>
        </a:lnSpc>
        <a:spcBef>
          <a:spcPts val="579"/>
        </a:spcBef>
        <a:buFont typeface="Arial" panose="020B0604020202020204" pitchFamily="34" charset="0"/>
        <a:buChar char="•"/>
        <a:defRPr sz="2778" kern="1200">
          <a:solidFill>
            <a:schemeClr val="tx1"/>
          </a:solidFill>
          <a:latin typeface="+mn-lt"/>
          <a:ea typeface="+mn-ea"/>
          <a:cs typeface="+mn-cs"/>
        </a:defRPr>
      </a:lvl2pPr>
      <a:lvl3pPr marL="1323088" indent="-264618" algn="l" defTabSz="1058470" rtl="0" eaLnBrk="1" latinLnBrk="0" hangingPunct="1">
        <a:lnSpc>
          <a:spcPct val="90000"/>
        </a:lnSpc>
        <a:spcBef>
          <a:spcPts val="579"/>
        </a:spcBef>
        <a:buFont typeface="Arial" panose="020B0604020202020204" pitchFamily="34" charset="0"/>
        <a:buChar char="•"/>
        <a:defRPr sz="2315" kern="1200">
          <a:solidFill>
            <a:schemeClr val="tx1"/>
          </a:solidFill>
          <a:latin typeface="+mn-lt"/>
          <a:ea typeface="+mn-ea"/>
          <a:cs typeface="+mn-cs"/>
        </a:defRPr>
      </a:lvl3pPr>
      <a:lvl4pPr marL="1852324"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4pPr>
      <a:lvl5pPr marL="2381559"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5pPr>
      <a:lvl6pPr marL="2910794"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6pPr>
      <a:lvl7pPr marL="3440029"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7pPr>
      <a:lvl8pPr marL="3969265"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8pPr>
      <a:lvl9pPr marL="4498500"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9pPr>
    </p:bodyStyle>
    <p:otherStyle>
      <a:defPPr>
        <a:defRPr lang="en-US"/>
      </a:defPPr>
      <a:lvl1pPr marL="0" algn="l" defTabSz="1058470" rtl="0" eaLnBrk="1" latinLnBrk="0" hangingPunct="1">
        <a:defRPr sz="2083" kern="1200">
          <a:solidFill>
            <a:schemeClr val="tx1"/>
          </a:solidFill>
          <a:latin typeface="+mn-lt"/>
          <a:ea typeface="+mn-ea"/>
          <a:cs typeface="+mn-cs"/>
        </a:defRPr>
      </a:lvl1pPr>
      <a:lvl2pPr marL="529235" algn="l" defTabSz="1058470" rtl="0" eaLnBrk="1" latinLnBrk="0" hangingPunct="1">
        <a:defRPr sz="2083" kern="1200">
          <a:solidFill>
            <a:schemeClr val="tx1"/>
          </a:solidFill>
          <a:latin typeface="+mn-lt"/>
          <a:ea typeface="+mn-ea"/>
          <a:cs typeface="+mn-cs"/>
        </a:defRPr>
      </a:lvl2pPr>
      <a:lvl3pPr marL="1058470" algn="l" defTabSz="1058470" rtl="0" eaLnBrk="1" latinLnBrk="0" hangingPunct="1">
        <a:defRPr sz="2083" kern="1200">
          <a:solidFill>
            <a:schemeClr val="tx1"/>
          </a:solidFill>
          <a:latin typeface="+mn-lt"/>
          <a:ea typeface="+mn-ea"/>
          <a:cs typeface="+mn-cs"/>
        </a:defRPr>
      </a:lvl3pPr>
      <a:lvl4pPr marL="1587706" algn="l" defTabSz="1058470" rtl="0" eaLnBrk="1" latinLnBrk="0" hangingPunct="1">
        <a:defRPr sz="2083" kern="1200">
          <a:solidFill>
            <a:schemeClr val="tx1"/>
          </a:solidFill>
          <a:latin typeface="+mn-lt"/>
          <a:ea typeface="+mn-ea"/>
          <a:cs typeface="+mn-cs"/>
        </a:defRPr>
      </a:lvl4pPr>
      <a:lvl5pPr marL="2116941" algn="l" defTabSz="1058470" rtl="0" eaLnBrk="1" latinLnBrk="0" hangingPunct="1">
        <a:defRPr sz="2083" kern="1200">
          <a:solidFill>
            <a:schemeClr val="tx1"/>
          </a:solidFill>
          <a:latin typeface="+mn-lt"/>
          <a:ea typeface="+mn-ea"/>
          <a:cs typeface="+mn-cs"/>
        </a:defRPr>
      </a:lvl5pPr>
      <a:lvl6pPr marL="2646176" algn="l" defTabSz="1058470" rtl="0" eaLnBrk="1" latinLnBrk="0" hangingPunct="1">
        <a:defRPr sz="2083" kern="1200">
          <a:solidFill>
            <a:schemeClr val="tx1"/>
          </a:solidFill>
          <a:latin typeface="+mn-lt"/>
          <a:ea typeface="+mn-ea"/>
          <a:cs typeface="+mn-cs"/>
        </a:defRPr>
      </a:lvl6pPr>
      <a:lvl7pPr marL="3175412" algn="l" defTabSz="1058470" rtl="0" eaLnBrk="1" latinLnBrk="0" hangingPunct="1">
        <a:defRPr sz="2083" kern="1200">
          <a:solidFill>
            <a:schemeClr val="tx1"/>
          </a:solidFill>
          <a:latin typeface="+mn-lt"/>
          <a:ea typeface="+mn-ea"/>
          <a:cs typeface="+mn-cs"/>
        </a:defRPr>
      </a:lvl7pPr>
      <a:lvl8pPr marL="3704647" algn="l" defTabSz="1058470" rtl="0" eaLnBrk="1" latinLnBrk="0" hangingPunct="1">
        <a:defRPr sz="2083" kern="1200">
          <a:solidFill>
            <a:schemeClr val="tx1"/>
          </a:solidFill>
          <a:latin typeface="+mn-lt"/>
          <a:ea typeface="+mn-ea"/>
          <a:cs typeface="+mn-cs"/>
        </a:defRPr>
      </a:lvl8pPr>
      <a:lvl9pPr marL="4233883" algn="l" defTabSz="1058470" rtl="0" eaLnBrk="1" latinLnBrk="0" hangingPunct="1">
        <a:defRPr sz="208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hyperlink" Target="mailto:gurjala.jaswanth2020@vitstudent.ac.in" TargetMode="Externa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hyperlink" Target="mailto:borrachetan.sai2020@vitstudent.ac.in" TargetMode="External"/><Relationship Id="rId16"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png"/><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hyperlink" Target="mailto:bgopi.harshavardhan2020@vitstudent.ac.in" TargetMode="External"/><Relationship Id="rId9" Type="http://schemas.openxmlformats.org/officeDocument/2006/relationships/image" Target="../media/image5.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3753" y="181045"/>
            <a:ext cx="10276336" cy="1473270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26" dirty="0"/>
          </a:p>
        </p:txBody>
      </p:sp>
      <p:sp>
        <p:nvSpPr>
          <p:cNvPr id="6" name="Title 3"/>
          <p:cNvSpPr txBox="1">
            <a:spLocks/>
          </p:cNvSpPr>
          <p:nvPr/>
        </p:nvSpPr>
        <p:spPr>
          <a:xfrm>
            <a:off x="1357151" y="251767"/>
            <a:ext cx="9102936" cy="561241"/>
          </a:xfrm>
          <a:prstGeom prst="rect">
            <a:avLst/>
          </a:prstGeom>
        </p:spPr>
        <p:txBody>
          <a:bodyPr vert="horz" lIns="45261" tIns="22631" rIns="45261" bIns="22631" rtlCol="0" anchor="ctr">
            <a:normAutofit fontScale="92500"/>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pPr marL="0" marR="0" lvl="0" indent="0" algn="l" rtl="0">
              <a:lnSpc>
                <a:spcPct val="90000"/>
              </a:lnSpc>
              <a:spcBef>
                <a:spcPts val="0"/>
              </a:spcBef>
              <a:spcAft>
                <a:spcPts val="0"/>
              </a:spcAft>
              <a:buClr>
                <a:schemeClr val="dk1"/>
              </a:buClr>
              <a:buSzPts val="2376"/>
              <a:buFont typeface="Calibri"/>
              <a:buNone/>
            </a:pPr>
            <a:r>
              <a:rPr lang="en-US" sz="2376" b="1" i="0" u="none" strike="noStrike" cap="none" dirty="0">
                <a:solidFill>
                  <a:schemeClr val="dk1"/>
                </a:solidFill>
                <a:latin typeface="Calibri"/>
                <a:ea typeface="Calibri"/>
                <a:cs typeface="Calibri"/>
                <a:sym typeface="Calibri"/>
              </a:rPr>
              <a:t>Brain Tumor Segmentation with W-net and Deep Neural Network Strategies </a:t>
            </a:r>
            <a:endParaRPr lang="en-US" sz="2376" b="0" i="0" u="none" strike="noStrike" cap="none" dirty="0">
              <a:solidFill>
                <a:schemeClr val="dk1"/>
              </a:solidFill>
              <a:latin typeface="Calibri"/>
              <a:ea typeface="Calibri"/>
              <a:cs typeface="Calibri"/>
              <a:sym typeface="Calibri"/>
            </a:endParaRPr>
          </a:p>
        </p:txBody>
      </p:sp>
      <p:sp>
        <p:nvSpPr>
          <p:cNvPr id="7" name="Text Placeholder 22"/>
          <p:cNvSpPr txBox="1">
            <a:spLocks/>
          </p:cNvSpPr>
          <p:nvPr/>
        </p:nvSpPr>
        <p:spPr>
          <a:xfrm>
            <a:off x="1357151" y="659899"/>
            <a:ext cx="9102936" cy="425243"/>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r>
              <a:rPr lang="en-US" sz="2178" dirty="0">
                <a:solidFill>
                  <a:schemeClr val="dk1"/>
                </a:solidFill>
                <a:latin typeface="Calibri"/>
                <a:ea typeface="Calibri"/>
                <a:cs typeface="Calibri"/>
                <a:sym typeface="Calibri"/>
              </a:rPr>
              <a:t>Borra Chetan </a:t>
            </a:r>
            <a:r>
              <a:rPr lang="en-US" sz="2178" dirty="0" err="1">
                <a:solidFill>
                  <a:schemeClr val="dk1"/>
                </a:solidFill>
                <a:latin typeface="Calibri"/>
                <a:ea typeface="Calibri"/>
                <a:cs typeface="Calibri"/>
                <a:sym typeface="Calibri"/>
              </a:rPr>
              <a:t>sai</a:t>
            </a:r>
            <a:r>
              <a:rPr lang="en-US" sz="2178" dirty="0">
                <a:solidFill>
                  <a:schemeClr val="dk1"/>
                </a:solidFill>
                <a:latin typeface="Calibri"/>
                <a:ea typeface="Calibri"/>
                <a:cs typeface="Calibri"/>
                <a:sym typeface="Calibri"/>
              </a:rPr>
              <a:t>, </a:t>
            </a:r>
            <a:r>
              <a:rPr lang="en-US" sz="2178" dirty="0" err="1">
                <a:solidFill>
                  <a:schemeClr val="dk1"/>
                </a:solidFill>
                <a:latin typeface="Calibri"/>
                <a:ea typeface="Calibri"/>
                <a:cs typeface="Calibri"/>
                <a:sym typeface="Calibri"/>
              </a:rPr>
              <a:t>Gurujala</a:t>
            </a:r>
            <a:r>
              <a:rPr lang="en-US" sz="2178" dirty="0">
                <a:solidFill>
                  <a:schemeClr val="dk1"/>
                </a:solidFill>
                <a:latin typeface="Calibri"/>
                <a:ea typeface="Calibri"/>
                <a:cs typeface="Calibri"/>
                <a:sym typeface="Calibri"/>
              </a:rPr>
              <a:t> Jaswanth </a:t>
            </a:r>
            <a:r>
              <a:rPr lang="en-US" sz="2178" b="0" i="0" u="none" strike="noStrike" cap="none" dirty="0">
                <a:solidFill>
                  <a:schemeClr val="dk1"/>
                </a:solidFill>
                <a:latin typeface="Calibri"/>
                <a:ea typeface="Calibri"/>
                <a:cs typeface="Calibri"/>
                <a:sym typeface="Calibri"/>
              </a:rPr>
              <a:t>and </a:t>
            </a:r>
            <a:r>
              <a:rPr lang="en-US" sz="2178" b="0" i="0" u="none" strike="noStrike" cap="none" dirty="0" err="1">
                <a:solidFill>
                  <a:schemeClr val="dk1"/>
                </a:solidFill>
                <a:latin typeface="Calibri"/>
                <a:ea typeface="Calibri"/>
                <a:cs typeface="Calibri"/>
                <a:sym typeface="Calibri"/>
              </a:rPr>
              <a:t>Gopireddy</a:t>
            </a:r>
            <a:r>
              <a:rPr lang="en-US" sz="2178" b="0" i="0" u="none" strike="noStrike" cap="none" dirty="0">
                <a:solidFill>
                  <a:schemeClr val="dk1"/>
                </a:solidFill>
                <a:latin typeface="Calibri"/>
                <a:ea typeface="Calibri"/>
                <a:cs typeface="Calibri"/>
                <a:sym typeface="Calibri"/>
              </a:rPr>
              <a:t> Harshavardhan Reddy</a:t>
            </a:r>
            <a:r>
              <a:rPr lang="en-US" sz="2178" dirty="0">
                <a:solidFill>
                  <a:schemeClr val="dk1"/>
                </a:solidFill>
                <a:latin typeface="Calibri"/>
                <a:ea typeface="Calibri"/>
                <a:cs typeface="Calibri"/>
                <a:sym typeface="Calibri"/>
              </a:rPr>
              <a:t> </a:t>
            </a:r>
            <a:r>
              <a:rPr lang="en-US" sz="2178" b="0" i="0" u="none" strike="noStrike" cap="none" dirty="0">
                <a:solidFill>
                  <a:schemeClr val="dk1"/>
                </a:solidFill>
                <a:latin typeface="Calibri"/>
                <a:ea typeface="Calibri"/>
                <a:cs typeface="Calibri"/>
                <a:sym typeface="Calibri"/>
              </a:rPr>
              <a:t>| Prof. </a:t>
            </a:r>
            <a:r>
              <a:rPr lang="en-US" sz="2178" dirty="0">
                <a:solidFill>
                  <a:schemeClr val="dk1"/>
                </a:solidFill>
                <a:latin typeface="Calibri"/>
                <a:ea typeface="Calibri"/>
                <a:cs typeface="Calibri"/>
                <a:sym typeface="Calibri"/>
              </a:rPr>
              <a:t>Jasmine </a:t>
            </a:r>
            <a:r>
              <a:rPr lang="en-US" sz="2178" dirty="0" err="1">
                <a:solidFill>
                  <a:schemeClr val="dk1"/>
                </a:solidFill>
                <a:latin typeface="Calibri"/>
                <a:ea typeface="Calibri"/>
                <a:cs typeface="Calibri"/>
                <a:sym typeface="Calibri"/>
              </a:rPr>
              <a:t>Pemeena</a:t>
            </a:r>
            <a:r>
              <a:rPr lang="en-US" sz="2178" dirty="0">
                <a:solidFill>
                  <a:schemeClr val="dk1"/>
                </a:solidFill>
                <a:latin typeface="Calibri"/>
                <a:ea typeface="Calibri"/>
                <a:cs typeface="Calibri"/>
                <a:sym typeface="Calibri"/>
              </a:rPr>
              <a:t> </a:t>
            </a:r>
            <a:r>
              <a:rPr lang="en-US" sz="2178" dirty="0" err="1">
                <a:solidFill>
                  <a:schemeClr val="dk1"/>
                </a:solidFill>
                <a:latin typeface="Calibri"/>
                <a:ea typeface="Calibri"/>
                <a:cs typeface="Calibri"/>
                <a:sym typeface="Calibri"/>
              </a:rPr>
              <a:t>Priyadarsini</a:t>
            </a:r>
            <a:r>
              <a:rPr lang="en-US" sz="2178" dirty="0">
                <a:solidFill>
                  <a:schemeClr val="dk1"/>
                </a:solidFill>
                <a:latin typeface="Calibri"/>
                <a:ea typeface="Calibri"/>
                <a:cs typeface="Calibri"/>
                <a:sym typeface="Calibri"/>
              </a:rPr>
              <a:t> M</a:t>
            </a:r>
            <a:r>
              <a:rPr lang="en-US" sz="2178" b="0" i="0" u="none" strike="noStrike" cap="none" dirty="0">
                <a:solidFill>
                  <a:schemeClr val="dk1"/>
                </a:solidFill>
                <a:latin typeface="Calibri"/>
                <a:ea typeface="Calibri"/>
                <a:cs typeface="Calibri"/>
                <a:sym typeface="Calibri"/>
              </a:rPr>
              <a:t>| SENSE</a:t>
            </a:r>
            <a:endParaRPr lang="en-US" sz="2178" dirty="0"/>
          </a:p>
        </p:txBody>
      </p:sp>
      <p:sp>
        <p:nvSpPr>
          <p:cNvPr id="10" name="Content Placeholder 10"/>
          <p:cNvSpPr txBox="1">
            <a:spLocks/>
          </p:cNvSpPr>
          <p:nvPr/>
        </p:nvSpPr>
        <p:spPr>
          <a:xfrm>
            <a:off x="231726" y="5285420"/>
            <a:ext cx="5047656" cy="9525392"/>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sz="1188"/>
              <a:t> </a:t>
            </a:r>
          </a:p>
          <a:p>
            <a:endParaRPr lang="en-IN" sz="1188"/>
          </a:p>
          <a:p>
            <a:endParaRPr lang="en-IN" sz="1188"/>
          </a:p>
          <a:p>
            <a:endParaRPr lang="en-IN" sz="1188"/>
          </a:p>
          <a:p>
            <a:endParaRPr lang="en-IN" sz="1188"/>
          </a:p>
          <a:p>
            <a:endParaRPr lang="en-IN" sz="1188"/>
          </a:p>
          <a:p>
            <a:endParaRPr lang="en-IN" sz="1188"/>
          </a:p>
          <a:p>
            <a:endParaRPr lang="en-IN" sz="1188"/>
          </a:p>
          <a:p>
            <a:endParaRPr lang="en-IN" sz="1188"/>
          </a:p>
          <a:p>
            <a:endParaRPr lang="en-IN" sz="1188"/>
          </a:p>
          <a:p>
            <a:endParaRPr lang="en-IN" sz="1188" dirty="0"/>
          </a:p>
        </p:txBody>
      </p:sp>
      <p:sp>
        <p:nvSpPr>
          <p:cNvPr id="11" name="Text Placeholder 68"/>
          <p:cNvSpPr txBox="1">
            <a:spLocks/>
          </p:cNvSpPr>
          <p:nvPr/>
        </p:nvSpPr>
        <p:spPr>
          <a:xfrm>
            <a:off x="5326528" y="1527572"/>
            <a:ext cx="5080640" cy="7937916"/>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endParaRPr lang="en-IN" sz="1188" dirty="0"/>
          </a:p>
          <a:p>
            <a:endParaRPr lang="en-IN" sz="1188" dirty="0"/>
          </a:p>
          <a:p>
            <a:endParaRPr lang="en-IN" sz="1188" dirty="0"/>
          </a:p>
          <a:p>
            <a:endParaRPr lang="en-IN" sz="1188" dirty="0"/>
          </a:p>
          <a:p>
            <a:endParaRPr lang="en-IN" sz="1050" dirty="0"/>
          </a:p>
          <a:p>
            <a:endParaRPr lang="en-IN" sz="1050" dirty="0"/>
          </a:p>
          <a:p>
            <a:endParaRPr lang="en-IN" sz="1188" dirty="0"/>
          </a:p>
          <a:p>
            <a:endParaRPr lang="en-IN" sz="1188" dirty="0"/>
          </a:p>
          <a:p>
            <a:endParaRPr lang="en-IN" sz="1188" dirty="0"/>
          </a:p>
          <a:p>
            <a:endParaRPr lang="en-AU" sz="1188" i="1" dirty="0"/>
          </a:p>
          <a:p>
            <a:endParaRPr lang="en-IN" sz="1188" dirty="0"/>
          </a:p>
        </p:txBody>
      </p:sp>
      <p:sp>
        <p:nvSpPr>
          <p:cNvPr id="3" name="Rectangle 2"/>
          <p:cNvSpPr/>
          <p:nvPr/>
        </p:nvSpPr>
        <p:spPr>
          <a:xfrm>
            <a:off x="183752" y="2882384"/>
            <a:ext cx="2104230" cy="366575"/>
          </a:xfrm>
          <a:prstGeom prst="rect">
            <a:avLst/>
          </a:prstGeom>
        </p:spPr>
        <p:txBody>
          <a:bodyPr wrap="none">
            <a:spAutoFit/>
          </a:bodyPr>
          <a:lstStyle/>
          <a:p>
            <a:pPr algn="ctr"/>
            <a:r>
              <a:rPr lang="en-US" sz="1782" dirty="0">
                <a:solidFill>
                  <a:srgbClr val="FF0000"/>
                </a:solidFill>
              </a:rPr>
              <a:t>SCOPE of the Project</a:t>
            </a:r>
          </a:p>
        </p:txBody>
      </p:sp>
      <p:sp>
        <p:nvSpPr>
          <p:cNvPr id="12" name="Rectangle 11"/>
          <p:cNvSpPr/>
          <p:nvPr/>
        </p:nvSpPr>
        <p:spPr>
          <a:xfrm>
            <a:off x="5280497" y="1228542"/>
            <a:ext cx="847476" cy="366575"/>
          </a:xfrm>
          <a:prstGeom prst="rect">
            <a:avLst/>
          </a:prstGeom>
        </p:spPr>
        <p:txBody>
          <a:bodyPr wrap="none">
            <a:spAutoFit/>
          </a:bodyPr>
          <a:lstStyle/>
          <a:p>
            <a:pPr algn="ctr"/>
            <a:r>
              <a:rPr lang="en-US" sz="1782" dirty="0">
                <a:solidFill>
                  <a:srgbClr val="FF0000"/>
                </a:solidFill>
              </a:rPr>
              <a:t>Results</a:t>
            </a:r>
          </a:p>
        </p:txBody>
      </p:sp>
      <p:sp>
        <p:nvSpPr>
          <p:cNvPr id="13" name="Rectangle 12"/>
          <p:cNvSpPr/>
          <p:nvPr/>
        </p:nvSpPr>
        <p:spPr>
          <a:xfrm>
            <a:off x="231724" y="4919197"/>
            <a:ext cx="1435393" cy="366575"/>
          </a:xfrm>
          <a:prstGeom prst="rect">
            <a:avLst/>
          </a:prstGeom>
        </p:spPr>
        <p:txBody>
          <a:bodyPr wrap="none">
            <a:spAutoFit/>
          </a:bodyPr>
          <a:lstStyle/>
          <a:p>
            <a:r>
              <a:rPr lang="en-US" altLang="zh-CN" sz="1782" dirty="0">
                <a:solidFill>
                  <a:srgbClr val="0000FF"/>
                </a:solidFill>
              </a:rPr>
              <a:t>Methodology</a:t>
            </a:r>
          </a:p>
        </p:txBody>
      </p:sp>
      <p:sp>
        <p:nvSpPr>
          <p:cNvPr id="14" name="Content Placeholder 10"/>
          <p:cNvSpPr txBox="1">
            <a:spLocks/>
          </p:cNvSpPr>
          <p:nvPr/>
        </p:nvSpPr>
        <p:spPr>
          <a:xfrm>
            <a:off x="231725" y="3201511"/>
            <a:ext cx="5026959" cy="1717686"/>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marL="0" marR="0" lvl="0" indent="0" algn="just" rtl="0">
              <a:lnSpc>
                <a:spcPct val="90000"/>
              </a:lnSpc>
              <a:spcBef>
                <a:spcPts val="0"/>
              </a:spcBef>
              <a:spcAft>
                <a:spcPts val="0"/>
              </a:spcAft>
              <a:buClr>
                <a:schemeClr val="dk1"/>
              </a:buClr>
              <a:buSzPts val="1188"/>
              <a:buFont typeface="Arial"/>
              <a:buNone/>
            </a:pPr>
            <a:r>
              <a:rPr lang="en-US" sz="1200" dirty="0"/>
              <a:t>Early detection of brain tumors is crucial for patient health and survival, given the life-threatening risks posed by higher grades. Magnetic Resonance Imaging (MRI) plays a vital role in this process, yet segmenting healthy brain cells from tumors proves challenging due to the vast MRI data and variations in tumor characteristics. Therefore, an accurate and automated segmentation method is essential for effective treatment planning and diagnosis. This study evaluates various convolutional neural networks and deep neural network architectures such as Enhanced U-Net, VGG, and W-Net on the BRATS 2020 Dataset, aiming to enhance the accuracy of tumor segmentation from MRI scans.</a:t>
            </a:r>
            <a:endParaRPr lang="en-US" sz="2400" dirty="0">
              <a:solidFill>
                <a:schemeClr val="dk1"/>
              </a:solidFill>
            </a:endParaRPr>
          </a:p>
        </p:txBody>
      </p:sp>
      <p:sp>
        <p:nvSpPr>
          <p:cNvPr id="21" name="Text Placeholder 68"/>
          <p:cNvSpPr txBox="1">
            <a:spLocks/>
          </p:cNvSpPr>
          <p:nvPr/>
        </p:nvSpPr>
        <p:spPr>
          <a:xfrm>
            <a:off x="231726" y="1530599"/>
            <a:ext cx="5048770" cy="1351785"/>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sz="1150" dirty="0"/>
              <a:t>Brain tumors pose a major health risk due to their complexity, diverse manifestations, and potentially fatal consequences. Detecting them early and planning accurate treatments are vital for better patient outcomes. A critical approach to diagnosing and evaluating brain tumors is through medical imaging, especially Magnetic Resonance Imaging (MRI). However, extracting brain tumor segments from MRI data is complex because of differences in tumor shape, size, location, and type. This is where sophisticated deep learning models, like U-Net and W-Net, play a pivotal role in effective tumor segmentation.</a:t>
            </a:r>
          </a:p>
        </p:txBody>
      </p:sp>
      <p:sp>
        <p:nvSpPr>
          <p:cNvPr id="22" name="Rectangle 21"/>
          <p:cNvSpPr/>
          <p:nvPr/>
        </p:nvSpPr>
        <p:spPr>
          <a:xfrm>
            <a:off x="165093" y="1228542"/>
            <a:ext cx="2502608" cy="366575"/>
          </a:xfrm>
          <a:prstGeom prst="rect">
            <a:avLst/>
          </a:prstGeom>
        </p:spPr>
        <p:txBody>
          <a:bodyPr wrap="none">
            <a:spAutoFit/>
          </a:bodyPr>
          <a:lstStyle/>
          <a:p>
            <a:pPr algn="ctr"/>
            <a:r>
              <a:rPr lang="en-US" sz="1782" dirty="0">
                <a:solidFill>
                  <a:srgbClr val="00FF00"/>
                </a:solidFill>
              </a:rPr>
              <a:t>Motivation/ Introduction</a:t>
            </a:r>
          </a:p>
        </p:txBody>
      </p:sp>
      <p:sp>
        <p:nvSpPr>
          <p:cNvPr id="27" name="Text Placeholder 68"/>
          <p:cNvSpPr txBox="1">
            <a:spLocks/>
          </p:cNvSpPr>
          <p:nvPr/>
        </p:nvSpPr>
        <p:spPr>
          <a:xfrm>
            <a:off x="5385982" y="9735445"/>
            <a:ext cx="5007042" cy="2002677"/>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sz="1050" dirty="0"/>
              <a:t>In this paper, we introduced a new brain tumor segmentation model based on the W-net architecture. Our experiments with the BRATS 2020 dataset demonstrated this model’s effectiveness, achieving a mean IOU of 93, and an accuracy of 99, and a dice coefficient of 76. These results underscore the model’s ability to segment brain tumors with precision, a critical aspect for supporting clinical diagnosis and treatment planning. </a:t>
            </a:r>
            <a:br>
              <a:rPr lang="en-US" sz="1050" dirty="0"/>
            </a:br>
            <a:br>
              <a:rPr lang="en-US" sz="1050" dirty="0"/>
            </a:br>
            <a:r>
              <a:rPr lang="en-US" sz="1050" dirty="0"/>
              <a:t>However, there’s still room for improvement. To further enhance segmentation accuracy, several modifications could be considered for the proposed model. Incorporating residual blocks can boost feature extraction by allowing deeper layers to reference earlier ones, reducing information loss during training. Attention mechanisms, which help the model focus on the most significant parts of the image, might also improve segmentation precision, potentially increasing the dice coefficient and mean IOU. </a:t>
            </a:r>
            <a:endParaRPr lang="en-US" sz="1200" dirty="0"/>
          </a:p>
        </p:txBody>
      </p:sp>
      <p:sp>
        <p:nvSpPr>
          <p:cNvPr id="28" name="Rectangle 27"/>
          <p:cNvSpPr/>
          <p:nvPr/>
        </p:nvSpPr>
        <p:spPr>
          <a:xfrm>
            <a:off x="5356375" y="12242258"/>
            <a:ext cx="5097940" cy="2256643"/>
          </a:xfrm>
          <a:prstGeom prst="rect">
            <a:avLst/>
          </a:prstGeom>
        </p:spPr>
        <p:txBody>
          <a:bodyPr wrap="square">
            <a:spAutoFit/>
          </a:bodyPr>
          <a:lstStyle/>
          <a:p>
            <a:endParaRPr lang="en-US" sz="1782" dirty="0">
              <a:solidFill>
                <a:srgbClr val="FF0000"/>
              </a:solidFill>
            </a:endParaRPr>
          </a:p>
          <a:p>
            <a:r>
              <a:rPr lang="en-US" sz="1782" dirty="0">
                <a:solidFill>
                  <a:srgbClr val="FF0000"/>
                </a:solidFill>
              </a:rPr>
              <a:t>Acknowledgments/ References</a:t>
            </a:r>
          </a:p>
          <a:p>
            <a:endParaRPr lang="en-US" sz="1050" dirty="0">
              <a:solidFill>
                <a:srgbClr val="FF0000"/>
              </a:solidFill>
            </a:endParaRPr>
          </a:p>
          <a:p>
            <a:endParaRPr lang="en-US" sz="1050" dirty="0"/>
          </a:p>
          <a:p>
            <a:pPr marL="226314" indent="-226314">
              <a:buAutoNum type="arabicPeriod"/>
            </a:pPr>
            <a:r>
              <a:rPr lang="en-IN" sz="1050" dirty="0"/>
              <a:t>B. H. </a:t>
            </a:r>
            <a:r>
              <a:rPr lang="en-IN" sz="1050" dirty="0" err="1"/>
              <a:t>Menze</a:t>
            </a:r>
            <a:r>
              <a:rPr lang="en-IN" sz="1050" dirty="0"/>
              <a:t>, A. </a:t>
            </a:r>
            <a:r>
              <a:rPr lang="en-IN" sz="1050" dirty="0" err="1"/>
              <a:t>Jakab</a:t>
            </a:r>
            <a:r>
              <a:rPr lang="en-IN" sz="1050" dirty="0"/>
              <a:t>, S. Bauer, J. </a:t>
            </a:r>
            <a:r>
              <a:rPr lang="en-IN" sz="1050" dirty="0" err="1"/>
              <a:t>Kalpathy</a:t>
            </a:r>
            <a:r>
              <a:rPr lang="en-IN" sz="1050" dirty="0"/>
              <a:t>-Cramer, K. Farahani, J. Kirby, et al. ”The Multimodal Brain </a:t>
            </a:r>
            <a:r>
              <a:rPr lang="en-IN" sz="1050" dirty="0" err="1"/>
              <a:t>Tumor</a:t>
            </a:r>
            <a:r>
              <a:rPr lang="en-IN" sz="1050" dirty="0"/>
              <a:t> Image Segmentation Benchmark (BRATS)”, IEEE Transactions on Medical Imaging 34(10), 1993-2024 (2015) </a:t>
            </a:r>
          </a:p>
          <a:p>
            <a:pPr marL="226314" indent="-226314">
              <a:buAutoNum type="arabicPeriod"/>
            </a:pPr>
            <a:r>
              <a:rPr lang="en-IN" sz="1050" dirty="0"/>
              <a:t>S. </a:t>
            </a:r>
            <a:r>
              <a:rPr lang="en-IN" sz="1050" dirty="0" err="1"/>
              <a:t>Bakas</a:t>
            </a:r>
            <a:r>
              <a:rPr lang="en-IN" sz="1050" dirty="0"/>
              <a:t>, H. Akbari, A. </a:t>
            </a:r>
            <a:r>
              <a:rPr lang="en-IN" sz="1050" dirty="0" err="1"/>
              <a:t>Sotiras</a:t>
            </a:r>
            <a:r>
              <a:rPr lang="en-IN" sz="1050" dirty="0"/>
              <a:t>, M. </a:t>
            </a:r>
            <a:r>
              <a:rPr lang="en-IN" sz="1050" dirty="0" err="1"/>
              <a:t>Bilello</a:t>
            </a:r>
            <a:r>
              <a:rPr lang="en-IN" sz="1050" dirty="0"/>
              <a:t>, M. </a:t>
            </a:r>
            <a:r>
              <a:rPr lang="en-IN" sz="1050" dirty="0" err="1"/>
              <a:t>Rozycki</a:t>
            </a:r>
            <a:r>
              <a:rPr lang="en-IN" sz="1050" dirty="0"/>
              <a:t>, J.S. Kirby, et al., ”Advancing The Cancer Genome Atlas glioma MRI collections with expert segmentation labels and radiomic features”, Nature Scientific Data, 4:170117 (2017)</a:t>
            </a:r>
          </a:p>
          <a:p>
            <a:pPr marL="226314" indent="-226314">
              <a:buAutoNum type="arabicPeriod"/>
            </a:pPr>
            <a:r>
              <a:rPr lang="en-IN" sz="1050" dirty="0" err="1"/>
              <a:t>Ronneberger</a:t>
            </a:r>
            <a:r>
              <a:rPr lang="en-IN" sz="1050" dirty="0"/>
              <a:t> O, Fischer P, </a:t>
            </a:r>
            <a:r>
              <a:rPr lang="en-IN" sz="1050" dirty="0" err="1"/>
              <a:t>Brox</a:t>
            </a:r>
            <a:r>
              <a:rPr lang="en-IN" sz="1050" dirty="0"/>
              <a:t> T (2015). ”U-Net: Convolutional Networks for Biomedical Image Segmentation”. arXiv:1505.04597 </a:t>
            </a:r>
            <a:endParaRPr lang="en-US" sz="1188" dirty="0"/>
          </a:p>
        </p:txBody>
      </p:sp>
      <p:sp>
        <p:nvSpPr>
          <p:cNvPr id="29" name="Rectangle 28"/>
          <p:cNvSpPr/>
          <p:nvPr/>
        </p:nvSpPr>
        <p:spPr>
          <a:xfrm>
            <a:off x="5291688" y="9405443"/>
            <a:ext cx="2224776" cy="366575"/>
          </a:xfrm>
          <a:prstGeom prst="rect">
            <a:avLst/>
          </a:prstGeom>
        </p:spPr>
        <p:txBody>
          <a:bodyPr wrap="none">
            <a:spAutoFit/>
          </a:bodyPr>
          <a:lstStyle/>
          <a:p>
            <a:pPr algn="ctr"/>
            <a:r>
              <a:rPr lang="en-US" sz="1782" dirty="0">
                <a:solidFill>
                  <a:srgbClr val="00FF00"/>
                </a:solidFill>
              </a:rPr>
              <a:t>Conclusion/ Summary</a:t>
            </a:r>
          </a:p>
        </p:txBody>
      </p:sp>
      <p:sp>
        <p:nvSpPr>
          <p:cNvPr id="30" name="Rectangle 29"/>
          <p:cNvSpPr/>
          <p:nvPr/>
        </p:nvSpPr>
        <p:spPr>
          <a:xfrm>
            <a:off x="5364765" y="11692528"/>
            <a:ext cx="5089550" cy="732188"/>
          </a:xfrm>
          <a:prstGeom prst="rect">
            <a:avLst/>
          </a:prstGeom>
        </p:spPr>
        <p:txBody>
          <a:bodyPr wrap="square">
            <a:spAutoFit/>
          </a:bodyPr>
          <a:lstStyle/>
          <a:p>
            <a:r>
              <a:rPr lang="en-US" sz="1782" dirty="0">
                <a:solidFill>
                  <a:srgbClr val="0000FF"/>
                </a:solidFill>
              </a:rPr>
              <a:t>Contact Details</a:t>
            </a:r>
          </a:p>
          <a:p>
            <a:pPr algn="ctr"/>
            <a:r>
              <a:rPr lang="en-US" sz="1100" dirty="0">
                <a:hlinkClick r:id="rId2"/>
              </a:rPr>
              <a:t>borrachetan.sai2020@vitstudent.ac.in</a:t>
            </a:r>
            <a:r>
              <a:rPr lang="en-US" sz="1100" dirty="0"/>
              <a:t>              </a:t>
            </a:r>
            <a:r>
              <a:rPr lang="en-US" sz="1050" dirty="0">
                <a:hlinkClick r:id="rId3"/>
              </a:rPr>
              <a:t>gurjala.jaswanth2020@vitstudent.ac.in</a:t>
            </a:r>
            <a:r>
              <a:rPr lang="en-US" sz="1050" dirty="0"/>
              <a:t> </a:t>
            </a:r>
            <a:r>
              <a:rPr lang="en-US" sz="1050" dirty="0">
                <a:hlinkClick r:id="rId4"/>
              </a:rPr>
              <a:t>gopi.harshavardhan2020@vitstudent.ac.in</a:t>
            </a:r>
            <a:r>
              <a:rPr lang="en-US" sz="1050" dirty="0"/>
              <a:t> </a:t>
            </a:r>
            <a:r>
              <a:rPr lang="en-US" sz="1188" dirty="0"/>
              <a:t>   </a:t>
            </a: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9241" y="434484"/>
            <a:ext cx="1060726" cy="360246"/>
          </a:xfrm>
          <a:prstGeom prst="rect">
            <a:avLst/>
          </a:prstGeom>
        </p:spPr>
      </p:pic>
      <p:sp>
        <p:nvSpPr>
          <p:cNvPr id="1037" name="Rectangle 13"/>
          <p:cNvSpPr>
            <a:spLocks noChangeArrowheads="1"/>
          </p:cNvSpPr>
          <p:nvPr/>
        </p:nvSpPr>
        <p:spPr bwMode="auto">
          <a:xfrm>
            <a:off x="53623" y="11369"/>
            <a:ext cx="91471" cy="203568"/>
          </a:xfrm>
          <a:prstGeom prst="rect">
            <a:avLst/>
          </a:prstGeom>
          <a:noFill/>
          <a:ln w="9525">
            <a:noFill/>
            <a:miter lim="800000"/>
            <a:headEnd/>
            <a:tailEnd/>
          </a:ln>
          <a:effectLst/>
        </p:spPr>
        <p:txBody>
          <a:bodyPr vert="horz" wrap="none" lIns="45261" tIns="22631" rIns="45261" bIns="22631" numCol="1" anchor="ctr" anchorCtr="0" compatLnSpc="1">
            <a:prstTxWarp prst="textNoShape">
              <a:avLst/>
            </a:prstTxWarp>
            <a:spAutoFit/>
          </a:bodyPr>
          <a:lstStyle/>
          <a:p>
            <a:endParaRPr lang="en-US" sz="1026"/>
          </a:p>
        </p:txBody>
      </p:sp>
      <p:sp>
        <p:nvSpPr>
          <p:cNvPr id="1038" name="Rectangle 14"/>
          <p:cNvSpPr>
            <a:spLocks noChangeArrowheads="1"/>
          </p:cNvSpPr>
          <p:nvPr/>
        </p:nvSpPr>
        <p:spPr bwMode="auto">
          <a:xfrm>
            <a:off x="279930" y="337644"/>
            <a:ext cx="91471" cy="182793"/>
          </a:xfrm>
          <a:prstGeom prst="rect">
            <a:avLst/>
          </a:prstGeom>
          <a:noFill/>
          <a:ln w="9525">
            <a:noFill/>
            <a:miter lim="800000"/>
            <a:headEnd/>
            <a:tailEnd/>
          </a:ln>
          <a:effectLst/>
        </p:spPr>
        <p:txBody>
          <a:bodyPr vert="horz" wrap="none" lIns="45261" tIns="22631" rIns="45261" bIns="22631" numCol="1" anchor="ctr" anchorCtr="0" compatLnSpc="1">
            <a:prstTxWarp prst="textNoShape">
              <a:avLst/>
            </a:prstTxWarp>
            <a:spAutoFit/>
          </a:bodyPr>
          <a:lstStyle/>
          <a:p>
            <a:pPr defTabSz="452628" fontAlgn="base">
              <a:spcBef>
                <a:spcPct val="0"/>
              </a:spcBef>
              <a:spcAft>
                <a:spcPct val="0"/>
              </a:spcAft>
            </a:pPr>
            <a:endParaRPr lang="en-US" sz="891">
              <a:latin typeface="Arial" pitchFamily="34" charset="0"/>
              <a:cs typeface="Arial" pitchFamily="34" charset="0"/>
            </a:endParaRPr>
          </a:p>
        </p:txBody>
      </p:sp>
      <p:cxnSp>
        <p:nvCxnSpPr>
          <p:cNvPr id="59" name="Straight Connector 58"/>
          <p:cNvCxnSpPr>
            <a:cxnSpLocks/>
          </p:cNvCxnSpPr>
          <p:nvPr/>
        </p:nvCxnSpPr>
        <p:spPr>
          <a:xfrm>
            <a:off x="5321698" y="12545447"/>
            <a:ext cx="51107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338834" y="9457746"/>
            <a:ext cx="51107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321698" y="12832166"/>
            <a:ext cx="51107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7C0040C-5CFB-4A9F-9938-803FCB0BD6B1}"/>
              </a:ext>
            </a:extLst>
          </p:cNvPr>
          <p:cNvSpPr txBox="1"/>
          <p:nvPr/>
        </p:nvSpPr>
        <p:spPr>
          <a:xfrm>
            <a:off x="1235867" y="9457746"/>
            <a:ext cx="890113" cy="246221"/>
          </a:xfrm>
          <a:prstGeom prst="rect">
            <a:avLst/>
          </a:prstGeom>
          <a:noFill/>
        </p:spPr>
        <p:txBody>
          <a:bodyPr wrap="square" rtlCol="0">
            <a:spAutoFit/>
          </a:bodyPr>
          <a:lstStyle/>
          <a:p>
            <a:r>
              <a:rPr lang="en-US" sz="1000" dirty="0"/>
              <a:t>        Fig. 1</a:t>
            </a:r>
          </a:p>
        </p:txBody>
      </p:sp>
      <p:sp>
        <p:nvSpPr>
          <p:cNvPr id="9" name="TextBox 8">
            <a:extLst>
              <a:ext uri="{FF2B5EF4-FFF2-40B4-BE49-F238E27FC236}">
                <a16:creationId xmlns:a16="http://schemas.microsoft.com/office/drawing/2014/main" id="{9BC5918B-4B08-4FA7-89C4-61456E5F5A00}"/>
              </a:ext>
            </a:extLst>
          </p:cNvPr>
          <p:cNvSpPr txBox="1"/>
          <p:nvPr/>
        </p:nvSpPr>
        <p:spPr>
          <a:xfrm>
            <a:off x="3022223" y="5326952"/>
            <a:ext cx="2103019" cy="4255011"/>
          </a:xfrm>
          <a:prstGeom prst="rect">
            <a:avLst/>
          </a:prstGeom>
          <a:noFill/>
        </p:spPr>
        <p:txBody>
          <a:bodyPr wrap="square" rtlCol="0">
            <a:spAutoFit/>
          </a:bodyPr>
          <a:lstStyle/>
          <a:p>
            <a:endParaRPr lang="en-US" sz="1000" dirty="0"/>
          </a:p>
          <a:p>
            <a:r>
              <a:rPr lang="en-US" sz="1000" dirty="0"/>
              <a:t>The datasets used, the preprocessing and data augmentation methods and the various algorithms used are discussed in detail in the next subsections. The workflow for the work is presented in a flowchart form in Fig 1.</a:t>
            </a:r>
          </a:p>
          <a:p>
            <a:endParaRPr lang="en-US" sz="1000" dirty="0"/>
          </a:p>
          <a:p>
            <a:r>
              <a:rPr lang="en-US" sz="1000" dirty="0"/>
              <a:t>Dataset - All the datasets used in this work are from publicly available datasets published on the website “Kaggle". The dataset includes distinct directories for Training and Validation. In the Training folder, there are 369 individual brain scans, each containing four modalities (T1, T1ce, T2, Flair) along with a segmentation mask in the .</a:t>
            </a:r>
            <a:r>
              <a:rPr lang="en-US" sz="1000" dirty="0" err="1"/>
              <a:t>nii</a:t>
            </a:r>
            <a:r>
              <a:rPr lang="en-US" sz="1000" dirty="0"/>
              <a:t> file format. Each scan comprises images of the brain with dimensions of 240*240*155, and it offers three distinct views: Axial (240*240), Coronal (240*155), and Sagittal View (240*155). </a:t>
            </a:r>
          </a:p>
          <a:p>
            <a:endParaRPr lang="en-US" sz="1000" dirty="0"/>
          </a:p>
          <a:p>
            <a:endParaRPr lang="en-US" sz="1050" dirty="0"/>
          </a:p>
        </p:txBody>
      </p:sp>
      <p:sp>
        <p:nvSpPr>
          <p:cNvPr id="15" name="TextBox 14">
            <a:extLst>
              <a:ext uri="{FF2B5EF4-FFF2-40B4-BE49-F238E27FC236}">
                <a16:creationId xmlns:a16="http://schemas.microsoft.com/office/drawing/2014/main" id="{9725F259-BB71-43DC-80D1-05FF90F4C152}"/>
              </a:ext>
            </a:extLst>
          </p:cNvPr>
          <p:cNvSpPr txBox="1"/>
          <p:nvPr/>
        </p:nvSpPr>
        <p:spPr>
          <a:xfrm>
            <a:off x="371401" y="9703967"/>
            <a:ext cx="4786224" cy="1223412"/>
          </a:xfrm>
          <a:prstGeom prst="rect">
            <a:avLst/>
          </a:prstGeom>
          <a:noFill/>
        </p:spPr>
        <p:txBody>
          <a:bodyPr wrap="square" rtlCol="0">
            <a:spAutoFit/>
          </a:bodyPr>
          <a:lstStyle/>
          <a:p>
            <a:pPr algn="just"/>
            <a:r>
              <a:rPr lang="en-US" sz="1050" dirty="0"/>
              <a:t>This study introduces a new architecture inspired by W-Net, utilizing a feature extraction channel. The design of the proposed network is depicted in Figure below. The network comprises 18 modules, including encoder and decoder blocks. Each module contains two 2D convolutional layers. The encoder modules are followed by max pooling to reduce the image size, while the decoder modules are followed by an up-sampling operation. The encoder layers start with 32 filters, doubling at each step until reaching 1024 filters in the bottommost layer.</a:t>
            </a:r>
            <a:endParaRPr lang="en-US" sz="1200" dirty="0"/>
          </a:p>
        </p:txBody>
      </p:sp>
      <p:sp>
        <p:nvSpPr>
          <p:cNvPr id="20" name="TextBox 19">
            <a:extLst>
              <a:ext uri="{FF2B5EF4-FFF2-40B4-BE49-F238E27FC236}">
                <a16:creationId xmlns:a16="http://schemas.microsoft.com/office/drawing/2014/main" id="{8D1E5BBF-DC6E-435E-94BE-F933FDDE97E2}"/>
              </a:ext>
            </a:extLst>
          </p:cNvPr>
          <p:cNvSpPr txBox="1"/>
          <p:nvPr/>
        </p:nvSpPr>
        <p:spPr>
          <a:xfrm>
            <a:off x="371402" y="10927379"/>
            <a:ext cx="4786224" cy="253916"/>
          </a:xfrm>
          <a:prstGeom prst="rect">
            <a:avLst/>
          </a:prstGeom>
          <a:noFill/>
        </p:spPr>
        <p:txBody>
          <a:bodyPr wrap="square" rtlCol="0">
            <a:spAutoFit/>
          </a:bodyPr>
          <a:lstStyle/>
          <a:p>
            <a:endParaRPr lang="en-US" sz="1050" dirty="0"/>
          </a:p>
        </p:txBody>
      </p:sp>
      <p:sp>
        <p:nvSpPr>
          <p:cNvPr id="23" name="TextBox 22">
            <a:extLst>
              <a:ext uri="{FF2B5EF4-FFF2-40B4-BE49-F238E27FC236}">
                <a16:creationId xmlns:a16="http://schemas.microsoft.com/office/drawing/2014/main" id="{55E62B6B-BA80-4303-8B1A-ACCCAB436EE4}"/>
              </a:ext>
            </a:extLst>
          </p:cNvPr>
          <p:cNvSpPr txBox="1"/>
          <p:nvPr/>
        </p:nvSpPr>
        <p:spPr>
          <a:xfrm>
            <a:off x="365629" y="12138660"/>
            <a:ext cx="4791995" cy="1546577"/>
          </a:xfrm>
          <a:prstGeom prst="rect">
            <a:avLst/>
          </a:prstGeom>
          <a:noFill/>
        </p:spPr>
        <p:txBody>
          <a:bodyPr wrap="square" rtlCol="0">
            <a:spAutoFit/>
          </a:bodyPr>
          <a:lstStyle/>
          <a:p>
            <a:r>
              <a:rPr lang="en-IN" sz="1100" b="1" dirty="0"/>
              <a:t>Evaluation Measures and parameters.</a:t>
            </a:r>
            <a:br>
              <a:rPr lang="en-IN" sz="900" dirty="0"/>
            </a:br>
            <a:br>
              <a:rPr lang="en-IN" sz="900" dirty="0"/>
            </a:br>
            <a:r>
              <a:rPr lang="en-IN" sz="1000" b="1" dirty="0"/>
              <a:t>Dice coefficient</a:t>
            </a:r>
            <a:br>
              <a:rPr lang="en-IN" sz="1050" dirty="0"/>
            </a:br>
            <a:r>
              <a:rPr lang="en-IN" sz="1050" dirty="0"/>
              <a:t>	</a:t>
            </a:r>
            <a:r>
              <a:rPr lang="en-US" sz="1050" dirty="0"/>
              <a:t>The Dice coefficient measures the similarity between two sets, A and B, with values ranging from 0 to 1. A score of 0 means there’s no overlap between the sets, while a score of 1 indicates that the sets are identical. The count of elements common to both sets is denoted by |A∩B|. </a:t>
            </a:r>
            <a:r>
              <a:rPr lang="en-US" sz="1200" dirty="0"/>
              <a:t>	</a:t>
            </a:r>
            <a:br>
              <a:rPr lang="en-US" sz="1050" dirty="0"/>
            </a:br>
            <a:br>
              <a:rPr lang="en-US" sz="1050" dirty="0"/>
            </a:br>
            <a:endParaRPr lang="en-US" sz="1050" dirty="0"/>
          </a:p>
        </p:txBody>
      </p:sp>
      <p:sp>
        <p:nvSpPr>
          <p:cNvPr id="35" name="TextBox 34">
            <a:extLst>
              <a:ext uri="{FF2B5EF4-FFF2-40B4-BE49-F238E27FC236}">
                <a16:creationId xmlns:a16="http://schemas.microsoft.com/office/drawing/2014/main" id="{C1C54982-7784-4188-8011-5698B872814E}"/>
              </a:ext>
            </a:extLst>
          </p:cNvPr>
          <p:cNvSpPr txBox="1"/>
          <p:nvPr/>
        </p:nvSpPr>
        <p:spPr>
          <a:xfrm>
            <a:off x="6482327" y="7756854"/>
            <a:ext cx="2587473" cy="253916"/>
          </a:xfrm>
          <a:prstGeom prst="rect">
            <a:avLst/>
          </a:prstGeom>
          <a:noFill/>
        </p:spPr>
        <p:txBody>
          <a:bodyPr wrap="square" rtlCol="0">
            <a:spAutoFit/>
          </a:bodyPr>
          <a:lstStyle/>
          <a:p>
            <a:r>
              <a:rPr lang="en-US" sz="1050" dirty="0"/>
              <a:t>Comparison of Metrics on Different Models </a:t>
            </a:r>
          </a:p>
        </p:txBody>
      </p:sp>
      <p:sp>
        <p:nvSpPr>
          <p:cNvPr id="38" name="TextBox 37">
            <a:extLst>
              <a:ext uri="{FF2B5EF4-FFF2-40B4-BE49-F238E27FC236}">
                <a16:creationId xmlns:a16="http://schemas.microsoft.com/office/drawing/2014/main" id="{A1BE1DBE-BCDC-468D-8C84-88FA757186B5}"/>
              </a:ext>
            </a:extLst>
          </p:cNvPr>
          <p:cNvSpPr txBox="1"/>
          <p:nvPr/>
        </p:nvSpPr>
        <p:spPr>
          <a:xfrm>
            <a:off x="8322685" y="5829676"/>
            <a:ext cx="2084483" cy="261610"/>
          </a:xfrm>
          <a:prstGeom prst="rect">
            <a:avLst/>
          </a:prstGeom>
          <a:noFill/>
        </p:spPr>
        <p:txBody>
          <a:bodyPr wrap="square" rtlCol="0">
            <a:spAutoFit/>
          </a:bodyPr>
          <a:lstStyle/>
          <a:p>
            <a:r>
              <a:rPr lang="en-US" sz="1100" dirty="0"/>
              <a:t>Loss of the </a:t>
            </a:r>
            <a:r>
              <a:rPr lang="en-US" sz="1100" dirty="0" err="1"/>
              <a:t>resnet</a:t>
            </a:r>
            <a:r>
              <a:rPr lang="en-US" sz="1100" dirty="0"/>
              <a:t> model</a:t>
            </a:r>
          </a:p>
        </p:txBody>
      </p:sp>
      <p:pic>
        <p:nvPicPr>
          <p:cNvPr id="40" name="Picture 39">
            <a:extLst>
              <a:ext uri="{FF2B5EF4-FFF2-40B4-BE49-F238E27FC236}">
                <a16:creationId xmlns:a16="http://schemas.microsoft.com/office/drawing/2014/main" id="{8F25C44D-A793-3254-60A3-D0478ACF31E7}"/>
              </a:ext>
            </a:extLst>
          </p:cNvPr>
          <p:cNvPicPr>
            <a:picLocks noChangeAspect="1"/>
          </p:cNvPicPr>
          <p:nvPr/>
        </p:nvPicPr>
        <p:blipFill>
          <a:blip r:embed="rId6"/>
          <a:stretch>
            <a:fillRect/>
          </a:stretch>
        </p:blipFill>
        <p:spPr>
          <a:xfrm>
            <a:off x="5675906" y="1667557"/>
            <a:ext cx="1840558" cy="1938908"/>
          </a:xfrm>
          <a:prstGeom prst="rect">
            <a:avLst/>
          </a:prstGeom>
        </p:spPr>
      </p:pic>
      <p:pic>
        <p:nvPicPr>
          <p:cNvPr id="42" name="Picture 41">
            <a:extLst>
              <a:ext uri="{FF2B5EF4-FFF2-40B4-BE49-F238E27FC236}">
                <a16:creationId xmlns:a16="http://schemas.microsoft.com/office/drawing/2014/main" id="{A6499950-4F50-DBF6-25FF-F30FE088EBC3}"/>
              </a:ext>
            </a:extLst>
          </p:cNvPr>
          <p:cNvPicPr>
            <a:picLocks noChangeAspect="1"/>
          </p:cNvPicPr>
          <p:nvPr/>
        </p:nvPicPr>
        <p:blipFill>
          <a:blip r:embed="rId7"/>
          <a:stretch>
            <a:fillRect/>
          </a:stretch>
        </p:blipFill>
        <p:spPr>
          <a:xfrm>
            <a:off x="7961377" y="1618513"/>
            <a:ext cx="1883663" cy="1963919"/>
          </a:xfrm>
          <a:prstGeom prst="rect">
            <a:avLst/>
          </a:prstGeom>
        </p:spPr>
      </p:pic>
      <p:pic>
        <p:nvPicPr>
          <p:cNvPr id="44" name="Picture 43">
            <a:extLst>
              <a:ext uri="{FF2B5EF4-FFF2-40B4-BE49-F238E27FC236}">
                <a16:creationId xmlns:a16="http://schemas.microsoft.com/office/drawing/2014/main" id="{1F05C040-8B87-C5EB-E8BF-D457EACF8826}"/>
              </a:ext>
            </a:extLst>
          </p:cNvPr>
          <p:cNvPicPr>
            <a:picLocks noChangeAspect="1"/>
          </p:cNvPicPr>
          <p:nvPr/>
        </p:nvPicPr>
        <p:blipFill>
          <a:blip r:embed="rId8"/>
          <a:stretch>
            <a:fillRect/>
          </a:stretch>
        </p:blipFill>
        <p:spPr>
          <a:xfrm>
            <a:off x="5662362" y="3857609"/>
            <a:ext cx="1928361" cy="1922793"/>
          </a:xfrm>
          <a:prstGeom prst="rect">
            <a:avLst/>
          </a:prstGeom>
        </p:spPr>
      </p:pic>
      <p:pic>
        <p:nvPicPr>
          <p:cNvPr id="48" name="Picture 47">
            <a:extLst>
              <a:ext uri="{FF2B5EF4-FFF2-40B4-BE49-F238E27FC236}">
                <a16:creationId xmlns:a16="http://schemas.microsoft.com/office/drawing/2014/main" id="{A89D25D6-3DE2-4692-E984-69215A2DCAA1}"/>
              </a:ext>
            </a:extLst>
          </p:cNvPr>
          <p:cNvPicPr>
            <a:picLocks noChangeAspect="1"/>
          </p:cNvPicPr>
          <p:nvPr/>
        </p:nvPicPr>
        <p:blipFill>
          <a:blip r:embed="rId9"/>
          <a:stretch>
            <a:fillRect/>
          </a:stretch>
        </p:blipFill>
        <p:spPr>
          <a:xfrm>
            <a:off x="7961377" y="3903075"/>
            <a:ext cx="1928362" cy="1877328"/>
          </a:xfrm>
          <a:prstGeom prst="rect">
            <a:avLst/>
          </a:prstGeom>
        </p:spPr>
      </p:pic>
      <p:pic>
        <p:nvPicPr>
          <p:cNvPr id="50" name="Picture 49">
            <a:extLst>
              <a:ext uri="{FF2B5EF4-FFF2-40B4-BE49-F238E27FC236}">
                <a16:creationId xmlns:a16="http://schemas.microsoft.com/office/drawing/2014/main" id="{6A431B06-D356-99AF-5BC4-089C2B06AAE1}"/>
              </a:ext>
            </a:extLst>
          </p:cNvPr>
          <p:cNvPicPr>
            <a:picLocks noChangeAspect="1"/>
          </p:cNvPicPr>
          <p:nvPr/>
        </p:nvPicPr>
        <p:blipFill>
          <a:blip r:embed="rId10"/>
          <a:stretch>
            <a:fillRect/>
          </a:stretch>
        </p:blipFill>
        <p:spPr>
          <a:xfrm>
            <a:off x="5642520" y="6064504"/>
            <a:ext cx="2273219" cy="1514604"/>
          </a:xfrm>
          <a:prstGeom prst="rect">
            <a:avLst/>
          </a:prstGeom>
        </p:spPr>
      </p:pic>
      <p:pic>
        <p:nvPicPr>
          <p:cNvPr id="52" name="Picture 51">
            <a:extLst>
              <a:ext uri="{FF2B5EF4-FFF2-40B4-BE49-F238E27FC236}">
                <a16:creationId xmlns:a16="http://schemas.microsoft.com/office/drawing/2014/main" id="{D7F56288-943A-D089-0445-E2CB168241E8}"/>
              </a:ext>
            </a:extLst>
          </p:cNvPr>
          <p:cNvPicPr>
            <a:picLocks noChangeAspect="1"/>
          </p:cNvPicPr>
          <p:nvPr/>
        </p:nvPicPr>
        <p:blipFill>
          <a:blip r:embed="rId11"/>
          <a:stretch>
            <a:fillRect/>
          </a:stretch>
        </p:blipFill>
        <p:spPr>
          <a:xfrm>
            <a:off x="8027942" y="6003819"/>
            <a:ext cx="2057872" cy="1527788"/>
          </a:xfrm>
          <a:prstGeom prst="rect">
            <a:avLst/>
          </a:prstGeom>
        </p:spPr>
      </p:pic>
      <p:pic>
        <p:nvPicPr>
          <p:cNvPr id="54" name="Picture 53">
            <a:extLst>
              <a:ext uri="{FF2B5EF4-FFF2-40B4-BE49-F238E27FC236}">
                <a16:creationId xmlns:a16="http://schemas.microsoft.com/office/drawing/2014/main" id="{59EF15BB-506B-FC27-963F-87F21704E2F6}"/>
              </a:ext>
            </a:extLst>
          </p:cNvPr>
          <p:cNvPicPr>
            <a:picLocks noChangeAspect="1"/>
          </p:cNvPicPr>
          <p:nvPr/>
        </p:nvPicPr>
        <p:blipFill>
          <a:blip r:embed="rId12"/>
          <a:stretch>
            <a:fillRect/>
          </a:stretch>
        </p:blipFill>
        <p:spPr>
          <a:xfrm>
            <a:off x="5947230" y="8130492"/>
            <a:ext cx="4091744" cy="1156641"/>
          </a:xfrm>
          <a:prstGeom prst="rect">
            <a:avLst/>
          </a:prstGeom>
        </p:spPr>
      </p:pic>
      <p:sp>
        <p:nvSpPr>
          <p:cNvPr id="56" name="TextBox 55">
            <a:extLst>
              <a:ext uri="{FF2B5EF4-FFF2-40B4-BE49-F238E27FC236}">
                <a16:creationId xmlns:a16="http://schemas.microsoft.com/office/drawing/2014/main" id="{50D10A41-EFD2-1CB8-AB56-98F6ED4C3330}"/>
              </a:ext>
            </a:extLst>
          </p:cNvPr>
          <p:cNvSpPr txBox="1"/>
          <p:nvPr/>
        </p:nvSpPr>
        <p:spPr>
          <a:xfrm>
            <a:off x="5908619" y="5822789"/>
            <a:ext cx="2084483" cy="261610"/>
          </a:xfrm>
          <a:prstGeom prst="rect">
            <a:avLst/>
          </a:prstGeom>
          <a:noFill/>
        </p:spPr>
        <p:txBody>
          <a:bodyPr wrap="square" rtlCol="0">
            <a:spAutoFit/>
          </a:bodyPr>
          <a:lstStyle/>
          <a:p>
            <a:r>
              <a:rPr lang="en-US" sz="1100" dirty="0"/>
              <a:t>Accuracy of the </a:t>
            </a:r>
            <a:r>
              <a:rPr lang="en-US" sz="1100" dirty="0" err="1"/>
              <a:t>resnet</a:t>
            </a:r>
            <a:r>
              <a:rPr lang="en-US" sz="1100" dirty="0"/>
              <a:t> model</a:t>
            </a:r>
          </a:p>
        </p:txBody>
      </p:sp>
      <p:pic>
        <p:nvPicPr>
          <p:cNvPr id="58" name="Picture 57">
            <a:extLst>
              <a:ext uri="{FF2B5EF4-FFF2-40B4-BE49-F238E27FC236}">
                <a16:creationId xmlns:a16="http://schemas.microsoft.com/office/drawing/2014/main" id="{5859AA52-6363-8B8F-41E9-49F8976F098A}"/>
              </a:ext>
            </a:extLst>
          </p:cNvPr>
          <p:cNvPicPr>
            <a:picLocks noChangeAspect="1"/>
          </p:cNvPicPr>
          <p:nvPr/>
        </p:nvPicPr>
        <p:blipFill>
          <a:blip r:embed="rId13"/>
          <a:stretch>
            <a:fillRect/>
          </a:stretch>
        </p:blipFill>
        <p:spPr>
          <a:xfrm>
            <a:off x="688143" y="10915248"/>
            <a:ext cx="4376272" cy="959386"/>
          </a:xfrm>
          <a:prstGeom prst="rect">
            <a:avLst/>
          </a:prstGeom>
        </p:spPr>
      </p:pic>
      <p:sp>
        <p:nvSpPr>
          <p:cNvPr id="62" name="TextBox 61">
            <a:extLst>
              <a:ext uri="{FF2B5EF4-FFF2-40B4-BE49-F238E27FC236}">
                <a16:creationId xmlns:a16="http://schemas.microsoft.com/office/drawing/2014/main" id="{0564194C-08B1-ECEE-7482-9D318EF6FA30}"/>
              </a:ext>
            </a:extLst>
          </p:cNvPr>
          <p:cNvSpPr txBox="1"/>
          <p:nvPr/>
        </p:nvSpPr>
        <p:spPr>
          <a:xfrm>
            <a:off x="1726975" y="11889181"/>
            <a:ext cx="2301205" cy="261610"/>
          </a:xfrm>
          <a:prstGeom prst="rect">
            <a:avLst/>
          </a:prstGeom>
          <a:noFill/>
        </p:spPr>
        <p:txBody>
          <a:bodyPr wrap="square" rtlCol="0">
            <a:spAutoFit/>
          </a:bodyPr>
          <a:lstStyle/>
          <a:p>
            <a:r>
              <a:rPr lang="en-US" sz="1100" dirty="0"/>
              <a:t>Basic W-net Block diagram </a:t>
            </a:r>
          </a:p>
        </p:txBody>
      </p:sp>
      <p:pic>
        <p:nvPicPr>
          <p:cNvPr id="66" name="Picture 65">
            <a:extLst>
              <a:ext uri="{FF2B5EF4-FFF2-40B4-BE49-F238E27FC236}">
                <a16:creationId xmlns:a16="http://schemas.microsoft.com/office/drawing/2014/main" id="{4231469A-D322-6053-497B-8AFE140100D7}"/>
              </a:ext>
            </a:extLst>
          </p:cNvPr>
          <p:cNvPicPr>
            <a:picLocks noChangeAspect="1"/>
          </p:cNvPicPr>
          <p:nvPr/>
        </p:nvPicPr>
        <p:blipFill>
          <a:blip r:embed="rId14"/>
          <a:stretch>
            <a:fillRect/>
          </a:stretch>
        </p:blipFill>
        <p:spPr>
          <a:xfrm>
            <a:off x="1803675" y="13287058"/>
            <a:ext cx="1784743" cy="398334"/>
          </a:xfrm>
          <a:prstGeom prst="rect">
            <a:avLst/>
          </a:prstGeom>
        </p:spPr>
      </p:pic>
      <p:sp>
        <p:nvSpPr>
          <p:cNvPr id="70" name="TextBox 69">
            <a:extLst>
              <a:ext uri="{FF2B5EF4-FFF2-40B4-BE49-F238E27FC236}">
                <a16:creationId xmlns:a16="http://schemas.microsoft.com/office/drawing/2014/main" id="{DD555D4B-AF09-591F-1A44-891B11F9ACDD}"/>
              </a:ext>
            </a:extLst>
          </p:cNvPr>
          <p:cNvSpPr txBox="1"/>
          <p:nvPr/>
        </p:nvSpPr>
        <p:spPr>
          <a:xfrm>
            <a:off x="386787" y="13598005"/>
            <a:ext cx="4791995" cy="1315745"/>
          </a:xfrm>
          <a:prstGeom prst="rect">
            <a:avLst/>
          </a:prstGeom>
          <a:noFill/>
        </p:spPr>
        <p:txBody>
          <a:bodyPr wrap="square" rtlCol="0">
            <a:spAutoFit/>
          </a:bodyPr>
          <a:lstStyle/>
          <a:p>
            <a:r>
              <a:rPr lang="en-US" sz="1100" b="1" dirty="0"/>
              <a:t>Mean IOU: </a:t>
            </a:r>
            <a:br>
              <a:rPr lang="en-US" sz="800" dirty="0"/>
            </a:br>
            <a:br>
              <a:rPr lang="en-US" sz="800" dirty="0"/>
            </a:br>
            <a:r>
              <a:rPr lang="en-US" sz="800" dirty="0"/>
              <a:t>When comparing data samples in machine learning, one of the most basic techniques is the intersection over union (IOU) method. In statistics, the Jaccard Index is often referred to as </a:t>
            </a:r>
            <a:r>
              <a:rPr lang="en-US" sz="800" dirty="0" err="1"/>
              <a:t>IoU</a:t>
            </a:r>
            <a:r>
              <a:rPr lang="en-US" sz="800" dirty="0"/>
              <a:t>. </a:t>
            </a:r>
            <a:r>
              <a:rPr lang="en-US" sz="800" dirty="0" err="1"/>
              <a:t>IoU</a:t>
            </a:r>
            <a:r>
              <a:rPr lang="en-US" sz="800" dirty="0"/>
              <a:t> is a technique used for evaluating computer vision tasks such as object tracking, object recognition, and semantic segmentation.</a:t>
            </a:r>
            <a:br>
              <a:rPr lang="en-US" sz="800" dirty="0"/>
            </a:br>
            <a:br>
              <a:rPr lang="en-US" sz="800" dirty="0"/>
            </a:br>
            <a:br>
              <a:rPr lang="en-IN" sz="900" dirty="0"/>
            </a:br>
            <a:r>
              <a:rPr lang="en-IN" sz="900" dirty="0"/>
              <a:t>	</a:t>
            </a:r>
            <a:br>
              <a:rPr lang="en-US" sz="1050" dirty="0"/>
            </a:br>
            <a:endParaRPr lang="en-US" sz="1050" dirty="0"/>
          </a:p>
        </p:txBody>
      </p:sp>
      <p:pic>
        <p:nvPicPr>
          <p:cNvPr id="72" name="Picture 71">
            <a:extLst>
              <a:ext uri="{FF2B5EF4-FFF2-40B4-BE49-F238E27FC236}">
                <a16:creationId xmlns:a16="http://schemas.microsoft.com/office/drawing/2014/main" id="{D52F1861-023C-D804-C4C0-35F593664FDF}"/>
              </a:ext>
            </a:extLst>
          </p:cNvPr>
          <p:cNvPicPr>
            <a:picLocks noChangeAspect="1"/>
          </p:cNvPicPr>
          <p:nvPr/>
        </p:nvPicPr>
        <p:blipFill>
          <a:blip r:embed="rId15"/>
          <a:stretch>
            <a:fillRect/>
          </a:stretch>
        </p:blipFill>
        <p:spPr>
          <a:xfrm>
            <a:off x="1726975" y="14292555"/>
            <a:ext cx="2184167" cy="467579"/>
          </a:xfrm>
          <a:prstGeom prst="rect">
            <a:avLst/>
          </a:prstGeom>
        </p:spPr>
      </p:pic>
      <p:pic>
        <p:nvPicPr>
          <p:cNvPr id="17" name="Picture 16" descr="A diagram of a computer program">
            <a:extLst>
              <a:ext uri="{FF2B5EF4-FFF2-40B4-BE49-F238E27FC236}">
                <a16:creationId xmlns:a16="http://schemas.microsoft.com/office/drawing/2014/main" id="{751DAF09-AEE0-A5D9-3AC6-2F74CC68015D}"/>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55133" y="5530927"/>
            <a:ext cx="2643104" cy="3756206"/>
          </a:xfrm>
          <a:prstGeom prst="rect">
            <a:avLst/>
          </a:prstGeom>
        </p:spPr>
      </p:pic>
    </p:spTree>
    <p:extLst>
      <p:ext uri="{BB962C8B-B14F-4D97-AF65-F5344CB8AC3E}">
        <p14:creationId xmlns:p14="http://schemas.microsoft.com/office/powerpoint/2010/main" val="3606041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_2016_m.potx" id="{C99F4834-73B2-44AB-9211-DD57E3EBE727}" vid="{C99B119E-4D31-4661-B76A-37761BBBC0B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E508B3E152C444911F3CA7CA32C45E" ma:contentTypeVersion="17" ma:contentTypeDescription="Create a new document." ma:contentTypeScope="" ma:versionID="e88360eaaa4303612ce4a527f7122440">
  <xsd:schema xmlns:xsd="http://www.w3.org/2001/XMLSchema" xmlns:xs="http://www.w3.org/2001/XMLSchema" xmlns:p="http://schemas.microsoft.com/office/2006/metadata/properties" xmlns:ns2="16f12a20-e7a9-4421-ae16-d8c44e1cf3e3" xmlns:ns3="85045f66-c2f5-464f-aa2d-8813d9981548" targetNamespace="http://schemas.microsoft.com/office/2006/metadata/properties" ma:root="true" ma:fieldsID="e8e17afc0740dfd74d4fbf7398f1a92e" ns2:_="" ns3:_="">
    <xsd:import namespace="16f12a20-e7a9-4421-ae16-d8c44e1cf3e3"/>
    <xsd:import namespace="85045f66-c2f5-464f-aa2d-8813d998154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ObjectDetectorVersion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f12a20-e7a9-4421-ae16-d8c44e1cf3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d34f2db7-5c9e-4885-aa5f-8b428826e26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5045f66-c2f5-464f-aa2d-8813d9981548"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ac6d02fd-a738-4959-9969-8da4a6468ecc}" ma:internalName="TaxCatchAll" ma:showField="CatchAllData" ma:web="85045f66-c2f5-464f-aa2d-8813d9981548">
      <xsd:complexType>
        <xsd:complexContent>
          <xsd:extension base="dms:MultiChoiceLookup">
            <xsd:sequence>
              <xsd:element name="Value" type="dms:Lookup" maxOccurs="unbounded" minOccurs="0" nillable="true"/>
            </xsd:sequence>
          </xsd:extension>
        </xsd:complexContent>
      </xsd:complexType>
    </xsd:element>
    <xsd:element name="SharedWithUsers" ma:index="2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6f12a20-e7a9-4421-ae16-d8c44e1cf3e3">
      <Terms xmlns="http://schemas.microsoft.com/office/infopath/2007/PartnerControls"/>
    </lcf76f155ced4ddcb4097134ff3c332f>
    <TaxCatchAll xmlns="85045f66-c2f5-464f-aa2d-8813d9981548" xsi:nil="true"/>
  </documentManagement>
</p:properties>
</file>

<file path=customXml/itemProps1.xml><?xml version="1.0" encoding="utf-8"?>
<ds:datastoreItem xmlns:ds="http://schemas.openxmlformats.org/officeDocument/2006/customXml" ds:itemID="{B7D5B7C1-0495-436D-9155-B29B7C27FF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6f12a20-e7a9-4421-ae16-d8c44e1cf3e3"/>
    <ds:schemaRef ds:uri="85045f66-c2f5-464f-aa2d-8813d99815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FBDECD-8D57-4BF6-AC13-F339BDAD1E84}">
  <ds:schemaRefs>
    <ds:schemaRef ds:uri="http://schemas.microsoft.com/sharepoint/v3/contenttype/forms"/>
  </ds:schemaRefs>
</ds:datastoreItem>
</file>

<file path=customXml/itemProps3.xml><?xml version="1.0" encoding="utf-8"?>
<ds:datastoreItem xmlns:ds="http://schemas.openxmlformats.org/officeDocument/2006/customXml" ds:itemID="{16A02342-BEF8-4E2C-BE94-49E112F9C56D}">
  <ds:schemaRefs>
    <ds:schemaRef ds:uri="16f12a20-e7a9-4421-ae16-d8c44e1cf3e3"/>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http://purl.org/dc/elements/1.1/"/>
    <ds:schemaRef ds:uri="85045f66-c2f5-464f-aa2d-8813d9981548"/>
    <ds:schemaRef ds:uri="http://schemas.microsoft.com/office/2006/metadata/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1061</TotalTime>
  <Words>975</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Chetan Sai</cp:lastModifiedBy>
  <cp:revision>57</cp:revision>
  <dcterms:created xsi:type="dcterms:W3CDTF">2016-03-28T06:32:15Z</dcterms:created>
  <dcterms:modified xsi:type="dcterms:W3CDTF">2024-04-30T07:23:49Z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0x010100DBE508B3E152C444911F3CA7CA32C45E</vt:lpwstr>
  </property>
</Properties>
</file>