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gvKtWK5aS7on+EOibaRlQmvBhE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504824" y="18288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2643186" y="2156087"/>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2212548" y="4572000"/>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59" name="Google Shape;59;p1"/>
          <p:cNvSpPr txBox="1"/>
          <p:nvPr/>
        </p:nvSpPr>
        <p:spPr>
          <a:xfrm>
            <a:off x="4953000" y="2209800"/>
            <a:ext cx="67830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Name  </a:t>
            </a:r>
            <a:r>
              <a:rPr lang="en-GB" sz="2400">
                <a:solidFill>
                  <a:schemeClr val="dk1"/>
                </a:solidFill>
                <a:latin typeface="Times New Roman"/>
                <a:ea typeface="Times New Roman"/>
                <a:cs typeface="Times New Roman"/>
                <a:sym typeface="Times New Roman"/>
              </a:rPr>
              <a:t>            : S.P. Jashwanth</a:t>
            </a:r>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Reg.No            </a:t>
            </a:r>
            <a:r>
              <a:rPr lang="en-GB" sz="2400">
                <a:solidFill>
                  <a:schemeClr val="dk1"/>
                </a:solidFill>
                <a:latin typeface="Times New Roman"/>
                <a:ea typeface="Times New Roman"/>
                <a:cs typeface="Times New Roman"/>
                <a:sym typeface="Times New Roman"/>
              </a:rPr>
              <a:t>: 410121104048</a:t>
            </a:r>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NM ID            </a:t>
            </a:r>
            <a:r>
              <a:rPr lang="en-GB" sz="2400">
                <a:solidFill>
                  <a:schemeClr val="dk1"/>
                </a:solidFill>
                <a:latin typeface="Times New Roman"/>
                <a:ea typeface="Times New Roman"/>
                <a:cs typeface="Times New Roman"/>
                <a:sym typeface="Times New Roman"/>
              </a:rPr>
              <a:t>: au410121104048</a:t>
            </a:r>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Department</a:t>
            </a:r>
            <a:r>
              <a:rPr lang="en-GB" sz="2400">
                <a:solidFill>
                  <a:schemeClr val="dk1"/>
                </a:solidFill>
                <a:latin typeface="Times New Roman"/>
                <a:ea typeface="Times New Roman"/>
                <a:cs typeface="Times New Roman"/>
                <a:sym typeface="Times New Roman"/>
              </a:rPr>
              <a:t>    : Computer Science Engineering</a:t>
            </a:r>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Topic  </a:t>
            </a:r>
            <a:r>
              <a:rPr lang="en-GB" sz="2400">
                <a:solidFill>
                  <a:schemeClr val="dk1"/>
                </a:solidFill>
                <a:latin typeface="Times New Roman"/>
                <a:ea typeface="Times New Roman"/>
                <a:cs typeface="Times New Roman"/>
                <a:sym typeface="Times New Roman"/>
              </a:rPr>
              <a:t>              : TNSDC – Machine Learning to Generative AI </a:t>
            </a:r>
            <a:endParaRPr/>
          </a:p>
          <a:p>
            <a:pPr indent="0" lvl="0" marL="0" marR="0" rtl="0" algn="l">
              <a:spcBef>
                <a:spcPts val="0"/>
              </a:spcBef>
              <a:spcAft>
                <a:spcPts val="0"/>
              </a:spcAft>
              <a:buNone/>
            </a:pPr>
            <a:r>
              <a:rPr b="1" lang="en-GB" sz="2400">
                <a:solidFill>
                  <a:schemeClr val="dk1"/>
                </a:solidFill>
                <a:latin typeface="Times New Roman"/>
                <a:ea typeface="Times New Roman"/>
                <a:cs typeface="Times New Roman"/>
                <a:sym typeface="Times New Roman"/>
              </a:rPr>
              <a:t>Project Name </a:t>
            </a:r>
            <a:r>
              <a:rPr lang="en-GB" sz="2400">
                <a:solidFill>
                  <a:schemeClr val="dk1"/>
                </a:solidFill>
                <a:latin typeface="Times New Roman"/>
                <a:ea typeface="Times New Roman"/>
                <a:cs typeface="Times New Roman"/>
                <a:sym typeface="Times New Roman"/>
              </a:rPr>
              <a:t>: Face detection using CNN algorithm.</a:t>
            </a:r>
            <a:endParaRPr b="1" sz="2400">
              <a:solidFill>
                <a:srgbClr val="FFFFFF"/>
              </a:solidFill>
              <a:highlight>
                <a:srgbClr val="262626"/>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 name="Google Shape;60;p1"/>
          <p:cNvSpPr txBox="1"/>
          <p:nvPr/>
        </p:nvSpPr>
        <p:spPr>
          <a:xfrm>
            <a:off x="838200" y="190500"/>
            <a:ext cx="11658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chemeClr val="dk1"/>
                </a:solidFill>
                <a:latin typeface="Times New Roman"/>
                <a:ea typeface="Times New Roman"/>
                <a:cs typeface="Times New Roman"/>
                <a:sym typeface="Times New Roman"/>
              </a:rPr>
              <a:t>TNSDC – Machine Learning to Generative AI</a:t>
            </a:r>
            <a:endParaRPr b="1"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10"/>
          <p:cNvSpPr txBox="1"/>
          <p:nvPr/>
        </p:nvSpPr>
        <p:spPr>
          <a:xfrm>
            <a:off x="990600" y="1553854"/>
            <a:ext cx="7566025" cy="4321696"/>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lang="en-GB" sz="2800">
                <a:solidFill>
                  <a:schemeClr val="dk1"/>
                </a:solidFill>
                <a:latin typeface="Times New Roman"/>
                <a:ea typeface="Times New Roman"/>
                <a:cs typeface="Times New Roman"/>
                <a:sym typeface="Times New Roman"/>
              </a:rPr>
              <a:t>Face detection using CNNs offers a promising solution for automating the task of identifying human faces in images or videos. By leveraging deep learning techniques, the proposed system achieves high accuracy and robustness, making it suitable for applications in security, surveillance, biometrics, and human-computer interaction. Further research could focus on improving the efficiency and scalability of the system, as well as extending its capabilities to detect facial attributes and emotions.</a:t>
            </a:r>
            <a:endParaRPr sz="2800">
              <a:solidFill>
                <a:schemeClr val="dk1"/>
              </a:solidFill>
              <a:latin typeface="Times New Roman"/>
              <a:ea typeface="Times New Roman"/>
              <a:cs typeface="Times New Roman"/>
              <a:sym typeface="Times New Roman"/>
            </a:endParaRPr>
          </a:p>
        </p:txBody>
      </p:sp>
      <p:sp>
        <p:nvSpPr>
          <p:cNvPr id="191" name="Google Shape;191;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GB"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GB" sz="4800">
                <a:solidFill>
                  <a:schemeClr val="dk1"/>
                </a:solidFill>
                <a:latin typeface="Times New Roman"/>
                <a:ea typeface="Times New Roman"/>
                <a:cs typeface="Times New Roman"/>
                <a:sym typeface="Times New Roman"/>
              </a:rPr>
              <a:t>Conclusion</a:t>
            </a:r>
            <a:endParaRPr sz="4800">
              <a:solidFill>
                <a:schemeClr val="dk1"/>
              </a:solidFill>
              <a:latin typeface="Times New Roman"/>
              <a:ea typeface="Times New Roman"/>
              <a:cs typeface="Times New Roman"/>
              <a:sym typeface="Times New Roman"/>
            </a:endParaRPr>
          </a:p>
        </p:txBody>
      </p:sp>
      <p:pic>
        <p:nvPicPr>
          <p:cNvPr id="193" name="Google Shape;193;p10"/>
          <p:cNvPicPr preferRelativeResize="0"/>
          <p:nvPr/>
        </p:nvPicPr>
        <p:blipFill rotWithShape="1">
          <a:blip r:embed="rId4">
            <a:alphaModFix/>
          </a:blip>
          <a:srcRect b="0" l="0" r="0" t="0"/>
          <a:stretch/>
        </p:blipFill>
        <p:spPr>
          <a:xfrm>
            <a:off x="9582150" y="3391195"/>
            <a:ext cx="2466975" cy="341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6" name="Google Shape;66;p2"/>
          <p:cNvGrpSpPr/>
          <p:nvPr/>
        </p:nvGrpSpPr>
        <p:grpSpPr>
          <a:xfrm>
            <a:off x="7448612" y="0"/>
            <a:ext cx="4743796" cy="6858466"/>
            <a:chOff x="7448612" y="0"/>
            <a:chExt cx="4743796" cy="6858466"/>
          </a:xfrm>
        </p:grpSpPr>
        <p:sp>
          <p:nvSpPr>
            <p:cNvPr id="67" name="Google Shape;6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txBox="1"/>
          <p:nvPr>
            <p:ph type="title"/>
          </p:nvPr>
        </p:nvSpPr>
        <p:spPr>
          <a:xfrm>
            <a:off x="374183" y="806778"/>
            <a:ext cx="9632950"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GB" sz="4400">
                <a:latin typeface="Times New Roman"/>
                <a:ea typeface="Times New Roman"/>
                <a:cs typeface="Times New Roman"/>
                <a:sym typeface="Times New Roman"/>
              </a:rPr>
              <a:t>Face detection using CNN algorithm.</a:t>
            </a:r>
            <a:endParaRPr sz="4250"/>
          </a:p>
        </p:txBody>
      </p:sp>
      <p:grpSp>
        <p:nvGrpSpPr>
          <p:cNvPr id="80" name="Google Shape;80;p2"/>
          <p:cNvGrpSpPr/>
          <p:nvPr/>
        </p:nvGrpSpPr>
        <p:grpSpPr>
          <a:xfrm>
            <a:off x="466725" y="6410325"/>
            <a:ext cx="3705225" cy="295275"/>
            <a:chOff x="466725" y="6410325"/>
            <a:chExt cx="3705225" cy="295275"/>
          </a:xfrm>
        </p:grpSpPr>
        <p:pic>
          <p:nvPicPr>
            <p:cNvPr id="81" name="Google Shape;81;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2" name="Google Shape;82;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3" name="Google Shape;83;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4" name="Google Shape;84;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pic>
        <p:nvPicPr>
          <p:cNvPr id="85" name="Google Shape;85;p2"/>
          <p:cNvPicPr preferRelativeResize="0"/>
          <p:nvPr/>
        </p:nvPicPr>
        <p:blipFill rotWithShape="1">
          <a:blip r:embed="rId5">
            <a:alphaModFix/>
          </a:blip>
          <a:srcRect b="0" l="0" r="0" t="0"/>
          <a:stretch/>
        </p:blipFill>
        <p:spPr>
          <a:xfrm>
            <a:off x="673127" y="2521516"/>
            <a:ext cx="8618558" cy="18149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3"/>
          <p:cNvSpPr/>
          <p:nvPr/>
        </p:nvSpPr>
        <p:spPr>
          <a:xfrm>
            <a:off x="0" y="28579"/>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1" name="Google Shape;91;p3"/>
          <p:cNvGrpSpPr/>
          <p:nvPr/>
        </p:nvGrpSpPr>
        <p:grpSpPr>
          <a:xfrm>
            <a:off x="7448612" y="0"/>
            <a:ext cx="4743796" cy="6858466"/>
            <a:chOff x="7448612" y="0"/>
            <a:chExt cx="4743796" cy="6858466"/>
          </a:xfrm>
        </p:grpSpPr>
        <p:sp>
          <p:nvSpPr>
            <p:cNvPr id="92" name="Google Shape;92;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6" name="Google Shape;106;p3"/>
          <p:cNvGrpSpPr/>
          <p:nvPr/>
        </p:nvGrpSpPr>
        <p:grpSpPr>
          <a:xfrm>
            <a:off x="47625" y="3819523"/>
            <a:ext cx="4124325" cy="3009898"/>
            <a:chOff x="47625" y="3819523"/>
            <a:chExt cx="4124325" cy="3009898"/>
          </a:xfrm>
        </p:grpSpPr>
        <p:pic>
          <p:nvPicPr>
            <p:cNvPr id="107" name="Google Shape;107;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8" name="Google Shape;108;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9" name="Google Shape;109;p3"/>
          <p:cNvSpPr txBox="1"/>
          <p:nvPr>
            <p:ph type="title"/>
          </p:nvPr>
        </p:nvSpPr>
        <p:spPr>
          <a:xfrm>
            <a:off x="1794706" y="489997"/>
            <a:ext cx="3234493"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GB">
                <a:latin typeface="Times New Roman"/>
                <a:ea typeface="Times New Roman"/>
                <a:cs typeface="Times New Roman"/>
                <a:sym typeface="Times New Roman"/>
              </a:rPr>
              <a:t>AGENDA</a:t>
            </a:r>
            <a:endParaRPr/>
          </a:p>
        </p:txBody>
      </p:sp>
      <p:sp>
        <p:nvSpPr>
          <p:cNvPr id="110" name="Google Shape;110;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111" name="Google Shape;111;p3"/>
          <p:cNvSpPr txBox="1"/>
          <p:nvPr/>
        </p:nvSpPr>
        <p:spPr>
          <a:xfrm>
            <a:off x="1771140" y="1763055"/>
            <a:ext cx="6534660" cy="35394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200"/>
              <a:buFont typeface="Noto Sans Symbols"/>
              <a:buChar char="❖"/>
            </a:pPr>
            <a:r>
              <a:rPr lang="en-GB" sz="3200">
                <a:solidFill>
                  <a:schemeClr val="dk1"/>
                </a:solidFill>
                <a:latin typeface="Times New Roman"/>
                <a:ea typeface="Times New Roman"/>
                <a:cs typeface="Times New Roman"/>
                <a:sym typeface="Times New Roman"/>
              </a:rPr>
              <a:t>Problem Statement</a:t>
            </a:r>
            <a:endParaRPr/>
          </a:p>
          <a:p>
            <a:pPr indent="-285750" lvl="0" marL="285750" marR="0" rtl="0" algn="l">
              <a:spcBef>
                <a:spcPts val="0"/>
              </a:spcBef>
              <a:spcAft>
                <a:spcPts val="0"/>
              </a:spcAft>
              <a:buClr>
                <a:schemeClr val="dk1"/>
              </a:buClr>
              <a:buSzPts val="3200"/>
              <a:buFont typeface="Noto Sans Symbols"/>
              <a:buChar char="❖"/>
            </a:pPr>
            <a:r>
              <a:rPr lang="en-GB" sz="3200">
                <a:solidFill>
                  <a:schemeClr val="dk1"/>
                </a:solidFill>
                <a:latin typeface="Times New Roman"/>
                <a:ea typeface="Times New Roman"/>
                <a:cs typeface="Times New Roman"/>
                <a:sym typeface="Times New Roman"/>
              </a:rPr>
              <a:t>Proposed System / Solution</a:t>
            </a:r>
            <a:endParaRPr/>
          </a:p>
          <a:p>
            <a:pPr indent="-285750" lvl="0" marL="285750" marR="0" rtl="0" algn="l">
              <a:spcBef>
                <a:spcPts val="0"/>
              </a:spcBef>
              <a:spcAft>
                <a:spcPts val="0"/>
              </a:spcAft>
              <a:buClr>
                <a:schemeClr val="dk1"/>
              </a:buClr>
              <a:buSzPts val="3200"/>
              <a:buFont typeface="Noto Sans Symbols"/>
              <a:buChar char="❖"/>
            </a:pPr>
            <a:r>
              <a:rPr lang="en-GB" sz="3200">
                <a:solidFill>
                  <a:schemeClr val="dk1"/>
                </a:solidFill>
                <a:latin typeface="Times New Roman"/>
                <a:ea typeface="Times New Roman"/>
                <a:cs typeface="Times New Roman"/>
                <a:sym typeface="Times New Roman"/>
              </a:rPr>
              <a:t>System Development Approach </a:t>
            </a:r>
            <a:endParaRPr/>
          </a:p>
          <a:p>
            <a:pPr indent="-285750" lvl="0" marL="285750" marR="0" rtl="0" algn="l">
              <a:spcBef>
                <a:spcPts val="0"/>
              </a:spcBef>
              <a:spcAft>
                <a:spcPts val="0"/>
              </a:spcAft>
              <a:buClr>
                <a:schemeClr val="dk1"/>
              </a:buClr>
              <a:buSzPts val="3200"/>
              <a:buFont typeface="Noto Sans Symbols"/>
              <a:buChar char="❖"/>
            </a:pPr>
            <a:r>
              <a:rPr lang="en-GB" sz="3200">
                <a:solidFill>
                  <a:schemeClr val="dk1"/>
                </a:solidFill>
                <a:latin typeface="Times New Roman"/>
                <a:ea typeface="Times New Roman"/>
                <a:cs typeface="Times New Roman"/>
                <a:sym typeface="Times New Roman"/>
              </a:rPr>
              <a:t>Algorithm</a:t>
            </a:r>
            <a:endParaRPr/>
          </a:p>
          <a:p>
            <a:pPr indent="-285750" lvl="0" marL="285750" marR="0" rtl="0" algn="l">
              <a:spcBef>
                <a:spcPts val="0"/>
              </a:spcBef>
              <a:spcAft>
                <a:spcPts val="0"/>
              </a:spcAft>
              <a:buClr>
                <a:schemeClr val="dk1"/>
              </a:buClr>
              <a:buSzPts val="3200"/>
              <a:buFont typeface="Noto Sans Symbols"/>
              <a:buChar char="❖"/>
            </a:pPr>
            <a:r>
              <a:rPr lang="en-GB" sz="3200">
                <a:solidFill>
                  <a:schemeClr val="dk1"/>
                </a:solidFill>
                <a:latin typeface="Times New Roman"/>
                <a:ea typeface="Times New Roman"/>
                <a:cs typeface="Times New Roman"/>
                <a:sym typeface="Times New Roman"/>
              </a:rPr>
              <a:t>Deployment</a:t>
            </a:r>
            <a:endParaRPr/>
          </a:p>
          <a:p>
            <a:pPr indent="-285750" lvl="0" marL="285750" marR="0" rtl="0" algn="l">
              <a:spcBef>
                <a:spcPts val="0"/>
              </a:spcBef>
              <a:spcAft>
                <a:spcPts val="0"/>
              </a:spcAft>
              <a:buClr>
                <a:schemeClr val="dk1"/>
              </a:buClr>
              <a:buSzPts val="3200"/>
              <a:buFont typeface="Noto Sans Symbols"/>
              <a:buChar char="❖"/>
            </a:pPr>
            <a:r>
              <a:rPr lang="en-GB" sz="3200">
                <a:solidFill>
                  <a:schemeClr val="dk1"/>
                </a:solidFill>
                <a:latin typeface="Times New Roman"/>
                <a:ea typeface="Times New Roman"/>
                <a:cs typeface="Times New Roman"/>
                <a:sym typeface="Times New Roman"/>
              </a:rPr>
              <a:t>Result</a:t>
            </a:r>
            <a:endParaRPr/>
          </a:p>
          <a:p>
            <a:pPr indent="-285750" lvl="0" marL="285750" marR="0" rtl="0" algn="l">
              <a:spcBef>
                <a:spcPts val="0"/>
              </a:spcBef>
              <a:spcAft>
                <a:spcPts val="0"/>
              </a:spcAft>
              <a:buClr>
                <a:schemeClr val="dk1"/>
              </a:buClr>
              <a:buSzPts val="3200"/>
              <a:buFont typeface="Noto Sans Symbols"/>
              <a:buChar char="❖"/>
            </a:pPr>
            <a:r>
              <a:rPr lang="en-GB" sz="3200">
                <a:solidFill>
                  <a:schemeClr val="dk1"/>
                </a:solidFill>
                <a:latin typeface="Times New Roman"/>
                <a:ea typeface="Times New Roman"/>
                <a:cs typeface="Times New Roman"/>
                <a:sym typeface="Times New Roman"/>
              </a:rPr>
              <a:t>Conclusion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4"/>
          <p:cNvGrpSpPr/>
          <p:nvPr/>
        </p:nvGrpSpPr>
        <p:grpSpPr>
          <a:xfrm>
            <a:off x="9067800" y="2971800"/>
            <a:ext cx="2762250" cy="3257550"/>
            <a:chOff x="7991475" y="2933700"/>
            <a:chExt cx="2762250" cy="3257550"/>
          </a:xfrm>
        </p:grpSpPr>
        <p:sp>
          <p:nvSpPr>
            <p:cNvPr id="117" name="Google Shape;11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0" name="Google Shape;120;p4"/>
          <p:cNvSpPr txBox="1"/>
          <p:nvPr>
            <p:ph type="title"/>
          </p:nvPr>
        </p:nvSpPr>
        <p:spPr>
          <a:xfrm>
            <a:off x="834072" y="575055"/>
            <a:ext cx="7395528"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GB" sz="4250">
                <a:latin typeface="Comic Sans MS"/>
                <a:ea typeface="Comic Sans MS"/>
                <a:cs typeface="Comic Sans MS"/>
                <a:sym typeface="Comic Sans MS"/>
              </a:rPr>
              <a:t>PROBLEM	STATEMENT</a:t>
            </a:r>
            <a:endParaRPr sz="4250">
              <a:latin typeface="Comic Sans MS"/>
              <a:ea typeface="Comic Sans MS"/>
              <a:cs typeface="Comic Sans MS"/>
              <a:sym typeface="Comic Sans MS"/>
            </a:endParaRPr>
          </a:p>
        </p:txBody>
      </p:sp>
      <p:pic>
        <p:nvPicPr>
          <p:cNvPr id="121" name="Google Shape;121;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2" name="Google Shape;122;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123" name="Google Shape;123;p4"/>
          <p:cNvSpPr txBox="1"/>
          <p:nvPr/>
        </p:nvSpPr>
        <p:spPr>
          <a:xfrm>
            <a:off x="663606" y="2260946"/>
            <a:ext cx="8780431"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Times New Roman"/>
                <a:ea typeface="Times New Roman"/>
                <a:cs typeface="Times New Roman"/>
                <a:sym typeface="Times New Roman"/>
              </a:rPr>
              <a:t>Develop a system capable of accurately detecting human faces in images or video streams. This system should be robust to variations in lighting conditions, facial expressions, and orientations.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5"/>
          <p:cNvGrpSpPr/>
          <p:nvPr/>
        </p:nvGrpSpPr>
        <p:grpSpPr>
          <a:xfrm>
            <a:off x="8658225" y="2647950"/>
            <a:ext cx="3533775" cy="3810000"/>
            <a:chOff x="8658225" y="2647950"/>
            <a:chExt cx="3533775" cy="3810000"/>
          </a:xfrm>
        </p:grpSpPr>
        <p:sp>
          <p:nvSpPr>
            <p:cNvPr id="129" name="Google Shape;129;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 name="Google Shape;131;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2" name="Google Shape;132;p5"/>
          <p:cNvSpPr txBox="1"/>
          <p:nvPr>
            <p:ph type="title"/>
          </p:nvPr>
        </p:nvSpPr>
        <p:spPr>
          <a:xfrm>
            <a:off x="609600" y="457200"/>
            <a:ext cx="7718425" cy="69378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GB" sz="4400">
                <a:latin typeface="Times New Roman"/>
                <a:ea typeface="Times New Roman"/>
                <a:cs typeface="Times New Roman"/>
                <a:sym typeface="Times New Roman"/>
              </a:rPr>
              <a:t>Proposed System / Solution</a:t>
            </a:r>
            <a:endParaRPr/>
          </a:p>
        </p:txBody>
      </p:sp>
      <p:pic>
        <p:nvPicPr>
          <p:cNvPr id="133" name="Google Shape;133;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4" name="Google Shape;134;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135" name="Google Shape;135;p5"/>
          <p:cNvSpPr txBox="1"/>
          <p:nvPr/>
        </p:nvSpPr>
        <p:spPr>
          <a:xfrm>
            <a:off x="850213" y="2254032"/>
            <a:ext cx="7467600"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800">
                <a:solidFill>
                  <a:schemeClr val="dk1"/>
                </a:solidFill>
                <a:latin typeface="Times New Roman"/>
                <a:ea typeface="Times New Roman"/>
                <a:cs typeface="Times New Roman"/>
                <a:sym typeface="Times New Roman"/>
              </a:rPr>
              <a:t>Utilize Convolutional Neural Networks (CNNs), a type of deep learning algorithm well-suited for image recognition tasks. Train the CNN on a dataset of labeled facial images to learn distinctive features of human faces. Implement techniques such as data augmentation and transfer learning to enhance model performance.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6"/>
          <p:cNvSpPr txBox="1"/>
          <p:nvPr>
            <p:ph type="title"/>
          </p:nvPr>
        </p:nvSpPr>
        <p:spPr>
          <a:xfrm>
            <a:off x="699452" y="891793"/>
            <a:ext cx="6310948" cy="50911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GB" sz="3200">
                <a:latin typeface="Times New Roman"/>
                <a:ea typeface="Times New Roman"/>
                <a:cs typeface="Times New Roman"/>
                <a:sym typeface="Times New Roman"/>
              </a:rPr>
              <a:t>System Development Approach</a:t>
            </a:r>
            <a:endParaRPr sz="3200">
              <a:latin typeface="Times New Roman"/>
              <a:ea typeface="Times New Roman"/>
              <a:cs typeface="Times New Roman"/>
              <a:sym typeface="Times New Roman"/>
            </a:endParaRPr>
          </a:p>
        </p:txBody>
      </p:sp>
      <p:pic>
        <p:nvPicPr>
          <p:cNvPr id="143" name="Google Shape;14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4" name="Google Shape;14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145" name="Google Shape;145;p6"/>
          <p:cNvSpPr txBox="1"/>
          <p:nvPr/>
        </p:nvSpPr>
        <p:spPr>
          <a:xfrm>
            <a:off x="990600" y="1828800"/>
            <a:ext cx="7086600" cy="440120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Noto Sans Symbols"/>
              <a:buChar char="⮚"/>
            </a:pPr>
            <a:r>
              <a:rPr lang="en-GB" sz="2000">
                <a:solidFill>
                  <a:schemeClr val="dk1"/>
                </a:solidFill>
                <a:latin typeface="Calibri"/>
                <a:ea typeface="Calibri"/>
                <a:cs typeface="Calibri"/>
                <a:sym typeface="Calibri"/>
              </a:rPr>
              <a:t>Data Collection: Gather a diverse dataset of facial images covering various demographics, poses, and environmental conditions. </a:t>
            </a:r>
            <a:endParaRPr/>
          </a:p>
          <a:p>
            <a:pPr indent="-285750" lvl="0" marL="285750" marR="0" rtl="0" algn="just">
              <a:spcBef>
                <a:spcPts val="0"/>
              </a:spcBef>
              <a:spcAft>
                <a:spcPts val="0"/>
              </a:spcAft>
              <a:buClr>
                <a:schemeClr val="dk1"/>
              </a:buClr>
              <a:buSzPts val="2000"/>
              <a:buFont typeface="Noto Sans Symbols"/>
              <a:buChar char="⮚"/>
            </a:pPr>
            <a:r>
              <a:rPr lang="en-GB" sz="2000">
                <a:solidFill>
                  <a:schemeClr val="dk1"/>
                </a:solidFill>
                <a:latin typeface="Calibri"/>
                <a:ea typeface="Calibri"/>
                <a:cs typeface="Calibri"/>
                <a:sym typeface="Calibri"/>
              </a:rPr>
              <a:t>Data Preprocessing: Resize images, normalize pixel values, and perform data augmentation techniques like rotation, flipping, and brightness adjustment. </a:t>
            </a:r>
            <a:endParaRPr/>
          </a:p>
          <a:p>
            <a:pPr indent="-285750" lvl="0" marL="285750" marR="0" rtl="0" algn="just">
              <a:spcBef>
                <a:spcPts val="0"/>
              </a:spcBef>
              <a:spcAft>
                <a:spcPts val="0"/>
              </a:spcAft>
              <a:buClr>
                <a:schemeClr val="dk1"/>
              </a:buClr>
              <a:buSzPts val="2000"/>
              <a:buFont typeface="Noto Sans Symbols"/>
              <a:buChar char="⮚"/>
            </a:pPr>
            <a:r>
              <a:rPr lang="en-GB" sz="2000">
                <a:solidFill>
                  <a:schemeClr val="dk1"/>
                </a:solidFill>
                <a:latin typeface="Calibri"/>
                <a:ea typeface="Calibri"/>
                <a:cs typeface="Calibri"/>
                <a:sym typeface="Calibri"/>
              </a:rPr>
              <a:t>Model Training: Design and train a CNN architecture using frameworks like TensorFlow or PyTorch. Experiment with different network architectures, hyperparameters, and optimization techniques to achieve optimal performance. </a:t>
            </a:r>
            <a:endParaRPr/>
          </a:p>
          <a:p>
            <a:pPr indent="-285750" lvl="0" marL="285750" marR="0" rtl="0" algn="just">
              <a:spcBef>
                <a:spcPts val="0"/>
              </a:spcBef>
              <a:spcAft>
                <a:spcPts val="0"/>
              </a:spcAft>
              <a:buClr>
                <a:schemeClr val="dk1"/>
              </a:buClr>
              <a:buSzPts val="2000"/>
              <a:buFont typeface="Noto Sans Symbols"/>
              <a:buChar char="⮚"/>
            </a:pPr>
            <a:r>
              <a:rPr lang="en-GB" sz="2000">
                <a:solidFill>
                  <a:schemeClr val="dk1"/>
                </a:solidFill>
                <a:latin typeface="Calibri"/>
                <a:ea typeface="Calibri"/>
                <a:cs typeface="Calibri"/>
                <a:sym typeface="Calibri"/>
              </a:rPr>
              <a:t>Evaluation: Evaluate the trained model on a separate validation dataset to measure its accuracy, precision, recall, and F1-score. </a:t>
            </a:r>
            <a:endParaRPr/>
          </a:p>
          <a:p>
            <a:pPr indent="-285750" lvl="0" marL="285750" marR="0" rtl="0" algn="just">
              <a:spcBef>
                <a:spcPts val="0"/>
              </a:spcBef>
              <a:spcAft>
                <a:spcPts val="0"/>
              </a:spcAft>
              <a:buClr>
                <a:schemeClr val="dk1"/>
              </a:buClr>
              <a:buSzPts val="2000"/>
              <a:buFont typeface="Noto Sans Symbols"/>
              <a:buChar char="⮚"/>
            </a:pPr>
            <a:r>
              <a:rPr lang="en-GB" sz="2000">
                <a:solidFill>
                  <a:schemeClr val="dk1"/>
                </a:solidFill>
                <a:latin typeface="Calibri"/>
                <a:ea typeface="Calibri"/>
                <a:cs typeface="Calibri"/>
                <a:sym typeface="Calibri"/>
              </a:rPr>
              <a:t>Deployment: Integrate the trained model into a software application or system capable of real-time face detection.</a:t>
            </a:r>
            <a:endParaRPr sz="2000">
              <a:solidFill>
                <a:schemeClr val="dk1"/>
              </a:solidFill>
              <a:latin typeface="Calibri"/>
              <a:ea typeface="Calibri"/>
              <a:cs typeface="Calibri"/>
              <a:sym typeface="Calibri"/>
            </a:endParaRPr>
          </a:p>
        </p:txBody>
      </p:sp>
      <p:grpSp>
        <p:nvGrpSpPr>
          <p:cNvPr id="146" name="Google Shape;146;p6"/>
          <p:cNvGrpSpPr/>
          <p:nvPr/>
        </p:nvGrpSpPr>
        <p:grpSpPr>
          <a:xfrm>
            <a:off x="9067800" y="2971800"/>
            <a:ext cx="2762250" cy="3257550"/>
            <a:chOff x="7991475" y="2933700"/>
            <a:chExt cx="2762250" cy="325755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9" name="Google Shape;149;p6"/>
            <p:cNvPicPr preferRelativeResize="0"/>
            <p:nvPr/>
          </p:nvPicPr>
          <p:blipFill rotWithShape="1">
            <a:blip r:embed="rId4">
              <a:alphaModFix/>
            </a:blip>
            <a:srcRect b="0" l="0" r="0" t="0"/>
            <a:stretch/>
          </p:blipFill>
          <p:spPr>
            <a:xfrm>
              <a:off x="7991475" y="2933700"/>
              <a:ext cx="2762250" cy="325755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Times New Roman"/>
                <a:ea typeface="Times New Roman"/>
                <a:cs typeface="Times New Roman"/>
                <a:sym typeface="Times New Roman"/>
              </a:rPr>
              <a:t>Algorithm </a:t>
            </a:r>
            <a:endParaRPr>
              <a:latin typeface="Times New Roman"/>
              <a:ea typeface="Times New Roman"/>
              <a:cs typeface="Times New Roman"/>
              <a:sym typeface="Times New Roman"/>
            </a:endParaRPr>
          </a:p>
        </p:txBody>
      </p:sp>
      <p:sp>
        <p:nvSpPr>
          <p:cNvPr id="155" name="Google Shape;155;p7"/>
          <p:cNvSpPr txBox="1"/>
          <p:nvPr/>
        </p:nvSpPr>
        <p:spPr>
          <a:xfrm>
            <a:off x="304800" y="2046238"/>
            <a:ext cx="94488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400">
                <a:solidFill>
                  <a:schemeClr val="dk1"/>
                </a:solidFill>
                <a:latin typeface="Times New Roman"/>
                <a:ea typeface="Times New Roman"/>
                <a:cs typeface="Times New Roman"/>
                <a:sym typeface="Times New Roman"/>
              </a:rPr>
              <a:t>CNNs consist of multiple layers, including convolutional, pooling, and fully connected layers. Convolutional layers extract features from input images by applying learnable filters. Pooling layers reduce spatial dimensions, while fully connected layers classify extracted features. The model learns to detect faces by adjusting the parameters of these layers during training via backpropagation.</a:t>
            </a:r>
            <a:endParaRPr sz="2400">
              <a:solidFill>
                <a:schemeClr val="dk1"/>
              </a:solidFill>
              <a:latin typeface="Times New Roman"/>
              <a:ea typeface="Times New Roman"/>
              <a:cs typeface="Times New Roman"/>
              <a:sym typeface="Times New Roman"/>
            </a:endParaRPr>
          </a:p>
        </p:txBody>
      </p:sp>
      <p:grpSp>
        <p:nvGrpSpPr>
          <p:cNvPr id="156" name="Google Shape;156;p7"/>
          <p:cNvGrpSpPr/>
          <p:nvPr/>
        </p:nvGrpSpPr>
        <p:grpSpPr>
          <a:xfrm>
            <a:off x="9220200" y="3200400"/>
            <a:ext cx="3533775" cy="3810000"/>
            <a:chOff x="8658225" y="2647950"/>
            <a:chExt cx="3533775" cy="3810000"/>
          </a:xfrm>
        </p:grpSpPr>
        <p:sp>
          <p:nvSpPr>
            <p:cNvPr id="157" name="Google Shape;157;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9" name="Google Shape;159;p7"/>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8"/>
          <p:cNvPicPr preferRelativeResize="0"/>
          <p:nvPr/>
        </p:nvPicPr>
        <p:blipFill rotWithShape="1">
          <a:blip r:embed="rId3">
            <a:alphaModFix/>
          </a:blip>
          <a:srcRect b="0" l="0" r="0" t="0"/>
          <a:stretch/>
        </p:blipFill>
        <p:spPr>
          <a:xfrm>
            <a:off x="26193" y="1495110"/>
            <a:ext cx="2512537" cy="3248025"/>
          </a:xfrm>
          <a:prstGeom prst="rect">
            <a:avLst/>
          </a:prstGeom>
          <a:noFill/>
          <a:ln>
            <a:noFill/>
          </a:ln>
        </p:spPr>
      </p:pic>
      <p:sp>
        <p:nvSpPr>
          <p:cNvPr id="165" name="Google Shape;16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8"/>
          <p:cNvSpPr txBox="1"/>
          <p:nvPr>
            <p:ph type="title"/>
          </p:nvPr>
        </p:nvSpPr>
        <p:spPr>
          <a:xfrm>
            <a:off x="457200" y="433260"/>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GB" sz="3600"/>
              <a:t>Deployment</a:t>
            </a:r>
            <a:endParaRPr sz="3600"/>
          </a:p>
        </p:txBody>
      </p:sp>
      <p:pic>
        <p:nvPicPr>
          <p:cNvPr id="168" name="Google Shape;168;p8"/>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9" name="Google Shape;169;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170" name="Google Shape;170;p8"/>
          <p:cNvSpPr txBox="1"/>
          <p:nvPr/>
        </p:nvSpPr>
        <p:spPr>
          <a:xfrm>
            <a:off x="1747837" y="1995737"/>
            <a:ext cx="7870825"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800">
                <a:solidFill>
                  <a:schemeClr val="dk1"/>
                </a:solidFill>
                <a:latin typeface="Times New Roman"/>
                <a:ea typeface="Times New Roman"/>
                <a:cs typeface="Times New Roman"/>
                <a:sym typeface="Times New Roman"/>
              </a:rPr>
              <a:t>Deploy the trained model in a production environment, such as a mobile app, web service, or standalone application. Ensure efficient inference speed and minimal resource requirements for real-time face detection.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b="1" lang="en-GB"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6" name="Google Shape;17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9"/>
          <p:cNvPicPr preferRelativeResize="0"/>
          <p:nvPr/>
        </p:nvPicPr>
        <p:blipFill rotWithShape="1">
          <a:blip r:embed="rId3">
            <a:alphaModFix/>
          </a:blip>
          <a:srcRect b="0" l="0" r="0" t="0"/>
          <a:stretch/>
        </p:blipFill>
        <p:spPr>
          <a:xfrm>
            <a:off x="9582150" y="3391195"/>
            <a:ext cx="2466975" cy="3419475"/>
          </a:xfrm>
          <a:prstGeom prst="rect">
            <a:avLst/>
          </a:prstGeom>
          <a:noFill/>
          <a:ln>
            <a:noFill/>
          </a:ln>
        </p:spPr>
      </p:pic>
      <p:sp>
        <p:nvSpPr>
          <p:cNvPr id="179" name="Google Shape;179;p9"/>
          <p:cNvSpPr txBox="1"/>
          <p:nvPr>
            <p:ph type="title"/>
          </p:nvPr>
        </p:nvSpPr>
        <p:spPr>
          <a:xfrm>
            <a:off x="752475" y="341307"/>
            <a:ext cx="754316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GB" sz="4250">
                <a:latin typeface="Times New Roman"/>
                <a:ea typeface="Times New Roman"/>
                <a:cs typeface="Times New Roman"/>
                <a:sym typeface="Times New Roman"/>
              </a:rPr>
              <a:t>Result</a:t>
            </a:r>
            <a:endParaRPr sz="4250">
              <a:latin typeface="Times New Roman"/>
              <a:ea typeface="Times New Roman"/>
              <a:cs typeface="Times New Roman"/>
              <a:sym typeface="Times New Roman"/>
            </a:endParaRPr>
          </a:p>
        </p:txBody>
      </p:sp>
      <p:sp>
        <p:nvSpPr>
          <p:cNvPr id="180" name="Google Shape;18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GB"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1" name="Google Shape;181;p9"/>
          <p:cNvSpPr txBox="1"/>
          <p:nvPr/>
        </p:nvSpPr>
        <p:spPr>
          <a:xfrm flipH="1">
            <a:off x="970914" y="1387460"/>
            <a:ext cx="7543164"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400">
                <a:solidFill>
                  <a:schemeClr val="dk1"/>
                </a:solidFill>
                <a:latin typeface="Times New Roman"/>
                <a:ea typeface="Times New Roman"/>
                <a:cs typeface="Times New Roman"/>
                <a:sym typeface="Times New Roman"/>
              </a:rPr>
              <a:t>Measure the performance of the deployed face detection system using metrics like accuracy, speed, and robustness. Conduct real-world testing to assess its effectiveness in various scenarios and environments.</a:t>
            </a:r>
            <a:endParaRPr sz="2400">
              <a:solidFill>
                <a:schemeClr val="dk1"/>
              </a:solidFill>
              <a:latin typeface="Times New Roman"/>
              <a:ea typeface="Times New Roman"/>
              <a:cs typeface="Times New Roman"/>
              <a:sym typeface="Times New Roman"/>
            </a:endParaRPr>
          </a:p>
        </p:txBody>
      </p:sp>
      <p:pic>
        <p:nvPicPr>
          <p:cNvPr id="182" name="Google Shape;182;p9"/>
          <p:cNvPicPr preferRelativeResize="0"/>
          <p:nvPr/>
        </p:nvPicPr>
        <p:blipFill rotWithShape="1">
          <a:blip r:embed="rId4">
            <a:alphaModFix/>
          </a:blip>
          <a:srcRect b="0" l="0" r="0" t="0"/>
          <a:stretch/>
        </p:blipFill>
        <p:spPr>
          <a:xfrm>
            <a:off x="970914" y="3005874"/>
            <a:ext cx="8096250" cy="383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2024-04-16T16:51:24Z</dcterms:created>
  <dc:creator>SabariRaj Pazhani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2024-04-16T00:00:00Z</vt:filetime>
  </property>
</Properties>
</file>