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99480" y="0"/>
            <a:ext cx="3044520" cy="2029680"/>
            <a:chOff x="6099480" y="0"/>
            <a:chExt cx="3044520" cy="2029680"/>
          </a:xfrm>
        </p:grpSpPr>
        <p:sp>
          <p:nvSpPr>
            <p:cNvPr id="1" name="CustomShape 2"/>
            <p:cNvSpPr/>
            <p:nvPr/>
          </p:nvSpPr>
          <p:spPr>
            <a:xfrm>
              <a:off x="8128800" y="0"/>
              <a:ext cx="1014120" cy="1014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160" y="0"/>
              <a:ext cx="1014120" cy="101412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7113240" y="1080"/>
              <a:ext cx="1014120" cy="101412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9480" y="0"/>
              <a:ext cx="1014120" cy="10141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880" y="1015200"/>
              <a:ext cx="1014120" cy="101412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400" cy="33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3903840"/>
            <a:ext cx="9144000" cy="1238760"/>
            <a:chOff x="0" y="3903840"/>
            <a:chExt cx="9144000" cy="1238760"/>
          </a:xfrm>
        </p:grpSpPr>
        <p:sp>
          <p:nvSpPr>
            <p:cNvPr id="45" name="CustomShape 2"/>
            <p:cNvSpPr/>
            <p:nvPr/>
          </p:nvSpPr>
          <p:spPr>
            <a:xfrm>
              <a:off x="8154720" y="3903840"/>
              <a:ext cx="988200" cy="98676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 flipH="1">
              <a:off x="6179760" y="3903840"/>
              <a:ext cx="988200" cy="98676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7170120" y="3903840"/>
              <a:ext cx="988200" cy="986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 rot="10800000">
              <a:off x="8155800" y="3904920"/>
              <a:ext cx="988200" cy="98676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6"/>
            <p:cNvSpPr/>
            <p:nvPr/>
          </p:nvSpPr>
          <p:spPr>
            <a:xfrm>
              <a:off x="0" y="4891680"/>
              <a:ext cx="9142920" cy="2509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97960" y="1775160"/>
            <a:ext cx="822096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1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Roboto"/>
                <a:ea typeface="Roboto"/>
              </a:rPr>
              <a:t>Enhanced Gram-Schmidt Spectral Sharpening Based on Multivariate Regression of MS and Pan Data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97960" y="2715840"/>
            <a:ext cx="82209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0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Roboto"/>
                <a:ea typeface="Roboto"/>
              </a:rPr>
              <a:t>             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​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Bruno Aiazzi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Stefano Baronti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Massimo Selva 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-University of Florence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What We have seen so far…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0000"/>
                </a:solidFill>
                <a:latin typeface="Roboto"/>
                <a:ea typeface="Roboto"/>
              </a:rPr>
              <a:t>How Gram Schmidt works….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434343"/>
                </a:solidFill>
                <a:latin typeface="Roboto"/>
                <a:ea typeface="Roboto"/>
              </a:rPr>
              <a:t>1.Simulating a Panchromatic band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434343"/>
                </a:solidFill>
                <a:latin typeface="Roboto"/>
                <a:ea typeface="Roboto"/>
              </a:rPr>
              <a:t>2.Gram Schmidt transformation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2000" spc="-1" strike="noStrike">
                <a:solidFill>
                  <a:srgbClr val="434343"/>
                </a:solidFill>
                <a:latin typeface="Roboto"/>
                <a:ea typeface="Roboto"/>
              </a:rPr>
              <a:t>3.Swapping high spatial resolution Panchromatic band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en" sz="2000" spc="-1" strike="noStrike">
                <a:solidFill>
                  <a:srgbClr val="434343"/>
                </a:solidFill>
                <a:latin typeface="Roboto"/>
                <a:ea typeface="Roboto"/>
              </a:rPr>
              <a:t>4.Inverse Gram Schmidt transform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2240" y="36000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 u="sng">
                <a:solidFill>
                  <a:srgbClr val="2a3990"/>
                </a:solidFill>
                <a:uFillTx/>
                <a:latin typeface="Roboto"/>
                <a:ea typeface="Roboto"/>
              </a:rPr>
              <a:t>CHALLENGES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1.Band Overlaps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2.Band outside PAN Bandwidth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3.Extended Spectral Response of PAN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4.Color Distortion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4c1130"/>
                </a:solidFill>
                <a:uFillTx/>
                <a:latin typeface="Roboto"/>
                <a:ea typeface="Roboto"/>
              </a:rPr>
              <a:t>ENHANCED GRAM SCHMIDT IMAGE FUSION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4c1130"/>
                </a:solidFill>
                <a:latin typeface="Roboto"/>
                <a:ea typeface="Roboto"/>
              </a:rPr>
              <a:t>In order to avoid this drawback, the idea is to generate the synthetic Pan in such a way that the spectral response of the sensor is considered, by </a:t>
            </a:r>
            <a:r>
              <a:rPr b="1" lang="en" sz="2400" spc="-1" strike="noStrike">
                <a:solidFill>
                  <a:srgbClr val="4c1130"/>
                </a:solidFill>
                <a:latin typeface="Roboto"/>
                <a:ea typeface="Roboto"/>
              </a:rPr>
              <a:t>differently weighting the contributions coming from the different spectral channels</a:t>
            </a:r>
            <a:r>
              <a:rPr b="0" lang="en" sz="2400" spc="-1" strike="noStrike">
                <a:solidFill>
                  <a:srgbClr val="4c1130"/>
                </a:solidFill>
                <a:latin typeface="Roboto"/>
                <a:ea typeface="Roboto"/>
              </a:rPr>
              <a:t>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 u="sng">
                <a:solidFill>
                  <a:srgbClr val="2a3990"/>
                </a:solidFill>
                <a:uFillTx/>
                <a:latin typeface="Roboto"/>
                <a:ea typeface="Roboto"/>
              </a:rPr>
              <a:t>PROCESS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3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1) Reduce the original full resolution Pan image to the size of the MS images. Let denote this image as 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2) Assume a model according to which, at every pixel position it holds that: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P = α · B + β · G + γ · R + δ · NIR +e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where α, β, γ, δ and  are scalar constants.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3) Find αˆ, βˆ, γˆ, ˆδ, and e^ that determine an estimate Pˆ of P such that the mean square value of the residue  </a:t>
            </a: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P− Pˆ is minimized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4) Take Pˆ as the simulated Pan image to be given as input to the GS procedure.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351c75"/>
                </a:solidFill>
                <a:latin typeface="Roboto"/>
                <a:ea typeface="Roboto"/>
              </a:rPr>
              <a:t>                                                 </a:t>
            </a:r>
            <a:r>
              <a:rPr b="0" lang="en" sz="4300" spc="-1" strike="noStrike">
                <a:solidFill>
                  <a:srgbClr val="351c75"/>
                </a:solidFill>
                <a:latin typeface="Roboto"/>
                <a:ea typeface="Roboto"/>
              </a:rPr>
              <a:t>THANKYOU</a:t>
            </a:r>
            <a:endParaRPr b="0" lang="en-IN" sz="4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                                  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2023-12-01T16:01:16Z</dcterms:modified>
  <cp:revision>4</cp:revision>
  <dc:subject/>
  <dc:title/>
</cp:coreProperties>
</file>