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3"/>
  </p:notesMasterIdLst>
  <p:handoutMasterIdLst>
    <p:handoutMasterId r:id="rId14"/>
  </p:handoutMasterIdLst>
  <p:sldIdLst>
    <p:sldId id="2549" r:id="rId2"/>
    <p:sldId id="2538" r:id="rId3"/>
    <p:sldId id="2563" r:id="rId4"/>
    <p:sldId id="2559" r:id="rId5"/>
    <p:sldId id="2565" r:id="rId6"/>
    <p:sldId id="2554" r:id="rId7"/>
    <p:sldId id="2566" r:id="rId8"/>
    <p:sldId id="2567" r:id="rId9"/>
    <p:sldId id="2568" r:id="rId10"/>
    <p:sldId id="2547" r:id="rId11"/>
    <p:sldId id="25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34" autoAdjust="0"/>
  </p:normalViewPr>
  <p:slideViewPr>
    <p:cSldViewPr snapToGrid="0">
      <p:cViewPr varScale="1">
        <p:scale>
          <a:sx n="86" d="100"/>
          <a:sy n="86" d="100"/>
        </p:scale>
        <p:origin x="69" y="1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085546-7C7C-4B3E-ABEB-2669F1A65FB2}" type="doc">
      <dgm:prSet loTypeId="urn:microsoft.com/office/officeart/2017/3/layout/DropPinTimeline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6A9AF0-0DAE-4EB3-B448-4501DA034F4A}">
      <dgm:prSet phldrT="[Text]" custT="1"/>
      <dgm:spPr/>
      <dgm:t>
        <a:bodyPr/>
        <a:lstStyle/>
        <a:p>
          <a:pPr>
            <a:defRPr b="1"/>
          </a:pPr>
          <a:r>
            <a:rPr lang="en-US" sz="2000" u="sng" dirty="0">
              <a:solidFill>
                <a:schemeClr val="bg1"/>
              </a:solidFill>
            </a:rPr>
            <a:t>Data Sourcing</a:t>
          </a:r>
          <a:br>
            <a:rPr lang="en-US" sz="1100" dirty="0">
              <a:solidFill>
                <a:schemeClr val="bg1"/>
              </a:solidFill>
            </a:rPr>
          </a:br>
          <a:r>
            <a:rPr lang="en-US" sz="1600" b="0" dirty="0">
              <a:solidFill>
                <a:schemeClr val="bg1"/>
              </a:solidFill>
            </a:rPr>
            <a:t>Fetching the dataset from the internet, whether it’s from a public or a private source.</a:t>
          </a:r>
          <a:endParaRPr lang="en-US" sz="1100" b="0" dirty="0">
            <a:solidFill>
              <a:schemeClr val="bg1"/>
            </a:solidFill>
          </a:endParaRPr>
        </a:p>
      </dgm:t>
    </dgm:pt>
    <dgm:pt modelId="{8CE6ABD6-768E-42C8-9029-C3B5F278B21C}" type="parTrans" cxnId="{CA0753BD-DB60-4D68-8486-5B376B839B2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B0D7DA9-E6ED-4137-9716-F48BF62327A8}" type="sibTrans" cxnId="{CA0753BD-DB60-4D68-8486-5B376B839B2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A6B1BA0-B2FC-48AD-8EDA-F4AAA4AF2782}">
      <dgm:prSet custT="1"/>
      <dgm:spPr/>
      <dgm:t>
        <a:bodyPr/>
        <a:lstStyle/>
        <a:p>
          <a:pPr>
            <a:defRPr b="1"/>
          </a:pPr>
          <a:r>
            <a:rPr lang="en-US" sz="2000" u="sng" dirty="0">
              <a:solidFill>
                <a:schemeClr val="bg1"/>
              </a:solidFill>
            </a:rPr>
            <a:t>Univariate</a:t>
          </a:r>
        </a:p>
        <a:p>
          <a:pPr>
            <a:defRPr b="1"/>
          </a:pPr>
          <a:r>
            <a:rPr lang="en-US" sz="1600" b="0" i="0" dirty="0">
              <a:solidFill>
                <a:schemeClr val="bg1"/>
              </a:solidFill>
            </a:rPr>
            <a:t>Univariate analysis explores each variable in a data set, separately.</a:t>
          </a:r>
          <a:endParaRPr lang="en-US" sz="1000" b="0" u="sng" dirty="0">
            <a:solidFill>
              <a:schemeClr val="bg1"/>
            </a:solidFill>
          </a:endParaRPr>
        </a:p>
      </dgm:t>
    </dgm:pt>
    <dgm:pt modelId="{D7D3AA07-BCB9-4212-A556-E90870FB1413}" type="parTrans" cxnId="{CD6B6EE8-3813-4EF1-BFEC-C005A3326D6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9FB540D-D808-4040-9A37-0AC474C0212F}" type="sibTrans" cxnId="{CD6B6EE8-3813-4EF1-BFEC-C005A3326D6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CB04A44-4013-4CA7-90FD-29AFC3C15E37}">
      <dgm:prSet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ECEE936A-E3CC-4209-BECC-1CD0C85A2B72}" type="parTrans" cxnId="{24A8F052-3377-4BA4-8C62-CCF5039C85D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7A8F7A0-47A3-4464-B3B7-E0806DF46627}" type="sibTrans" cxnId="{24A8F052-3377-4BA4-8C62-CCF5039C85D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12ADAAB-D5CB-4BBC-8DAF-7340FD334994}">
      <dgm:prSet custT="1"/>
      <dgm:spPr/>
      <dgm:t>
        <a:bodyPr/>
        <a:lstStyle/>
        <a:p>
          <a:pPr>
            <a:defRPr b="1"/>
          </a:pPr>
          <a:r>
            <a:rPr lang="en-US" sz="2000" u="sng" dirty="0">
              <a:solidFill>
                <a:schemeClr val="bg1"/>
              </a:solidFill>
            </a:rPr>
            <a:t>Bivariate</a:t>
          </a:r>
          <a:br>
            <a:rPr lang="en-US" sz="1100" dirty="0">
              <a:solidFill>
                <a:schemeClr val="bg1"/>
              </a:solidFill>
            </a:rPr>
          </a:br>
          <a:r>
            <a:rPr lang="en-US" sz="1600" b="0" i="0" dirty="0" err="1">
              <a:solidFill>
                <a:schemeClr val="bg1"/>
              </a:solidFill>
            </a:rPr>
            <a:t>Bivariate</a:t>
          </a:r>
          <a:r>
            <a:rPr lang="en-US" sz="1600" b="0" i="0" dirty="0">
              <a:solidFill>
                <a:schemeClr val="bg1"/>
              </a:solidFill>
            </a:rPr>
            <a:t> analysis is a kind of statistical analysis when two variables are observed against each other.</a:t>
          </a:r>
          <a:endParaRPr lang="en-US" sz="1100" b="0" dirty="0">
            <a:solidFill>
              <a:schemeClr val="bg1"/>
            </a:solidFill>
          </a:endParaRPr>
        </a:p>
      </dgm:t>
    </dgm:pt>
    <dgm:pt modelId="{45F6D312-A686-491E-95E3-EFB9640CC472}" type="parTrans" cxnId="{C8C7266C-2A0C-476A-85B3-F12BE2521F4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B2787E4-2A8B-428D-A4AE-2B14DCFFC4E7}" type="sibTrans" cxnId="{C8C7266C-2A0C-476A-85B3-F12BE2521F4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AEE5C11-34AE-4EB7-8907-9BED418EA471}">
      <dgm:prSet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2E14AD1F-C7EA-45AE-ADC0-0EE92A6516CB}" type="parTrans" cxnId="{DD687B5C-28C8-4088-99B8-D375C5FDAE4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36FDDA0-6B91-47CB-8114-B6F076E55FC8}" type="sibTrans" cxnId="{DD687B5C-28C8-4088-99B8-D375C5FDAE4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2560FD2-F12F-4A06-A96F-B86674952111}">
      <dgm:prSet/>
      <dgm:spPr/>
      <dgm:t>
        <a:bodyPr/>
        <a:lstStyle/>
        <a:p>
          <a:pPr>
            <a:defRPr b="1"/>
          </a:pPr>
          <a:endParaRPr lang="en-US" b="0" i="1" dirty="0">
            <a:solidFill>
              <a:schemeClr val="bg1"/>
            </a:solidFill>
          </a:endParaRPr>
        </a:p>
      </dgm:t>
    </dgm:pt>
    <dgm:pt modelId="{96173659-138A-4A00-AE0B-9063EA9393A6}" type="parTrans" cxnId="{F9D8B584-9399-4A2B-8ADC-F71293A4822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3C3BC3F-2256-4FBC-AFA5-0D035E3EACD7}" type="sibTrans" cxnId="{F9D8B584-9399-4A2B-8ADC-F71293A4822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83CC5F6-E9B5-49F2-909E-A68D38896308}">
      <dgm:prSet/>
      <dgm:spPr/>
      <dgm:t>
        <a:bodyPr/>
        <a:lstStyle/>
        <a:p>
          <a:pPr>
            <a:defRPr b="1"/>
          </a:pPr>
          <a:endParaRPr lang="en-US" b="0" i="1" dirty="0">
            <a:solidFill>
              <a:schemeClr val="bg1"/>
            </a:solidFill>
            <a:latin typeface="+mj-lt"/>
          </a:endParaRPr>
        </a:p>
      </dgm:t>
    </dgm:pt>
    <dgm:pt modelId="{4C61DDEE-8BBF-4CBF-B066-7E60B6DF0A11}" type="sibTrans" cxnId="{59786CF9-070F-4821-A4E9-D33DB930D8D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5BFC747-B881-4328-BFBE-9BC128388CC6}" type="parTrans" cxnId="{59786CF9-070F-4821-A4E9-D33DB930D8D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EA069F3-397F-40D5-94A6-32C3E355C277}">
      <dgm:prSet/>
      <dgm:spPr/>
      <dgm:t>
        <a:bodyPr anchor="t"/>
        <a:lstStyle/>
        <a:p>
          <a:endParaRPr lang="en-US" i="1" dirty="0">
            <a:solidFill>
              <a:schemeClr val="bg1"/>
            </a:solidFill>
          </a:endParaRPr>
        </a:p>
      </dgm:t>
    </dgm:pt>
    <dgm:pt modelId="{2F99115B-608E-4E08-A503-B74879A76D07}" type="parTrans" cxnId="{BC5A70C8-9D97-4922-BCDB-6316D191C52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94D5EF7-F47C-476C-A5FE-1C35261B578A}" type="sibTrans" cxnId="{BC5A70C8-9D97-4922-BCDB-6316D191C52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E529C6E-C939-479A-A075-9E9B02837B50}">
      <dgm:prSet/>
      <dgm:spPr/>
      <dgm:t>
        <a:bodyPr anchor="b"/>
        <a:lstStyle/>
        <a:p>
          <a:endParaRPr lang="en-US" dirty="0">
            <a:solidFill>
              <a:schemeClr val="bg1"/>
            </a:solidFill>
          </a:endParaRPr>
        </a:p>
      </dgm:t>
    </dgm:pt>
    <dgm:pt modelId="{46B3C017-F97A-4640-992A-33AEE06B2EFC}" type="parTrans" cxnId="{99746BB5-7122-43B8-8680-CF610F03585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92E80CB-2667-481C-8244-6EC4AEED1BC2}" type="sibTrans" cxnId="{99746BB5-7122-43B8-8680-CF610F03585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A5D3400-AF5B-4297-8592-4C1EDB9D0973}" type="pres">
      <dgm:prSet presAssocID="{63085546-7C7C-4B3E-ABEB-2669F1A65FB2}" presName="root" presStyleCnt="0">
        <dgm:presLayoutVars>
          <dgm:chMax/>
          <dgm:chPref/>
          <dgm:animLvl val="lvl"/>
        </dgm:presLayoutVars>
      </dgm:prSet>
      <dgm:spPr/>
    </dgm:pt>
    <dgm:pt modelId="{BD204284-1F7C-4D58-BC79-8C2DEE7E9FAF}" type="pres">
      <dgm:prSet presAssocID="{63085546-7C7C-4B3E-ABEB-2669F1A65FB2}" presName="divider" presStyleLbl="fgAcc1" presStyleIdx="0" presStyleCnt="6" custFlipVert="1" custSzY="105708"/>
      <dgm:spPr>
        <a:prstGeom prst="homePlate">
          <a:avLst/>
        </a:prstGeom>
        <a:solidFill>
          <a:schemeClr val="accent5">
            <a:alpha val="90000"/>
          </a:schemeClr>
        </a:solidFill>
        <a:ln>
          <a:noFill/>
        </a:ln>
      </dgm:spPr>
    </dgm:pt>
    <dgm:pt modelId="{46A6B157-7198-41C4-9D25-C4F8885F1B6F}" type="pres">
      <dgm:prSet presAssocID="{63085546-7C7C-4B3E-ABEB-2669F1A65FB2}" presName="nodes" presStyleCnt="0">
        <dgm:presLayoutVars>
          <dgm:chMax/>
          <dgm:chPref/>
          <dgm:animLvl val="lvl"/>
        </dgm:presLayoutVars>
      </dgm:prSet>
      <dgm:spPr/>
    </dgm:pt>
    <dgm:pt modelId="{64373A7D-C7A5-4C0C-9781-58743159539A}" type="pres">
      <dgm:prSet presAssocID="{096A9AF0-0DAE-4EB3-B448-4501DA034F4A}" presName="composite" presStyleCnt="0"/>
      <dgm:spPr/>
    </dgm:pt>
    <dgm:pt modelId="{B57996C3-16BE-4CEB-B9E2-6FFC42938F41}" type="pres">
      <dgm:prSet presAssocID="{096A9AF0-0DAE-4EB3-B448-4501DA034F4A}" presName="ConnectorPoint" presStyleLbl="lnNode1" presStyleIdx="0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BC71368F-DA7E-405D-93AC-3A6767BF9FC6}" type="pres">
      <dgm:prSet presAssocID="{096A9AF0-0DAE-4EB3-B448-4501DA034F4A}" presName="DropPinPlaceHolder" presStyleCnt="0"/>
      <dgm:spPr/>
    </dgm:pt>
    <dgm:pt modelId="{5B4632EA-1574-417A-A3FA-D711159FBAD1}" type="pres">
      <dgm:prSet presAssocID="{096A9AF0-0DAE-4EB3-B448-4501DA034F4A}" presName="DropPin" presStyleLbl="alignNode1" presStyleIdx="0" presStyleCnt="5"/>
      <dgm:spPr/>
    </dgm:pt>
    <dgm:pt modelId="{032E0966-F86B-4BBD-BE80-8FAB861AF0E8}" type="pres">
      <dgm:prSet presAssocID="{096A9AF0-0DAE-4EB3-B448-4501DA034F4A}" presName="Ellipse" presStyleLbl="fgAcc1" presStyleIdx="1" presStyleCnt="6"/>
      <dgm:spPr>
        <a:prstGeom prst="donut">
          <a:avLst/>
        </a:prstGeom>
      </dgm:spPr>
    </dgm:pt>
    <dgm:pt modelId="{B608C5A1-CE9E-4410-9F2F-F714CC6AB069}" type="pres">
      <dgm:prSet presAssocID="{096A9AF0-0DAE-4EB3-B448-4501DA034F4A}" presName="L2TextContainer" presStyleLbl="revTx" presStyleIdx="0" presStyleCnt="10">
        <dgm:presLayoutVars>
          <dgm:bulletEnabled val="1"/>
        </dgm:presLayoutVars>
      </dgm:prSet>
      <dgm:spPr/>
    </dgm:pt>
    <dgm:pt modelId="{C1E34084-406C-48D5-88FE-7226282DBC49}" type="pres">
      <dgm:prSet presAssocID="{096A9AF0-0DAE-4EB3-B448-4501DA034F4A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33168228-1414-4AAF-B7E5-C08A80BBB2F1}" type="pres">
      <dgm:prSet presAssocID="{096A9AF0-0DAE-4EB3-B448-4501DA034F4A}" presName="ConnectLine" presStyleLbl="sibTrans1D1" presStyleIdx="0" presStyleCnt="5"/>
      <dgm:spPr>
        <a:xfrm>
          <a:off x="1843314" y="2690813"/>
          <a:ext cx="0" cy="1592961"/>
        </a:xfrm>
        <a:prstGeom prst="line">
          <a:avLst/>
        </a:prstGeom>
      </dgm:spPr>
    </dgm:pt>
    <dgm:pt modelId="{C791BCDD-76D3-4E0E-98B9-0C4903CF0E94}" type="pres">
      <dgm:prSet presAssocID="{096A9AF0-0DAE-4EB3-B448-4501DA034F4A}" presName="EmptyPlaceHolder" presStyleCnt="0"/>
      <dgm:spPr/>
    </dgm:pt>
    <dgm:pt modelId="{3B1DA912-FDB7-4F73-8823-B30C56F7DE86}" type="pres">
      <dgm:prSet presAssocID="{6B0D7DA9-E6ED-4137-9716-F48BF62327A8}" presName="spaceBetweenRectangles" presStyleCnt="0"/>
      <dgm:spPr/>
    </dgm:pt>
    <dgm:pt modelId="{DCEEC7C0-6CAC-4153-B66A-D920E3B7F504}" type="pres">
      <dgm:prSet presAssocID="{683CC5F6-E9B5-49F2-909E-A68D38896308}" presName="composite" presStyleCnt="0"/>
      <dgm:spPr/>
    </dgm:pt>
    <dgm:pt modelId="{56361E50-9FEC-48AD-A369-C1A8379B35EC}" type="pres">
      <dgm:prSet presAssocID="{683CC5F6-E9B5-49F2-909E-A68D38896308}" presName="ConnectorPoint" presStyleLbl="lnNode1" presStyleIdx="1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0AC7E27-D774-4261-A80F-683BBD09A81D}" type="pres">
      <dgm:prSet presAssocID="{683CC5F6-E9B5-49F2-909E-A68D38896308}" presName="DropPinPlaceHolder" presStyleCnt="0"/>
      <dgm:spPr/>
    </dgm:pt>
    <dgm:pt modelId="{7BC09B8D-1C75-4604-9F35-AEC078447C45}" type="pres">
      <dgm:prSet presAssocID="{683CC5F6-E9B5-49F2-909E-A68D38896308}" presName="DropPin" presStyleLbl="alignNode1" presStyleIdx="1" presStyleCnt="5"/>
      <dgm:spPr>
        <a:prstGeom prst="ellipse">
          <a:avLst/>
        </a:prstGeom>
      </dgm:spPr>
    </dgm:pt>
    <dgm:pt modelId="{DFE91A1F-E910-48AB-A4C9-128002268483}" type="pres">
      <dgm:prSet presAssocID="{683CC5F6-E9B5-49F2-909E-A68D38896308}" presName="Ellipse" presStyleLbl="fgAcc1" presStyleIdx="2" presStyleCnt="6"/>
      <dgm:spPr>
        <a:prstGeom prst="star12">
          <a:avLst/>
        </a:prstGeom>
      </dgm:spPr>
    </dgm:pt>
    <dgm:pt modelId="{FC8603F2-85FC-4134-978C-4054E468209C}" type="pres">
      <dgm:prSet presAssocID="{683CC5F6-E9B5-49F2-909E-A68D38896308}" presName="L2TextContainer" presStyleLbl="revTx" presStyleIdx="2" presStyleCnt="10">
        <dgm:presLayoutVars>
          <dgm:bulletEnabled val="1"/>
        </dgm:presLayoutVars>
      </dgm:prSet>
      <dgm:spPr/>
    </dgm:pt>
    <dgm:pt modelId="{4EB3AA5C-1289-44C6-9F3E-859ABA28E18F}" type="pres">
      <dgm:prSet presAssocID="{683CC5F6-E9B5-49F2-909E-A68D38896308}" presName="L1TextContainer" presStyleLbl="revTx" presStyleIdx="3" presStyleCnt="10" custLinFactX="57043" custLinFactY="-498050" custLinFactNeighborX="100000" custLinFactNeighborY="-500000">
        <dgm:presLayoutVars>
          <dgm:chMax val="1"/>
          <dgm:chPref val="1"/>
          <dgm:bulletEnabled val="1"/>
        </dgm:presLayoutVars>
      </dgm:prSet>
      <dgm:spPr/>
    </dgm:pt>
    <dgm:pt modelId="{0BB03C0E-97EC-4D66-9B09-35D689DAB28C}" type="pres">
      <dgm:prSet presAssocID="{683CC5F6-E9B5-49F2-909E-A68D38896308}" presName="ConnectLine" presStyleLbl="sibTrans1D1" presStyleIdx="1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1A7A92CB-81F0-42D4-87BF-4008DEFA9CA8}" type="pres">
      <dgm:prSet presAssocID="{683CC5F6-E9B5-49F2-909E-A68D38896308}" presName="EmptyPlaceHolder" presStyleCnt="0"/>
      <dgm:spPr/>
    </dgm:pt>
    <dgm:pt modelId="{ABE3202B-256B-4398-8B41-CB40EDB06266}" type="pres">
      <dgm:prSet presAssocID="{4C61DDEE-8BBF-4CBF-B066-7E60B6DF0A11}" presName="spaceBetweenRectangles" presStyleCnt="0"/>
      <dgm:spPr/>
    </dgm:pt>
    <dgm:pt modelId="{B744CD57-FD23-4E62-9589-4CAC57B034E9}" type="pres">
      <dgm:prSet presAssocID="{CA6B1BA0-B2FC-48AD-8EDA-F4AAA4AF2782}" presName="composite" presStyleCnt="0"/>
      <dgm:spPr/>
    </dgm:pt>
    <dgm:pt modelId="{D891B168-1DA5-4124-931F-A51FCB8EFC11}" type="pres">
      <dgm:prSet presAssocID="{CA6B1BA0-B2FC-48AD-8EDA-F4AAA4AF2782}" presName="ConnectorPoint" presStyleLbl="lnNode1" presStyleIdx="2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2206762-CD73-4F82-B16A-D168E2503215}" type="pres">
      <dgm:prSet presAssocID="{CA6B1BA0-B2FC-48AD-8EDA-F4AAA4AF2782}" presName="DropPinPlaceHolder" presStyleCnt="0"/>
      <dgm:spPr/>
    </dgm:pt>
    <dgm:pt modelId="{C0DBECBF-E3AA-450B-95D4-8349AA21B4F8}" type="pres">
      <dgm:prSet presAssocID="{CA6B1BA0-B2FC-48AD-8EDA-F4AAA4AF2782}" presName="DropPin" presStyleLbl="alignNode1" presStyleIdx="2" presStyleCnt="5"/>
      <dgm:spPr/>
    </dgm:pt>
    <dgm:pt modelId="{6EDDD44C-F5E4-49AD-B1D9-346B8B8AEE8F}" type="pres">
      <dgm:prSet presAssocID="{CA6B1BA0-B2FC-48AD-8EDA-F4AAA4AF2782}" presName="Ellipse" presStyleLbl="fgAcc1" presStyleIdx="3" presStyleCnt="6"/>
      <dgm:spPr>
        <a:prstGeom prst="donut">
          <a:avLst/>
        </a:prstGeom>
      </dgm:spPr>
    </dgm:pt>
    <dgm:pt modelId="{FE564261-183D-47F9-8E7E-BCFC5023A815}" type="pres">
      <dgm:prSet presAssocID="{CA6B1BA0-B2FC-48AD-8EDA-F4AAA4AF2782}" presName="L2TextContainer" presStyleLbl="revTx" presStyleIdx="4" presStyleCnt="10">
        <dgm:presLayoutVars>
          <dgm:bulletEnabled val="1"/>
        </dgm:presLayoutVars>
      </dgm:prSet>
      <dgm:spPr/>
    </dgm:pt>
    <dgm:pt modelId="{3DA36ABE-9810-4ED4-9A55-2905E7588D06}" type="pres">
      <dgm:prSet presAssocID="{CA6B1BA0-B2FC-48AD-8EDA-F4AAA4AF2782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4B9F5909-A57C-4893-9C8A-D5960FE9BE37}" type="pres">
      <dgm:prSet presAssocID="{CA6B1BA0-B2FC-48AD-8EDA-F4AAA4AF2782}" presName="ConnectLine" presStyleLbl="sibTrans1D1" presStyleIdx="2" presStyleCnt="5"/>
      <dgm:spPr>
        <a:xfrm>
          <a:off x="4960678" y="2690813"/>
          <a:ext cx="0" cy="1592961"/>
        </a:xfrm>
        <a:prstGeom prst="line">
          <a:avLst/>
        </a:prstGeom>
      </dgm:spPr>
    </dgm:pt>
    <dgm:pt modelId="{DEDCEF89-DB8F-4197-B2D2-2D39426E0B96}" type="pres">
      <dgm:prSet presAssocID="{CA6B1BA0-B2FC-48AD-8EDA-F4AAA4AF2782}" presName="EmptyPlaceHolder" presStyleCnt="0"/>
      <dgm:spPr/>
    </dgm:pt>
    <dgm:pt modelId="{4A96FD2F-C127-41DC-AA54-1EEBED6BA483}" type="pres">
      <dgm:prSet presAssocID="{39FB540D-D808-4040-9A37-0AC474C0212F}" presName="spaceBetweenRectangles" presStyleCnt="0"/>
      <dgm:spPr/>
    </dgm:pt>
    <dgm:pt modelId="{A1AE2BC4-A99C-4DD3-A84D-EB3461D18287}" type="pres">
      <dgm:prSet presAssocID="{212ADAAB-D5CB-4BBC-8DAF-7340FD334994}" presName="composite" presStyleCnt="0"/>
      <dgm:spPr/>
    </dgm:pt>
    <dgm:pt modelId="{278CF1E0-B1C4-4B10-A5EC-FD7EF0557E2D}" type="pres">
      <dgm:prSet presAssocID="{212ADAAB-D5CB-4BBC-8DAF-7340FD334994}" presName="ConnectorPoint" presStyleLbl="lnNode1" presStyleIdx="3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27B65FB4-BE6A-41E6-BBE9-8DC9F7B73486}" type="pres">
      <dgm:prSet presAssocID="{212ADAAB-D5CB-4BBC-8DAF-7340FD334994}" presName="DropPinPlaceHolder" presStyleCnt="0"/>
      <dgm:spPr/>
    </dgm:pt>
    <dgm:pt modelId="{488CC4C6-DFBC-460C-A9ED-BEDA8CC682D4}" type="pres">
      <dgm:prSet presAssocID="{212ADAAB-D5CB-4BBC-8DAF-7340FD334994}" presName="DropPin" presStyleLbl="alignNode1" presStyleIdx="3" presStyleCnt="5"/>
      <dgm:spPr/>
    </dgm:pt>
    <dgm:pt modelId="{48CA82DA-B677-461B-A08D-337683480059}" type="pres">
      <dgm:prSet presAssocID="{212ADAAB-D5CB-4BBC-8DAF-7340FD334994}" presName="Ellipse" presStyleLbl="fgAcc1" presStyleIdx="4" presStyleCnt="6"/>
      <dgm:spPr>
        <a:prstGeom prst="donut">
          <a:avLst/>
        </a:prstGeom>
      </dgm:spPr>
    </dgm:pt>
    <dgm:pt modelId="{D1646913-A3FA-4470-A3E9-C64B0A13A62A}" type="pres">
      <dgm:prSet presAssocID="{212ADAAB-D5CB-4BBC-8DAF-7340FD334994}" presName="L2TextContainer" presStyleLbl="revTx" presStyleIdx="6" presStyleCnt="10">
        <dgm:presLayoutVars>
          <dgm:bulletEnabled val="1"/>
        </dgm:presLayoutVars>
      </dgm:prSet>
      <dgm:spPr/>
    </dgm:pt>
    <dgm:pt modelId="{6EC2FC68-E1B8-4274-8090-C2C96A4CD82C}" type="pres">
      <dgm:prSet presAssocID="{212ADAAB-D5CB-4BBC-8DAF-7340FD334994}" presName="L1TextContainer" presStyleLbl="revTx" presStyleIdx="7" presStyleCnt="10" custLinFactNeighborX="549" custLinFactNeighborY="-54634">
        <dgm:presLayoutVars>
          <dgm:chMax val="1"/>
          <dgm:chPref val="1"/>
          <dgm:bulletEnabled val="1"/>
        </dgm:presLayoutVars>
      </dgm:prSet>
      <dgm:spPr/>
    </dgm:pt>
    <dgm:pt modelId="{4F41BF23-550C-4E7F-977E-3D22E3AF7B51}" type="pres">
      <dgm:prSet presAssocID="{212ADAAB-D5CB-4BBC-8DAF-7340FD334994}" presName="ConnectLine" presStyleLbl="sibTrans1D1" presStyleIdx="3" presStyleCnt="5"/>
      <dgm:spPr>
        <a:xfrm>
          <a:off x="6519360" y="1097851"/>
          <a:ext cx="0" cy="1592961"/>
        </a:xfrm>
        <a:prstGeom prst="line">
          <a:avLst/>
        </a:prstGeom>
      </dgm:spPr>
    </dgm:pt>
    <dgm:pt modelId="{5018695D-CFD4-49F8-8967-BA8A0C0A0DE1}" type="pres">
      <dgm:prSet presAssocID="{212ADAAB-D5CB-4BBC-8DAF-7340FD334994}" presName="EmptyPlaceHolder" presStyleCnt="0"/>
      <dgm:spPr/>
    </dgm:pt>
    <dgm:pt modelId="{61EA613E-57A8-485F-A4A9-29037092E83A}" type="pres">
      <dgm:prSet presAssocID="{AB2787E4-2A8B-428D-A4AE-2B14DCFFC4E7}" presName="spaceBetweenRectangles" presStyleCnt="0"/>
      <dgm:spPr/>
    </dgm:pt>
    <dgm:pt modelId="{0F3B3032-C16A-44EB-AE28-CB7C1D797D2B}" type="pres">
      <dgm:prSet presAssocID="{A2560FD2-F12F-4A06-A96F-B86674952111}" presName="composite" presStyleCnt="0"/>
      <dgm:spPr/>
    </dgm:pt>
    <dgm:pt modelId="{A64C6D16-2F77-439A-848A-F1081C5E5CBE}" type="pres">
      <dgm:prSet presAssocID="{A2560FD2-F12F-4A06-A96F-B86674952111}" presName="ConnectorPoint" presStyleLbl="lnNode1" presStyleIdx="4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8EFC6EAF-71E5-48C3-9F69-6FB96640B14F}" type="pres">
      <dgm:prSet presAssocID="{A2560FD2-F12F-4A06-A96F-B86674952111}" presName="DropPinPlaceHolder" presStyleCnt="0"/>
      <dgm:spPr/>
    </dgm:pt>
    <dgm:pt modelId="{73F98938-B973-410F-B6E0-43437FA146E6}" type="pres">
      <dgm:prSet presAssocID="{A2560FD2-F12F-4A06-A96F-B86674952111}" presName="DropPin" presStyleLbl="alignNode1" presStyleIdx="4" presStyleCnt="5"/>
      <dgm:spPr>
        <a:prstGeom prst="ellipse">
          <a:avLst/>
        </a:prstGeom>
      </dgm:spPr>
    </dgm:pt>
    <dgm:pt modelId="{26BE64BD-02BC-4C6F-AC50-F9617E59754D}" type="pres">
      <dgm:prSet presAssocID="{A2560FD2-F12F-4A06-A96F-B86674952111}" presName="Ellipse" presStyleLbl="fgAcc1" presStyleIdx="5" presStyleCnt="6"/>
      <dgm:spPr>
        <a:prstGeom prst="star12">
          <a:avLst/>
        </a:prstGeom>
      </dgm:spPr>
    </dgm:pt>
    <dgm:pt modelId="{5C5070CD-E29E-4F50-9A43-342A2DE968FF}" type="pres">
      <dgm:prSet presAssocID="{A2560FD2-F12F-4A06-A96F-B86674952111}" presName="L2TextContainer" presStyleLbl="revTx" presStyleIdx="8" presStyleCnt="10">
        <dgm:presLayoutVars>
          <dgm:bulletEnabled val="1"/>
        </dgm:presLayoutVars>
      </dgm:prSet>
      <dgm:spPr/>
    </dgm:pt>
    <dgm:pt modelId="{6FED4196-A0D3-4E5C-83DA-99291A8FFFC3}" type="pres">
      <dgm:prSet presAssocID="{A2560FD2-F12F-4A06-A96F-B86674952111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54DE4918-169B-4E9C-B946-44A9D45AEC94}" type="pres">
      <dgm:prSet presAssocID="{A2560FD2-F12F-4A06-A96F-B86674952111}" presName="ConnectLine" presStyleLbl="sibTrans1D1" presStyleIdx="4" presStyleCnt="5"/>
      <dgm:spPr>
        <a:xfrm>
          <a:off x="8078042" y="2690813"/>
          <a:ext cx="0" cy="1592961"/>
        </a:xfrm>
        <a:prstGeom prst="line">
          <a:avLst/>
        </a:prstGeom>
      </dgm:spPr>
    </dgm:pt>
    <dgm:pt modelId="{75F2030E-997B-4809-B3F1-AEF48EEEDB2B}" type="pres">
      <dgm:prSet presAssocID="{A2560FD2-F12F-4A06-A96F-B86674952111}" presName="EmptyPlaceHolder" presStyleCnt="0"/>
      <dgm:spPr/>
    </dgm:pt>
  </dgm:ptLst>
  <dgm:cxnLst>
    <dgm:cxn modelId="{995FAD0D-905C-4246-BEA6-E4CD468035A2}" type="presOf" srcId="{096A9AF0-0DAE-4EB3-B448-4501DA034F4A}" destId="{C1E34084-406C-48D5-88FE-7226282DBC49}" srcOrd="0" destOrd="0" presId="urn:microsoft.com/office/officeart/2017/3/layout/DropPinTimeline"/>
    <dgm:cxn modelId="{60631413-8B80-40CB-9203-B81CD7EC7CD0}" type="presOf" srcId="{1E529C6E-C939-479A-A075-9E9B02837B50}" destId="{5C5070CD-E29E-4F50-9A43-342A2DE968FF}" srcOrd="0" destOrd="0" presId="urn:microsoft.com/office/officeart/2017/3/layout/DropPinTimeline"/>
    <dgm:cxn modelId="{1C1A9A2A-3385-4187-A01C-97035BFB0369}" type="presOf" srcId="{A2560FD2-F12F-4A06-A96F-B86674952111}" destId="{6FED4196-A0D3-4E5C-83DA-99291A8FFFC3}" srcOrd="0" destOrd="0" presId="urn:microsoft.com/office/officeart/2017/3/layout/DropPinTimeline"/>
    <dgm:cxn modelId="{2CC2803D-31E2-494C-ADFC-FD81060C6D02}" type="presOf" srcId="{2AEE5C11-34AE-4EB7-8907-9BED418EA471}" destId="{D1646913-A3FA-4470-A3E9-C64B0A13A62A}" srcOrd="0" destOrd="0" presId="urn:microsoft.com/office/officeart/2017/3/layout/DropPinTimeline"/>
    <dgm:cxn modelId="{DD687B5C-28C8-4088-99B8-D375C5FDAE4A}" srcId="{212ADAAB-D5CB-4BBC-8DAF-7340FD334994}" destId="{2AEE5C11-34AE-4EB7-8907-9BED418EA471}" srcOrd="0" destOrd="0" parTransId="{2E14AD1F-C7EA-45AE-ADC0-0EE92A6516CB}" sibTransId="{F36FDDA0-6B91-47CB-8114-B6F076E55FC8}"/>
    <dgm:cxn modelId="{63AB0265-EE84-426B-AD79-2D63AA53D68A}" type="presOf" srcId="{683CC5F6-E9B5-49F2-909E-A68D38896308}" destId="{4EB3AA5C-1289-44C6-9F3E-859ABA28E18F}" srcOrd="0" destOrd="0" presId="urn:microsoft.com/office/officeart/2017/3/layout/DropPinTimeline"/>
    <dgm:cxn modelId="{C8C7266C-2A0C-476A-85B3-F12BE2521F4C}" srcId="{63085546-7C7C-4B3E-ABEB-2669F1A65FB2}" destId="{212ADAAB-D5CB-4BBC-8DAF-7340FD334994}" srcOrd="3" destOrd="0" parTransId="{45F6D312-A686-491E-95E3-EFB9640CC472}" sibTransId="{AB2787E4-2A8B-428D-A4AE-2B14DCFFC4E7}"/>
    <dgm:cxn modelId="{24A8F052-3377-4BA4-8C62-CCF5039C85D7}" srcId="{CA6B1BA0-B2FC-48AD-8EDA-F4AAA4AF2782}" destId="{3CB04A44-4013-4CA7-90FD-29AFC3C15E37}" srcOrd="0" destOrd="0" parTransId="{ECEE936A-E3CC-4209-BECC-1CD0C85A2B72}" sibTransId="{D7A8F7A0-47A3-4464-B3B7-E0806DF46627}"/>
    <dgm:cxn modelId="{30821C78-AFB0-420D-8288-048EDC6649CD}" type="presOf" srcId="{212ADAAB-D5CB-4BBC-8DAF-7340FD334994}" destId="{6EC2FC68-E1B8-4274-8090-C2C96A4CD82C}" srcOrd="0" destOrd="0" presId="urn:microsoft.com/office/officeart/2017/3/layout/DropPinTimeline"/>
    <dgm:cxn modelId="{F9D8B584-9399-4A2B-8ADC-F71293A4822C}" srcId="{63085546-7C7C-4B3E-ABEB-2669F1A65FB2}" destId="{A2560FD2-F12F-4A06-A96F-B86674952111}" srcOrd="4" destOrd="0" parTransId="{96173659-138A-4A00-AE0B-9063EA9393A6}" sibTransId="{D3C3BC3F-2256-4FBC-AFA5-0D035E3EACD7}"/>
    <dgm:cxn modelId="{17EA6585-A3CA-49D9-A4E8-4EA5E8670A02}" type="presOf" srcId="{4EA069F3-397F-40D5-94A6-32C3E355C277}" destId="{FC8603F2-85FC-4134-978C-4054E468209C}" srcOrd="0" destOrd="0" presId="urn:microsoft.com/office/officeart/2017/3/layout/DropPinTimeline"/>
    <dgm:cxn modelId="{D0B1DC87-C933-4D24-BC28-BB96D1BE402A}" type="presOf" srcId="{CA6B1BA0-B2FC-48AD-8EDA-F4AAA4AF2782}" destId="{3DA36ABE-9810-4ED4-9A55-2905E7588D06}" srcOrd="0" destOrd="0" presId="urn:microsoft.com/office/officeart/2017/3/layout/DropPinTimeline"/>
    <dgm:cxn modelId="{99746BB5-7122-43B8-8680-CF610F03585C}" srcId="{A2560FD2-F12F-4A06-A96F-B86674952111}" destId="{1E529C6E-C939-479A-A075-9E9B02837B50}" srcOrd="0" destOrd="0" parTransId="{46B3C017-F97A-4640-992A-33AEE06B2EFC}" sibTransId="{192E80CB-2667-481C-8244-6EC4AEED1BC2}"/>
    <dgm:cxn modelId="{87DFA5B7-83B7-4BCA-980A-FF288AD983E5}" type="presOf" srcId="{3CB04A44-4013-4CA7-90FD-29AFC3C15E37}" destId="{FE564261-183D-47F9-8E7E-BCFC5023A815}" srcOrd="0" destOrd="0" presId="urn:microsoft.com/office/officeart/2017/3/layout/DropPinTimeline"/>
    <dgm:cxn modelId="{CA0753BD-DB60-4D68-8486-5B376B839B26}" srcId="{63085546-7C7C-4B3E-ABEB-2669F1A65FB2}" destId="{096A9AF0-0DAE-4EB3-B448-4501DA034F4A}" srcOrd="0" destOrd="0" parTransId="{8CE6ABD6-768E-42C8-9029-C3B5F278B21C}" sibTransId="{6B0D7DA9-E6ED-4137-9716-F48BF62327A8}"/>
    <dgm:cxn modelId="{CB3F12BF-FFAB-4B6B-8AD9-1C5C1364E3A8}" type="presOf" srcId="{63085546-7C7C-4B3E-ABEB-2669F1A65FB2}" destId="{7A5D3400-AF5B-4297-8592-4C1EDB9D0973}" srcOrd="0" destOrd="0" presId="urn:microsoft.com/office/officeart/2017/3/layout/DropPinTimeline"/>
    <dgm:cxn modelId="{BC5A70C8-9D97-4922-BCDB-6316D191C527}" srcId="{683CC5F6-E9B5-49F2-909E-A68D38896308}" destId="{4EA069F3-397F-40D5-94A6-32C3E355C277}" srcOrd="0" destOrd="0" parTransId="{2F99115B-608E-4E08-A503-B74879A76D07}" sibTransId="{E94D5EF7-F47C-476C-A5FE-1C35261B578A}"/>
    <dgm:cxn modelId="{CD6B6EE8-3813-4EF1-BFEC-C005A3326D63}" srcId="{63085546-7C7C-4B3E-ABEB-2669F1A65FB2}" destId="{CA6B1BA0-B2FC-48AD-8EDA-F4AAA4AF2782}" srcOrd="2" destOrd="0" parTransId="{D7D3AA07-BCB9-4212-A556-E90870FB1413}" sibTransId="{39FB540D-D808-4040-9A37-0AC474C0212F}"/>
    <dgm:cxn modelId="{59786CF9-070F-4821-A4E9-D33DB930D8D2}" srcId="{63085546-7C7C-4B3E-ABEB-2669F1A65FB2}" destId="{683CC5F6-E9B5-49F2-909E-A68D38896308}" srcOrd="1" destOrd="0" parTransId="{15BFC747-B881-4328-BFBE-9BC128388CC6}" sibTransId="{4C61DDEE-8BBF-4CBF-B066-7E60B6DF0A11}"/>
    <dgm:cxn modelId="{7855D799-B7F1-42C4-B51A-6BAB4463E7AA}" type="presParOf" srcId="{7A5D3400-AF5B-4297-8592-4C1EDB9D0973}" destId="{BD204284-1F7C-4D58-BC79-8C2DEE7E9FAF}" srcOrd="0" destOrd="0" presId="urn:microsoft.com/office/officeart/2017/3/layout/DropPinTimeline"/>
    <dgm:cxn modelId="{5021CA74-DA6D-41C1-AB77-3DFDC0F87B9D}" type="presParOf" srcId="{7A5D3400-AF5B-4297-8592-4C1EDB9D0973}" destId="{46A6B157-7198-41C4-9D25-C4F8885F1B6F}" srcOrd="1" destOrd="0" presId="urn:microsoft.com/office/officeart/2017/3/layout/DropPinTimeline"/>
    <dgm:cxn modelId="{E7FF6C9D-05DB-49D9-BC17-49E3C7F3D181}" type="presParOf" srcId="{46A6B157-7198-41C4-9D25-C4F8885F1B6F}" destId="{64373A7D-C7A5-4C0C-9781-58743159539A}" srcOrd="0" destOrd="0" presId="urn:microsoft.com/office/officeart/2017/3/layout/DropPinTimeline"/>
    <dgm:cxn modelId="{FACF2D92-8500-4179-8F6A-C624B05FAEC1}" type="presParOf" srcId="{64373A7D-C7A5-4C0C-9781-58743159539A}" destId="{B57996C3-16BE-4CEB-B9E2-6FFC42938F41}" srcOrd="0" destOrd="0" presId="urn:microsoft.com/office/officeart/2017/3/layout/DropPinTimeline"/>
    <dgm:cxn modelId="{12FE0388-B819-4ABC-9721-3A9223FCADF4}" type="presParOf" srcId="{64373A7D-C7A5-4C0C-9781-58743159539A}" destId="{BC71368F-DA7E-405D-93AC-3A6767BF9FC6}" srcOrd="1" destOrd="0" presId="urn:microsoft.com/office/officeart/2017/3/layout/DropPinTimeline"/>
    <dgm:cxn modelId="{8D35E9BB-DA99-48E0-A867-949CAEAAA6D6}" type="presParOf" srcId="{BC71368F-DA7E-405D-93AC-3A6767BF9FC6}" destId="{5B4632EA-1574-417A-A3FA-D711159FBAD1}" srcOrd="0" destOrd="0" presId="urn:microsoft.com/office/officeart/2017/3/layout/DropPinTimeline"/>
    <dgm:cxn modelId="{D0388358-6C68-40DD-8CD3-BE893129D935}" type="presParOf" srcId="{BC71368F-DA7E-405D-93AC-3A6767BF9FC6}" destId="{032E0966-F86B-4BBD-BE80-8FAB861AF0E8}" srcOrd="1" destOrd="0" presId="urn:microsoft.com/office/officeart/2017/3/layout/DropPinTimeline"/>
    <dgm:cxn modelId="{E0FCD920-481D-4C5F-A576-55F0C1D5B3B7}" type="presParOf" srcId="{64373A7D-C7A5-4C0C-9781-58743159539A}" destId="{B608C5A1-CE9E-4410-9F2F-F714CC6AB069}" srcOrd="2" destOrd="0" presId="urn:microsoft.com/office/officeart/2017/3/layout/DropPinTimeline"/>
    <dgm:cxn modelId="{49B5B1AE-6FCE-42D4-9414-E335D81C76D0}" type="presParOf" srcId="{64373A7D-C7A5-4C0C-9781-58743159539A}" destId="{C1E34084-406C-48D5-88FE-7226282DBC49}" srcOrd="3" destOrd="0" presId="urn:microsoft.com/office/officeart/2017/3/layout/DropPinTimeline"/>
    <dgm:cxn modelId="{667712A9-633D-4DBA-A692-E37A521937E5}" type="presParOf" srcId="{64373A7D-C7A5-4C0C-9781-58743159539A}" destId="{33168228-1414-4AAF-B7E5-C08A80BBB2F1}" srcOrd="4" destOrd="0" presId="urn:microsoft.com/office/officeart/2017/3/layout/DropPinTimeline"/>
    <dgm:cxn modelId="{360C951A-2AD1-4A99-AAA9-B7B53FC1B0C7}" type="presParOf" srcId="{64373A7D-C7A5-4C0C-9781-58743159539A}" destId="{C791BCDD-76D3-4E0E-98B9-0C4903CF0E94}" srcOrd="5" destOrd="0" presId="urn:microsoft.com/office/officeart/2017/3/layout/DropPinTimeline"/>
    <dgm:cxn modelId="{35346C2A-6E88-41AD-BD47-ECD72929FCE5}" type="presParOf" srcId="{46A6B157-7198-41C4-9D25-C4F8885F1B6F}" destId="{3B1DA912-FDB7-4F73-8823-B30C56F7DE86}" srcOrd="1" destOrd="0" presId="urn:microsoft.com/office/officeart/2017/3/layout/DropPinTimeline"/>
    <dgm:cxn modelId="{E59057FA-847A-4126-8700-B9A4F3696325}" type="presParOf" srcId="{46A6B157-7198-41C4-9D25-C4F8885F1B6F}" destId="{DCEEC7C0-6CAC-4153-B66A-D920E3B7F504}" srcOrd="2" destOrd="0" presId="urn:microsoft.com/office/officeart/2017/3/layout/DropPinTimeline"/>
    <dgm:cxn modelId="{B82CCAF6-442B-46AB-9B68-6E7B4D62FD9B}" type="presParOf" srcId="{DCEEC7C0-6CAC-4153-B66A-D920E3B7F504}" destId="{56361E50-9FEC-48AD-A369-C1A8379B35EC}" srcOrd="0" destOrd="0" presId="urn:microsoft.com/office/officeart/2017/3/layout/DropPinTimeline"/>
    <dgm:cxn modelId="{FB91546B-98B7-42EC-A236-9D4B68AB7E57}" type="presParOf" srcId="{DCEEC7C0-6CAC-4153-B66A-D920E3B7F504}" destId="{70AC7E27-D774-4261-A80F-683BBD09A81D}" srcOrd="1" destOrd="0" presId="urn:microsoft.com/office/officeart/2017/3/layout/DropPinTimeline"/>
    <dgm:cxn modelId="{128291DE-3A47-4667-A1F6-84B5CC1950A2}" type="presParOf" srcId="{70AC7E27-D774-4261-A80F-683BBD09A81D}" destId="{7BC09B8D-1C75-4604-9F35-AEC078447C45}" srcOrd="0" destOrd="0" presId="urn:microsoft.com/office/officeart/2017/3/layout/DropPinTimeline"/>
    <dgm:cxn modelId="{F0A235D5-6DBF-4491-AD12-E87E187B0F86}" type="presParOf" srcId="{70AC7E27-D774-4261-A80F-683BBD09A81D}" destId="{DFE91A1F-E910-48AB-A4C9-128002268483}" srcOrd="1" destOrd="0" presId="urn:microsoft.com/office/officeart/2017/3/layout/DropPinTimeline"/>
    <dgm:cxn modelId="{629159BF-4A21-4870-8C08-E54A5441F29B}" type="presParOf" srcId="{DCEEC7C0-6CAC-4153-B66A-D920E3B7F504}" destId="{FC8603F2-85FC-4134-978C-4054E468209C}" srcOrd="2" destOrd="0" presId="urn:microsoft.com/office/officeart/2017/3/layout/DropPinTimeline"/>
    <dgm:cxn modelId="{3971FE38-66D8-41D3-BE10-92A1B7610DA7}" type="presParOf" srcId="{DCEEC7C0-6CAC-4153-B66A-D920E3B7F504}" destId="{4EB3AA5C-1289-44C6-9F3E-859ABA28E18F}" srcOrd="3" destOrd="0" presId="urn:microsoft.com/office/officeart/2017/3/layout/DropPinTimeline"/>
    <dgm:cxn modelId="{24B473FE-5054-4EAD-B373-555E7D091AD5}" type="presParOf" srcId="{DCEEC7C0-6CAC-4153-B66A-D920E3B7F504}" destId="{0BB03C0E-97EC-4D66-9B09-35D689DAB28C}" srcOrd="4" destOrd="0" presId="urn:microsoft.com/office/officeart/2017/3/layout/DropPinTimeline"/>
    <dgm:cxn modelId="{2B1D1BBE-6BAE-45B9-9995-CBBA5ED2EAC5}" type="presParOf" srcId="{DCEEC7C0-6CAC-4153-B66A-D920E3B7F504}" destId="{1A7A92CB-81F0-42D4-87BF-4008DEFA9CA8}" srcOrd="5" destOrd="0" presId="urn:microsoft.com/office/officeart/2017/3/layout/DropPinTimeline"/>
    <dgm:cxn modelId="{4B2CE620-6FD2-4B47-808E-767E9CD6E11B}" type="presParOf" srcId="{46A6B157-7198-41C4-9D25-C4F8885F1B6F}" destId="{ABE3202B-256B-4398-8B41-CB40EDB06266}" srcOrd="3" destOrd="0" presId="urn:microsoft.com/office/officeart/2017/3/layout/DropPinTimeline"/>
    <dgm:cxn modelId="{0A9A6102-F00A-4BE8-99F2-80FE0510D070}" type="presParOf" srcId="{46A6B157-7198-41C4-9D25-C4F8885F1B6F}" destId="{B744CD57-FD23-4E62-9589-4CAC57B034E9}" srcOrd="4" destOrd="0" presId="urn:microsoft.com/office/officeart/2017/3/layout/DropPinTimeline"/>
    <dgm:cxn modelId="{80501AE2-53E9-4D67-A594-F44DD214D7C2}" type="presParOf" srcId="{B744CD57-FD23-4E62-9589-4CAC57B034E9}" destId="{D891B168-1DA5-4124-931F-A51FCB8EFC11}" srcOrd="0" destOrd="0" presId="urn:microsoft.com/office/officeart/2017/3/layout/DropPinTimeline"/>
    <dgm:cxn modelId="{4D35DB16-6124-4B05-B478-8F4429226C6A}" type="presParOf" srcId="{B744CD57-FD23-4E62-9589-4CAC57B034E9}" destId="{42206762-CD73-4F82-B16A-D168E2503215}" srcOrd="1" destOrd="0" presId="urn:microsoft.com/office/officeart/2017/3/layout/DropPinTimeline"/>
    <dgm:cxn modelId="{AFAA8AC7-581B-4388-BFDB-A430EF0404FD}" type="presParOf" srcId="{42206762-CD73-4F82-B16A-D168E2503215}" destId="{C0DBECBF-E3AA-450B-95D4-8349AA21B4F8}" srcOrd="0" destOrd="0" presId="urn:microsoft.com/office/officeart/2017/3/layout/DropPinTimeline"/>
    <dgm:cxn modelId="{105641F0-544B-453F-B1D8-5713903E4682}" type="presParOf" srcId="{42206762-CD73-4F82-B16A-D168E2503215}" destId="{6EDDD44C-F5E4-49AD-B1D9-346B8B8AEE8F}" srcOrd="1" destOrd="0" presId="urn:microsoft.com/office/officeart/2017/3/layout/DropPinTimeline"/>
    <dgm:cxn modelId="{23AA1CD9-5481-4A25-AA47-1E309DD4E86A}" type="presParOf" srcId="{B744CD57-FD23-4E62-9589-4CAC57B034E9}" destId="{FE564261-183D-47F9-8E7E-BCFC5023A815}" srcOrd="2" destOrd="0" presId="urn:microsoft.com/office/officeart/2017/3/layout/DropPinTimeline"/>
    <dgm:cxn modelId="{6F6D3A0F-FECD-4629-BF0C-38737E381D62}" type="presParOf" srcId="{B744CD57-FD23-4E62-9589-4CAC57B034E9}" destId="{3DA36ABE-9810-4ED4-9A55-2905E7588D06}" srcOrd="3" destOrd="0" presId="urn:microsoft.com/office/officeart/2017/3/layout/DropPinTimeline"/>
    <dgm:cxn modelId="{18ABBD94-4B15-4F9E-B420-EF8067A53E59}" type="presParOf" srcId="{B744CD57-FD23-4E62-9589-4CAC57B034E9}" destId="{4B9F5909-A57C-4893-9C8A-D5960FE9BE37}" srcOrd="4" destOrd="0" presId="urn:microsoft.com/office/officeart/2017/3/layout/DropPinTimeline"/>
    <dgm:cxn modelId="{3A6EE7AF-C1D7-4FFA-BDB4-755BC98362FD}" type="presParOf" srcId="{B744CD57-FD23-4E62-9589-4CAC57B034E9}" destId="{DEDCEF89-DB8F-4197-B2D2-2D39426E0B96}" srcOrd="5" destOrd="0" presId="urn:microsoft.com/office/officeart/2017/3/layout/DropPinTimeline"/>
    <dgm:cxn modelId="{7B15E33A-34F5-40D3-9CD6-849B365E3CBA}" type="presParOf" srcId="{46A6B157-7198-41C4-9D25-C4F8885F1B6F}" destId="{4A96FD2F-C127-41DC-AA54-1EEBED6BA483}" srcOrd="5" destOrd="0" presId="urn:microsoft.com/office/officeart/2017/3/layout/DropPinTimeline"/>
    <dgm:cxn modelId="{8C7BB85F-FA93-45E7-9CE6-E6668DA2157F}" type="presParOf" srcId="{46A6B157-7198-41C4-9D25-C4F8885F1B6F}" destId="{A1AE2BC4-A99C-4DD3-A84D-EB3461D18287}" srcOrd="6" destOrd="0" presId="urn:microsoft.com/office/officeart/2017/3/layout/DropPinTimeline"/>
    <dgm:cxn modelId="{9BDE40F9-332B-43F6-B5F2-904336B3E2E2}" type="presParOf" srcId="{A1AE2BC4-A99C-4DD3-A84D-EB3461D18287}" destId="{278CF1E0-B1C4-4B10-A5EC-FD7EF0557E2D}" srcOrd="0" destOrd="0" presId="urn:microsoft.com/office/officeart/2017/3/layout/DropPinTimeline"/>
    <dgm:cxn modelId="{A45F876D-0399-4209-99E5-BAF9A0A9A0FA}" type="presParOf" srcId="{A1AE2BC4-A99C-4DD3-A84D-EB3461D18287}" destId="{27B65FB4-BE6A-41E6-BBE9-8DC9F7B73486}" srcOrd="1" destOrd="0" presId="urn:microsoft.com/office/officeart/2017/3/layout/DropPinTimeline"/>
    <dgm:cxn modelId="{294D0375-99E3-4A04-94E3-5D7DA36F61E4}" type="presParOf" srcId="{27B65FB4-BE6A-41E6-BBE9-8DC9F7B73486}" destId="{488CC4C6-DFBC-460C-A9ED-BEDA8CC682D4}" srcOrd="0" destOrd="0" presId="urn:microsoft.com/office/officeart/2017/3/layout/DropPinTimeline"/>
    <dgm:cxn modelId="{29335C10-EF6A-47DE-B0D3-9F04E5635A46}" type="presParOf" srcId="{27B65FB4-BE6A-41E6-BBE9-8DC9F7B73486}" destId="{48CA82DA-B677-461B-A08D-337683480059}" srcOrd="1" destOrd="0" presId="urn:microsoft.com/office/officeart/2017/3/layout/DropPinTimeline"/>
    <dgm:cxn modelId="{2F8CDC64-8858-4EB2-9148-A1F1844C0E3C}" type="presParOf" srcId="{A1AE2BC4-A99C-4DD3-A84D-EB3461D18287}" destId="{D1646913-A3FA-4470-A3E9-C64B0A13A62A}" srcOrd="2" destOrd="0" presId="urn:microsoft.com/office/officeart/2017/3/layout/DropPinTimeline"/>
    <dgm:cxn modelId="{D14EE3E2-BA3E-42AC-BEA2-572DF977A427}" type="presParOf" srcId="{A1AE2BC4-A99C-4DD3-A84D-EB3461D18287}" destId="{6EC2FC68-E1B8-4274-8090-C2C96A4CD82C}" srcOrd="3" destOrd="0" presId="urn:microsoft.com/office/officeart/2017/3/layout/DropPinTimeline"/>
    <dgm:cxn modelId="{923BB741-8273-439D-B9E2-1712691E3DE7}" type="presParOf" srcId="{A1AE2BC4-A99C-4DD3-A84D-EB3461D18287}" destId="{4F41BF23-550C-4E7F-977E-3D22E3AF7B51}" srcOrd="4" destOrd="0" presId="urn:microsoft.com/office/officeart/2017/3/layout/DropPinTimeline"/>
    <dgm:cxn modelId="{DD7D202E-CFA7-477E-AD34-2617E864E544}" type="presParOf" srcId="{A1AE2BC4-A99C-4DD3-A84D-EB3461D18287}" destId="{5018695D-CFD4-49F8-8967-BA8A0C0A0DE1}" srcOrd="5" destOrd="0" presId="urn:microsoft.com/office/officeart/2017/3/layout/DropPinTimeline"/>
    <dgm:cxn modelId="{D3E93E96-16D8-4A3E-BC6E-D4D386449E5E}" type="presParOf" srcId="{46A6B157-7198-41C4-9D25-C4F8885F1B6F}" destId="{61EA613E-57A8-485F-A4A9-29037092E83A}" srcOrd="7" destOrd="0" presId="urn:microsoft.com/office/officeart/2017/3/layout/DropPinTimeline"/>
    <dgm:cxn modelId="{CFE01775-C14B-4EDE-9E85-145F934516E5}" type="presParOf" srcId="{46A6B157-7198-41C4-9D25-C4F8885F1B6F}" destId="{0F3B3032-C16A-44EB-AE28-CB7C1D797D2B}" srcOrd="8" destOrd="0" presId="urn:microsoft.com/office/officeart/2017/3/layout/DropPinTimeline"/>
    <dgm:cxn modelId="{1C4D72CA-B300-4FEC-B5A9-D34FA56FE7E7}" type="presParOf" srcId="{0F3B3032-C16A-44EB-AE28-CB7C1D797D2B}" destId="{A64C6D16-2F77-439A-848A-F1081C5E5CBE}" srcOrd="0" destOrd="0" presId="urn:microsoft.com/office/officeart/2017/3/layout/DropPinTimeline"/>
    <dgm:cxn modelId="{7F9D72D2-5D75-4FF9-9F60-DE1AEFC42171}" type="presParOf" srcId="{0F3B3032-C16A-44EB-AE28-CB7C1D797D2B}" destId="{8EFC6EAF-71E5-48C3-9F69-6FB96640B14F}" srcOrd="1" destOrd="0" presId="urn:microsoft.com/office/officeart/2017/3/layout/DropPinTimeline"/>
    <dgm:cxn modelId="{D6418E4F-48ED-4E39-B9D9-FA010EF76866}" type="presParOf" srcId="{8EFC6EAF-71E5-48C3-9F69-6FB96640B14F}" destId="{73F98938-B973-410F-B6E0-43437FA146E6}" srcOrd="0" destOrd="0" presId="urn:microsoft.com/office/officeart/2017/3/layout/DropPinTimeline"/>
    <dgm:cxn modelId="{3E887726-7BD7-4074-8164-C71F4A6DAEE0}" type="presParOf" srcId="{8EFC6EAF-71E5-48C3-9F69-6FB96640B14F}" destId="{26BE64BD-02BC-4C6F-AC50-F9617E59754D}" srcOrd="1" destOrd="0" presId="urn:microsoft.com/office/officeart/2017/3/layout/DropPinTimeline"/>
    <dgm:cxn modelId="{6B3983BD-FDD8-4464-99B0-B737226ED090}" type="presParOf" srcId="{0F3B3032-C16A-44EB-AE28-CB7C1D797D2B}" destId="{5C5070CD-E29E-4F50-9A43-342A2DE968FF}" srcOrd="2" destOrd="0" presId="urn:microsoft.com/office/officeart/2017/3/layout/DropPinTimeline"/>
    <dgm:cxn modelId="{E040483A-E1D0-4CB5-AE78-35D83557FA15}" type="presParOf" srcId="{0F3B3032-C16A-44EB-AE28-CB7C1D797D2B}" destId="{6FED4196-A0D3-4E5C-83DA-99291A8FFFC3}" srcOrd="3" destOrd="0" presId="urn:microsoft.com/office/officeart/2017/3/layout/DropPinTimeline"/>
    <dgm:cxn modelId="{875E4306-BBD7-4464-A7BB-9A46E06C2634}" type="presParOf" srcId="{0F3B3032-C16A-44EB-AE28-CB7C1D797D2B}" destId="{54DE4918-169B-4E9C-B946-44A9D45AEC94}" srcOrd="4" destOrd="0" presId="urn:microsoft.com/office/officeart/2017/3/layout/DropPinTimeline"/>
    <dgm:cxn modelId="{14880338-8CF6-48F7-B22F-D70D12F904EB}" type="presParOf" srcId="{0F3B3032-C16A-44EB-AE28-CB7C1D797D2B}" destId="{75F2030E-997B-4809-B3F1-AEF48EEEDB2B}" srcOrd="5" destOrd="0" presId="urn:microsoft.com/office/officeart/2017/3/layout/DropPinTimeline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04284-1F7C-4D58-BC79-8C2DEE7E9FAF}">
      <dsp:nvSpPr>
        <dsp:cNvPr id="0" name=""/>
        <dsp:cNvSpPr/>
      </dsp:nvSpPr>
      <dsp:spPr>
        <a:xfrm flipV="1">
          <a:off x="0" y="1404817"/>
          <a:ext cx="9031037" cy="105708"/>
        </a:xfrm>
        <a:prstGeom prst="homePlate">
          <a:avLst/>
        </a:prstGeom>
        <a:solidFill>
          <a:schemeClr val="accent5">
            <a:alpha val="9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4632EA-1574-417A-A3FA-D711159FBAD1}">
      <dsp:nvSpPr>
        <dsp:cNvPr id="0" name=""/>
        <dsp:cNvSpPr/>
      </dsp:nvSpPr>
      <dsp:spPr>
        <a:xfrm rot="8100000">
          <a:off x="45135" y="335936"/>
          <a:ext cx="214391" cy="214391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2E0966-F86B-4BBD-BE80-8FAB861AF0E8}">
      <dsp:nvSpPr>
        <dsp:cNvPr id="0" name=""/>
        <dsp:cNvSpPr/>
      </dsp:nvSpPr>
      <dsp:spPr>
        <a:xfrm>
          <a:off x="68952" y="359753"/>
          <a:ext cx="166757" cy="166757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C5A1-CE9E-4410-9F2F-F714CC6AB069}">
      <dsp:nvSpPr>
        <dsp:cNvPr id="0" name=""/>
        <dsp:cNvSpPr/>
      </dsp:nvSpPr>
      <dsp:spPr>
        <a:xfrm>
          <a:off x="303929" y="594729"/>
          <a:ext cx="2503223" cy="862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34084-406C-48D5-88FE-7226282DBC49}">
      <dsp:nvSpPr>
        <dsp:cNvPr id="0" name=""/>
        <dsp:cNvSpPr/>
      </dsp:nvSpPr>
      <dsp:spPr>
        <a:xfrm>
          <a:off x="303929" y="291534"/>
          <a:ext cx="2503223" cy="303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u="sng" kern="1200" dirty="0">
              <a:solidFill>
                <a:schemeClr val="bg1"/>
              </a:solidFill>
            </a:rPr>
            <a:t>Data Sourcing</a:t>
          </a:r>
          <a:br>
            <a:rPr lang="en-US" sz="1100" kern="1200" dirty="0">
              <a:solidFill>
                <a:schemeClr val="bg1"/>
              </a:solidFill>
            </a:rPr>
          </a:br>
          <a:r>
            <a:rPr lang="en-US" sz="1600" b="0" kern="1200" dirty="0">
              <a:solidFill>
                <a:schemeClr val="bg1"/>
              </a:solidFill>
            </a:rPr>
            <a:t>Fetching the dataset from the internet, whether it’s from a public or a private source.</a:t>
          </a:r>
          <a:endParaRPr lang="en-US" sz="1100" b="0" kern="1200" dirty="0">
            <a:solidFill>
              <a:schemeClr val="bg1"/>
            </a:solidFill>
          </a:endParaRPr>
        </a:p>
      </dsp:txBody>
      <dsp:txXfrm>
        <a:off x="303929" y="291534"/>
        <a:ext cx="2503223" cy="303195"/>
      </dsp:txXfrm>
    </dsp:sp>
    <dsp:sp modelId="{33168228-1414-4AAF-B7E5-C08A80BBB2F1}">
      <dsp:nvSpPr>
        <dsp:cNvPr id="0" name=""/>
        <dsp:cNvSpPr/>
      </dsp:nvSpPr>
      <dsp:spPr>
        <a:xfrm>
          <a:off x="152331" y="594729"/>
          <a:ext cx="0" cy="862941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996C3-16BE-4CEB-B9E2-6FFC42938F41}">
      <dsp:nvSpPr>
        <dsp:cNvPr id="0" name=""/>
        <dsp:cNvSpPr/>
      </dsp:nvSpPr>
      <dsp:spPr>
        <a:xfrm>
          <a:off x="125043" y="1430383"/>
          <a:ext cx="54575" cy="54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C09B8D-1C75-4604-9F35-AEC078447C45}">
      <dsp:nvSpPr>
        <dsp:cNvPr id="0" name=""/>
        <dsp:cNvSpPr/>
      </dsp:nvSpPr>
      <dsp:spPr>
        <a:xfrm rot="18900000">
          <a:off x="1548544" y="2365015"/>
          <a:ext cx="214391" cy="2143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FE91A1F-E910-48AB-A4C9-128002268483}">
      <dsp:nvSpPr>
        <dsp:cNvPr id="0" name=""/>
        <dsp:cNvSpPr/>
      </dsp:nvSpPr>
      <dsp:spPr>
        <a:xfrm>
          <a:off x="1572362" y="2388832"/>
          <a:ext cx="166757" cy="166757"/>
        </a:xfrm>
        <a:prstGeom prst="star12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603F2-85FC-4134-978C-4054E468209C}">
      <dsp:nvSpPr>
        <dsp:cNvPr id="0" name=""/>
        <dsp:cNvSpPr/>
      </dsp:nvSpPr>
      <dsp:spPr>
        <a:xfrm>
          <a:off x="5738475" y="-862941"/>
          <a:ext cx="2503223" cy="862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i="1" kern="1200" dirty="0">
            <a:solidFill>
              <a:schemeClr val="bg1"/>
            </a:solidFill>
          </a:endParaRPr>
        </a:p>
      </dsp:txBody>
      <dsp:txXfrm>
        <a:off x="5738475" y="-862941"/>
        <a:ext cx="2503223" cy="862941"/>
      </dsp:txXfrm>
    </dsp:sp>
    <dsp:sp modelId="{4EB3AA5C-1289-44C6-9F3E-859ABA28E18F}">
      <dsp:nvSpPr>
        <dsp:cNvPr id="0" name=""/>
        <dsp:cNvSpPr/>
      </dsp:nvSpPr>
      <dsp:spPr>
        <a:xfrm>
          <a:off x="5738475" y="0"/>
          <a:ext cx="2503223" cy="303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2000" b="0" i="1" kern="1200" dirty="0">
            <a:solidFill>
              <a:schemeClr val="bg1"/>
            </a:solidFill>
            <a:latin typeface="+mj-lt"/>
          </a:endParaRPr>
        </a:p>
      </dsp:txBody>
      <dsp:txXfrm>
        <a:off x="5738475" y="0"/>
        <a:ext cx="2503223" cy="303195"/>
      </dsp:txXfrm>
    </dsp:sp>
    <dsp:sp modelId="{0BB03C0E-97EC-4D66-9B09-35D689DAB28C}">
      <dsp:nvSpPr>
        <dsp:cNvPr id="0" name=""/>
        <dsp:cNvSpPr/>
      </dsp:nvSpPr>
      <dsp:spPr>
        <a:xfrm>
          <a:off x="1655740" y="1457671"/>
          <a:ext cx="0" cy="862941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61E50-9FEC-48AD-A369-C1A8379B35EC}">
      <dsp:nvSpPr>
        <dsp:cNvPr id="0" name=""/>
        <dsp:cNvSpPr/>
      </dsp:nvSpPr>
      <dsp:spPr>
        <a:xfrm>
          <a:off x="1628453" y="1430383"/>
          <a:ext cx="54575" cy="54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DBECBF-E3AA-450B-95D4-8349AA21B4F8}">
      <dsp:nvSpPr>
        <dsp:cNvPr id="0" name=""/>
        <dsp:cNvSpPr/>
      </dsp:nvSpPr>
      <dsp:spPr>
        <a:xfrm rot="8100000">
          <a:off x="3051954" y="335936"/>
          <a:ext cx="214391" cy="214391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EDDD44C-F5E4-49AD-B1D9-346B8B8AEE8F}">
      <dsp:nvSpPr>
        <dsp:cNvPr id="0" name=""/>
        <dsp:cNvSpPr/>
      </dsp:nvSpPr>
      <dsp:spPr>
        <a:xfrm>
          <a:off x="3075771" y="359753"/>
          <a:ext cx="166757" cy="166757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64261-183D-47F9-8E7E-BCFC5023A815}">
      <dsp:nvSpPr>
        <dsp:cNvPr id="0" name=""/>
        <dsp:cNvSpPr/>
      </dsp:nvSpPr>
      <dsp:spPr>
        <a:xfrm>
          <a:off x="3310748" y="594729"/>
          <a:ext cx="2503223" cy="862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schemeClr val="bg1"/>
            </a:solidFill>
          </a:endParaRPr>
        </a:p>
      </dsp:txBody>
      <dsp:txXfrm>
        <a:off x="3310748" y="594729"/>
        <a:ext cx="2503223" cy="862941"/>
      </dsp:txXfrm>
    </dsp:sp>
    <dsp:sp modelId="{3DA36ABE-9810-4ED4-9A55-2905E7588D06}">
      <dsp:nvSpPr>
        <dsp:cNvPr id="0" name=""/>
        <dsp:cNvSpPr/>
      </dsp:nvSpPr>
      <dsp:spPr>
        <a:xfrm>
          <a:off x="3310748" y="291534"/>
          <a:ext cx="2503223" cy="303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u="sng" kern="1200" dirty="0">
              <a:solidFill>
                <a:schemeClr val="bg1"/>
              </a:solidFill>
            </a:rPr>
            <a:t>Univariate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0" i="0" kern="1200" dirty="0">
              <a:solidFill>
                <a:schemeClr val="bg1"/>
              </a:solidFill>
            </a:rPr>
            <a:t>Univariate analysis explores each variable in a data set, separately.</a:t>
          </a:r>
          <a:endParaRPr lang="en-US" sz="1000" b="0" u="sng" kern="1200" dirty="0">
            <a:solidFill>
              <a:schemeClr val="bg1"/>
            </a:solidFill>
          </a:endParaRPr>
        </a:p>
      </dsp:txBody>
      <dsp:txXfrm>
        <a:off x="3310748" y="291534"/>
        <a:ext cx="2503223" cy="303195"/>
      </dsp:txXfrm>
    </dsp:sp>
    <dsp:sp modelId="{4B9F5909-A57C-4893-9C8A-D5960FE9BE37}">
      <dsp:nvSpPr>
        <dsp:cNvPr id="0" name=""/>
        <dsp:cNvSpPr/>
      </dsp:nvSpPr>
      <dsp:spPr>
        <a:xfrm>
          <a:off x="3159150" y="594729"/>
          <a:ext cx="0" cy="862941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1B168-1DA5-4124-931F-A51FCB8EFC11}">
      <dsp:nvSpPr>
        <dsp:cNvPr id="0" name=""/>
        <dsp:cNvSpPr/>
      </dsp:nvSpPr>
      <dsp:spPr>
        <a:xfrm>
          <a:off x="3131862" y="1430383"/>
          <a:ext cx="54575" cy="54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8CC4C6-DFBC-460C-A9ED-BEDA8CC682D4}">
      <dsp:nvSpPr>
        <dsp:cNvPr id="0" name=""/>
        <dsp:cNvSpPr/>
      </dsp:nvSpPr>
      <dsp:spPr>
        <a:xfrm rot="18900000">
          <a:off x="4555364" y="2365015"/>
          <a:ext cx="214391" cy="214391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CA82DA-B677-461B-A08D-337683480059}">
      <dsp:nvSpPr>
        <dsp:cNvPr id="0" name=""/>
        <dsp:cNvSpPr/>
      </dsp:nvSpPr>
      <dsp:spPr>
        <a:xfrm>
          <a:off x="4579181" y="2388832"/>
          <a:ext cx="166757" cy="166757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46913-A3FA-4470-A3E9-C64B0A13A62A}">
      <dsp:nvSpPr>
        <dsp:cNvPr id="0" name=""/>
        <dsp:cNvSpPr/>
      </dsp:nvSpPr>
      <dsp:spPr>
        <a:xfrm>
          <a:off x="4827900" y="1292023"/>
          <a:ext cx="2503223" cy="862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schemeClr val="bg1"/>
            </a:solidFill>
          </a:endParaRPr>
        </a:p>
      </dsp:txBody>
      <dsp:txXfrm>
        <a:off x="4827900" y="1292023"/>
        <a:ext cx="2503223" cy="862941"/>
      </dsp:txXfrm>
    </dsp:sp>
    <dsp:sp modelId="{6EC2FC68-E1B8-4274-8090-C2C96A4CD82C}">
      <dsp:nvSpPr>
        <dsp:cNvPr id="0" name=""/>
        <dsp:cNvSpPr/>
      </dsp:nvSpPr>
      <dsp:spPr>
        <a:xfrm>
          <a:off x="4827900" y="2154965"/>
          <a:ext cx="2503223" cy="303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u="sng" kern="1200" dirty="0">
              <a:solidFill>
                <a:schemeClr val="bg1"/>
              </a:solidFill>
            </a:rPr>
            <a:t>Bivariate</a:t>
          </a:r>
          <a:br>
            <a:rPr lang="en-US" sz="1100" kern="1200" dirty="0">
              <a:solidFill>
                <a:schemeClr val="bg1"/>
              </a:solidFill>
            </a:rPr>
          </a:br>
          <a:r>
            <a:rPr lang="en-US" sz="1600" b="0" i="0" kern="1200" dirty="0" err="1">
              <a:solidFill>
                <a:schemeClr val="bg1"/>
              </a:solidFill>
            </a:rPr>
            <a:t>Bivariate</a:t>
          </a:r>
          <a:r>
            <a:rPr lang="en-US" sz="1600" b="0" i="0" kern="1200" dirty="0">
              <a:solidFill>
                <a:schemeClr val="bg1"/>
              </a:solidFill>
            </a:rPr>
            <a:t> analysis is a kind of statistical analysis when two variables are observed against each other.</a:t>
          </a:r>
          <a:endParaRPr lang="en-US" sz="1100" b="0" kern="1200" dirty="0">
            <a:solidFill>
              <a:schemeClr val="bg1"/>
            </a:solidFill>
          </a:endParaRPr>
        </a:p>
      </dsp:txBody>
      <dsp:txXfrm>
        <a:off x="4827900" y="2154965"/>
        <a:ext cx="2503223" cy="303195"/>
      </dsp:txXfrm>
    </dsp:sp>
    <dsp:sp modelId="{4F41BF23-550C-4E7F-977E-3D22E3AF7B51}">
      <dsp:nvSpPr>
        <dsp:cNvPr id="0" name=""/>
        <dsp:cNvSpPr/>
      </dsp:nvSpPr>
      <dsp:spPr>
        <a:xfrm>
          <a:off x="4662559" y="1457671"/>
          <a:ext cx="0" cy="862941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CF1E0-B1C4-4B10-A5EC-FD7EF0557E2D}">
      <dsp:nvSpPr>
        <dsp:cNvPr id="0" name=""/>
        <dsp:cNvSpPr/>
      </dsp:nvSpPr>
      <dsp:spPr>
        <a:xfrm>
          <a:off x="4635272" y="1430383"/>
          <a:ext cx="54575" cy="54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3F98938-B973-410F-B6E0-43437FA146E6}">
      <dsp:nvSpPr>
        <dsp:cNvPr id="0" name=""/>
        <dsp:cNvSpPr/>
      </dsp:nvSpPr>
      <dsp:spPr>
        <a:xfrm rot="8100000">
          <a:off x="6058773" y="335936"/>
          <a:ext cx="214391" cy="2143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6BE64BD-02BC-4C6F-AC50-F9617E59754D}">
      <dsp:nvSpPr>
        <dsp:cNvPr id="0" name=""/>
        <dsp:cNvSpPr/>
      </dsp:nvSpPr>
      <dsp:spPr>
        <a:xfrm>
          <a:off x="6082590" y="359753"/>
          <a:ext cx="166757" cy="166757"/>
        </a:xfrm>
        <a:prstGeom prst="star12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070CD-E29E-4F50-9A43-342A2DE968FF}">
      <dsp:nvSpPr>
        <dsp:cNvPr id="0" name=""/>
        <dsp:cNvSpPr/>
      </dsp:nvSpPr>
      <dsp:spPr>
        <a:xfrm>
          <a:off x="6317567" y="594729"/>
          <a:ext cx="2503223" cy="862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schemeClr val="bg1"/>
            </a:solidFill>
          </a:endParaRPr>
        </a:p>
      </dsp:txBody>
      <dsp:txXfrm>
        <a:off x="6317567" y="594729"/>
        <a:ext cx="2503223" cy="862941"/>
      </dsp:txXfrm>
    </dsp:sp>
    <dsp:sp modelId="{6FED4196-A0D3-4E5C-83DA-99291A8FFFC3}">
      <dsp:nvSpPr>
        <dsp:cNvPr id="0" name=""/>
        <dsp:cNvSpPr/>
      </dsp:nvSpPr>
      <dsp:spPr>
        <a:xfrm>
          <a:off x="6317567" y="291534"/>
          <a:ext cx="2503223" cy="303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2000" b="0" i="1" kern="1200" dirty="0">
            <a:solidFill>
              <a:schemeClr val="bg1"/>
            </a:solidFill>
          </a:endParaRPr>
        </a:p>
      </dsp:txBody>
      <dsp:txXfrm>
        <a:off x="6317567" y="291534"/>
        <a:ext cx="2503223" cy="303195"/>
      </dsp:txXfrm>
    </dsp:sp>
    <dsp:sp modelId="{54DE4918-169B-4E9C-B946-44A9D45AEC94}">
      <dsp:nvSpPr>
        <dsp:cNvPr id="0" name=""/>
        <dsp:cNvSpPr/>
      </dsp:nvSpPr>
      <dsp:spPr>
        <a:xfrm>
          <a:off x="6165969" y="594729"/>
          <a:ext cx="0" cy="862941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C6D16-2F77-439A-848A-F1081C5E5CBE}">
      <dsp:nvSpPr>
        <dsp:cNvPr id="0" name=""/>
        <dsp:cNvSpPr/>
      </dsp:nvSpPr>
      <dsp:spPr>
        <a:xfrm>
          <a:off x="6138681" y="1430383"/>
          <a:ext cx="54575" cy="54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8FA38E-9F41-1A45-879F-0B93BA509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16A96-BC72-0640-9AEE-870574F38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B091C-A27C-3C4B-82F1-DDBD9A0282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1FC8B-EC93-C64D-BBD2-37E30DAF45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D4734-4CAE-4B5B-A5BF-2204F73025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5A48E-F7AD-43EC-AC50-8729FE3865BE}" type="datetimeFigureOut">
              <a:rPr lang="en-US" smtClean="0"/>
              <a:t>11/25/2022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11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5F854-E2CE-6F4E-A0CF-CB175674CF4C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111EE-B1CE-3F40-8B0E-AB6A92B854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4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F3A1-9863-43A3-B39B-8E6FEFD6E20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60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8669" y="854538"/>
            <a:ext cx="4567608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5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1440" y="4429842"/>
            <a:ext cx="4567608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6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C28A7DB8-FEA5-5A4A-85DF-FA1ADFB3EF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3721" y="-19458"/>
            <a:ext cx="7261837" cy="6877457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993491 w 8464509"/>
              <a:gd name="connsiteY6" fmla="*/ 19455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8464509 w 8464509"/>
              <a:gd name="connsiteY2" fmla="*/ 0 h 6858000"/>
              <a:gd name="connsiteX3" fmla="*/ 8464509 w 8464509"/>
              <a:gd name="connsiteY3" fmla="*/ 6858000 h 6858000"/>
              <a:gd name="connsiteX4" fmla="*/ 0 w 8464509"/>
              <a:gd name="connsiteY4" fmla="*/ 6858000 h 6858000"/>
              <a:gd name="connsiteX5" fmla="*/ 3993491 w 8464509"/>
              <a:gd name="connsiteY5" fmla="*/ 19455 h 6858000"/>
              <a:gd name="connsiteX0" fmla="*/ 3993491 w 8464509"/>
              <a:gd name="connsiteY0" fmla="*/ 19455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3993491 w 8464509"/>
              <a:gd name="connsiteY4" fmla="*/ 19455 h 6858000"/>
              <a:gd name="connsiteX0" fmla="*/ 4061557 w 8464509"/>
              <a:gd name="connsiteY0" fmla="*/ 0 h 6858001"/>
              <a:gd name="connsiteX1" fmla="*/ 8464509 w 8464509"/>
              <a:gd name="connsiteY1" fmla="*/ 1 h 6858001"/>
              <a:gd name="connsiteX2" fmla="*/ 8464509 w 8464509"/>
              <a:gd name="connsiteY2" fmla="*/ 6858001 h 6858001"/>
              <a:gd name="connsiteX3" fmla="*/ 0 w 8464509"/>
              <a:gd name="connsiteY3" fmla="*/ 6858001 h 6858001"/>
              <a:gd name="connsiteX4" fmla="*/ 4061557 w 8464509"/>
              <a:gd name="connsiteY4" fmla="*/ 0 h 6858001"/>
              <a:gd name="connsiteX0" fmla="*/ 5059852 w 8464509"/>
              <a:gd name="connsiteY0" fmla="*/ 19454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5059852 w 8464509"/>
              <a:gd name="connsiteY4" fmla="*/ 19454 h 6858000"/>
              <a:gd name="connsiteX0" fmla="*/ 4061557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61557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43986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8658"/>
              <a:gd name="connsiteY0" fmla="*/ 0 h 6877457"/>
              <a:gd name="connsiteX1" fmla="*/ 8468658 w 8468658"/>
              <a:gd name="connsiteY1" fmla="*/ 12341 h 6877457"/>
              <a:gd name="connsiteX2" fmla="*/ 8464509 w 8468658"/>
              <a:gd name="connsiteY2" fmla="*/ 6877457 h 6877457"/>
              <a:gd name="connsiteX3" fmla="*/ 0 w 8468658"/>
              <a:gd name="connsiteY3" fmla="*/ 6877457 h 6877457"/>
              <a:gd name="connsiteX4" fmla="*/ 4040810 w 8468658"/>
              <a:gd name="connsiteY4" fmla="*/ 0 h 687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8658" h="6877457">
                <a:moveTo>
                  <a:pt x="4040810" y="0"/>
                </a:moveTo>
                <a:lnTo>
                  <a:pt x="8468658" y="12341"/>
                </a:lnTo>
                <a:lnTo>
                  <a:pt x="8464509" y="6877457"/>
                </a:lnTo>
                <a:lnTo>
                  <a:pt x="0" y="6877457"/>
                </a:lnTo>
                <a:lnTo>
                  <a:pt x="404081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6A021AF7-4044-A644-8DB8-495F263390D0}"/>
              </a:ext>
            </a:extLst>
          </p:cNvPr>
          <p:cNvSpPr/>
          <p:nvPr userDrawn="1"/>
        </p:nvSpPr>
        <p:spPr>
          <a:xfrm rot="10800000">
            <a:off x="4933721" y="267867"/>
            <a:ext cx="3031755" cy="3031755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D2DFDB14-A8D5-F944-A91C-960A5C2F22AF}"/>
              </a:ext>
            </a:extLst>
          </p:cNvPr>
          <p:cNvSpPr/>
          <p:nvPr userDrawn="1"/>
        </p:nvSpPr>
        <p:spPr>
          <a:xfrm>
            <a:off x="-22175" y="5596959"/>
            <a:ext cx="1261040" cy="1261040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B7735FBC-8FBF-9947-B380-14D44D2206B1}"/>
              </a:ext>
            </a:extLst>
          </p:cNvPr>
          <p:cNvSpPr/>
          <p:nvPr userDrawn="1"/>
        </p:nvSpPr>
        <p:spPr>
          <a:xfrm rot="10800000">
            <a:off x="184302" y="236698"/>
            <a:ext cx="519337" cy="519337"/>
          </a:xfrm>
          <a:prstGeom prst="triangle">
            <a:avLst/>
          </a:prstGeom>
          <a:pattFill prst="dk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17B7C303-8734-B141-AF0D-2945DA349FBD}"/>
              </a:ext>
            </a:extLst>
          </p:cNvPr>
          <p:cNvSpPr/>
          <p:nvPr userDrawn="1"/>
        </p:nvSpPr>
        <p:spPr>
          <a:xfrm>
            <a:off x="4414384" y="5795386"/>
            <a:ext cx="519337" cy="519337"/>
          </a:xfrm>
          <a:prstGeom prst="triangle">
            <a:avLst/>
          </a:prstGeom>
          <a:pattFill prst="wdUpDiag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67914AE0-93F2-8346-B885-5734D2B694B2}"/>
              </a:ext>
            </a:extLst>
          </p:cNvPr>
          <p:cNvSpPr/>
          <p:nvPr userDrawn="1"/>
        </p:nvSpPr>
        <p:spPr>
          <a:xfrm rot="5400000">
            <a:off x="-48606" y="3035784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6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2A5F6-5449-2840-B48F-2AA85FE272A3}"/>
              </a:ext>
            </a:extLst>
          </p:cNvPr>
          <p:cNvSpPr/>
          <p:nvPr userDrawn="1"/>
        </p:nvSpPr>
        <p:spPr>
          <a:xfrm>
            <a:off x="0" y="0"/>
            <a:ext cx="35025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B3A8339-6DA4-E549-AEA2-9512C53F064F}"/>
              </a:ext>
            </a:extLst>
          </p:cNvPr>
          <p:cNvSpPr/>
          <p:nvPr userDrawn="1"/>
        </p:nvSpPr>
        <p:spPr>
          <a:xfrm>
            <a:off x="3591475" y="5273069"/>
            <a:ext cx="1486666" cy="1486666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752EA775-82B0-BA48-8CA2-7A09D72EC958}"/>
              </a:ext>
            </a:extLst>
          </p:cNvPr>
          <p:cNvSpPr/>
          <p:nvPr userDrawn="1"/>
        </p:nvSpPr>
        <p:spPr>
          <a:xfrm>
            <a:off x="76559" y="597553"/>
            <a:ext cx="562863" cy="562863"/>
          </a:xfrm>
          <a:prstGeom prst="triangle">
            <a:avLst/>
          </a:prstGeom>
          <a:pattFill prst="lt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2C6B50B5-10C1-4A40-9531-4F8DC16892F8}"/>
              </a:ext>
            </a:extLst>
          </p:cNvPr>
          <p:cNvSpPr/>
          <p:nvPr userDrawn="1"/>
        </p:nvSpPr>
        <p:spPr>
          <a:xfrm>
            <a:off x="357990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CAF18EC0-3F9F-6449-A2B2-A792B70BEA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44819" y="597553"/>
            <a:ext cx="6063915" cy="6063915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68357860-E91C-1745-A5D1-921689BF47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994" y="1535397"/>
            <a:ext cx="4845068" cy="1858617"/>
          </a:xfrm>
        </p:spPr>
        <p:txBody>
          <a:bodyPr anchor="b">
            <a:normAutofit/>
          </a:bodyPr>
          <a:lstStyle>
            <a:lvl1pPr algn="l">
              <a:defRPr sz="480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94A3FA1-7F3F-2D41-ABE1-512FA9FC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996" y="3401899"/>
            <a:ext cx="4845066" cy="2107095"/>
          </a:xfrm>
        </p:spPr>
        <p:txBody>
          <a:bodyPr/>
          <a:lstStyle>
            <a:lvl1pPr marL="182880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38404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56692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74980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93268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8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rrow 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D4881A-F72E-2D4F-BC41-5D2839D87000}"/>
              </a:ext>
            </a:extLst>
          </p:cNvPr>
          <p:cNvSpPr/>
          <p:nvPr userDrawn="1"/>
        </p:nvSpPr>
        <p:spPr>
          <a:xfrm>
            <a:off x="4997302" y="0"/>
            <a:ext cx="7194698" cy="6879265"/>
          </a:xfrm>
          <a:custGeom>
            <a:avLst/>
            <a:gdLst>
              <a:gd name="connsiteX0" fmla="*/ 0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0 w 5004391"/>
              <a:gd name="connsiteY4" fmla="*/ 0 h 6858000"/>
              <a:gd name="connsiteX0" fmla="*/ 1424763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424763 w 5004391"/>
              <a:gd name="connsiteY4" fmla="*/ 0 h 6858000"/>
              <a:gd name="connsiteX0" fmla="*/ 1275907 w 5004391"/>
              <a:gd name="connsiteY0" fmla="*/ 21265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275907 w 5004391"/>
              <a:gd name="connsiteY4" fmla="*/ 21265 h 6858000"/>
              <a:gd name="connsiteX0" fmla="*/ 3466214 w 7194698"/>
              <a:gd name="connsiteY0" fmla="*/ 21265 h 6879265"/>
              <a:gd name="connsiteX1" fmla="*/ 7194698 w 7194698"/>
              <a:gd name="connsiteY1" fmla="*/ 0 h 6879265"/>
              <a:gd name="connsiteX2" fmla="*/ 7194698 w 7194698"/>
              <a:gd name="connsiteY2" fmla="*/ 6858000 h 6879265"/>
              <a:gd name="connsiteX3" fmla="*/ 0 w 7194698"/>
              <a:gd name="connsiteY3" fmla="*/ 6879265 h 6879265"/>
              <a:gd name="connsiteX4" fmla="*/ 3466214 w 7194698"/>
              <a:gd name="connsiteY4" fmla="*/ 21265 h 687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4698" h="6879265">
                <a:moveTo>
                  <a:pt x="3466214" y="21265"/>
                </a:moveTo>
                <a:lnTo>
                  <a:pt x="7194698" y="0"/>
                </a:lnTo>
                <a:lnTo>
                  <a:pt x="7194698" y="6858000"/>
                </a:lnTo>
                <a:lnTo>
                  <a:pt x="0" y="6879265"/>
                </a:lnTo>
                <a:lnTo>
                  <a:pt x="3466214" y="212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14CA4B6-21BC-234A-9FAD-E362D7F194C4}"/>
              </a:ext>
            </a:extLst>
          </p:cNvPr>
          <p:cNvSpPr/>
          <p:nvPr userDrawn="1"/>
        </p:nvSpPr>
        <p:spPr>
          <a:xfrm>
            <a:off x="2571311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815F04B4-E3C0-0845-8DEC-98C63E21B466}"/>
              </a:ext>
            </a:extLst>
          </p:cNvPr>
          <p:cNvSpPr/>
          <p:nvPr userDrawn="1"/>
        </p:nvSpPr>
        <p:spPr>
          <a:xfrm rot="10800000">
            <a:off x="2277396" y="3814571"/>
            <a:ext cx="1360968" cy="1360968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850A90A-EBB3-314C-9D98-A4220E2739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2569281" y="330912"/>
            <a:ext cx="6217440" cy="6217440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001923-8460-C64B-A54B-3221B8A6B8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8108" y="1957888"/>
            <a:ext cx="3815484" cy="1858617"/>
          </a:xfrm>
        </p:spPr>
        <p:txBody>
          <a:bodyPr anchor="b">
            <a:normAutofit/>
          </a:bodyPr>
          <a:lstStyle>
            <a:lvl1pPr algn="ctr">
              <a:defRPr sz="480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64A275-2629-244A-A66F-FC140850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110" y="3824390"/>
            <a:ext cx="3815482" cy="2107095"/>
          </a:xfrm>
        </p:spPr>
        <p:txBody>
          <a:bodyPr/>
          <a:lstStyle>
            <a:lvl1pPr marL="182880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1pPr>
            <a:lvl2pPr marL="38404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2pPr>
            <a:lvl3pPr marL="56692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3pPr>
            <a:lvl4pPr marL="74980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4pPr>
            <a:lvl5pPr marL="93268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520102B5-5695-C743-B30E-C92897B48D8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2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Narrow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D84E6-6DEA-1D4E-92C3-A360785A027B}"/>
              </a:ext>
            </a:extLst>
          </p:cNvPr>
          <p:cNvSpPr/>
          <p:nvPr userDrawn="1"/>
        </p:nvSpPr>
        <p:spPr>
          <a:xfrm>
            <a:off x="0" y="1730829"/>
            <a:ext cx="8229600" cy="3477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C28500E9-800B-C94A-B6F9-F73D37B2D301}"/>
              </a:ext>
            </a:extLst>
          </p:cNvPr>
          <p:cNvSpPr/>
          <p:nvPr userDrawn="1"/>
        </p:nvSpPr>
        <p:spPr>
          <a:xfrm rot="10800000">
            <a:off x="8749091" y="0"/>
            <a:ext cx="3442907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EAD70A4-7AF0-7E4D-ABBC-34DD61D7B01E}"/>
              </a:ext>
            </a:extLst>
          </p:cNvPr>
          <p:cNvSpPr/>
          <p:nvPr userDrawn="1"/>
        </p:nvSpPr>
        <p:spPr>
          <a:xfrm rot="10800000">
            <a:off x="3727215" y="5551712"/>
            <a:ext cx="1424687" cy="1306288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9">
            <a:extLst>
              <a:ext uri="{FF2B5EF4-FFF2-40B4-BE49-F238E27FC236}">
                <a16:creationId xmlns:a16="http://schemas.microsoft.com/office/drawing/2014/main" id="{14C43A8B-650C-3B4B-9F8C-592CE9F2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25" y="2464270"/>
            <a:ext cx="5227376" cy="7277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345C704-9538-984E-8D14-D6AEC9A4C42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8623" y="3265903"/>
            <a:ext cx="5227377" cy="1642386"/>
          </a:xfrm>
        </p:spPr>
        <p:txBody>
          <a:bodyPr lIns="91440" rIns="91440" anchor="t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47B5AD0-4AD4-9843-9C08-DEF894490A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593262" y="0"/>
            <a:ext cx="7598736" cy="685800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8795BE2D-99B1-FE49-84B1-C41E44A8AC0B}"/>
              </a:ext>
            </a:extLst>
          </p:cNvPr>
          <p:cNvSpPr/>
          <p:nvPr userDrawn="1"/>
        </p:nvSpPr>
        <p:spPr>
          <a:xfrm rot="5400000">
            <a:off x="-48606" y="252453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5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Image and Autho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34F14FD9-9995-BE48-8C0E-B1454B9F23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6012" y="0"/>
            <a:ext cx="7598735" cy="6858000"/>
          </a:xfrm>
          <a:custGeom>
            <a:avLst/>
            <a:gdLst>
              <a:gd name="connsiteX0" fmla="*/ 0 w 7598735"/>
              <a:gd name="connsiteY0" fmla="*/ 0 h 6858000"/>
              <a:gd name="connsiteX1" fmla="*/ 7598735 w 7598735"/>
              <a:gd name="connsiteY1" fmla="*/ 0 h 6858000"/>
              <a:gd name="connsiteX2" fmla="*/ 7598735 w 7598735"/>
              <a:gd name="connsiteY2" fmla="*/ 6858000 h 6858000"/>
              <a:gd name="connsiteX3" fmla="*/ 0 w 7598735"/>
              <a:gd name="connsiteY3" fmla="*/ 6858000 h 6858000"/>
              <a:gd name="connsiteX4" fmla="*/ 0 w 7598735"/>
              <a:gd name="connsiteY4" fmla="*/ 6378840 h 6858000"/>
              <a:gd name="connsiteX5" fmla="*/ 140333 w 7598735"/>
              <a:gd name="connsiteY5" fmla="*/ 6379536 h 6858000"/>
              <a:gd name="connsiteX6" fmla="*/ 3074919 w 7598735"/>
              <a:gd name="connsiteY6" fmla="*/ 489098 h 6858000"/>
              <a:gd name="connsiteX7" fmla="*/ 0 w 7598735"/>
              <a:gd name="connsiteY7" fmla="*/ 480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8735" h="6858000">
                <a:moveTo>
                  <a:pt x="0" y="0"/>
                </a:moveTo>
                <a:lnTo>
                  <a:pt x="7598735" y="0"/>
                </a:lnTo>
                <a:lnTo>
                  <a:pt x="7598735" y="6858000"/>
                </a:lnTo>
                <a:lnTo>
                  <a:pt x="0" y="6858000"/>
                </a:lnTo>
                <a:lnTo>
                  <a:pt x="0" y="6378840"/>
                </a:lnTo>
                <a:lnTo>
                  <a:pt x="140333" y="6379536"/>
                </a:lnTo>
                <a:lnTo>
                  <a:pt x="3074919" y="489098"/>
                </a:lnTo>
                <a:lnTo>
                  <a:pt x="0" y="48004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FAE6FFB-F37C-7040-87B6-654B2F44CE7A}"/>
              </a:ext>
            </a:extLst>
          </p:cNvPr>
          <p:cNvSpPr/>
          <p:nvPr userDrawn="1"/>
        </p:nvSpPr>
        <p:spPr>
          <a:xfrm>
            <a:off x="413825" y="463261"/>
            <a:ext cx="7347125" cy="5911703"/>
          </a:xfrm>
          <a:custGeom>
            <a:avLst/>
            <a:gdLst>
              <a:gd name="connsiteX0" fmla="*/ 125507 w 7347125"/>
              <a:gd name="connsiteY0" fmla="*/ 0 h 5911703"/>
              <a:gd name="connsiteX1" fmla="*/ 7347125 w 7347125"/>
              <a:gd name="connsiteY1" fmla="*/ 21265 h 5911703"/>
              <a:gd name="connsiteX2" fmla="*/ 4412539 w 7347125"/>
              <a:gd name="connsiteY2" fmla="*/ 5911703 h 5911703"/>
              <a:gd name="connsiteX3" fmla="*/ 1007798 w 7347125"/>
              <a:gd name="connsiteY3" fmla="*/ 5894815 h 5911703"/>
              <a:gd name="connsiteX4" fmla="*/ 1007798 w 7347125"/>
              <a:gd name="connsiteY4" fmla="*/ 5901070 h 5911703"/>
              <a:gd name="connsiteX5" fmla="*/ 0 w 7347125"/>
              <a:gd name="connsiteY5" fmla="*/ 5901070 h 5911703"/>
              <a:gd name="connsiteX6" fmla="*/ 0 w 7347125"/>
              <a:gd name="connsiteY6" fmla="*/ 10632 h 5911703"/>
              <a:gd name="connsiteX7" fmla="*/ 125507 w 7347125"/>
              <a:gd name="connsiteY7" fmla="*/ 10632 h 591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7125" h="5911703">
                <a:moveTo>
                  <a:pt x="125507" y="0"/>
                </a:moveTo>
                <a:lnTo>
                  <a:pt x="7347125" y="21265"/>
                </a:lnTo>
                <a:lnTo>
                  <a:pt x="4412539" y="5911703"/>
                </a:lnTo>
                <a:lnTo>
                  <a:pt x="1007798" y="5894815"/>
                </a:lnTo>
                <a:lnTo>
                  <a:pt x="1007798" y="5901070"/>
                </a:lnTo>
                <a:lnTo>
                  <a:pt x="0" y="5901070"/>
                </a:lnTo>
                <a:lnTo>
                  <a:pt x="0" y="10632"/>
                </a:lnTo>
                <a:lnTo>
                  <a:pt x="125507" y="106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8AB73D1-1AA1-4E44-A7DA-8C00D8E10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1501" y="1609159"/>
            <a:ext cx="4253334" cy="3639682"/>
          </a:xfrm>
        </p:spPr>
        <p:txBody>
          <a:bodyPr anchor="t"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Goes Here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611FC0D0-E6E4-7645-B0C7-97FB2012039D}"/>
              </a:ext>
            </a:extLst>
          </p:cNvPr>
          <p:cNvSpPr/>
          <p:nvPr userDrawn="1"/>
        </p:nvSpPr>
        <p:spPr>
          <a:xfrm rot="5400000">
            <a:off x="-48606" y="1669422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2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11B56-403C-AA43-BA54-5CD9A60BDDC5}"/>
              </a:ext>
            </a:extLst>
          </p:cNvPr>
          <p:cNvGrpSpPr/>
          <p:nvPr userDrawn="1"/>
        </p:nvGrpSpPr>
        <p:grpSpPr>
          <a:xfrm>
            <a:off x="0" y="-4353"/>
            <a:ext cx="6884691" cy="6862353"/>
            <a:chOff x="0" y="-4353"/>
            <a:chExt cx="6884691" cy="6862353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D8BAD61D-F455-9240-A0C6-DE4F40E47C29}"/>
                </a:ext>
              </a:extLst>
            </p:cNvPr>
            <p:cNvSpPr/>
            <p:nvPr userDrawn="1"/>
          </p:nvSpPr>
          <p:spPr>
            <a:xfrm>
              <a:off x="0" y="-4353"/>
              <a:ext cx="6884691" cy="6862353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  <a:gd name="connsiteX0" fmla="*/ 9234 w 6880863"/>
                <a:gd name="connsiteY0" fmla="*/ 0 h 6866017"/>
                <a:gd name="connsiteX1" fmla="*/ 6880863 w 6880863"/>
                <a:gd name="connsiteY1" fmla="*/ 1567 h 6866017"/>
                <a:gd name="connsiteX2" fmla="*/ 3445205 w 6880863"/>
                <a:gd name="connsiteY2" fmla="*/ 6866017 h 6866017"/>
                <a:gd name="connsiteX3" fmla="*/ 705 w 6880863"/>
                <a:gd name="connsiteY3" fmla="*/ 6864138 h 6866017"/>
                <a:gd name="connsiteX4" fmla="*/ 9234 w 6880863"/>
                <a:gd name="connsiteY4" fmla="*/ 0 h 6866017"/>
                <a:gd name="connsiteX0" fmla="*/ 0 w 6884692"/>
                <a:gd name="connsiteY0" fmla="*/ 0 h 6883465"/>
                <a:gd name="connsiteX1" fmla="*/ 6884692 w 6884692"/>
                <a:gd name="connsiteY1" fmla="*/ 19015 h 6883465"/>
                <a:gd name="connsiteX2" fmla="*/ 3449034 w 6884692"/>
                <a:gd name="connsiteY2" fmla="*/ 6883465 h 6883465"/>
                <a:gd name="connsiteX3" fmla="*/ 4534 w 6884692"/>
                <a:gd name="connsiteY3" fmla="*/ 6881586 h 6883465"/>
                <a:gd name="connsiteX4" fmla="*/ 0 w 6884692"/>
                <a:gd name="connsiteY4" fmla="*/ 0 h 6883465"/>
                <a:gd name="connsiteX0" fmla="*/ 9234 w 6880863"/>
                <a:gd name="connsiteY0" fmla="*/ 0 h 6879102"/>
                <a:gd name="connsiteX1" fmla="*/ 6880863 w 6880863"/>
                <a:gd name="connsiteY1" fmla="*/ 14652 h 6879102"/>
                <a:gd name="connsiteX2" fmla="*/ 3445205 w 6880863"/>
                <a:gd name="connsiteY2" fmla="*/ 6879102 h 6879102"/>
                <a:gd name="connsiteX3" fmla="*/ 705 w 6880863"/>
                <a:gd name="connsiteY3" fmla="*/ 6877223 h 6879102"/>
                <a:gd name="connsiteX4" fmla="*/ 9234 w 6880863"/>
                <a:gd name="connsiteY4" fmla="*/ 0 h 6879102"/>
                <a:gd name="connsiteX0" fmla="*/ 0 w 6884691"/>
                <a:gd name="connsiteY0" fmla="*/ 0 h 6874740"/>
                <a:gd name="connsiteX1" fmla="*/ 6884691 w 6884691"/>
                <a:gd name="connsiteY1" fmla="*/ 10290 h 6874740"/>
                <a:gd name="connsiteX2" fmla="*/ 3449033 w 6884691"/>
                <a:gd name="connsiteY2" fmla="*/ 6874740 h 6874740"/>
                <a:gd name="connsiteX3" fmla="*/ 4533 w 6884691"/>
                <a:gd name="connsiteY3" fmla="*/ 6872861 h 6874740"/>
                <a:gd name="connsiteX4" fmla="*/ 0 w 6884691"/>
                <a:gd name="connsiteY4" fmla="*/ 0 h 68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4691" h="6874740">
                  <a:moveTo>
                    <a:pt x="0" y="0"/>
                  </a:moveTo>
                  <a:lnTo>
                    <a:pt x="6884691" y="10290"/>
                  </a:lnTo>
                  <a:lnTo>
                    <a:pt x="3449033" y="6874740"/>
                  </a:lnTo>
                  <a:lnTo>
                    <a:pt x="4533" y="6872861"/>
                  </a:lnTo>
                  <a:cubicBezTo>
                    <a:pt x="207" y="458797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75004ACB-4E38-6449-B733-0C6A6BC40ADD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6A52034F-1EDC-3040-A1B3-B572FC286C20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988" y="1954400"/>
            <a:ext cx="4393415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FD910B80-BD19-CF49-AB0B-1C5DEECEDED5}"/>
              </a:ext>
            </a:extLst>
          </p:cNvPr>
          <p:cNvSpPr/>
          <p:nvPr userDrawn="1"/>
        </p:nvSpPr>
        <p:spPr>
          <a:xfrm rot="5400000">
            <a:off x="-48606" y="31651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3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15DFD37-81D5-5742-B09A-5D4CBF48B7EA}"/>
              </a:ext>
            </a:extLst>
          </p:cNvPr>
          <p:cNvGrpSpPr/>
          <p:nvPr userDrawn="1"/>
        </p:nvGrpSpPr>
        <p:grpSpPr>
          <a:xfrm rot="10800000">
            <a:off x="5294245" y="0"/>
            <a:ext cx="6897755" cy="6858000"/>
            <a:chOff x="-17598" y="0"/>
            <a:chExt cx="6897755" cy="6858000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0CF4E43-4A68-664C-B973-2FE49DC7733D}"/>
                </a:ext>
              </a:extLst>
            </p:cNvPr>
            <p:cNvSpPr/>
            <p:nvPr userDrawn="1"/>
          </p:nvSpPr>
          <p:spPr>
            <a:xfrm>
              <a:off x="-17598" y="0"/>
              <a:ext cx="6897755" cy="6858000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755" h="6870380">
                  <a:moveTo>
                    <a:pt x="0" y="0"/>
                  </a:moveTo>
                  <a:lnTo>
                    <a:pt x="6897755" y="5930"/>
                  </a:lnTo>
                  <a:lnTo>
                    <a:pt x="3462097" y="6870380"/>
                  </a:lnTo>
                  <a:lnTo>
                    <a:pt x="17597" y="6868501"/>
                  </a:lnTo>
                  <a:cubicBezTo>
                    <a:pt x="13271" y="458361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FAD3D76-9126-CC42-90B0-5BF85DC91E3E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9D011AB3-8218-AE4F-9DF7-810A1B45C453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5272" y="1954400"/>
            <a:ext cx="3889053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84320FE-42A3-294B-AAE0-3D16A63E359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3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FCAC17-2511-3D4F-A318-B241447A2C02}"/>
              </a:ext>
            </a:extLst>
          </p:cNvPr>
          <p:cNvSpPr/>
          <p:nvPr userDrawn="1"/>
        </p:nvSpPr>
        <p:spPr>
          <a:xfrm>
            <a:off x="413825" y="2941613"/>
            <a:ext cx="11364350" cy="3432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13F5538-7999-A74B-BCB7-A96C8DBC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4280546"/>
            <a:ext cx="10452848" cy="179107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6">
            <a:extLst>
              <a:ext uri="{FF2B5EF4-FFF2-40B4-BE49-F238E27FC236}">
                <a16:creationId xmlns:a16="http://schemas.microsoft.com/office/drawing/2014/main" id="{DE5056B4-56A3-6E40-92E1-FA33B5C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4BE1D723-8F53-4F53-90B0-1982A396982E}" type="datetime1">
              <a:rPr lang="en-US" smtClean="0"/>
              <a:t>11/25/2022</a:t>
            </a:fld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A47DE6D7-793F-C846-8A00-3061847B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B4C61174-2D39-E640-8A16-DCE65554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Title 9">
            <a:extLst>
              <a:ext uri="{FF2B5EF4-FFF2-40B4-BE49-F238E27FC236}">
                <a16:creationId xmlns:a16="http://schemas.microsoft.com/office/drawing/2014/main" id="{13596EE0-A679-3B49-BA9A-D5C79B0C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143154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3E931B03-E301-6D48-8377-B08DA6C95F0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249401AC-F116-8B4C-A1A0-CF88B63E549B}"/>
              </a:ext>
            </a:extLst>
          </p:cNvPr>
          <p:cNvSpPr/>
          <p:nvPr userDrawn="1"/>
        </p:nvSpPr>
        <p:spPr>
          <a:xfrm rot="5400000">
            <a:off x="-48606" y="33345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3226FF-244B-B540-ABAC-5C0E3DE310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3824" y="483782"/>
            <a:ext cx="11365992" cy="2457856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4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4534616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rgbClr val="C5A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5D5DA7E-149B-BB4E-918D-C5FF23087F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27491" y="0"/>
            <a:ext cx="8464509" cy="6858000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509" h="6858000">
                <a:moveTo>
                  <a:pt x="3426278" y="0"/>
                </a:moveTo>
                <a:lnTo>
                  <a:pt x="3440072" y="37000"/>
                </a:lnTo>
                <a:lnTo>
                  <a:pt x="3440072" y="0"/>
                </a:lnTo>
                <a:lnTo>
                  <a:pt x="8464509" y="0"/>
                </a:lnTo>
                <a:lnTo>
                  <a:pt x="8464509" y="6858000"/>
                </a:lnTo>
                <a:lnTo>
                  <a:pt x="0" y="6858000"/>
                </a:lnTo>
                <a:lnTo>
                  <a:pt x="3426278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BEBB0DCE-DD71-FF40-B471-A617514321E6}"/>
              </a:ext>
            </a:extLst>
          </p:cNvPr>
          <p:cNvSpPr/>
          <p:nvPr userDrawn="1"/>
        </p:nvSpPr>
        <p:spPr>
          <a:xfrm rot="10800000">
            <a:off x="5869115" y="4530"/>
            <a:ext cx="911753" cy="91175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3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3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3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13F7CD6-7F0D-1C4F-AE97-8E76514EE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3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98B14A3-A5A4-2F4A-95D8-651E4818BB24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FA21A50F-6662-5046-B75A-1261DC14ABF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FDC47F2-EE1F-4644-989A-72996AC94A96}"/>
              </a:ext>
            </a:extLst>
          </p:cNvPr>
          <p:cNvGrpSpPr/>
          <p:nvPr userDrawn="1"/>
        </p:nvGrpSpPr>
        <p:grpSpPr>
          <a:xfrm>
            <a:off x="401408" y="1983214"/>
            <a:ext cx="5127171" cy="979022"/>
            <a:chOff x="417597" y="1992086"/>
            <a:chExt cx="5127171" cy="97902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6ED203-5311-5B45-870D-8D058E718B91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DE2C0F56-426C-5F4D-AAFD-DF53CA60DB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1824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125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25" y="3154858"/>
            <a:ext cx="4639736" cy="2870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C9B82D-42A0-2549-AF1A-BB955578D14E}"/>
              </a:ext>
            </a:extLst>
          </p:cNvPr>
          <p:cNvGrpSpPr/>
          <p:nvPr userDrawn="1"/>
        </p:nvGrpSpPr>
        <p:grpSpPr>
          <a:xfrm>
            <a:off x="6663674" y="1983214"/>
            <a:ext cx="5127171" cy="979022"/>
            <a:chOff x="417597" y="1992086"/>
            <a:chExt cx="5127171" cy="97902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986011-7709-A448-BC93-37507571BAF8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97EFE62B-D2C4-6147-8593-BDB17D7FB7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2076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343E295-0EB5-2B45-8B07-FB33A0D549D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07391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86411A82-4B2C-2345-940D-003FAE95661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07391" y="3154858"/>
            <a:ext cx="4639736" cy="2870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1638DF-1560-0147-9FCE-648610243627}"/>
              </a:ext>
            </a:extLst>
          </p:cNvPr>
          <p:cNvCxnSpPr/>
          <p:nvPr userDrawn="1"/>
        </p:nvCxnSpPr>
        <p:spPr>
          <a:xfrm>
            <a:off x="6096000" y="2055833"/>
            <a:ext cx="0" cy="38132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9">
            <a:extLst>
              <a:ext uri="{FF2B5EF4-FFF2-40B4-BE49-F238E27FC236}">
                <a16:creationId xmlns:a16="http://schemas.microsoft.com/office/drawing/2014/main" id="{6500C466-2C7C-0F41-ADF8-F36158F8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10205573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7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791F-3F71-BF44-BA4E-0B7D386184DC}"/>
              </a:ext>
            </a:extLst>
          </p:cNvPr>
          <p:cNvSpPr/>
          <p:nvPr userDrawn="1"/>
        </p:nvSpPr>
        <p:spPr>
          <a:xfrm>
            <a:off x="0" y="467833"/>
            <a:ext cx="11729822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9AE2E01-52D8-994A-80AC-622260011952}"/>
              </a:ext>
            </a:extLst>
          </p:cNvPr>
          <p:cNvSpPr/>
          <p:nvPr userDrawn="1"/>
        </p:nvSpPr>
        <p:spPr>
          <a:xfrm>
            <a:off x="1915754" y="3684257"/>
            <a:ext cx="3112470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B8F16C36-FC88-9044-8303-4AAB2C148BA5}"/>
              </a:ext>
            </a:extLst>
          </p:cNvPr>
          <p:cNvSpPr/>
          <p:nvPr userDrawn="1"/>
        </p:nvSpPr>
        <p:spPr>
          <a:xfrm>
            <a:off x="4668946" y="522786"/>
            <a:ext cx="718556" cy="718556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DA0D001-BFE9-164E-A088-53FE53ABF5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5123378" cy="6864485"/>
          </a:xfrm>
          <a:custGeom>
            <a:avLst/>
            <a:gdLst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1612869 w 6096000"/>
              <a:gd name="connsiteY2" fmla="*/ 6841445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2014112 w 6096000"/>
              <a:gd name="connsiteY2" fmla="*/ 6857657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33403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02538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4485">
                <a:moveTo>
                  <a:pt x="1602021" y="0"/>
                </a:moveTo>
                <a:lnTo>
                  <a:pt x="6096000" y="0"/>
                </a:lnTo>
                <a:lnTo>
                  <a:pt x="2014112" y="6857657"/>
                </a:lnTo>
                <a:lnTo>
                  <a:pt x="2002538" y="6864485"/>
                </a:lnTo>
                <a:lnTo>
                  <a:pt x="0" y="6858000"/>
                </a:lnTo>
                <a:lnTo>
                  <a:pt x="0" y="0"/>
                </a:lnTo>
                <a:lnTo>
                  <a:pt x="1602021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10C3D4C-012F-184D-B7D5-E89B7B9A7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410" y="2679259"/>
            <a:ext cx="2988860" cy="1395208"/>
          </a:xfrm>
        </p:spPr>
        <p:txBody>
          <a:bodyPr lIns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D16862ED-2F5E-FE49-AB49-49CEC0EA3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8426" y="793580"/>
            <a:ext cx="3304279" cy="5270839"/>
          </a:xfrm>
        </p:spPr>
        <p:txBody>
          <a:bodyPr lIns="0" anchor="ctr"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5982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1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85" r:id="rId2"/>
    <p:sldLayoutId id="2147483783" r:id="rId3"/>
    <p:sldLayoutId id="2147483765" r:id="rId4"/>
    <p:sldLayoutId id="2147483787" r:id="rId5"/>
    <p:sldLayoutId id="2147483784" r:id="rId6"/>
    <p:sldLayoutId id="2147483786" r:id="rId7"/>
    <p:sldLayoutId id="2147483774" r:id="rId8"/>
    <p:sldLayoutId id="2147483781" r:id="rId9"/>
    <p:sldLayoutId id="2147483779" r:id="rId10"/>
    <p:sldLayoutId id="2147483780" r:id="rId11"/>
    <p:sldLayoutId id="2147483778" r:id="rId12"/>
    <p:sldLayoutId id="2147483777" r:id="rId13"/>
    <p:sldLayoutId id="2147483776" r:id="rId14"/>
    <p:sldLayoutId id="2147483782" r:id="rId15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hyperlink" Target="https://www.kaggle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earn.upgrad.com/" TargetMode="External"/><Relationship Id="rId5" Type="http://schemas.openxmlformats.org/officeDocument/2006/relationships/image" Target="../media/image18.png"/><Relationship Id="rId4" Type="http://schemas.openxmlformats.org/officeDocument/2006/relationships/hyperlink" Target="https://github.com/jaswanthbhogi/Exploratory-Data-Analysi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www.kaggle.com/datasets/gregorut/videogamesales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7C09F3-1BE8-0445-A3C4-9C100D32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777" y="445273"/>
            <a:ext cx="4567608" cy="1884232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70EE27-FD77-894D-9D88-F5A548E1D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145" y="2281389"/>
            <a:ext cx="4567608" cy="881629"/>
          </a:xfrm>
        </p:spPr>
        <p:txBody>
          <a:bodyPr>
            <a:normAutofit/>
          </a:bodyPr>
          <a:lstStyle/>
          <a:p>
            <a:r>
              <a:rPr lang="en-US" sz="1800" dirty="0"/>
              <a:t>Video game sales</a:t>
            </a:r>
          </a:p>
        </p:txBody>
      </p:sp>
      <p:pic>
        <p:nvPicPr>
          <p:cNvPr id="16" name="Picture Placeholder 15" descr="people looking at floorplan">
            <a:extLst>
              <a:ext uri="{FF2B5EF4-FFF2-40B4-BE49-F238E27FC236}">
                <a16:creationId xmlns:a16="http://schemas.microsoft.com/office/drawing/2014/main" id="{DAC60D5D-D287-9B45-9F54-93A410AFF1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CCAFE2-AABA-B6D5-8ADF-85FE0D6409E7}"/>
              </a:ext>
            </a:extLst>
          </p:cNvPr>
          <p:cNvSpPr txBox="1"/>
          <p:nvPr/>
        </p:nvSpPr>
        <p:spPr>
          <a:xfrm>
            <a:off x="783145" y="4592196"/>
            <a:ext cx="372916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Name-Jaswanth Bhogi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Registration No-12012075</a:t>
            </a:r>
          </a:p>
          <a:p>
            <a:r>
              <a:rPr lang="en-US" sz="2000" dirty="0">
                <a:solidFill>
                  <a:schemeClr val="bg1"/>
                </a:solidFill>
              </a:rPr>
              <a:t>Roll No- RK20SSA27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11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6CBFE42-DFD1-4945-A9A4-5544D38C9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43" y="1817667"/>
            <a:ext cx="4393415" cy="3002359"/>
          </a:xfrm>
        </p:spPr>
        <p:txBody>
          <a:bodyPr>
            <a:normAutofit/>
          </a:bodyPr>
          <a:lstStyle/>
          <a:p>
            <a:r>
              <a:rPr lang="en-US" sz="5400" b="1" dirty="0"/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EF1233-CD48-C8EF-01D3-CFAEAB8D7CED}"/>
              </a:ext>
            </a:extLst>
          </p:cNvPr>
          <p:cNvSpPr txBox="1"/>
          <p:nvPr/>
        </p:nvSpPr>
        <p:spPr>
          <a:xfrm>
            <a:off x="6282799" y="1649337"/>
            <a:ext cx="557185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• This dataset is about the video game sales in different countries. </a:t>
            </a:r>
          </a:p>
          <a:p>
            <a:r>
              <a:rPr lang="en-US" sz="2000" dirty="0"/>
              <a:t>• Among the countries north America has the largest number of sales and Japan has the less number of sales. </a:t>
            </a:r>
          </a:p>
          <a:p>
            <a:r>
              <a:rPr lang="en-US" sz="2000" dirty="0"/>
              <a:t>• Platform and Role-playing based games has the highest sales.</a:t>
            </a:r>
          </a:p>
          <a:p>
            <a:r>
              <a:rPr lang="en-US" sz="2000" dirty="0"/>
              <a:t>• Coming to types of video games action genre games are mostly sold and puzzle genre with the least percentage.</a:t>
            </a:r>
          </a:p>
          <a:p>
            <a:r>
              <a:rPr lang="en-US" sz="2000" dirty="0"/>
              <a:t>• platforms like PS, PSV, </a:t>
            </a:r>
            <a:r>
              <a:rPr lang="en-US" sz="2000" dirty="0" err="1"/>
              <a:t>XOne</a:t>
            </a:r>
            <a:r>
              <a:rPr lang="en-US" sz="2000" dirty="0"/>
              <a:t> are used in the recent years</a:t>
            </a:r>
          </a:p>
          <a:p>
            <a:r>
              <a:rPr lang="en-US" sz="2000" dirty="0"/>
              <a:t>• From the year 1980-2020 Large number of games are sold in the year 2009 and 2008 less in 2020.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4568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7C09F3-1BE8-0445-A3C4-9C100D32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777" y="1187865"/>
            <a:ext cx="4567608" cy="893812"/>
          </a:xfrm>
        </p:spPr>
        <p:txBody>
          <a:bodyPr/>
          <a:lstStyle/>
          <a:p>
            <a:r>
              <a:rPr lang="en-US" dirty="0"/>
              <a:t>Thank You.</a:t>
            </a:r>
          </a:p>
        </p:txBody>
      </p:sp>
      <p:pic>
        <p:nvPicPr>
          <p:cNvPr id="16" name="Picture Placeholder 15" descr="people looking at floorplan">
            <a:extLst>
              <a:ext uri="{FF2B5EF4-FFF2-40B4-BE49-F238E27FC236}">
                <a16:creationId xmlns:a16="http://schemas.microsoft.com/office/drawing/2014/main" id="{DAC60D5D-D287-9B45-9F54-93A410AFF1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930163" y="0"/>
            <a:ext cx="7261837" cy="68774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37B524-9689-22F2-3A76-AB1BD326D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77" y="2576537"/>
            <a:ext cx="628136" cy="62813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1F96F72-1C21-4E4C-A72F-E78C8AC4389B}"/>
              </a:ext>
            </a:extLst>
          </p:cNvPr>
          <p:cNvGrpSpPr/>
          <p:nvPr/>
        </p:nvGrpSpPr>
        <p:grpSpPr>
          <a:xfrm>
            <a:off x="1341913" y="2576537"/>
            <a:ext cx="4674326" cy="827486"/>
            <a:chOff x="955746" y="1632"/>
            <a:chExt cx="4674326" cy="8274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D79AD4-55FD-D43D-7804-7D1A8CA40E86}"/>
                </a:ext>
              </a:extLst>
            </p:cNvPr>
            <p:cNvSpPr/>
            <p:nvPr/>
          </p:nvSpPr>
          <p:spPr>
            <a:xfrm>
              <a:off x="955746" y="1632"/>
              <a:ext cx="3579740" cy="8274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51CB93-71F6-15A5-52E8-D51B26DC8585}"/>
                </a:ext>
              </a:extLst>
            </p:cNvPr>
            <p:cNvSpPr txBox="1"/>
            <p:nvPr/>
          </p:nvSpPr>
          <p:spPr>
            <a:xfrm>
              <a:off x="955746" y="1632"/>
              <a:ext cx="4674326" cy="8274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576" tIns="87576" rIns="87576" bIns="87576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0" i="0" kern="1200" dirty="0">
                  <a:solidFill>
                    <a:schemeClr val="bg1"/>
                  </a:solidFill>
                </a:rPr>
                <a:t>GITHUB</a:t>
              </a:r>
              <a:br>
                <a:rPr lang="en-US" sz="2000" b="0" i="0" kern="1200" dirty="0">
                  <a:solidFill>
                    <a:schemeClr val="bg1"/>
                  </a:solidFill>
                </a:rPr>
              </a:br>
              <a:r>
                <a:rPr lang="en-US" b="0" i="0" kern="1200" dirty="0">
                  <a:solidFill>
                    <a:schemeClr val="accent1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https://github.com/jaswanthbhogi/Exploratory-Data-Analysis</a:t>
              </a:r>
              <a:endParaRPr lang="en-US" sz="1600" b="0" i="0" kern="1200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7949CCD-1BC5-85BB-8753-A2FB15356E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777" y="4013600"/>
            <a:ext cx="628136" cy="62813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54B8F90-F37B-A1ED-0E43-3736DB518DF3}"/>
              </a:ext>
            </a:extLst>
          </p:cNvPr>
          <p:cNvGrpSpPr/>
          <p:nvPr/>
        </p:nvGrpSpPr>
        <p:grpSpPr>
          <a:xfrm>
            <a:off x="1341913" y="3817714"/>
            <a:ext cx="3237641" cy="1123675"/>
            <a:chOff x="1297845" y="2809669"/>
            <a:chExt cx="3237641" cy="112367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C3E06BD-AFDE-DDB3-84AF-18F5CAB984D4}"/>
                </a:ext>
              </a:extLst>
            </p:cNvPr>
            <p:cNvSpPr/>
            <p:nvPr/>
          </p:nvSpPr>
          <p:spPr>
            <a:xfrm>
              <a:off x="1297845" y="2809669"/>
              <a:ext cx="3237641" cy="112367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C93552-3B70-F39E-28EA-7FD34AAF22C2}"/>
                </a:ext>
              </a:extLst>
            </p:cNvPr>
            <p:cNvSpPr txBox="1"/>
            <p:nvPr/>
          </p:nvSpPr>
          <p:spPr>
            <a:xfrm>
              <a:off x="1297845" y="2809669"/>
              <a:ext cx="3237641" cy="1123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8922" tIns="118922" rIns="118922" bIns="118922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0" i="0" kern="1200" dirty="0">
                  <a:solidFill>
                    <a:schemeClr val="bg1"/>
                  </a:solidFill>
                </a:rPr>
                <a:t>REFERENCE</a:t>
              </a:r>
              <a:br>
                <a:rPr lang="en-US" sz="2000" b="0" i="0" kern="1200" dirty="0">
                  <a:solidFill>
                    <a:schemeClr val="bg1"/>
                  </a:solidFill>
                </a:rPr>
              </a:br>
              <a:r>
                <a:rPr lang="en-US" sz="2000" b="0" i="0" kern="1200" dirty="0">
                  <a:solidFill>
                    <a:schemeClr val="bg1"/>
                  </a:solidFill>
                  <a:hlinkClick r:id="rId6"/>
                </a:rPr>
                <a:t>https://learn.upgrad.com/</a:t>
              </a:r>
              <a:endParaRPr lang="en-US" sz="2000" b="0" i="0" kern="1200" dirty="0">
                <a:solidFill>
                  <a:schemeClr val="bg1"/>
                </a:solidFill>
              </a:endParaRPr>
            </a:p>
            <a:p>
              <a:pPr marL="0" lvl="0" indent="0" algn="l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0" i="0" kern="1200" dirty="0">
                  <a:solidFill>
                    <a:schemeClr val="bg1"/>
                  </a:solidFill>
                  <a:hlinkClick r:id="rId7"/>
                </a:rPr>
                <a:t>https://www.kaggle.com/</a:t>
              </a:r>
              <a:endParaRPr lang="en-US" sz="2000" b="0" i="0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889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8D45-FD19-C44E-9C71-E6767470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78" y="989880"/>
            <a:ext cx="4393415" cy="3002359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/>
              <a:t>About</a:t>
            </a:r>
            <a:br>
              <a:rPr lang="en-US" sz="5400" b="1" dirty="0"/>
            </a:br>
            <a:r>
              <a:rPr lang="en-US" sz="5400" b="1" dirty="0"/>
              <a:t>       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E561E6-6DAF-7BE8-2449-AABB31630A5C}"/>
              </a:ext>
            </a:extLst>
          </p:cNvPr>
          <p:cNvSpPr txBox="1"/>
          <p:nvPr/>
        </p:nvSpPr>
        <p:spPr>
          <a:xfrm>
            <a:off x="6623740" y="2422579"/>
            <a:ext cx="47707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data set contains the list of video games with sales greater than 100,000 copies from year 1980 to 2020. There are 16,598 records(rows) and </a:t>
            </a:r>
            <a:r>
              <a:rPr lang="en-US" sz="2400"/>
              <a:t>11 columns.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1504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8D45-FD19-C44E-9C71-E6767470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965" y="1204565"/>
            <a:ext cx="4393415" cy="3002359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Columns and  </a:t>
            </a:r>
            <a:br>
              <a:rPr lang="en-US" sz="4400" b="1" dirty="0"/>
            </a:br>
            <a:r>
              <a:rPr lang="en-US" sz="4400" b="1" dirty="0"/>
              <a:t>        Description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E561E6-6DAF-7BE8-2449-AABB31630A5C}"/>
              </a:ext>
            </a:extLst>
          </p:cNvPr>
          <p:cNvSpPr txBox="1"/>
          <p:nvPr/>
        </p:nvSpPr>
        <p:spPr>
          <a:xfrm>
            <a:off x="6535972" y="1531221"/>
            <a:ext cx="58309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Rank </a:t>
            </a:r>
            <a:r>
              <a:rPr lang="en-US" sz="2400" dirty="0"/>
              <a:t>- Ranking of overall sales </a:t>
            </a:r>
          </a:p>
          <a:p>
            <a:r>
              <a:rPr lang="en-US" sz="2400" b="1" dirty="0"/>
              <a:t>Name </a:t>
            </a:r>
            <a:r>
              <a:rPr lang="en-US" sz="2400" dirty="0"/>
              <a:t>- The games name</a:t>
            </a:r>
          </a:p>
          <a:p>
            <a:r>
              <a:rPr lang="en-US" sz="2400" b="1" dirty="0"/>
              <a:t>Platform </a:t>
            </a:r>
            <a:r>
              <a:rPr lang="en-US" sz="2400" dirty="0"/>
              <a:t>– Platform of the game</a:t>
            </a:r>
          </a:p>
          <a:p>
            <a:r>
              <a:rPr lang="en-US" sz="2400" b="1" dirty="0"/>
              <a:t>Year</a:t>
            </a:r>
            <a:r>
              <a:rPr lang="en-US" sz="2400" dirty="0"/>
              <a:t> - Year of the game's release </a:t>
            </a:r>
          </a:p>
          <a:p>
            <a:r>
              <a:rPr lang="en-US" sz="2400" b="1" dirty="0"/>
              <a:t>Genre</a:t>
            </a:r>
            <a:r>
              <a:rPr lang="en-US" sz="2400" dirty="0"/>
              <a:t> - Genre of the game</a:t>
            </a:r>
          </a:p>
          <a:p>
            <a:r>
              <a:rPr lang="en-US" sz="2400" b="1" dirty="0"/>
              <a:t>Publisher</a:t>
            </a:r>
            <a:r>
              <a:rPr lang="en-US" sz="2400" dirty="0"/>
              <a:t> - Publisher of the game </a:t>
            </a:r>
          </a:p>
          <a:p>
            <a:r>
              <a:rPr lang="en-US" sz="2400" b="1" dirty="0" err="1"/>
              <a:t>NA_Sales</a:t>
            </a:r>
            <a:r>
              <a:rPr lang="en-US" sz="2400" b="1" dirty="0"/>
              <a:t> </a:t>
            </a:r>
            <a:r>
              <a:rPr lang="en-US" sz="2400" dirty="0"/>
              <a:t>- Sales in North America </a:t>
            </a:r>
          </a:p>
          <a:p>
            <a:r>
              <a:rPr lang="en-US" sz="2400" b="1" dirty="0" err="1"/>
              <a:t>EU_Sales</a:t>
            </a:r>
            <a:r>
              <a:rPr lang="en-US" sz="2400" b="1" dirty="0"/>
              <a:t> </a:t>
            </a:r>
            <a:r>
              <a:rPr lang="en-US" sz="2400" dirty="0"/>
              <a:t>- Sales in Europe </a:t>
            </a:r>
          </a:p>
          <a:p>
            <a:r>
              <a:rPr lang="en-US" sz="2400" b="1" dirty="0" err="1"/>
              <a:t>JP_Sales</a:t>
            </a:r>
            <a:r>
              <a:rPr lang="en-US" sz="2400" b="1" dirty="0"/>
              <a:t> </a:t>
            </a:r>
            <a:r>
              <a:rPr lang="en-US" sz="2400" dirty="0"/>
              <a:t>- Sales in Japan</a:t>
            </a:r>
          </a:p>
          <a:p>
            <a:r>
              <a:rPr lang="en-US" sz="2400" b="1" dirty="0" err="1"/>
              <a:t>Other_Sales</a:t>
            </a:r>
            <a:r>
              <a:rPr lang="en-US" sz="2400" b="1" dirty="0"/>
              <a:t> </a:t>
            </a:r>
            <a:r>
              <a:rPr lang="en-US" sz="2400" dirty="0"/>
              <a:t>- Sales in the rest of the world</a:t>
            </a:r>
          </a:p>
          <a:p>
            <a:r>
              <a:rPr lang="en-US" sz="2400" b="1" dirty="0" err="1"/>
              <a:t>Global_Sales</a:t>
            </a:r>
            <a:r>
              <a:rPr lang="en-US" sz="2400" b="1" dirty="0"/>
              <a:t> </a:t>
            </a:r>
            <a:r>
              <a:rPr lang="en-US" sz="2400" dirty="0"/>
              <a:t>- Total worldwide sales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3382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descr="Placeholder Timeline&#10;">
            <a:extLst>
              <a:ext uri="{FF2B5EF4-FFF2-40B4-BE49-F238E27FC236}">
                <a16:creationId xmlns:a16="http://schemas.microsoft.com/office/drawing/2014/main" id="{F71B10C4-D0A8-414E-9F4A-2CAD9414B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623364"/>
              </p:ext>
            </p:extLst>
          </p:nvPr>
        </p:nvGraphicFramePr>
        <p:xfrm>
          <a:off x="1580481" y="1248884"/>
          <a:ext cx="9031037" cy="2915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378B98D-A943-4557-A450-06FD1E29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23" y="438516"/>
            <a:ext cx="10452849" cy="910492"/>
          </a:xfrm>
        </p:spPr>
        <p:txBody>
          <a:bodyPr/>
          <a:lstStyle/>
          <a:p>
            <a:r>
              <a:rPr lang="en-US" b="1" dirty="0"/>
              <a:t>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1DD19D-AE45-2DB0-7950-B73BE06E82F4}"/>
              </a:ext>
            </a:extLst>
          </p:cNvPr>
          <p:cNvSpPr txBox="1"/>
          <p:nvPr/>
        </p:nvSpPr>
        <p:spPr>
          <a:xfrm>
            <a:off x="3391566" y="2974308"/>
            <a:ext cx="283861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solidFill>
                  <a:schemeClr val="bg1"/>
                </a:solidFill>
              </a:rPr>
              <a:t>Data Cleaning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Removing anomalies/ outliers from the data, Removing or filling the null values with an appropriate data.</a:t>
            </a:r>
          </a:p>
          <a:p>
            <a:endParaRPr lang="en-IN" u="sng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C718D7-B10B-EB43-5A04-5BAA909E8EA6}"/>
              </a:ext>
            </a:extLst>
          </p:cNvPr>
          <p:cNvSpPr txBox="1"/>
          <p:nvPr/>
        </p:nvSpPr>
        <p:spPr>
          <a:xfrm>
            <a:off x="7873873" y="1094623"/>
            <a:ext cx="31964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bg1"/>
                </a:solidFill>
              </a:rPr>
              <a:t>Multivariate</a:t>
            </a:r>
          </a:p>
          <a:p>
            <a:r>
              <a:rPr lang="en-US" sz="1600" dirty="0">
                <a:solidFill>
                  <a:schemeClr val="bg1"/>
                </a:solidFill>
              </a:rPr>
              <a:t>Multivariate Analysis </a:t>
            </a:r>
            <a:r>
              <a:rPr lang="en-US" sz="1600" b="0" i="0" dirty="0">
                <a:solidFill>
                  <a:schemeClr val="bg1"/>
                </a:solidFill>
                <a:effectLst/>
              </a:rPr>
              <a:t> is a process of involving multiple dependent variables resulting in one outcome.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CD6729C-2C1B-58CE-984B-7B917588E106}"/>
              </a:ext>
            </a:extLst>
          </p:cNvPr>
          <p:cNvSpPr txBox="1">
            <a:spLocks/>
          </p:cNvSpPr>
          <p:nvPr/>
        </p:nvSpPr>
        <p:spPr>
          <a:xfrm>
            <a:off x="674230" y="3259242"/>
            <a:ext cx="4393415" cy="300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Data Sourcing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AE41DA-B0C8-584E-EF78-6E1C2FAFF3F9}"/>
              </a:ext>
            </a:extLst>
          </p:cNvPr>
          <p:cNvSpPr txBox="1"/>
          <p:nvPr/>
        </p:nvSpPr>
        <p:spPr>
          <a:xfrm>
            <a:off x="1270328" y="5301712"/>
            <a:ext cx="10586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Kaggle: </a:t>
            </a:r>
            <a:r>
              <a:rPr lang="en-IN" sz="2400" dirty="0">
                <a:solidFill>
                  <a:schemeClr val="accent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https://www.kaggle.com/datasets/gregorut/videogamesales</a:t>
            </a:r>
            <a:endParaRPr lang="en-IN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54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">
            <a:extLst>
              <a:ext uri="{FF2B5EF4-FFF2-40B4-BE49-F238E27FC236}">
                <a16:creationId xmlns:a16="http://schemas.microsoft.com/office/drawing/2014/main" id="{3F2A899A-C780-0336-D1E8-628B28941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578" y="3704703"/>
            <a:ext cx="4497448" cy="2286146"/>
          </a:xfrm>
          <a:prstGeom prst="rect">
            <a:avLst/>
          </a:prstGeom>
        </p:spPr>
      </p:pic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B0170B96-C1CD-7A02-580B-543BA1A34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578" y="912659"/>
            <a:ext cx="4497448" cy="212577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100E31E-4E00-DDEE-8BBD-1BF46A803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94" y="875311"/>
            <a:ext cx="10452849" cy="910492"/>
          </a:xfrm>
        </p:spPr>
        <p:txBody>
          <a:bodyPr/>
          <a:lstStyle/>
          <a:p>
            <a:r>
              <a:rPr lang="en-IN" b="1" dirty="0"/>
              <a:t>Data Cleaning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A3A2C6-04FE-03CB-4383-E350542FAF80}"/>
              </a:ext>
            </a:extLst>
          </p:cNvPr>
          <p:cNvSpPr txBox="1"/>
          <p:nvPr/>
        </p:nvSpPr>
        <p:spPr>
          <a:xfrm>
            <a:off x="697594" y="2203276"/>
            <a:ext cx="55521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cleaning is the process of removing errors such as removing null values, deleting unwanted rows and columns, detecting outliers replacing them with the new values.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There are two methods two fix the null values : </a:t>
            </a:r>
          </a:p>
          <a:p>
            <a:r>
              <a:rPr lang="en-US" dirty="0">
                <a:solidFill>
                  <a:schemeClr val="bg1"/>
                </a:solidFill>
              </a:rPr>
              <a:t>1.Dropping.</a:t>
            </a:r>
          </a:p>
          <a:p>
            <a:r>
              <a:rPr lang="en-US" dirty="0">
                <a:solidFill>
                  <a:schemeClr val="bg1"/>
                </a:solidFill>
              </a:rPr>
              <a:t>2.Replacing with mode, median, and mean.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null values in year column is 1.63% and publisher column is 0.35% as it is less percentage we can drop them using </a:t>
            </a:r>
            <a:r>
              <a:rPr lang="en-US" dirty="0" err="1">
                <a:solidFill>
                  <a:schemeClr val="bg1"/>
                </a:solidFill>
              </a:rPr>
              <a:t>dropna</a:t>
            </a:r>
            <a:r>
              <a:rPr lang="en-US" dirty="0">
                <a:solidFill>
                  <a:schemeClr val="bg1"/>
                </a:solidFill>
              </a:rPr>
              <a:t>() function.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0009AF-2886-46A9-0D9F-CAE749A7B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708" y="3136832"/>
            <a:ext cx="1765188" cy="46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6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A39CFE-F193-9048-BE90-69178B4C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296" y="390230"/>
            <a:ext cx="10452849" cy="910492"/>
          </a:xfrm>
        </p:spPr>
        <p:txBody>
          <a:bodyPr>
            <a:normAutofit/>
          </a:bodyPr>
          <a:lstStyle/>
          <a:p>
            <a:r>
              <a:rPr lang="en-US" sz="4000" b="1" dirty="0"/>
              <a:t>Univariate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3B0AF-59C1-CEC0-2BA5-1DFB0D494662}"/>
              </a:ext>
            </a:extLst>
          </p:cNvPr>
          <p:cNvSpPr txBox="1"/>
          <p:nvPr/>
        </p:nvSpPr>
        <p:spPr>
          <a:xfrm>
            <a:off x="723568" y="1190185"/>
            <a:ext cx="10662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Analyzing most and least selling games w.r.t genre and 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which platform has more number of games </a:t>
            </a:r>
            <a:r>
              <a:rPr lang="en-US" sz="1600" b="1" dirty="0"/>
              <a:t>and 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which "year" has the most and least releases using bar graph and pie chart.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6222A4-DFCA-7CB4-FF04-9EA2E12AD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26" y="1947350"/>
            <a:ext cx="3584029" cy="32680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B89F68-807F-D41C-0E5E-54230A9F8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975" y="1947351"/>
            <a:ext cx="4323499" cy="33535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B63C28-16B2-F5DC-53B1-5CCBD23CC152}"/>
              </a:ext>
            </a:extLst>
          </p:cNvPr>
          <p:cNvSpPr txBox="1"/>
          <p:nvPr/>
        </p:nvSpPr>
        <p:spPr>
          <a:xfrm>
            <a:off x="564543" y="5560101"/>
            <a:ext cx="127803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00000"/>
                </a:solidFill>
                <a:effectLst/>
              </a:rPr>
              <a:t>The games of Action genre has the highest sales and games of Puzzle genre has the least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00000"/>
                </a:solidFill>
                <a:effectLst/>
              </a:rPr>
              <a:t>The years"2009","2008" has the highest releases and year 2020 has </a:t>
            </a:r>
            <a:r>
              <a:rPr lang="en-US" sz="1400" b="1" i="0">
                <a:solidFill>
                  <a:srgbClr val="000000"/>
                </a:solidFill>
                <a:effectLst/>
              </a:rPr>
              <a:t>the least.</a:t>
            </a:r>
            <a:endParaRPr lang="en-US" sz="1400" b="1" i="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00000"/>
                </a:solidFill>
                <a:effectLst/>
              </a:rPr>
              <a:t>Hence, we can see that platforms "DS","PS2" has the highest number of games.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FF1EB0-6916-1618-812E-0C04FC096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309" y="2127216"/>
            <a:ext cx="3340666" cy="312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93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DAD8-7482-8C68-901B-6408916D8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1185" y="428471"/>
            <a:ext cx="10452849" cy="910492"/>
          </a:xfrm>
        </p:spPr>
        <p:txBody>
          <a:bodyPr>
            <a:normAutofit/>
          </a:bodyPr>
          <a:lstStyle/>
          <a:p>
            <a:r>
              <a:rPr lang="en-IN" sz="4000" b="1" dirty="0"/>
              <a:t>Bivariate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4F633A-57D8-5781-F973-392E22286AED}"/>
              </a:ext>
            </a:extLst>
          </p:cNvPr>
          <p:cNvSpPr txBox="1"/>
          <p:nvPr/>
        </p:nvSpPr>
        <p:spPr>
          <a:xfrm>
            <a:off x="620994" y="1097818"/>
            <a:ext cx="9836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</a:rPr>
              <a:t>Analyzing </a:t>
            </a:r>
            <a:r>
              <a:rPr lang="en-US" sz="1600" b="1" i="0" dirty="0">
                <a:effectLst/>
              </a:rPr>
              <a:t>which genre has highest sales </a:t>
            </a:r>
            <a:r>
              <a:rPr lang="en-US" b="1" i="0" dirty="0">
                <a:effectLst/>
              </a:rPr>
              <a:t>in each type of sales using bar graph.</a:t>
            </a:r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8A5B4D-A173-BFE1-3761-BDCA3F4E7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39" y="1524855"/>
            <a:ext cx="3417481" cy="219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79CC9E9-C602-FA05-8E89-5AF31A520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508" y="1524855"/>
            <a:ext cx="3489498" cy="22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1EC65B0-EE3B-9292-0565-1612E12E2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39" y="3925575"/>
            <a:ext cx="3450876" cy="219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37B2CC6-DA05-61C3-2A2B-56BD5223A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371" y="2610628"/>
            <a:ext cx="3450876" cy="22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E511BE-9F1B-D3C0-05FB-AD434D3D6B4A}"/>
              </a:ext>
            </a:extLst>
          </p:cNvPr>
          <p:cNvSpPr txBox="1"/>
          <p:nvPr/>
        </p:nvSpPr>
        <p:spPr>
          <a:xfrm>
            <a:off x="4289989" y="5022063"/>
            <a:ext cx="3527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We can see that platform and</a:t>
            </a:r>
          </a:p>
          <a:p>
            <a:pPr algn="ctr"/>
            <a:r>
              <a:rPr lang="en-IN" sz="1600" b="1" dirty="0"/>
              <a:t> role-playing genres playing major role in all types of sales.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DE1DC21-5C57-D6BF-4F8D-F6EF02A06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130" y="3925575"/>
            <a:ext cx="3450876" cy="219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39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6D37-4E5C-EFDF-F284-794D4B49B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219" y="389527"/>
            <a:ext cx="10452849" cy="91049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+mn-lt"/>
              </a:rPr>
              <a:t>A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+mn-lt"/>
              </a:rPr>
              <a:t>nalyzing which platform is used most in the recent years using line plot.</a:t>
            </a:r>
            <a:br>
              <a:rPr lang="en-US" sz="1600" b="1" i="0" dirty="0">
                <a:solidFill>
                  <a:srgbClr val="000000"/>
                </a:solidFill>
                <a:effectLst/>
                <a:latin typeface="+mn-lt"/>
              </a:rPr>
            </a:br>
            <a:endParaRPr lang="en-IN" sz="1600" b="1" dirty="0">
              <a:latin typeface="+mn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E1670E2-4A94-ACB3-8924-02474CBC2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28" y="946491"/>
            <a:ext cx="5717154" cy="254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429E1E-F92C-30A7-6C8D-67379912BC83}"/>
              </a:ext>
            </a:extLst>
          </p:cNvPr>
          <p:cNvSpPr txBox="1"/>
          <p:nvPr/>
        </p:nvSpPr>
        <p:spPr>
          <a:xfrm>
            <a:off x="445219" y="3429000"/>
            <a:ext cx="67417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</a:rPr>
              <a:t>Checking if there is any correlation present between other sales and global sales using scatter plot.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61F565F-10A4-5EAC-BD32-4910C3AA9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523" y="3972049"/>
            <a:ext cx="3564530" cy="244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67E0F7-2FA3-31B2-EEBE-1FBACF4EFBA4}"/>
              </a:ext>
            </a:extLst>
          </p:cNvPr>
          <p:cNvSpPr txBox="1"/>
          <p:nvPr/>
        </p:nvSpPr>
        <p:spPr>
          <a:xfrm>
            <a:off x="6981917" y="1672451"/>
            <a:ext cx="4928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Clearly we can see that mainly platforms like "PS","PSV","</a:t>
            </a:r>
            <a:r>
              <a:rPr lang="en-US" sz="1600" b="1" dirty="0" err="1"/>
              <a:t>XOne</a:t>
            </a:r>
            <a:r>
              <a:rPr lang="en-US" sz="1600" b="1" dirty="0"/>
              <a:t>" are used in the recent years.</a:t>
            </a:r>
            <a:endParaRPr lang="en-IN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86A1F9-8288-0AE6-A530-9D59ADA80F48}"/>
              </a:ext>
            </a:extLst>
          </p:cNvPr>
          <p:cNvSpPr txBox="1"/>
          <p:nvPr/>
        </p:nvSpPr>
        <p:spPr>
          <a:xfrm>
            <a:off x="6289705" y="1189441"/>
            <a:ext cx="10425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i="1" dirty="0"/>
              <a:t>}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38434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110E-8F5A-DDEA-CF85-A1F826F6E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892" y="372436"/>
            <a:ext cx="10452849" cy="910492"/>
          </a:xfrm>
        </p:spPr>
        <p:txBody>
          <a:bodyPr>
            <a:normAutofit/>
          </a:bodyPr>
          <a:lstStyle/>
          <a:p>
            <a:r>
              <a:rPr lang="en-IN" sz="4000" b="1" dirty="0"/>
              <a:t>Multivariate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312EC8-1FC6-E866-EDA3-BBCB4F61B2D3}"/>
              </a:ext>
            </a:extLst>
          </p:cNvPr>
          <p:cNvSpPr txBox="1"/>
          <p:nvPr/>
        </p:nvSpPr>
        <p:spPr>
          <a:xfrm>
            <a:off x="640935" y="1196411"/>
            <a:ext cx="1094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Finding the relation between different sales using heat map and pair plot.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14170B5C-DF5B-4A57-56D3-75D4F9ECD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502" y="1565743"/>
            <a:ext cx="4939469" cy="403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2E07818E-3920-BD05-CF12-EA81234D9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35" y="2106903"/>
            <a:ext cx="4544460" cy="345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0B9509-4E17-2313-DFD8-07BD0DD4C1A9}"/>
              </a:ext>
            </a:extLst>
          </p:cNvPr>
          <p:cNvSpPr txBox="1"/>
          <p:nvPr/>
        </p:nvSpPr>
        <p:spPr>
          <a:xfrm>
            <a:off x="897308" y="5678853"/>
            <a:ext cx="9827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North-America Sales and Global Sales has the highest relation and Japan Sales and Other Sales has the least relation.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62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GOLD AND SILVE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C4AE75"/>
      </a:accent1>
      <a:accent2>
        <a:srgbClr val="A9A9A9"/>
      </a:accent2>
      <a:accent3>
        <a:srgbClr val="5E5E5E"/>
      </a:accent3>
      <a:accent4>
        <a:srgbClr val="424242"/>
      </a:accent4>
      <a:accent5>
        <a:srgbClr val="212121"/>
      </a:accent5>
      <a:accent6>
        <a:srgbClr val="D5D5D5"/>
      </a:accent6>
      <a:hlink>
        <a:srgbClr val="C1AA73"/>
      </a:hlink>
      <a:folHlink>
        <a:srgbClr val="797979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rence" id="{B1388269-6A25-4F35-91BE-E59A597AB25F}" vid="{EA621A8F-389C-4766-B7E5-1B2B7E9ADD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conference presentation</Template>
  <TotalTime>437</TotalTime>
  <Words>678</Words>
  <Application>Microsoft Office PowerPoint</Application>
  <PresentationFormat>Widescreen</PresentationFormat>
  <Paragraphs>66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Garamond</vt:lpstr>
      <vt:lpstr>RetrospectVTI</vt:lpstr>
      <vt:lpstr>Exploratory Data Analysis</vt:lpstr>
      <vt:lpstr>About         Dataset</vt:lpstr>
      <vt:lpstr>Columns and           Description   </vt:lpstr>
      <vt:lpstr>Steps</vt:lpstr>
      <vt:lpstr>Data Cleaning</vt:lpstr>
      <vt:lpstr>Univariate Analysis</vt:lpstr>
      <vt:lpstr>Bivariate Analysis</vt:lpstr>
      <vt:lpstr>Analyzing which platform is used most in the recent years using line plot. </vt:lpstr>
      <vt:lpstr>Multivariate Analysis</vt:lpstr>
      <vt:lpstr>Conclusion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jaswanth bhogi</dc:creator>
  <cp:lastModifiedBy>jaswanth bhogi</cp:lastModifiedBy>
  <cp:revision>13</cp:revision>
  <dcterms:created xsi:type="dcterms:W3CDTF">2022-11-24T09:49:48Z</dcterms:created>
  <dcterms:modified xsi:type="dcterms:W3CDTF">2022-11-25T07:59:02Z</dcterms:modified>
</cp:coreProperties>
</file>