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67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23BAD-BD23-4CAB-B93E-FA7A68F0274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34ADB73-7D63-4C13-A8EE-284EE032319A}">
      <dgm:prSet custT="1"/>
      <dgm:spPr/>
      <dgm:t>
        <a:bodyPr/>
        <a:lstStyle/>
        <a:p>
          <a:pPr algn="ctr"/>
          <a:r>
            <a: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</a:t>
          </a:r>
          <a:r>
            <a:rPr lang="en-US" sz="2800" b="1" dirty="0"/>
            <a:t> Statement</a:t>
          </a:r>
          <a:endParaRPr lang="en-IN" sz="2800" b="1" dirty="0"/>
        </a:p>
      </dgm:t>
    </dgm:pt>
    <dgm:pt modelId="{6B09A997-B0EF-4782-962E-F5674BE18A54}" type="parTrans" cxnId="{FFE9A9D3-5046-4447-8BCF-01CF3535085F}">
      <dgm:prSet/>
      <dgm:spPr/>
      <dgm:t>
        <a:bodyPr/>
        <a:lstStyle/>
        <a:p>
          <a:endParaRPr lang="en-IN"/>
        </a:p>
      </dgm:t>
    </dgm:pt>
    <dgm:pt modelId="{CBA3B830-B694-422C-BB0F-2475532181C9}" type="sibTrans" cxnId="{FFE9A9D3-5046-4447-8BCF-01CF3535085F}">
      <dgm:prSet/>
      <dgm:spPr/>
      <dgm:t>
        <a:bodyPr/>
        <a:lstStyle/>
        <a:p>
          <a:endParaRPr lang="en-IN"/>
        </a:p>
      </dgm:t>
    </dgm:pt>
    <dgm:pt modelId="{95AD3920-0CE4-4533-A08B-64D70D71C627}" type="pres">
      <dgm:prSet presAssocID="{E6523BAD-BD23-4CAB-B93E-FA7A68F02741}" presName="linear" presStyleCnt="0">
        <dgm:presLayoutVars>
          <dgm:animLvl val="lvl"/>
          <dgm:resizeHandles val="exact"/>
        </dgm:presLayoutVars>
      </dgm:prSet>
      <dgm:spPr/>
    </dgm:pt>
    <dgm:pt modelId="{A32C7143-CB2F-4262-854A-2C08762050E2}" type="pres">
      <dgm:prSet presAssocID="{C34ADB73-7D63-4C13-A8EE-284EE032319A}" presName="parentText" presStyleLbl="node1" presStyleIdx="0" presStyleCnt="1" custScaleX="95061" custScaleY="74442" custLinFactNeighborY="1760">
        <dgm:presLayoutVars>
          <dgm:chMax val="0"/>
          <dgm:bulletEnabled val="1"/>
        </dgm:presLayoutVars>
      </dgm:prSet>
      <dgm:spPr/>
    </dgm:pt>
  </dgm:ptLst>
  <dgm:cxnLst>
    <dgm:cxn modelId="{9554E511-CFDE-4648-BEE2-D970178D6783}" type="presOf" srcId="{E6523BAD-BD23-4CAB-B93E-FA7A68F02741}" destId="{95AD3920-0CE4-4533-A08B-64D70D71C627}" srcOrd="0" destOrd="0" presId="urn:microsoft.com/office/officeart/2005/8/layout/vList2"/>
    <dgm:cxn modelId="{5C2EE19C-E142-46E9-AC6A-D3576EA821F5}" type="presOf" srcId="{C34ADB73-7D63-4C13-A8EE-284EE032319A}" destId="{A32C7143-CB2F-4262-854A-2C08762050E2}" srcOrd="0" destOrd="0" presId="urn:microsoft.com/office/officeart/2005/8/layout/vList2"/>
    <dgm:cxn modelId="{FFE9A9D3-5046-4447-8BCF-01CF3535085F}" srcId="{E6523BAD-BD23-4CAB-B93E-FA7A68F02741}" destId="{C34ADB73-7D63-4C13-A8EE-284EE032319A}" srcOrd="0" destOrd="0" parTransId="{6B09A997-B0EF-4782-962E-F5674BE18A54}" sibTransId="{CBA3B830-B694-422C-BB0F-2475532181C9}"/>
    <dgm:cxn modelId="{4BBD47C2-493D-4FE6-A5CA-AA3DA47B43ED}" type="presParOf" srcId="{95AD3920-0CE4-4533-A08B-64D70D71C627}" destId="{A32C7143-CB2F-4262-854A-2C08762050E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0D217-6038-4406-849D-03F3C15495D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CFD78562-49CF-4EF8-9CDC-F977BDB757ED}">
      <dgm:prSet custT="1"/>
      <dgm:spPr/>
      <dgm:t>
        <a:bodyPr/>
        <a:lstStyle/>
        <a:p>
          <a:pPr algn="ctr"/>
          <a:r>
            <a:rPr lang="en-US" sz="2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Business Understanding</a:t>
          </a:r>
          <a:endParaRPr lang="en-IN" sz="2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72346E0-CE3C-4ECA-ABF7-63D2D7A5118E}" type="parTrans" cxnId="{0298BD22-A9A9-40FB-AA11-A7580D107141}">
      <dgm:prSet/>
      <dgm:spPr/>
      <dgm:t>
        <a:bodyPr/>
        <a:lstStyle/>
        <a:p>
          <a:endParaRPr lang="en-IN"/>
        </a:p>
      </dgm:t>
    </dgm:pt>
    <dgm:pt modelId="{9CF9EC1F-FE95-4413-983B-9B32EC98D886}" type="sibTrans" cxnId="{0298BD22-A9A9-40FB-AA11-A7580D107141}">
      <dgm:prSet/>
      <dgm:spPr/>
      <dgm:t>
        <a:bodyPr/>
        <a:lstStyle/>
        <a:p>
          <a:endParaRPr lang="en-IN"/>
        </a:p>
      </dgm:t>
    </dgm:pt>
    <dgm:pt modelId="{D7135358-1F21-4A40-AF05-F732947AB8ED}" type="pres">
      <dgm:prSet presAssocID="{16C0D217-6038-4406-849D-03F3C15495D0}" presName="linear" presStyleCnt="0">
        <dgm:presLayoutVars>
          <dgm:animLvl val="lvl"/>
          <dgm:resizeHandles val="exact"/>
        </dgm:presLayoutVars>
      </dgm:prSet>
      <dgm:spPr/>
    </dgm:pt>
    <dgm:pt modelId="{3FDD64C0-D01A-432E-A107-D48B445EA6F8}" type="pres">
      <dgm:prSet presAssocID="{CFD78562-49CF-4EF8-9CDC-F977BDB757ED}" presName="parentText" presStyleLbl="node1" presStyleIdx="0" presStyleCnt="1" custLinFactNeighborY="-6614">
        <dgm:presLayoutVars>
          <dgm:chMax val="0"/>
          <dgm:bulletEnabled val="1"/>
        </dgm:presLayoutVars>
      </dgm:prSet>
      <dgm:spPr/>
    </dgm:pt>
  </dgm:ptLst>
  <dgm:cxnLst>
    <dgm:cxn modelId="{0298BD22-A9A9-40FB-AA11-A7580D107141}" srcId="{16C0D217-6038-4406-849D-03F3C15495D0}" destId="{CFD78562-49CF-4EF8-9CDC-F977BDB757ED}" srcOrd="0" destOrd="0" parTransId="{372346E0-CE3C-4ECA-ABF7-63D2D7A5118E}" sibTransId="{9CF9EC1F-FE95-4413-983B-9B32EC98D886}"/>
    <dgm:cxn modelId="{F1AB1F60-568B-498C-9E69-CFDB76C2108A}" type="presOf" srcId="{16C0D217-6038-4406-849D-03F3C15495D0}" destId="{D7135358-1F21-4A40-AF05-F732947AB8ED}" srcOrd="0" destOrd="0" presId="urn:microsoft.com/office/officeart/2005/8/layout/vList2"/>
    <dgm:cxn modelId="{3215A0CA-959E-42D5-865B-5688060A9FB9}" type="presOf" srcId="{CFD78562-49CF-4EF8-9CDC-F977BDB757ED}" destId="{3FDD64C0-D01A-432E-A107-D48B445EA6F8}" srcOrd="0" destOrd="0" presId="urn:microsoft.com/office/officeart/2005/8/layout/vList2"/>
    <dgm:cxn modelId="{29EBA2E5-F64D-41A6-9ADE-1FF362D6E19C}" type="presParOf" srcId="{D7135358-1F21-4A40-AF05-F732947AB8ED}" destId="{3FDD64C0-D01A-432E-A107-D48B445EA6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4008A-E73A-4BFC-AE88-F62541AEB56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8B2F2CF-F56A-4756-B95E-82C752D81FB9}">
      <dgm:prSet custT="1"/>
      <dgm:spPr/>
      <dgm:t>
        <a:bodyPr/>
        <a:lstStyle/>
        <a:p>
          <a:pPr algn="ctr"/>
          <a:r>
            <a:rPr lang="en-US" sz="2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Understanding</a:t>
          </a:r>
          <a:endParaRPr lang="en-IN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9AB7CCD-4A83-4B31-98F9-1798020CDB51}" type="parTrans" cxnId="{3762C1E1-2991-4DA1-8F10-41C2EA3ACE51}">
      <dgm:prSet/>
      <dgm:spPr/>
      <dgm:t>
        <a:bodyPr/>
        <a:lstStyle/>
        <a:p>
          <a:endParaRPr lang="en-IN"/>
        </a:p>
      </dgm:t>
    </dgm:pt>
    <dgm:pt modelId="{E184EEE6-FB37-4222-B13B-7A1F1DF7C09A}" type="sibTrans" cxnId="{3762C1E1-2991-4DA1-8F10-41C2EA3ACE51}">
      <dgm:prSet/>
      <dgm:spPr/>
      <dgm:t>
        <a:bodyPr/>
        <a:lstStyle/>
        <a:p>
          <a:endParaRPr lang="en-IN"/>
        </a:p>
      </dgm:t>
    </dgm:pt>
    <dgm:pt modelId="{247C68FE-FB4E-476B-9852-B3A5D29908FF}" type="pres">
      <dgm:prSet presAssocID="{73E4008A-E73A-4BFC-AE88-F62541AEB560}" presName="linear" presStyleCnt="0">
        <dgm:presLayoutVars>
          <dgm:animLvl val="lvl"/>
          <dgm:resizeHandles val="exact"/>
        </dgm:presLayoutVars>
      </dgm:prSet>
      <dgm:spPr/>
    </dgm:pt>
    <dgm:pt modelId="{5F0F1D4B-BB48-444C-B40C-C1FEC0DC0C6D}" type="pres">
      <dgm:prSet presAssocID="{58B2F2CF-F56A-4756-B95E-82C752D81FB9}" presName="parentText" presStyleLbl="node1" presStyleIdx="0" presStyleCnt="1" custScaleX="90624" custScaleY="53424" custLinFactNeighborY="-3834">
        <dgm:presLayoutVars>
          <dgm:chMax val="0"/>
          <dgm:bulletEnabled val="1"/>
        </dgm:presLayoutVars>
      </dgm:prSet>
      <dgm:spPr/>
    </dgm:pt>
  </dgm:ptLst>
  <dgm:cxnLst>
    <dgm:cxn modelId="{85C61685-2332-491C-86A1-389C0026C998}" type="presOf" srcId="{58B2F2CF-F56A-4756-B95E-82C752D81FB9}" destId="{5F0F1D4B-BB48-444C-B40C-C1FEC0DC0C6D}" srcOrd="0" destOrd="0" presId="urn:microsoft.com/office/officeart/2005/8/layout/vList2"/>
    <dgm:cxn modelId="{3762C1E1-2991-4DA1-8F10-41C2EA3ACE51}" srcId="{73E4008A-E73A-4BFC-AE88-F62541AEB560}" destId="{58B2F2CF-F56A-4756-B95E-82C752D81FB9}" srcOrd="0" destOrd="0" parTransId="{89AB7CCD-4A83-4B31-98F9-1798020CDB51}" sibTransId="{E184EEE6-FB37-4222-B13B-7A1F1DF7C09A}"/>
    <dgm:cxn modelId="{CA7150EF-95DD-490E-AD00-FFDA336844C8}" type="presOf" srcId="{73E4008A-E73A-4BFC-AE88-F62541AEB560}" destId="{247C68FE-FB4E-476B-9852-B3A5D29908FF}" srcOrd="0" destOrd="0" presId="urn:microsoft.com/office/officeart/2005/8/layout/vList2"/>
    <dgm:cxn modelId="{245DA470-73C4-4D39-B0C2-C4D6C4E1B0B1}" type="presParOf" srcId="{247C68FE-FB4E-476B-9852-B3A5D29908FF}" destId="{5F0F1D4B-BB48-444C-B40C-C1FEC0DC0C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7F4A8E-10DC-494F-943F-0BDAD0BB403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IN"/>
        </a:p>
      </dgm:t>
    </dgm:pt>
    <dgm:pt modelId="{92C50E94-8BDB-4B3A-8921-CACE5F649175}">
      <dgm:prSet custT="1"/>
      <dgm:spPr/>
      <dgm:t>
        <a:bodyPr/>
        <a:lstStyle/>
        <a:p>
          <a:pPr algn="ctr"/>
          <a:r>
            <a: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Preparation with </a:t>
          </a:r>
          <a:r>
            <a:rPr lang="en-US" sz="28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OpenRefine</a:t>
          </a:r>
          <a:endParaRPr lang="en-IN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06380BF-3092-4CB5-BB36-B12D6D922AE7}" type="parTrans" cxnId="{E3A8A132-74EB-482E-8B53-F71C3E34A863}">
      <dgm:prSet/>
      <dgm:spPr/>
      <dgm:t>
        <a:bodyPr/>
        <a:lstStyle/>
        <a:p>
          <a:endParaRPr lang="en-IN"/>
        </a:p>
      </dgm:t>
    </dgm:pt>
    <dgm:pt modelId="{B654768E-FF92-492E-AC21-B4AD480A29C7}" type="sibTrans" cxnId="{E3A8A132-74EB-482E-8B53-F71C3E34A863}">
      <dgm:prSet/>
      <dgm:spPr/>
      <dgm:t>
        <a:bodyPr/>
        <a:lstStyle/>
        <a:p>
          <a:endParaRPr lang="en-IN"/>
        </a:p>
      </dgm:t>
    </dgm:pt>
    <dgm:pt modelId="{D4945152-6C92-4E31-8A19-B846008838D7}" type="pres">
      <dgm:prSet presAssocID="{807F4A8E-10DC-494F-943F-0BDAD0BB4030}" presName="linear" presStyleCnt="0">
        <dgm:presLayoutVars>
          <dgm:animLvl val="lvl"/>
          <dgm:resizeHandles val="exact"/>
        </dgm:presLayoutVars>
      </dgm:prSet>
      <dgm:spPr/>
    </dgm:pt>
    <dgm:pt modelId="{28EDD393-8E53-43FE-8D39-DCD89D067A14}" type="pres">
      <dgm:prSet presAssocID="{92C50E94-8BDB-4B3A-8921-CACE5F649175}" presName="parentText" presStyleLbl="node1" presStyleIdx="0" presStyleCnt="1" custLinFactNeighborY="-8303">
        <dgm:presLayoutVars>
          <dgm:chMax val="0"/>
          <dgm:bulletEnabled val="1"/>
        </dgm:presLayoutVars>
      </dgm:prSet>
      <dgm:spPr/>
    </dgm:pt>
  </dgm:ptLst>
  <dgm:cxnLst>
    <dgm:cxn modelId="{0D1D6631-7059-4DB5-87DB-681788FB9930}" type="presOf" srcId="{807F4A8E-10DC-494F-943F-0BDAD0BB4030}" destId="{D4945152-6C92-4E31-8A19-B846008838D7}" srcOrd="0" destOrd="0" presId="urn:microsoft.com/office/officeart/2005/8/layout/vList2"/>
    <dgm:cxn modelId="{E3A8A132-74EB-482E-8B53-F71C3E34A863}" srcId="{807F4A8E-10DC-494F-943F-0BDAD0BB4030}" destId="{92C50E94-8BDB-4B3A-8921-CACE5F649175}" srcOrd="0" destOrd="0" parTransId="{006380BF-3092-4CB5-BB36-B12D6D922AE7}" sibTransId="{B654768E-FF92-492E-AC21-B4AD480A29C7}"/>
    <dgm:cxn modelId="{A4CF2EC8-843C-4628-B858-F3607258C907}" type="presOf" srcId="{92C50E94-8BDB-4B3A-8921-CACE5F649175}" destId="{28EDD393-8E53-43FE-8D39-DCD89D067A14}" srcOrd="0" destOrd="0" presId="urn:microsoft.com/office/officeart/2005/8/layout/vList2"/>
    <dgm:cxn modelId="{09BEBBA6-7A44-4F44-86F5-74E2134298C0}" type="presParOf" srcId="{D4945152-6C92-4E31-8A19-B846008838D7}" destId="{28EDD393-8E53-43FE-8D39-DCD89D067A1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C4C5DB-C231-466A-9858-EEFCCC3F04AA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2409DBCE-AC47-4F8E-ACE2-E24F37CC9402}">
      <dgm:prSet/>
      <dgm:spPr/>
      <dgm:t>
        <a:bodyPr/>
        <a:lstStyle/>
        <a:p>
          <a:pPr algn="ctr"/>
          <a:r>
            <a:rPr lang="en-US" dirty="0"/>
            <a:t>Data Storage using </a:t>
          </a:r>
          <a:r>
            <a:rPr lang="en-US" dirty="0" err="1"/>
            <a:t>BigQuery</a:t>
          </a:r>
          <a:endParaRPr lang="en-IN" dirty="0"/>
        </a:p>
      </dgm:t>
    </dgm:pt>
    <dgm:pt modelId="{E3F69999-EA17-4E17-9516-48B5E638205F}" type="parTrans" cxnId="{D3B6D39C-3EB2-4819-9E97-EBB094415C3B}">
      <dgm:prSet/>
      <dgm:spPr/>
      <dgm:t>
        <a:bodyPr/>
        <a:lstStyle/>
        <a:p>
          <a:endParaRPr lang="en-IN"/>
        </a:p>
      </dgm:t>
    </dgm:pt>
    <dgm:pt modelId="{57E9E4BF-308E-42DE-BEBF-80D2B40D914D}" type="sibTrans" cxnId="{D3B6D39C-3EB2-4819-9E97-EBB094415C3B}">
      <dgm:prSet/>
      <dgm:spPr/>
      <dgm:t>
        <a:bodyPr/>
        <a:lstStyle/>
        <a:p>
          <a:endParaRPr lang="en-IN"/>
        </a:p>
      </dgm:t>
    </dgm:pt>
    <dgm:pt modelId="{1B0125AB-0D73-4087-88BA-95B38E8B44B3}" type="pres">
      <dgm:prSet presAssocID="{C0C4C5DB-C231-466A-9858-EEFCCC3F04AA}" presName="linear" presStyleCnt="0">
        <dgm:presLayoutVars>
          <dgm:animLvl val="lvl"/>
          <dgm:resizeHandles val="exact"/>
        </dgm:presLayoutVars>
      </dgm:prSet>
      <dgm:spPr/>
    </dgm:pt>
    <dgm:pt modelId="{08B0BD0D-C548-4E19-BA91-A418C7823806}" type="pres">
      <dgm:prSet presAssocID="{2409DBCE-AC47-4F8E-ACE2-E24F37CC9402}" presName="parentText" presStyleLbl="node1" presStyleIdx="0" presStyleCnt="1" custScaleX="82993" custScaleY="33718">
        <dgm:presLayoutVars>
          <dgm:chMax val="0"/>
          <dgm:bulletEnabled val="1"/>
        </dgm:presLayoutVars>
      </dgm:prSet>
      <dgm:spPr/>
    </dgm:pt>
  </dgm:ptLst>
  <dgm:cxnLst>
    <dgm:cxn modelId="{0529DC20-B6DD-446B-B351-5A0CEDF5BF8F}" type="presOf" srcId="{C0C4C5DB-C231-466A-9858-EEFCCC3F04AA}" destId="{1B0125AB-0D73-4087-88BA-95B38E8B44B3}" srcOrd="0" destOrd="0" presId="urn:microsoft.com/office/officeart/2005/8/layout/vList2"/>
    <dgm:cxn modelId="{D3B6D39C-3EB2-4819-9E97-EBB094415C3B}" srcId="{C0C4C5DB-C231-466A-9858-EEFCCC3F04AA}" destId="{2409DBCE-AC47-4F8E-ACE2-E24F37CC9402}" srcOrd="0" destOrd="0" parTransId="{E3F69999-EA17-4E17-9516-48B5E638205F}" sibTransId="{57E9E4BF-308E-42DE-BEBF-80D2B40D914D}"/>
    <dgm:cxn modelId="{6366BEBE-4CB8-405A-B349-2D274DCF4B8C}" type="presOf" srcId="{2409DBCE-AC47-4F8E-ACE2-E24F37CC9402}" destId="{08B0BD0D-C548-4E19-BA91-A418C7823806}" srcOrd="0" destOrd="0" presId="urn:microsoft.com/office/officeart/2005/8/layout/vList2"/>
    <dgm:cxn modelId="{9EED323E-2B6E-4D90-812A-478BEF19F418}" type="presParOf" srcId="{1B0125AB-0D73-4087-88BA-95B38E8B44B3}" destId="{08B0BD0D-C548-4E19-BA91-A418C7823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BFDFF4-F1BC-4631-A850-AEFFE03AAA9D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5D58A96-2B0F-4490-9810-F6646D73D320}">
      <dgm:prSet/>
      <dgm:spPr/>
      <dgm:t>
        <a:bodyPr/>
        <a:lstStyle/>
        <a:p>
          <a:r>
            <a:rPr lang="en-US" dirty="0"/>
            <a:t>Creating Tables in </a:t>
          </a:r>
          <a:r>
            <a:rPr lang="en-US" dirty="0" err="1"/>
            <a:t>BigQuery</a:t>
          </a:r>
          <a:endParaRPr lang="en-IN" dirty="0"/>
        </a:p>
      </dgm:t>
    </dgm:pt>
    <dgm:pt modelId="{5927DF72-F79E-4FEC-9E2A-C887EB722362}" type="parTrans" cxnId="{63F20FA8-7D6D-491D-8694-F10DD40025EA}">
      <dgm:prSet/>
      <dgm:spPr/>
      <dgm:t>
        <a:bodyPr/>
        <a:lstStyle/>
        <a:p>
          <a:endParaRPr lang="en-IN"/>
        </a:p>
      </dgm:t>
    </dgm:pt>
    <dgm:pt modelId="{1B0BAB99-B09C-44F6-9DCD-3867C018EBAC}" type="sibTrans" cxnId="{63F20FA8-7D6D-491D-8694-F10DD40025EA}">
      <dgm:prSet/>
      <dgm:spPr/>
      <dgm:t>
        <a:bodyPr/>
        <a:lstStyle/>
        <a:p>
          <a:endParaRPr lang="en-IN"/>
        </a:p>
      </dgm:t>
    </dgm:pt>
    <dgm:pt modelId="{51A1FBE4-8764-410F-A35E-E3E8DE2CC789}" type="pres">
      <dgm:prSet presAssocID="{77BFDFF4-F1BC-4631-A850-AEFFE03AAA9D}" presName="linear" presStyleCnt="0">
        <dgm:presLayoutVars>
          <dgm:animLvl val="lvl"/>
          <dgm:resizeHandles val="exact"/>
        </dgm:presLayoutVars>
      </dgm:prSet>
      <dgm:spPr/>
    </dgm:pt>
    <dgm:pt modelId="{FBD23432-75DB-4F0E-8A7D-E6547AE712D7}" type="pres">
      <dgm:prSet presAssocID="{55D58A96-2B0F-4490-9810-F6646D73D320}" presName="parentText" presStyleLbl="node1" presStyleIdx="0" presStyleCnt="1" custScaleX="87660" custScaleY="73791" custLinFactNeighborX="7104" custLinFactNeighborY="9094">
        <dgm:presLayoutVars>
          <dgm:chMax val="0"/>
          <dgm:bulletEnabled val="1"/>
        </dgm:presLayoutVars>
      </dgm:prSet>
      <dgm:spPr/>
    </dgm:pt>
  </dgm:ptLst>
  <dgm:cxnLst>
    <dgm:cxn modelId="{F537E76D-F4A8-428C-B360-738166C5ECBC}" type="presOf" srcId="{77BFDFF4-F1BC-4631-A850-AEFFE03AAA9D}" destId="{51A1FBE4-8764-410F-A35E-E3E8DE2CC789}" srcOrd="0" destOrd="0" presId="urn:microsoft.com/office/officeart/2005/8/layout/vList2"/>
    <dgm:cxn modelId="{6297738B-A7D6-451D-9730-C378B4E707DB}" type="presOf" srcId="{55D58A96-2B0F-4490-9810-F6646D73D320}" destId="{FBD23432-75DB-4F0E-8A7D-E6547AE712D7}" srcOrd="0" destOrd="0" presId="urn:microsoft.com/office/officeart/2005/8/layout/vList2"/>
    <dgm:cxn modelId="{63F20FA8-7D6D-491D-8694-F10DD40025EA}" srcId="{77BFDFF4-F1BC-4631-A850-AEFFE03AAA9D}" destId="{55D58A96-2B0F-4490-9810-F6646D73D320}" srcOrd="0" destOrd="0" parTransId="{5927DF72-F79E-4FEC-9E2A-C887EB722362}" sibTransId="{1B0BAB99-B09C-44F6-9DCD-3867C018EBAC}"/>
    <dgm:cxn modelId="{655E07D2-84E1-4692-BE08-7E5284F4515F}" type="presParOf" srcId="{51A1FBE4-8764-410F-A35E-E3E8DE2CC789}" destId="{FBD23432-75DB-4F0E-8A7D-E6547AE712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B5DDD4-E476-4FDE-A8C1-1ED481861AD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8546D14-28D7-4B0D-9E17-DF9725CE5E6A}">
      <dgm:prSet custT="1"/>
      <dgm:spPr/>
      <dgm:t>
        <a:bodyPr/>
        <a:lstStyle/>
        <a:p>
          <a:pPr algn="ctr"/>
          <a:r>
            <a: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Team Members</a:t>
          </a:r>
          <a:endParaRPr lang="en-IN" sz="2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FA401A-7C0D-4FD9-8D32-E11D07FFEADA}" type="parTrans" cxnId="{B9A869B1-A72B-440B-A6C6-11E60D5BD140}">
      <dgm:prSet/>
      <dgm:spPr/>
      <dgm:t>
        <a:bodyPr/>
        <a:lstStyle/>
        <a:p>
          <a:pPr algn="ctr"/>
          <a:endParaRPr lang="en-IN"/>
        </a:p>
      </dgm:t>
    </dgm:pt>
    <dgm:pt modelId="{320A5419-FAFE-4D40-B4AF-984F1DB5B576}" type="sibTrans" cxnId="{B9A869B1-A72B-440B-A6C6-11E60D5BD140}">
      <dgm:prSet/>
      <dgm:spPr/>
      <dgm:t>
        <a:bodyPr/>
        <a:lstStyle/>
        <a:p>
          <a:pPr algn="ctr"/>
          <a:endParaRPr lang="en-IN"/>
        </a:p>
      </dgm:t>
    </dgm:pt>
    <dgm:pt modelId="{1EEF400F-2E33-444D-B952-594109D7E85D}" type="pres">
      <dgm:prSet presAssocID="{D1B5DDD4-E476-4FDE-A8C1-1ED481861AD2}" presName="linear" presStyleCnt="0">
        <dgm:presLayoutVars>
          <dgm:animLvl val="lvl"/>
          <dgm:resizeHandles val="exact"/>
        </dgm:presLayoutVars>
      </dgm:prSet>
      <dgm:spPr/>
    </dgm:pt>
    <dgm:pt modelId="{418FB7C7-C916-4134-A988-515D503BC086}" type="pres">
      <dgm:prSet presAssocID="{78546D14-28D7-4B0D-9E17-DF9725CE5E6A}" presName="parentText" presStyleLbl="node1" presStyleIdx="0" presStyleCnt="1" custScaleX="85123" custScaleY="46449">
        <dgm:presLayoutVars>
          <dgm:chMax val="0"/>
          <dgm:bulletEnabled val="1"/>
        </dgm:presLayoutVars>
      </dgm:prSet>
      <dgm:spPr/>
    </dgm:pt>
  </dgm:ptLst>
  <dgm:cxnLst>
    <dgm:cxn modelId="{38CE126E-B527-4ACE-956D-A0AAE1915AD6}" type="presOf" srcId="{D1B5DDD4-E476-4FDE-A8C1-1ED481861AD2}" destId="{1EEF400F-2E33-444D-B952-594109D7E85D}" srcOrd="0" destOrd="0" presId="urn:microsoft.com/office/officeart/2005/8/layout/vList2"/>
    <dgm:cxn modelId="{B9A869B1-A72B-440B-A6C6-11E60D5BD140}" srcId="{D1B5DDD4-E476-4FDE-A8C1-1ED481861AD2}" destId="{78546D14-28D7-4B0D-9E17-DF9725CE5E6A}" srcOrd="0" destOrd="0" parTransId="{ABFA401A-7C0D-4FD9-8D32-E11D07FFEADA}" sibTransId="{320A5419-FAFE-4D40-B4AF-984F1DB5B576}"/>
    <dgm:cxn modelId="{631F32F5-D424-4C60-8327-EF9E723F3BDB}" type="presOf" srcId="{78546D14-28D7-4B0D-9E17-DF9725CE5E6A}" destId="{418FB7C7-C916-4134-A988-515D503BC086}" srcOrd="0" destOrd="0" presId="urn:microsoft.com/office/officeart/2005/8/layout/vList2"/>
    <dgm:cxn modelId="{458A0F7F-2CD5-4178-806A-919A51C86F23}" type="presParOf" srcId="{1EEF400F-2E33-444D-B952-594109D7E85D}" destId="{418FB7C7-C916-4134-A988-515D503BC08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C7143-CB2F-4262-854A-2C08762050E2}">
      <dsp:nvSpPr>
        <dsp:cNvPr id="0" name=""/>
        <dsp:cNvSpPr/>
      </dsp:nvSpPr>
      <dsp:spPr>
        <a:xfrm>
          <a:off x="248200" y="123066"/>
          <a:ext cx="9554223" cy="9058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Problem</a:t>
          </a:r>
          <a:r>
            <a:rPr lang="en-US" sz="2800" b="1" kern="1200" dirty="0"/>
            <a:t> Statement</a:t>
          </a:r>
          <a:endParaRPr lang="en-IN" sz="2800" b="1" kern="1200" dirty="0"/>
        </a:p>
      </dsp:txBody>
      <dsp:txXfrm>
        <a:off x="292418" y="167284"/>
        <a:ext cx="9465787" cy="81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D64C0-D01A-432E-A107-D48B445EA6F8}">
      <dsp:nvSpPr>
        <dsp:cNvPr id="0" name=""/>
        <dsp:cNvSpPr/>
      </dsp:nvSpPr>
      <dsp:spPr>
        <a:xfrm>
          <a:off x="0" y="0"/>
          <a:ext cx="9500117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Business Understanding</a:t>
          </a:r>
          <a:endParaRPr lang="en-IN" sz="2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6553" y="36553"/>
        <a:ext cx="9427011" cy="675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F1D4B-BB48-444C-B40C-C1FEC0DC0C6D}">
      <dsp:nvSpPr>
        <dsp:cNvPr id="0" name=""/>
        <dsp:cNvSpPr/>
      </dsp:nvSpPr>
      <dsp:spPr>
        <a:xfrm>
          <a:off x="469861" y="222575"/>
          <a:ext cx="9082910" cy="6703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Understanding</a:t>
          </a:r>
          <a:endParaRPr lang="en-IN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2586" y="255300"/>
        <a:ext cx="9017460" cy="6049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DD393-8E53-43FE-8D39-DCD89D067A14}">
      <dsp:nvSpPr>
        <dsp:cNvPr id="0" name=""/>
        <dsp:cNvSpPr/>
      </dsp:nvSpPr>
      <dsp:spPr>
        <a:xfrm>
          <a:off x="0" y="0"/>
          <a:ext cx="9919996" cy="106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Preparation with </a:t>
          </a:r>
          <a:r>
            <a:rPr lang="en-US" sz="28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OpenRefine</a:t>
          </a:r>
          <a:endParaRPr lang="en-IN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2089" y="52089"/>
        <a:ext cx="9815818" cy="96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0BD0D-C548-4E19-BA91-A418C7823806}">
      <dsp:nvSpPr>
        <dsp:cNvPr id="0" name=""/>
        <dsp:cNvSpPr/>
      </dsp:nvSpPr>
      <dsp:spPr>
        <a:xfrm>
          <a:off x="821330" y="22702"/>
          <a:ext cx="8016077" cy="85843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Storage using </a:t>
          </a:r>
          <a:r>
            <a:rPr lang="en-US" sz="3500" kern="1200" dirty="0" err="1"/>
            <a:t>BigQuery</a:t>
          </a:r>
          <a:endParaRPr lang="en-IN" sz="3500" kern="1200" dirty="0"/>
        </a:p>
      </dsp:txBody>
      <dsp:txXfrm>
        <a:off x="863235" y="64607"/>
        <a:ext cx="7932267" cy="774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3432-75DB-4F0E-8A7D-E6547AE712D7}">
      <dsp:nvSpPr>
        <dsp:cNvPr id="0" name=""/>
        <dsp:cNvSpPr/>
      </dsp:nvSpPr>
      <dsp:spPr>
        <a:xfrm>
          <a:off x="1053528" y="9568"/>
          <a:ext cx="7483981" cy="8849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Creating Tables in </a:t>
          </a:r>
          <a:r>
            <a:rPr lang="en-US" sz="3700" kern="1200" dirty="0" err="1"/>
            <a:t>BigQuery</a:t>
          </a:r>
          <a:endParaRPr lang="en-IN" sz="3700" kern="1200" dirty="0"/>
        </a:p>
      </dsp:txBody>
      <dsp:txXfrm>
        <a:off x="1096727" y="52767"/>
        <a:ext cx="7397583" cy="7985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FB7C7-C916-4134-A988-515D503BC086}">
      <dsp:nvSpPr>
        <dsp:cNvPr id="0" name=""/>
        <dsp:cNvSpPr/>
      </dsp:nvSpPr>
      <dsp:spPr>
        <a:xfrm>
          <a:off x="723323" y="210993"/>
          <a:ext cx="8277405" cy="5564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Team Members</a:t>
          </a:r>
          <a:endParaRPr lang="en-IN" sz="2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0489" y="238159"/>
        <a:ext cx="8223073" cy="50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40F8-2008-C2D3-8660-B6A5B8B17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780F-C429-FD43-143A-DF43B3F3F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044BA-3125-8333-A34F-722964D3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8576-A20B-013F-A066-0D111B7E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3A73-F51D-52E8-222B-29963439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D176-B1AB-0AF1-88B5-5A286602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58E8-8C89-E293-9154-8F7DB452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D487D-0BC8-3245-276E-2695E43D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B832-43B3-57B5-15F6-C0163BC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6CCD6-9511-AEBE-927B-8DBF04E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29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1C0D3-CDE9-5C17-982F-92336E42D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3BF5-86AB-9C15-5832-E8F222A89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475A-D58C-2C33-1589-592A2B7C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8181-9035-8285-F8B8-91CC855E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35F07-E7CC-304F-072A-0CA8D009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2CE0-7F6E-4DFC-BE99-D2073A9D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981-4575-DD2E-8C39-9FB838DE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D43F4-C420-5DB3-E2A4-90F15C9C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F6C5-746F-72F0-29AA-92757C72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B522-D4C7-9DEB-DDD9-D2C95EF7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0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756-5E9B-C1DA-36B0-6760668E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9520B-0A0C-6FD0-46B8-EAA0217D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8404-0A0D-7449-FE87-91ECF92B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B0F-52D7-608C-EC6C-ECBD775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F303-4A16-D6A8-4019-B6D9646A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5D57-45B6-DBCD-2C82-F655A444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4B3C3-B3B6-080F-854C-94A1F937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0DF00-DBC4-E6E2-C011-D044D23CA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0C7B2-0712-03D6-0EB0-6A9F8CE3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9B34-A2D9-CB40-8149-D70F4802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7494B-81F8-3138-C690-A07E7B4A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3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B66E-AF13-4B41-6BA9-66E1ED00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8778D-9DCF-38FC-FFA1-4FF6DDA3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3A9F-2537-A0E2-219C-FDD7549C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A72ED-8CF8-47D1-5C58-3FF660C0B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650C-9751-3AF5-95A6-5E7501C7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CB0CC-0568-B02B-9891-C28671CF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0E48F-2B79-70D7-92FB-EF2E1B49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AEDC0-D42F-3046-621B-01BAE8A6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6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7A92-181F-217E-5E60-79ED0F8B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9438B-AAA0-8C1B-6C21-5555DD5B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7EC4E-6657-B183-AEB3-266C9950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6B5A0-12BF-873A-5D01-B577F62D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ABCEB-F825-F2FB-2702-620A505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D70E8-FF4F-C34F-78A7-BE3EC7C7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A1B0B-2A3C-ABF1-AE5E-FC6E49BF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8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CA85-052E-B7A0-0B0C-9FE1B3BF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788B5-C2E4-4699-5B80-9B9FED204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825AB-E0F1-5B25-372D-22D563DC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68709-B52E-357C-2A49-9FB887BC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041F-8286-8251-3930-89C59D9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7822-053C-C38B-EDA9-395D161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5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ABF9-B03E-74F1-5B67-619B18D7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CDE75-8591-B91B-7839-1A8CBD46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61AFC-D295-1EB8-22A6-95741E47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D3A2A-7FD6-0A00-FCCA-D8A49187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AA491-C7F5-8808-0279-C06F2B6D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4503-B356-4CDE-ACC5-0A4A82DC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2D057-981C-DF65-A302-9C325EC2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B4D5-B204-46BD-58AC-C6D445A3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DB2D-8112-7DC9-7F2A-1A7751B2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B6FD-284B-46AF-9C36-2E0F21EEBE30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A0214-986B-58C9-D6E1-6444C2E09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AACA-A72D-A950-3B60-2BD6B7F3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BBC7-41B9-4803-8414-BBFBE27F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etalme/seattle-weather-prediction-dataset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343A-FCFA-7A57-E99A-B0179C9A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        The Seattle Weather Dataset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147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8A7C-ADF4-4C20-3025-976C2E43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Executing SQL Queries with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BigQuery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A228C-AC66-F425-4F31-AF7C0AC51F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fetch the data is available in the table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seattle_weather_dataset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we had used the “select” statement.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AC44157-79E2-448F-3257-2EFC8AEE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70" y="2404026"/>
            <a:ext cx="7405395" cy="39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948B-C57F-445D-4C1E-9F5F71E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Calculating the average temperature of a day for every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1749-146D-9682-BA6D-970F8D3D2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811" y="2596242"/>
            <a:ext cx="3380527" cy="36521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The below query gives the average maximum and minimum temperatures for every month.</a:t>
            </a:r>
          </a:p>
          <a:p>
            <a:pPr marL="0"/>
            <a:r>
              <a:rPr lang="en-US" sz="1600" b="1" dirty="0">
                <a:solidFill>
                  <a:schemeClr val="tx2"/>
                </a:solidFill>
              </a:rPr>
              <a:t>select extract(month from date) as </a:t>
            </a:r>
            <a:r>
              <a:rPr lang="en-US" sz="1600" b="1" dirty="0" err="1">
                <a:solidFill>
                  <a:schemeClr val="tx2"/>
                </a:solidFill>
              </a:rPr>
              <a:t>month,avg</a:t>
            </a:r>
            <a:r>
              <a:rPr lang="en-US" sz="1600" b="1" dirty="0">
                <a:solidFill>
                  <a:schemeClr val="tx2"/>
                </a:solidFill>
              </a:rPr>
              <a:t>(</a:t>
            </a:r>
            <a:r>
              <a:rPr lang="en-US" sz="1600" b="1" dirty="0" err="1">
                <a:solidFill>
                  <a:schemeClr val="tx2"/>
                </a:solidFill>
              </a:rPr>
              <a:t>temp_max</a:t>
            </a:r>
            <a:r>
              <a:rPr lang="en-US" sz="1600" b="1" dirty="0">
                <a:solidFill>
                  <a:schemeClr val="tx2"/>
                </a:solidFill>
              </a:rPr>
              <a:t>) as </a:t>
            </a:r>
            <a:r>
              <a:rPr lang="en-US" sz="1600" b="1" dirty="0" err="1">
                <a:solidFill>
                  <a:schemeClr val="tx2"/>
                </a:solidFill>
              </a:rPr>
              <a:t>average_max_temperature,avg</a:t>
            </a:r>
            <a:r>
              <a:rPr lang="en-US" sz="1600" b="1" dirty="0">
                <a:solidFill>
                  <a:schemeClr val="tx2"/>
                </a:solidFill>
              </a:rPr>
              <a:t>(</a:t>
            </a:r>
            <a:r>
              <a:rPr lang="en-US" sz="1600" b="1" dirty="0" err="1">
                <a:solidFill>
                  <a:schemeClr val="tx2"/>
                </a:solidFill>
              </a:rPr>
              <a:t>temp_min</a:t>
            </a:r>
            <a:r>
              <a:rPr lang="en-US" sz="1600" b="1" dirty="0">
                <a:solidFill>
                  <a:schemeClr val="tx2"/>
                </a:solidFill>
              </a:rPr>
              <a:t>) as </a:t>
            </a:r>
            <a:r>
              <a:rPr lang="en-US" sz="1600" b="1" dirty="0" err="1">
                <a:solidFill>
                  <a:schemeClr val="tx2"/>
                </a:solidFill>
              </a:rPr>
              <a:t>average_min_temperature</a:t>
            </a:r>
            <a:r>
              <a:rPr lang="en-US" sz="1600" b="1" dirty="0">
                <a:solidFill>
                  <a:schemeClr val="tx2"/>
                </a:solidFill>
              </a:rPr>
              <a:t> from adta5240jaswanth.seattle_weather.seattle_weather_dataset group by month order by month;</a:t>
            </a:r>
          </a:p>
        </p:txBody>
      </p:sp>
      <p:pic>
        <p:nvPicPr>
          <p:cNvPr id="28" name="Content Placeholder 27" descr="A screenshot of a computer&#10;&#10;Description automatically generated">
            <a:extLst>
              <a:ext uri="{FF2B5EF4-FFF2-40B4-BE49-F238E27FC236}">
                <a16:creationId xmlns:a16="http://schemas.microsoft.com/office/drawing/2014/main" id="{CD32CED0-E763-D35F-07E4-B092AC43A9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543968"/>
            <a:ext cx="5676900" cy="3285331"/>
          </a:xfrm>
        </p:spPr>
      </p:pic>
    </p:spTree>
    <p:extLst>
      <p:ext uri="{BB962C8B-B14F-4D97-AF65-F5344CB8AC3E}">
        <p14:creationId xmlns:p14="http://schemas.microsoft.com/office/powerpoint/2010/main" val="987196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FB71-703B-9632-2FBC-6463CA49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Max and Min Temperatures of Month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B4B9-B20B-D3E0-6BF0-3CB65782D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317167"/>
          </a:xfrm>
        </p:spPr>
        <p:txBody>
          <a:bodyPr/>
          <a:lstStyle/>
          <a:p>
            <a:r>
              <a:rPr lang="en-US" dirty="0"/>
              <a:t>The looker studio generated the report for the average max and min temperatures of specified month with the record count.</a:t>
            </a:r>
            <a:endParaRPr lang="en-IN" dirty="0"/>
          </a:p>
        </p:txBody>
      </p:sp>
      <p:pic>
        <p:nvPicPr>
          <p:cNvPr id="5" name="Content Placeholder 21" descr="A screenshot of a computer&#10;&#10;Description automatically generated">
            <a:extLst>
              <a:ext uri="{FF2B5EF4-FFF2-40B4-BE49-F238E27FC236}">
                <a16:creationId xmlns:a16="http://schemas.microsoft.com/office/drawing/2014/main" id="{3E912E05-2C91-AC71-8EA7-8F627C5B0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428925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B493-E6AE-745D-19E4-39AB8F24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the hottest day for Maximum Temperature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DB56-AC4E-920B-B974-30D203784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5787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SQL query fetches the highest temperature recorded date.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date,temp_max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adta5240jaswanth.seattle_weather.seattle_weather_dataset order by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temp_max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 limit 1;</a:t>
            </a:r>
          </a:p>
          <a:p>
            <a:endParaRPr lang="en-IN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702B10-EFD2-07FD-83F9-B22057941E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2009775"/>
            <a:ext cx="5612363" cy="3448844"/>
          </a:xfrm>
        </p:spPr>
      </p:pic>
    </p:spTree>
    <p:extLst>
      <p:ext uri="{BB962C8B-B14F-4D97-AF65-F5344CB8AC3E}">
        <p14:creationId xmlns:p14="http://schemas.microsoft.com/office/powerpoint/2010/main" val="116595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6CF1-C805-9B22-14F8-CC9E51A3F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9392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displays the highest temperature recorded on August 11 2014.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8E7CE8B-F98A-D772-C02A-4053E25C97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181600" cy="3542506"/>
          </a:xfrm>
        </p:spPr>
      </p:pic>
    </p:spTree>
    <p:extLst>
      <p:ext uri="{BB962C8B-B14F-4D97-AF65-F5344CB8AC3E}">
        <p14:creationId xmlns:p14="http://schemas.microsoft.com/office/powerpoint/2010/main" val="4180275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99C8-A672-3DA9-F83C-CB807B2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the days on Precipitation value above 0.1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2395-4077-1234-8B58-6B150B8A3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8106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query fetches the days on which the precipitation values is greater than 0.1.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extract(year from date) as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year,count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(*) as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rainy_days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adta5240jaswanth.seattle_weather.seattle_weather_dataset where precipitation &gt;= 0.1 group by year order by year;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2DA04476-99E1-6FBB-8094-DE038CB5BA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6450"/>
            <a:ext cx="5181600" cy="3382169"/>
          </a:xfrm>
        </p:spPr>
      </p:pic>
    </p:spTree>
    <p:extLst>
      <p:ext uri="{BB962C8B-B14F-4D97-AF65-F5344CB8AC3E}">
        <p14:creationId xmlns:p14="http://schemas.microsoft.com/office/powerpoint/2010/main" val="337223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62C02-8236-0E10-995A-397ADFC163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91" y="2329364"/>
            <a:ext cx="5181600" cy="339963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41D02-7706-FFE6-A34A-4CC38FBE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502" y="2329365"/>
            <a:ext cx="5181600" cy="2326612"/>
          </a:xfrm>
        </p:spPr>
        <p:txBody>
          <a:bodyPr/>
          <a:lstStyle/>
          <a:p>
            <a:r>
              <a:rPr lang="en-US" dirty="0"/>
              <a:t>The bar graph shows the precipitation value greater than 0.1 for the years 2012 to 2015 with the total count of rain days on that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75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0C9B4B-BCAF-E158-F3BA-77DD9BED45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786391"/>
              </p:ext>
            </p:extLst>
          </p:nvPr>
        </p:nvGraphicFramePr>
        <p:xfrm>
          <a:off x="838200" y="365125"/>
          <a:ext cx="9724053" cy="97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713A-A112-045D-3317-01B2405C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223319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Jaswanth Donthineni -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,Business Understanding and Data Understanding</a:t>
            </a: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Niranjan Reddy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Bommiredd</a:t>
            </a:r>
            <a:r>
              <a:rPr lang="en-IN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I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 Jayanth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Chennadi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endParaRPr lang="en-IN" sz="1800" dirty="0">
              <a:solidFill>
                <a:srgbClr val="000000"/>
              </a:solidFill>
            </a:endParaRPr>
          </a:p>
          <a:p>
            <a:r>
              <a:rPr lang="en-IN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Laharsh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Moturi</a:t>
            </a:r>
            <a:r>
              <a:rPr lang="en-IN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Sri Lakshmi 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Ankenagari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</a:p>
          <a:p>
            <a:pPr marL="0" indent="0">
              <a:buNone/>
            </a:pPr>
            <a:endParaRPr lang="en-IN" sz="20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2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E7EF-71C9-7AC9-8384-DFA091E3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07C9-8B36-28CA-030C-89D370FDE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9763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https://www.kaggle.com/datasets/petalme/seattle-weather-prediction-dataset/data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8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5BC7-AABF-8E77-4EC8-FE162CA0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is to identify and comprehend the seasonal cycles, fluctuations in precipitation, and changes in temperature that characterize Seattle's particular weather patterns. This dataset presents a chance to glean insightful understandings and obtain a thorough understanding of Seattle's dynamic weather scene, regardless of whether a data enthusiast, a climate researcher, or simply fascinated by the meteorological complexities of the city.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3B7D09-8348-3EEF-0C92-9EDB5D032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288893"/>
              </p:ext>
            </p:extLst>
          </p:nvPr>
        </p:nvGraphicFramePr>
        <p:xfrm>
          <a:off x="838200" y="365126"/>
          <a:ext cx="10050624" cy="1109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70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FF3955-21CE-8979-520B-B3B0CE5B4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171450"/>
              </p:ext>
            </p:extLst>
          </p:nvPr>
        </p:nvGraphicFramePr>
        <p:xfrm>
          <a:off x="903515" y="598391"/>
          <a:ext cx="9500118" cy="754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3C07-5AEE-02DC-93C4-977B3F54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examining this dataset, businesses can learn vital information about the past weather patterns of the city, which can have a big impact on how they operate and make decisions.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Seattle's weather patterns can enable businesses in the construction, tourism, and agricultural sectors to plan more effectively and allocate resources.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 Weather Dataset basically serves as a platform for innovative solutions based on data that improve effectiveness, safety, and general business performance in the Seattle area.</a:t>
            </a:r>
          </a:p>
        </p:txBody>
      </p:sp>
    </p:spTree>
    <p:extLst>
      <p:ext uri="{BB962C8B-B14F-4D97-AF65-F5344CB8AC3E}">
        <p14:creationId xmlns:p14="http://schemas.microsoft.com/office/powerpoint/2010/main" val="35048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7BDA7D2-8439-2E0A-FECB-D7C7102CAA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306406"/>
              </p:ext>
            </p:extLst>
          </p:nvPr>
        </p:nvGraphicFramePr>
        <p:xfrm>
          <a:off x="838200" y="365126"/>
          <a:ext cx="10022633" cy="121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B90E-B032-3A18-DC13-DD30583D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Seattle Weather Dataset is a thorough compilation of historical weather information that provides a deep understanding of the meteorological conditions in Seattle, Washington. It includes a broad range of weather-related factors, such as temperature, precipitation, wind speed, and more.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had collected this data from Kaggle Public Datasets.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explains the seasonal trends such as variations in temperature, precipitation and wind speed during the years 2012 to 2015.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useful to comprehend Seattle's dynamic weather scene throughout all its aspects, making it useful for both academic study and real-world applications in a variety of professions and businesses.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comparing present weather conditions to earlier years, users of the dataset can determine long-term climatic patterns. This dataset contains historical weather data.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7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4B3ED1-663A-58B6-EACE-A70354242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339020"/>
              </p:ext>
            </p:extLst>
          </p:nvPr>
        </p:nvGraphicFramePr>
        <p:xfrm>
          <a:off x="838200" y="365125"/>
          <a:ext cx="9919996" cy="1071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1586-4B07-0E42-4841-FD8D4C59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3008" cy="172933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OpenRefine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is also known as Google Refine, is an open-source data cleaning and transformation tool designed to help us clean data very easily.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03CB8-F807-070A-1638-D4860FACAB4A}"/>
              </a:ext>
            </a:extLst>
          </p:cNvPr>
          <p:cNvSpPr txBox="1"/>
          <p:nvPr/>
        </p:nvSpPr>
        <p:spPr>
          <a:xfrm>
            <a:off x="5325446" y="20106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 Before Data Prep</a:t>
            </a:r>
            <a:endParaRPr lang="en-IN" b="1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4D38733-93A0-BC8D-D1F5-1A9942E7D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884" y="2412041"/>
            <a:ext cx="4534678" cy="41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8700-6567-5EB4-3195-15A672C5B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617440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filling the null value with “rain” on weather column the dataset looks as below:</a:t>
            </a:r>
          </a:p>
          <a:p>
            <a:pPr marL="0" indent="0">
              <a:buNone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F60E-6B74-F6C3-C82F-271361B04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Weather column contains one null value in the 6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row of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Remaining all columns are having accurate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null value record is replaced with “rain” in the weather column.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00BA6D-45C1-52D5-AE1D-60818D1F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90" y="1604865"/>
            <a:ext cx="5716522" cy="481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59E4-F962-8A6D-8963-99883385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96422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temp_max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column we had clustered the method key collision and function as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ngram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-fingerprint with size 2.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CD0FF8-9CC4-0BE2-97BB-F1085919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75" y="1219199"/>
            <a:ext cx="43434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E646E6-FCCB-B894-F3CE-E823F9DB6D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047481"/>
              </p:ext>
            </p:extLst>
          </p:nvPr>
        </p:nvGraphicFramePr>
        <p:xfrm>
          <a:off x="838200" y="365126"/>
          <a:ext cx="9658739" cy="903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F8B5-A961-E124-CC5D-C9479887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6265" cy="145875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GCP </a:t>
            </a:r>
            <a:r>
              <a:rPr lang="en-US" sz="2000" dirty="0" err="1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used to create the dataset to store the tables.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is loaded into the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BigQuery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use for Data Analysis.</a:t>
            </a:r>
          </a:p>
          <a:p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the data is loaded into the dataset users can run the SQL queries and analyze the data.</a:t>
            </a:r>
            <a:endParaRPr lang="en-US" sz="20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AFF473-8FCE-444D-DB0A-65DFB7F0A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56" y="2995126"/>
            <a:ext cx="5831632" cy="35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5BC6FC-FD00-0D37-E0E6-403DBE417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52062"/>
              </p:ext>
            </p:extLst>
          </p:nvPr>
        </p:nvGraphicFramePr>
        <p:xfrm>
          <a:off x="793102" y="365126"/>
          <a:ext cx="8537510" cy="89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C25D60-1B0C-BCED-8E21-0D6A1ACAC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7"/>
            <a:ext cx="10515600" cy="10388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had created the table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seattle_weather_dataset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 the dataset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seattle_weather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help of structured tables it is easy to analyze and run the queries.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089750D-0256-9389-38A5-B047AC866B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68" y="2685985"/>
            <a:ext cx="5095875" cy="39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2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832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       The Seattle Weather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Executing SQL Queries with BigQuery</vt:lpstr>
      <vt:lpstr>Calculating the average temperature of a day for every month</vt:lpstr>
      <vt:lpstr>Average Max and Min Temperatures of Month</vt:lpstr>
      <vt:lpstr>Finding the hottest day for Maximum Temperature</vt:lpstr>
      <vt:lpstr>PowerPoint Presentation</vt:lpstr>
      <vt:lpstr>Fetching the days on Precipitation value above 0.1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Donthineni, Jaswanth</dc:creator>
  <cp:lastModifiedBy>Donthineni, Jaswanth</cp:lastModifiedBy>
  <cp:revision>35</cp:revision>
  <dcterms:created xsi:type="dcterms:W3CDTF">2023-10-03T16:35:04Z</dcterms:created>
  <dcterms:modified xsi:type="dcterms:W3CDTF">2023-10-07T00:50:00Z</dcterms:modified>
</cp:coreProperties>
</file>