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65"/>
  </p:notesMasterIdLst>
  <p:handoutMasterIdLst>
    <p:handoutMasterId r:id="rId66"/>
  </p:handoutMasterIdLst>
  <p:sldIdLst>
    <p:sldId id="258" r:id="rId2"/>
    <p:sldId id="441" r:id="rId3"/>
    <p:sldId id="259" r:id="rId4"/>
    <p:sldId id="438" r:id="rId5"/>
    <p:sldId id="437" r:id="rId6"/>
    <p:sldId id="299" r:id="rId7"/>
    <p:sldId id="300" r:id="rId8"/>
    <p:sldId id="439" r:id="rId9"/>
    <p:sldId id="440" r:id="rId10"/>
    <p:sldId id="454" r:id="rId11"/>
    <p:sldId id="455" r:id="rId12"/>
    <p:sldId id="456" r:id="rId13"/>
    <p:sldId id="453" r:id="rId14"/>
    <p:sldId id="471" r:id="rId15"/>
    <p:sldId id="472" r:id="rId16"/>
    <p:sldId id="479" r:id="rId17"/>
    <p:sldId id="480" r:id="rId18"/>
    <p:sldId id="477" r:id="rId19"/>
    <p:sldId id="478" r:id="rId20"/>
    <p:sldId id="476" r:id="rId21"/>
    <p:sldId id="473" r:id="rId22"/>
    <p:sldId id="481" r:id="rId23"/>
    <p:sldId id="482" r:id="rId24"/>
    <p:sldId id="483" r:id="rId25"/>
    <p:sldId id="484" r:id="rId26"/>
    <p:sldId id="485" r:id="rId27"/>
    <p:sldId id="486" r:id="rId28"/>
    <p:sldId id="491" r:id="rId29"/>
    <p:sldId id="492" r:id="rId30"/>
    <p:sldId id="493" r:id="rId31"/>
    <p:sldId id="494" r:id="rId32"/>
    <p:sldId id="495" r:id="rId33"/>
    <p:sldId id="497" r:id="rId34"/>
    <p:sldId id="498" r:id="rId35"/>
    <p:sldId id="501" r:id="rId36"/>
    <p:sldId id="503" r:id="rId37"/>
    <p:sldId id="505" r:id="rId38"/>
    <p:sldId id="506" r:id="rId39"/>
    <p:sldId id="508" r:id="rId40"/>
    <p:sldId id="511" r:id="rId41"/>
    <p:sldId id="512" r:id="rId42"/>
    <p:sldId id="513" r:id="rId43"/>
    <p:sldId id="514" r:id="rId44"/>
    <p:sldId id="515" r:id="rId45"/>
    <p:sldId id="516" r:id="rId46"/>
    <p:sldId id="517" r:id="rId47"/>
    <p:sldId id="525" r:id="rId48"/>
    <p:sldId id="526" r:id="rId49"/>
    <p:sldId id="519" r:id="rId50"/>
    <p:sldId id="521" r:id="rId51"/>
    <p:sldId id="522" r:id="rId52"/>
    <p:sldId id="543" r:id="rId53"/>
    <p:sldId id="523" r:id="rId54"/>
    <p:sldId id="527" r:id="rId55"/>
    <p:sldId id="528" r:id="rId56"/>
    <p:sldId id="529" r:id="rId57"/>
    <p:sldId id="537" r:id="rId58"/>
    <p:sldId id="530" r:id="rId59"/>
    <p:sldId id="538" r:id="rId60"/>
    <p:sldId id="539" r:id="rId61"/>
    <p:sldId id="540" r:id="rId62"/>
    <p:sldId id="534" r:id="rId63"/>
    <p:sldId id="542" r:id="rId6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FF3300"/>
    <a:srgbClr val="009900"/>
    <a:srgbClr val="660066"/>
    <a:srgbClr val="660033"/>
    <a:srgbClr val="FF33CC"/>
    <a:srgbClr val="33CC33"/>
    <a:srgbClr val="E9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autoAdjust="0"/>
  </p:normalViewPr>
  <p:slideViewPr>
    <p:cSldViewPr snapToGrid="0">
      <p:cViewPr varScale="1">
        <p:scale>
          <a:sx n="73" d="100"/>
          <a:sy n="73" d="100"/>
        </p:scale>
        <p:origin x="-678" y="-102"/>
      </p:cViewPr>
      <p:guideLst>
        <p:guide orient="horz" pos="2160"/>
        <p:guide pos="3840"/>
      </p:guideLst>
    </p:cSldViewPr>
  </p:slideViewPr>
  <p:outlineViewPr>
    <p:cViewPr>
      <p:scale>
        <a:sx n="33" d="100"/>
        <a:sy n="33" d="100"/>
      </p:scale>
      <p:origin x="30" y="71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F44486-1DFA-4F2F-BCF6-CF2624FDF035}" type="datetimeFigureOut">
              <a:rPr lang="en-IN"/>
              <a:pPr>
                <a:defRPr/>
              </a:pPr>
              <a:t>01-03-2023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55C0226-F1C6-432E-A4D5-BFF667F41925}" type="slidenum">
              <a:rPr lang="en-IN"/>
              <a:pPr>
                <a:defRPr/>
              </a:pPr>
              <a:t>‹#›</a:t>
            </a:fld>
            <a:endParaRPr lang="en-IN"/>
          </a:p>
        </p:txBody>
      </p:sp>
    </p:spTree>
    <p:extLst>
      <p:ext uri="{BB962C8B-B14F-4D97-AF65-F5344CB8AC3E}">
        <p14:creationId xmlns:p14="http://schemas.microsoft.com/office/powerpoint/2010/main" val="37799705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2CB3164-1490-48E3-AB71-E6D1889A252C}" type="datetimeFigureOut">
              <a:rPr lang="en-IN"/>
              <a:pPr>
                <a:defRPr/>
              </a:pPr>
              <a:t>01-03-2023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E59662B-B719-4296-973C-355E852D75CD}" type="slidenum">
              <a:rPr lang="en-IN"/>
              <a:pPr>
                <a:defRPr/>
              </a:pPr>
              <a:t>‹#›</a:t>
            </a:fld>
            <a:endParaRPr lang="en-IN"/>
          </a:p>
        </p:txBody>
      </p:sp>
    </p:spTree>
    <p:extLst>
      <p:ext uri="{BB962C8B-B14F-4D97-AF65-F5344CB8AC3E}">
        <p14:creationId xmlns:p14="http://schemas.microsoft.com/office/powerpoint/2010/main" val="42298468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837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8594"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7859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473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8473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6786"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8678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82"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9088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9293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9074"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9907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0317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0726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54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1545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9554"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1955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837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569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2569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2774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9794"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29795"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3184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3389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7986"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3798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42083"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44131"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4617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23"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837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437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437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641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641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461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461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8610"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8611"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0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0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62"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63"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041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041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449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74499"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6546"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76547" name="Text Box 3"/>
          <p:cNvSpPr txBox="1">
            <a:spLocks noChangeArrowheads="1"/>
          </p:cNvSpPr>
          <p:nvPr/>
        </p:nvSpPr>
        <p:spPr bwMode="auto">
          <a:xfrm>
            <a:off x="503169" y="4315918"/>
            <a:ext cx="5854769" cy="4059836"/>
          </a:xfrm>
          <a:prstGeom prst="rect">
            <a:avLst/>
          </a:prstGeom>
          <a:noFill/>
          <a:ln w="9525">
            <a:noFill/>
            <a:miter lim="800000"/>
            <a:headEnd/>
            <a:tailEnd/>
          </a:ln>
        </p:spPr>
        <p:txBody>
          <a:bodyPr lIns="0" tIns="0" rIns="0" bIns="0"/>
          <a:lstStyle/>
          <a:p>
            <a:pPr defTabSz="914437"/>
            <a:endParaRPr lang="en-US" dirty="0">
              <a:solidFill>
                <a:schemeClr val="tx1"/>
              </a:solidFill>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145F259B-2C3A-4FCA-BD2B-FCB2D00EE866}" type="datetime1">
              <a:rPr lang="en-IN" smtClean="0"/>
              <a:pPr>
                <a:defRPr/>
              </a:pPr>
              <a:t>01-03-2023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BF07013-60E2-43E4-8277-715F6943D471}"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F4C54DA1-4C63-44E7-A7B8-1B54EC241EF4}" type="datetime1">
              <a:rPr lang="en-IN" smtClean="0"/>
              <a:pPr>
                <a:defRPr/>
              </a:pPr>
              <a:t>01-03-2023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75B5177-52DA-441F-9571-3E3A9BFC4C39}"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070AE46-F27E-451E-8B38-253A97DE6780}" type="datetime1">
              <a:rPr lang="en-IN" smtClean="0"/>
              <a:pPr>
                <a:defRPr/>
              </a:pPr>
              <a:t>01-03-2023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6E71C0-E710-423F-840A-521D331A2AD4}" type="slidenum">
              <a:rPr lang="en-IN" smtClean="0"/>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94721" y="165618"/>
            <a:ext cx="10402560" cy="1139159"/>
          </a:xfrm>
        </p:spPr>
        <p:txBody>
          <a:bodyPr/>
          <a:lstStyle/>
          <a:p>
            <a:r>
              <a:rPr lang="en-US"/>
              <a:t>Click to edit Master title style</a:t>
            </a:r>
            <a:endParaRPr lang="en-IN"/>
          </a:p>
        </p:txBody>
      </p:sp>
      <p:sp>
        <p:nvSpPr>
          <p:cNvPr id="3" name="Text Placeholder 2"/>
          <p:cNvSpPr>
            <a:spLocks noGrp="1"/>
          </p:cNvSpPr>
          <p:nvPr>
            <p:ph type="body" sz="half" idx="1"/>
          </p:nvPr>
        </p:nvSpPr>
        <p:spPr>
          <a:xfrm>
            <a:off x="894720" y="1549602"/>
            <a:ext cx="5109121" cy="4510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6188161" y="1549602"/>
            <a:ext cx="5109119" cy="4510554"/>
          </a:xfr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5BFC9365-B5C9-400E-AF09-B37B187AC3DF}" type="datetime1">
              <a:rPr lang="en-IN" smtClean="0"/>
              <a:pPr>
                <a:defRPr/>
              </a:pPr>
              <a:t>01-03-2023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3027-5108-4D0D-B146-5AE5443D16D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B43A46-9174-4B4E-92B5-527FA722FA73}" type="datetime1">
              <a:rPr lang="en-IN" smtClean="0"/>
              <a:pPr>
                <a:defRPr/>
              </a:pPr>
              <a:t>01-03-2023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BB87E77-90FD-4F03-8CE5-A1309F3AFFF5}"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126BE22D-F2D0-4F36-8D78-F9CE0409402D}" type="datetime1">
              <a:rPr lang="en-IN" smtClean="0"/>
              <a:pPr>
                <a:defRPr/>
              </a:pPr>
              <a:t>01-03-2023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67602CE2-B6D2-4BFA-871B-F770C1C1C860}"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FF6A01AE-4E73-4D16-B7EA-9368F6297314}" type="datetime1">
              <a:rPr lang="en-IN" smtClean="0"/>
              <a:pPr>
                <a:defRPr/>
              </a:pPr>
              <a:t>01-03-2023</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32F5189-766F-453C-8C29-35DE74C1C9C8}"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B6066055-983C-45FD-8F4F-C90850B5B133}" type="datetime1">
              <a:rPr lang="en-IN" smtClean="0"/>
              <a:pPr>
                <a:defRPr/>
              </a:pPr>
              <a:t>01-03-2023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68E273F-4942-4579-87ED-8C64B3FDF80F}"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B42E5-0E5D-4255-9BAF-3E97D5E06E53}" type="datetime1">
              <a:rPr lang="en-IN" smtClean="0"/>
              <a:pPr>
                <a:defRPr/>
              </a:pPr>
              <a:t>01-03-2023</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AFBA1392-42F8-4513-8377-3CD6EDE203FC}"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59299EF-34F0-44A4-B781-E7A502731993}" type="datetime1">
              <a:rPr lang="en-IN" smtClean="0"/>
              <a:pPr>
                <a:defRPr/>
              </a:pPr>
              <a:t>01-03-2023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DD87A0E-7C64-4077-AF45-4770203EB45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3F4822-44FF-46D7-8D21-3D8E795886A8}" type="datetime1">
              <a:rPr lang="en-IN" smtClean="0"/>
              <a:pPr>
                <a:defRPr/>
              </a:pPr>
              <a:t>01-03-2023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38CDFA0-3CC7-4508-B41C-CB16B5AE96C7}"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B18490D-BBDE-4729-9FB5-9852B05D0E94}" type="datetime1">
              <a:rPr lang="en-IN" smtClean="0"/>
              <a:pPr>
                <a:defRPr/>
              </a:pPr>
              <a:t>01-03-2023</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780C248-A49B-441D-AB2A-C5880807DFC3}"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br>
              <a:rPr lang="en-US" sz="4400" dirty="0">
                <a:solidFill>
                  <a:srgbClr val="FF0000"/>
                </a:solidFill>
                <a:latin typeface="Bookman Old Style" pitchFamily="18" charset="0"/>
              </a:rPr>
            </a:b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algn="ctr">
              <a:buFont typeface="Wingdings 2"/>
              <a:buNone/>
            </a:pPr>
            <a:r>
              <a:rPr lang="en-US" sz="5400" b="1" dirty="0">
                <a:solidFill>
                  <a:srgbClr val="C00000"/>
                </a:solidFill>
                <a:latin typeface="Bookman Old Style" pitchFamily="18" charset="0"/>
              </a:rPr>
              <a:t>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1450"/>
            <a:ext cx="10972800" cy="971550"/>
          </a:xfrm>
        </p:spPr>
        <p:txBody>
          <a:bodyPr/>
          <a:lstStyle/>
          <a:p>
            <a:r>
              <a:rPr lang="en-US" dirty="0">
                <a:solidFill>
                  <a:srgbClr val="FF3300"/>
                </a:solidFill>
                <a:latin typeface="Bookman Old Style" pitchFamily="18" charset="0"/>
              </a:rPr>
              <a:t>Characteristics of software</a:t>
            </a:r>
          </a:p>
        </p:txBody>
      </p:sp>
      <p:sp>
        <p:nvSpPr>
          <p:cNvPr id="3" name="Content Placeholder 2"/>
          <p:cNvSpPr>
            <a:spLocks noGrp="1"/>
          </p:cNvSpPr>
          <p:nvPr>
            <p:ph idx="1"/>
          </p:nvPr>
        </p:nvSpPr>
        <p:spPr>
          <a:xfrm>
            <a:off x="609600" y="1076325"/>
            <a:ext cx="10972800" cy="5486400"/>
          </a:xfrm>
        </p:spPr>
        <p:txBody>
          <a:bodyPr>
            <a:normAutofit lnSpcReduction="10000"/>
          </a:bodyPr>
          <a:lstStyle/>
          <a:p>
            <a:pPr marL="514350" indent="-514350" algn="just">
              <a:buAutoNum type="arabicPeriod"/>
            </a:pPr>
            <a:endParaRPr lang="en-US" dirty="0"/>
          </a:p>
          <a:p>
            <a:pPr marL="0" indent="0" algn="just">
              <a:buNone/>
            </a:pPr>
            <a:r>
              <a:rPr lang="en-US" dirty="0">
                <a:latin typeface="Bookman Old Style" pitchFamily="18" charset="0"/>
              </a:rPr>
              <a:t>1. Software is developed or engineered, it is not manufactured</a:t>
            </a:r>
          </a:p>
          <a:p>
            <a:pPr lvl="1" algn="just"/>
            <a:r>
              <a:rPr lang="en-IN" dirty="0">
                <a:latin typeface="Bookman Old Style" pitchFamily="18" charset="0"/>
              </a:rPr>
              <a:t>Hardware is manufactured, but software is developed.</a:t>
            </a:r>
            <a:endParaRPr lang="en-US" dirty="0">
              <a:latin typeface="Bookman Old Style" pitchFamily="18" charset="0"/>
            </a:endParaRPr>
          </a:p>
          <a:p>
            <a:pPr lvl="1" algn="just"/>
            <a:r>
              <a:rPr lang="en-IN" dirty="0">
                <a:latin typeface="Bookman Old Style" pitchFamily="18" charset="0"/>
              </a:rPr>
              <a:t>The manufacturing phase for hardware can introduce quality problems that are nonexistent or easily corrected for software.</a:t>
            </a:r>
            <a:endParaRPr lang="en-US" dirty="0">
              <a:latin typeface="Bookman Old Style" pitchFamily="18" charset="0"/>
            </a:endParaRPr>
          </a:p>
          <a:p>
            <a:pPr lvl="1" algn="just"/>
            <a:r>
              <a:rPr lang="en-IN" dirty="0">
                <a:latin typeface="Bookman Old Style" pitchFamily="18" charset="0"/>
              </a:rPr>
              <a:t>Both activities are dependent on people, but the relationship between people applied and work accomplished is entirely different.</a:t>
            </a:r>
            <a:endParaRPr lang="en-US" dirty="0">
              <a:latin typeface="Bookman Old Style" pitchFamily="18" charset="0"/>
            </a:endParaRPr>
          </a:p>
          <a:p>
            <a:pPr lvl="1" algn="just"/>
            <a:r>
              <a:rPr lang="en-IN" dirty="0">
                <a:latin typeface="Bookman Old Style" pitchFamily="18" charset="0"/>
              </a:rPr>
              <a:t>Both activities require the construction of a "product" but the approaches are different.</a:t>
            </a:r>
            <a:endParaRPr lang="en-US" dirty="0">
              <a:latin typeface="Bookman Old Style" pitchFamily="18" charset="0"/>
            </a:endParaRPr>
          </a:p>
          <a:p>
            <a:pPr marL="514350" indent="-514350">
              <a:buNone/>
            </a:pPr>
            <a:endParaRPr lang="en-US" dirty="0"/>
          </a:p>
        </p:txBody>
      </p:sp>
    </p:spTree>
    <p:extLst>
      <p:ext uri="{BB962C8B-B14F-4D97-AF65-F5344CB8AC3E}">
        <p14:creationId xmlns:p14="http://schemas.microsoft.com/office/powerpoint/2010/main" val="38335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lstStyle/>
          <a:p>
            <a:pPr lvl="0">
              <a:buNone/>
            </a:pPr>
            <a:endParaRPr lang="en-US" dirty="0"/>
          </a:p>
          <a:p>
            <a:pPr lvl="0">
              <a:buNone/>
            </a:pPr>
            <a:endParaRPr lang="en-US" dirty="0"/>
          </a:p>
          <a:p>
            <a:pPr lvl="0">
              <a:buNone/>
            </a:pPr>
            <a:r>
              <a:rPr lang="en-US" sz="2800" dirty="0">
                <a:latin typeface="Bookman Old Style" pitchFamily="18" charset="0"/>
              </a:rPr>
              <a:t>2. Software doesn't "wear out"</a:t>
            </a:r>
          </a:p>
          <a:p>
            <a:pPr lvl="1"/>
            <a:r>
              <a:rPr lang="en-IN" sz="2400" dirty="0">
                <a:latin typeface="Bookman Old Style" pitchFamily="18" charset="0"/>
              </a:rPr>
              <a:t>Figure  represents failure rate as a function of time for hardware.</a:t>
            </a:r>
          </a:p>
          <a:p>
            <a:pPr lvl="1"/>
            <a:r>
              <a:rPr lang="en-IN" sz="2400" dirty="0">
                <a:latin typeface="Bookman Old Style" pitchFamily="18" charset="0"/>
              </a:rPr>
              <a:t> The relationship is often called the "bathtub curve".</a:t>
            </a:r>
            <a:endParaRPr lang="en-US" sz="2400" dirty="0">
              <a:latin typeface="Bookman Old Style" pitchFamily="18" charset="0"/>
            </a:endParaRPr>
          </a:p>
          <a:p>
            <a:pPr>
              <a:buNone/>
            </a:pPr>
            <a:endParaRPr lang="en-US" dirty="0"/>
          </a:p>
        </p:txBody>
      </p:sp>
      <p:pic>
        <p:nvPicPr>
          <p:cNvPr id="4" name="Picture 3" descr="bathtub.gif"/>
          <p:cNvPicPr>
            <a:picLocks noChangeAspect="1"/>
          </p:cNvPicPr>
          <p:nvPr/>
        </p:nvPicPr>
        <p:blipFill>
          <a:blip r:embed="rId2" cstate="print"/>
          <a:stretch>
            <a:fillRect/>
          </a:stretch>
        </p:blipFill>
        <p:spPr>
          <a:xfrm>
            <a:off x="1117600" y="3048001"/>
            <a:ext cx="8839200" cy="3398879"/>
          </a:xfrm>
          <a:prstGeom prst="rect">
            <a:avLst/>
          </a:prstGeom>
        </p:spPr>
      </p:pic>
    </p:spTree>
    <p:extLst>
      <p:ext uri="{BB962C8B-B14F-4D97-AF65-F5344CB8AC3E}">
        <p14:creationId xmlns:p14="http://schemas.microsoft.com/office/powerpoint/2010/main" val="156370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lstStyle/>
          <a:p>
            <a:pPr lvl="0" algn="just"/>
            <a:endParaRPr lang="en-IN" dirty="0"/>
          </a:p>
          <a:p>
            <a:pPr lvl="0" algn="just"/>
            <a:endParaRPr lang="en-IN" dirty="0"/>
          </a:p>
          <a:p>
            <a:pPr lvl="0" algn="just"/>
            <a:endParaRPr lang="en-IN" dirty="0"/>
          </a:p>
          <a:p>
            <a:pPr lvl="0" algn="just"/>
            <a:r>
              <a:rPr lang="en-IN" sz="2800" dirty="0">
                <a:latin typeface="Bookman Old Style" pitchFamily="18" charset="0"/>
              </a:rPr>
              <a:t>These defects can be corrected and the failure rate drops to a steady-state level (ideally, quite low) for some period of time. </a:t>
            </a:r>
          </a:p>
          <a:p>
            <a:pPr algn="just"/>
            <a:r>
              <a:rPr lang="en-IN" sz="2800" dirty="0">
                <a:latin typeface="Bookman Old Style" pitchFamily="18" charset="0"/>
              </a:rPr>
              <a:t>As time passes, however, the failure rate rises again as hardware components suffer from the cumulative </a:t>
            </a:r>
            <a:r>
              <a:rPr lang="en-IN" sz="2800" dirty="0">
                <a:solidFill>
                  <a:srgbClr val="FF0000"/>
                </a:solidFill>
                <a:latin typeface="Bookman Old Style" pitchFamily="18" charset="0"/>
              </a:rPr>
              <a:t>effects of dust, vibration, abuse, temperature extremes, and many other environmental maladies,</a:t>
            </a:r>
            <a:r>
              <a:rPr lang="en-IN" sz="2800" dirty="0">
                <a:latin typeface="Bookman Old Style" pitchFamily="18" charset="0"/>
              </a:rPr>
              <a:t> which means that the hardware begins to wear out.</a:t>
            </a:r>
            <a:endParaRPr lang="en-US" sz="2800" dirty="0">
              <a:latin typeface="Bookman Old Style" pitchFamily="18" charset="0"/>
            </a:endParaRPr>
          </a:p>
          <a:p>
            <a:pPr lvl="0"/>
            <a:endParaRPr lang="en-US" sz="2800" dirty="0">
              <a:latin typeface="Bookman Old Style" pitchFamily="18" charset="0"/>
            </a:endParaRPr>
          </a:p>
          <a:p>
            <a:endParaRPr lang="en-US" sz="2800" dirty="0">
              <a:latin typeface="Bookman Old Style" pitchFamily="18" charset="0"/>
            </a:endParaRPr>
          </a:p>
        </p:txBody>
      </p:sp>
    </p:spTree>
    <p:extLst>
      <p:ext uri="{BB962C8B-B14F-4D97-AF65-F5344CB8AC3E}">
        <p14:creationId xmlns:p14="http://schemas.microsoft.com/office/powerpoint/2010/main" val="250577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normAutofit lnSpcReduction="10000"/>
          </a:bodyPr>
          <a:lstStyle/>
          <a:p>
            <a:pPr algn="just"/>
            <a:endParaRPr lang="en-IN" dirty="0"/>
          </a:p>
          <a:p>
            <a:pPr algn="just"/>
            <a:endParaRPr lang="en-IN" dirty="0"/>
          </a:p>
          <a:p>
            <a:pPr algn="just"/>
            <a:endParaRPr lang="en-IN" dirty="0"/>
          </a:p>
          <a:p>
            <a:pPr algn="just"/>
            <a:r>
              <a:rPr lang="en-IN" sz="2800" dirty="0">
                <a:latin typeface="Bookman Old Style" pitchFamily="18" charset="0"/>
              </a:rPr>
              <a:t>the failure rate curve for software should take the form of the “idealized curve”</a:t>
            </a:r>
          </a:p>
          <a:p>
            <a:pPr lvl="0" algn="just"/>
            <a:r>
              <a:rPr lang="en-IN" sz="2800" dirty="0">
                <a:latin typeface="Bookman Old Style" pitchFamily="18" charset="0"/>
              </a:rPr>
              <a:t>Undiscovered defects will cause high failure rates early in the life of a program.</a:t>
            </a:r>
            <a:endParaRPr lang="en-US" sz="2800" dirty="0">
              <a:latin typeface="Bookman Old Style" pitchFamily="18" charset="0"/>
            </a:endParaRPr>
          </a:p>
          <a:p>
            <a:pPr lvl="0" algn="just"/>
            <a:r>
              <a:rPr lang="en-IN" sz="2800" dirty="0">
                <a:latin typeface="Bookman Old Style" pitchFamily="18" charset="0"/>
              </a:rPr>
              <a:t>However, these are corrected (ideally, without introducing other errors) and the curve flattens as shown.</a:t>
            </a:r>
            <a:endParaRPr lang="en-US" sz="2800" dirty="0">
              <a:latin typeface="Bookman Old Style" pitchFamily="18" charset="0"/>
            </a:endParaRPr>
          </a:p>
          <a:p>
            <a:pPr lvl="0" algn="just"/>
            <a:r>
              <a:rPr lang="en-IN" sz="2800" dirty="0">
                <a:latin typeface="Bookman Old Style" pitchFamily="18" charset="0"/>
              </a:rPr>
              <a:t>The idealized curve is a gross oversimplification of actual failure models for software.</a:t>
            </a:r>
            <a:endParaRPr lang="en-US" sz="2800" dirty="0">
              <a:latin typeface="Bookman Old Style" pitchFamily="18" charset="0"/>
            </a:endParaRPr>
          </a:p>
          <a:p>
            <a:pPr lvl="0" algn="just"/>
            <a:r>
              <a:rPr lang="en-IN" sz="2800" dirty="0">
                <a:latin typeface="Bookman Old Style" pitchFamily="18" charset="0"/>
              </a:rPr>
              <a:t>However, the implication is clear—software doesn't wear out. But it does not using forever.</a:t>
            </a:r>
            <a:endParaRPr lang="en-US" sz="2800" dirty="0">
              <a:latin typeface="Bookman Old Style" pitchFamily="18" charset="0"/>
            </a:endParaRPr>
          </a:p>
          <a:p>
            <a:endParaRPr lang="en-US" dirty="0"/>
          </a:p>
        </p:txBody>
      </p:sp>
    </p:spTree>
    <p:extLst>
      <p:ext uri="{BB962C8B-B14F-4D97-AF65-F5344CB8AC3E}">
        <p14:creationId xmlns:p14="http://schemas.microsoft.com/office/powerpoint/2010/main" val="115415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noAutofit/>
          </a:bodyPr>
          <a:lstStyle/>
          <a:p>
            <a:r>
              <a:rPr lang="en-US" sz="3200" b="1" dirty="0">
                <a:solidFill>
                  <a:srgbClr val="FF3300"/>
                </a:solidFill>
                <a:latin typeface="Bookman Old Style" pitchFamily="18" charset="0"/>
              </a:rPr>
              <a:t>Evolution- From an Art form to an Engineering Discipline</a:t>
            </a:r>
          </a:p>
        </p:txBody>
      </p:sp>
      <p:sp>
        <p:nvSpPr>
          <p:cNvPr id="852995" name="Rectangle 3"/>
          <p:cNvSpPr>
            <a:spLocks noGrp="1" noChangeArrowheads="1"/>
          </p:cNvSpPr>
          <p:nvPr>
            <p:ph idx="1"/>
          </p:nvPr>
        </p:nvSpPr>
        <p:spPr>
          <a:xfrm>
            <a:off x="464641" y="1549601"/>
            <a:ext cx="11262720" cy="5184573"/>
          </a:xfrm>
        </p:spPr>
        <p:txBody>
          <a:bodyPr>
            <a:normAutofit/>
          </a:bodyPr>
          <a:lstStyle/>
          <a:p>
            <a:pPr marL="0" indent="0">
              <a:lnSpc>
                <a:spcPct val="105000"/>
              </a:lnSpc>
              <a:spcBef>
                <a:spcPct val="10000"/>
              </a:spcBef>
              <a:spcAft>
                <a:spcPct val="25000"/>
              </a:spcAft>
              <a:buNone/>
            </a:pPr>
            <a:r>
              <a:rPr lang="en-US" sz="2800" b="1" dirty="0">
                <a:solidFill>
                  <a:srgbClr val="0000FF"/>
                </a:solidFill>
                <a:latin typeface="Bookman Old Style" pitchFamily="18" charset="0"/>
              </a:rPr>
              <a:t>Evolution of an Art into an Engineering Discipline</a:t>
            </a:r>
          </a:p>
          <a:p>
            <a:pPr>
              <a:lnSpc>
                <a:spcPct val="105000"/>
              </a:lnSpc>
              <a:spcBef>
                <a:spcPct val="10000"/>
              </a:spcBef>
              <a:spcAft>
                <a:spcPct val="25000"/>
              </a:spcAft>
            </a:pPr>
            <a:r>
              <a:rPr lang="en-US" sz="2800" dirty="0">
                <a:latin typeface="Bookman Old Style" pitchFamily="18" charset="0"/>
              </a:rPr>
              <a:t>The early programmers used an</a:t>
            </a:r>
            <a:r>
              <a:rPr lang="en-US" altLang="ko-KR" sz="2800" dirty="0">
                <a:latin typeface="Bookman Old Style" pitchFamily="18" charset="0"/>
                <a:ea typeface="굴림" charset="-127"/>
              </a:rPr>
              <a:t> </a:t>
            </a:r>
            <a:r>
              <a:rPr lang="en-US" altLang="ko-KR" sz="2800" dirty="0">
                <a:solidFill>
                  <a:schemeClr val="hlink"/>
                </a:solidFill>
                <a:latin typeface="Bookman Old Style" pitchFamily="18" charset="0"/>
                <a:ea typeface="굴림" charset="-127"/>
              </a:rPr>
              <a:t>exploratory</a:t>
            </a:r>
            <a:r>
              <a:rPr lang="en-US" altLang="ko-KR" sz="2800" dirty="0">
                <a:latin typeface="Bookman Old Style" pitchFamily="18" charset="0"/>
                <a:ea typeface="굴림" charset="-127"/>
              </a:rPr>
              <a:t> (also called build and fix or code and fix) style. </a:t>
            </a:r>
          </a:p>
          <a:p>
            <a:pPr lvl="1">
              <a:lnSpc>
                <a:spcPct val="105000"/>
              </a:lnSpc>
              <a:spcBef>
                <a:spcPct val="10000"/>
              </a:spcBef>
              <a:spcAft>
                <a:spcPct val="25000"/>
              </a:spcAft>
            </a:pPr>
            <a:r>
              <a:rPr lang="en-US" sz="2400" dirty="0">
                <a:latin typeface="Bookman Old Style" pitchFamily="18" charset="0"/>
              </a:rPr>
              <a:t>In the build and fix (exploratory) style, normally a  program is quickly developed without making any specifications, plan or design.</a:t>
            </a:r>
          </a:p>
          <a:p>
            <a:pPr lvl="1">
              <a:lnSpc>
                <a:spcPct val="105000"/>
              </a:lnSpc>
              <a:spcBef>
                <a:spcPct val="10000"/>
              </a:spcBef>
              <a:spcAft>
                <a:spcPct val="25000"/>
              </a:spcAft>
            </a:pPr>
            <a:r>
              <a:rPr lang="en-US" sz="2400" dirty="0">
                <a:latin typeface="Bookman Old Style" pitchFamily="18" charset="0"/>
              </a:rPr>
              <a:t>The different imperfections that are subsequently noticed </a:t>
            </a:r>
            <a:r>
              <a:rPr lang="en-US" altLang="ko-KR" sz="2400" dirty="0">
                <a:latin typeface="Bookman Old Style" pitchFamily="18" charset="0"/>
                <a:ea typeface="굴림" charset="-127"/>
              </a:rPr>
              <a:t>are fixed. </a:t>
            </a:r>
          </a:p>
          <a:p>
            <a:pPr lvl="1">
              <a:lnSpc>
                <a:spcPct val="105000"/>
              </a:lnSpc>
              <a:spcBef>
                <a:spcPct val="10000"/>
              </a:spcBef>
              <a:spcAft>
                <a:spcPct val="25000"/>
              </a:spcAft>
            </a:pPr>
            <a:r>
              <a:rPr lang="en-US" altLang="ko-KR" sz="2400" dirty="0">
                <a:latin typeface="Bookman Old Style" pitchFamily="18" charset="0"/>
                <a:ea typeface="굴림" charset="-127"/>
              </a:rPr>
              <a:t>The exploratory programming style is informal  style in the sense that there are no set of rules or recommendations.</a:t>
            </a:r>
          </a:p>
          <a:p>
            <a:pPr lvl="1">
              <a:lnSpc>
                <a:spcPct val="105000"/>
              </a:lnSpc>
              <a:spcBef>
                <a:spcPct val="10000"/>
              </a:spcBef>
              <a:spcAft>
                <a:spcPct val="25000"/>
              </a:spcAft>
            </a:pPr>
            <a:r>
              <a:rPr lang="en-US" altLang="ko-KR" sz="2400" dirty="0">
                <a:latin typeface="Bookman Old Style" pitchFamily="18" charset="0"/>
                <a:ea typeface="굴림" charset="-127"/>
              </a:rPr>
              <a:t>Every programmer evolves his own software development techniques guided by his own intuition, experience and fancies.</a:t>
            </a:r>
          </a:p>
          <a:p>
            <a:pPr lvl="1">
              <a:lnSpc>
                <a:spcPct val="105000"/>
              </a:lnSpc>
              <a:spcBef>
                <a:spcPct val="10000"/>
              </a:spcBef>
              <a:spcAft>
                <a:spcPct val="25000"/>
              </a:spcAft>
            </a:pPr>
            <a:endParaRPr lang="en-US" sz="2400" dirty="0">
              <a:latin typeface="Bookman Old Style" pitchFamily="18" charset="0"/>
            </a:endParaRPr>
          </a:p>
        </p:txBody>
      </p:sp>
    </p:spTree>
    <p:extLst>
      <p:ext uri="{BB962C8B-B14F-4D97-AF65-F5344CB8AC3E}">
        <p14:creationId xmlns:p14="http://schemas.microsoft.com/office/powerpoint/2010/main" val="236851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ln/>
        </p:spPr>
        <p:txBody>
          <a:bodyPr lIns="19841" tIns="51588" rIns="19841" bIns="51588">
            <a:normAutofit/>
          </a:bodyPr>
          <a:lstStyle/>
          <a:p>
            <a:pPr defTabSz="914400">
              <a:spcBef>
                <a:spcPts val="800"/>
              </a:spcBef>
            </a:pPr>
            <a:r>
              <a:rPr lang="en-GB" sz="3600" b="1" dirty="0">
                <a:solidFill>
                  <a:srgbClr val="0000CC"/>
                </a:solidFill>
                <a:latin typeface="Bookman Old Style" pitchFamily="18" charset="0"/>
              </a:rPr>
              <a:t>Evolution Pattern for Engineering Disciplines</a:t>
            </a:r>
          </a:p>
        </p:txBody>
      </p:sp>
      <p:sp>
        <p:nvSpPr>
          <p:cNvPr id="2" name="Content Placeholder 1"/>
          <p:cNvSpPr>
            <a:spLocks noGrp="1"/>
          </p:cNvSpPr>
          <p:nvPr>
            <p:ph idx="1"/>
          </p:nvPr>
        </p:nvSpPr>
        <p:spPr/>
        <p:txBody>
          <a:bodyPr>
            <a:normAutofit/>
          </a:bodyPr>
          <a:lstStyle/>
          <a:p>
            <a:r>
              <a:rPr lang="en-US" sz="2400" dirty="0">
                <a:latin typeface="Bookman Old Style" pitchFamily="18" charset="0"/>
              </a:rPr>
              <a:t>If we analyze the evolution of the software development styles over the last sixty years, we can easily noticed that it has evolved from an esoteric art form to a craft form , and then emerged as an engineering discipline.</a:t>
            </a:r>
          </a:p>
          <a:p>
            <a:r>
              <a:rPr lang="en-US" sz="2400" dirty="0">
                <a:latin typeface="Bookman Old Style" pitchFamily="18" charset="0"/>
              </a:rPr>
              <a:t>Evolution of technology has followed the similar patterns for iron making, paper making, building construction or software development.</a:t>
            </a:r>
          </a:p>
          <a:p>
            <a:r>
              <a:rPr lang="en-US" sz="2400" dirty="0">
                <a:latin typeface="Bookman Old Style" pitchFamily="18" charset="0"/>
              </a:rPr>
              <a:t>Example : Iron making technology</a:t>
            </a:r>
            <a:endParaRPr lang="en-IN" sz="2400" dirty="0">
              <a:latin typeface="Bookman Old Style" pitchFamily="18" charset="0"/>
            </a:endParaRPr>
          </a:p>
        </p:txBody>
      </p:sp>
    </p:spTree>
    <p:extLst>
      <p:ext uri="{BB962C8B-B14F-4D97-AF65-F5344CB8AC3E}">
        <p14:creationId xmlns:p14="http://schemas.microsoft.com/office/powerpoint/2010/main" val="359912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defTabSz="914400">
              <a:spcBef>
                <a:spcPts val="800"/>
              </a:spcBef>
            </a:pPr>
            <a:r>
              <a:rPr lang="en-GB" sz="3600" b="1" dirty="0">
                <a:solidFill>
                  <a:srgbClr val="0000CC"/>
                </a:solidFill>
                <a:latin typeface="Bookman Old Style" pitchFamily="18" charset="0"/>
              </a:rPr>
              <a:t>Evolution Pattern for Engineering Disciplines</a:t>
            </a:r>
          </a:p>
        </p:txBody>
      </p:sp>
      <p:sp>
        <p:nvSpPr>
          <p:cNvPr id="697347" name="Line 3"/>
          <p:cNvSpPr>
            <a:spLocks noChangeShapeType="1"/>
          </p:cNvSpPr>
          <p:nvPr/>
        </p:nvSpPr>
        <p:spPr bwMode="auto">
          <a:xfrm>
            <a:off x="1749121" y="1447352"/>
            <a:ext cx="0" cy="3657984"/>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348" name="Line 4"/>
          <p:cNvSpPr>
            <a:spLocks noChangeShapeType="1"/>
          </p:cNvSpPr>
          <p:nvPr/>
        </p:nvSpPr>
        <p:spPr bwMode="auto">
          <a:xfrm>
            <a:off x="1749121" y="5029008"/>
            <a:ext cx="8136960" cy="1441"/>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7349" name="Freeform 5"/>
          <p:cNvSpPr>
            <a:spLocks noChangeArrowheads="1"/>
          </p:cNvSpPr>
          <p:nvPr/>
        </p:nvSpPr>
        <p:spPr bwMode="auto">
          <a:xfrm>
            <a:off x="1950720" y="2134304"/>
            <a:ext cx="6933121" cy="2461219"/>
          </a:xfrm>
          <a:custGeom>
            <a:avLst/>
            <a:gdLst>
              <a:gd name="T0" fmla="*/ 0 w 14447"/>
              <a:gd name="T1" fmla="*/ 6773 h 6845"/>
              <a:gd name="T2" fmla="*/ 1046 w 14447"/>
              <a:gd name="T3" fmla="*/ 6773 h 6845"/>
              <a:gd name="T4" fmla="*/ 2302 w 14447"/>
              <a:gd name="T5" fmla="*/ 6350 h 6845"/>
              <a:gd name="T6" fmla="*/ 3350 w 14447"/>
              <a:gd name="T7" fmla="*/ 5080 h 6845"/>
              <a:gd name="T8" fmla="*/ 4396 w 14447"/>
              <a:gd name="T9" fmla="*/ 4233 h 6845"/>
              <a:gd name="T10" fmla="*/ 8165 w 14447"/>
              <a:gd name="T11" fmla="*/ 3810 h 6845"/>
              <a:gd name="T12" fmla="*/ 9421 w 14447"/>
              <a:gd name="T13" fmla="*/ 3387 h 6845"/>
              <a:gd name="T14" fmla="*/ 11095 w 14447"/>
              <a:gd name="T15" fmla="*/ 1058 h 6845"/>
              <a:gd name="T16" fmla="*/ 12561 w 14447"/>
              <a:gd name="T17" fmla="*/ 423 h 6845"/>
              <a:gd name="T18" fmla="*/ 14446 w 14447"/>
              <a:gd name="T19" fmla="*/ 0 h 6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41148">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97350" name="Text Box 6"/>
          <p:cNvSpPr txBox="1">
            <a:spLocks noChangeArrowheads="1"/>
          </p:cNvSpPr>
          <p:nvPr/>
        </p:nvSpPr>
        <p:spPr bwMode="auto">
          <a:xfrm>
            <a:off x="1950720" y="4496152"/>
            <a:ext cx="1205760" cy="45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Lst>
              <a:defRPr sz="2400">
                <a:solidFill>
                  <a:schemeClr val="tx1"/>
                </a:solidFill>
                <a:latin typeface="Times New Roman" pitchFamily="18" charset="0"/>
              </a:defRPr>
            </a:lvl1pPr>
            <a:lvl2pPr marL="503238" defTabSz="1008063">
              <a:tabLst>
                <a:tab pos="952500" algn="l"/>
              </a:tabLst>
              <a:defRPr sz="2400">
                <a:solidFill>
                  <a:schemeClr val="tx1"/>
                </a:solidFill>
                <a:latin typeface="Times New Roman" pitchFamily="18" charset="0"/>
              </a:defRPr>
            </a:lvl2pPr>
            <a:lvl3pPr marL="1008063" defTabSz="1008063">
              <a:tabLst>
                <a:tab pos="952500" algn="l"/>
              </a:tabLst>
              <a:defRPr sz="2400">
                <a:solidFill>
                  <a:schemeClr val="tx1"/>
                </a:solidFill>
                <a:latin typeface="Times New Roman" pitchFamily="18" charset="0"/>
              </a:defRPr>
            </a:lvl3pPr>
            <a:lvl4pPr marL="1511300" defTabSz="1008063">
              <a:tabLst>
                <a:tab pos="952500" algn="l"/>
              </a:tabLst>
              <a:defRPr sz="2400">
                <a:solidFill>
                  <a:schemeClr val="tx1"/>
                </a:solidFill>
                <a:latin typeface="Times New Roman" pitchFamily="18" charset="0"/>
              </a:defRPr>
            </a:lvl4pPr>
            <a:lvl5pPr marL="2016125" defTabSz="1008063">
              <a:tabLst>
                <a:tab pos="9525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Lst>
              <a:defRPr sz="2400">
                <a:solidFill>
                  <a:schemeClr val="tx1"/>
                </a:solidFill>
                <a:latin typeface="Times New Roman" pitchFamily="18" charset="0"/>
              </a:defRPr>
            </a:lvl9pPr>
          </a:lstStyle>
          <a:p>
            <a:pPr>
              <a:lnSpc>
                <a:spcPct val="85000"/>
              </a:lnSpc>
              <a:spcBef>
                <a:spcPts val="1513"/>
              </a:spcBef>
            </a:pPr>
            <a:r>
              <a:rPr lang="en-GB" sz="2600" b="1">
                <a:solidFill>
                  <a:srgbClr val="FF0066"/>
                </a:solidFill>
                <a:latin typeface="Comic Sans MS" pitchFamily="66" charset="0"/>
              </a:rPr>
              <a:t>Art</a:t>
            </a:r>
          </a:p>
        </p:txBody>
      </p:sp>
      <p:sp>
        <p:nvSpPr>
          <p:cNvPr id="697351" name="Text Box 7"/>
          <p:cNvSpPr txBox="1">
            <a:spLocks noChangeArrowheads="1"/>
          </p:cNvSpPr>
          <p:nvPr/>
        </p:nvSpPr>
        <p:spPr bwMode="auto">
          <a:xfrm>
            <a:off x="4289280" y="3200016"/>
            <a:ext cx="1303681" cy="45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Lst>
              <a:defRPr sz="2400">
                <a:solidFill>
                  <a:schemeClr val="tx1"/>
                </a:solidFill>
                <a:latin typeface="Times New Roman" pitchFamily="18" charset="0"/>
              </a:defRPr>
            </a:lvl1pPr>
            <a:lvl2pPr marL="503238" defTabSz="1008063">
              <a:tabLst>
                <a:tab pos="952500" algn="l"/>
              </a:tabLst>
              <a:defRPr sz="2400">
                <a:solidFill>
                  <a:schemeClr val="tx1"/>
                </a:solidFill>
                <a:latin typeface="Times New Roman" pitchFamily="18" charset="0"/>
              </a:defRPr>
            </a:lvl2pPr>
            <a:lvl3pPr marL="1008063" defTabSz="1008063">
              <a:tabLst>
                <a:tab pos="952500" algn="l"/>
              </a:tabLst>
              <a:defRPr sz="2400">
                <a:solidFill>
                  <a:schemeClr val="tx1"/>
                </a:solidFill>
                <a:latin typeface="Times New Roman" pitchFamily="18" charset="0"/>
              </a:defRPr>
            </a:lvl3pPr>
            <a:lvl4pPr marL="1511300" defTabSz="1008063">
              <a:tabLst>
                <a:tab pos="952500" algn="l"/>
              </a:tabLst>
              <a:defRPr sz="2400">
                <a:solidFill>
                  <a:schemeClr val="tx1"/>
                </a:solidFill>
                <a:latin typeface="Times New Roman" pitchFamily="18" charset="0"/>
              </a:defRPr>
            </a:lvl4pPr>
            <a:lvl5pPr marL="2016125" defTabSz="1008063">
              <a:tabLst>
                <a:tab pos="9525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Lst>
              <a:defRPr sz="2400">
                <a:solidFill>
                  <a:schemeClr val="tx1"/>
                </a:solidFill>
                <a:latin typeface="Times New Roman" pitchFamily="18" charset="0"/>
              </a:defRPr>
            </a:lvl9pPr>
          </a:lstStyle>
          <a:p>
            <a:pPr>
              <a:lnSpc>
                <a:spcPct val="85000"/>
              </a:lnSpc>
              <a:spcBef>
                <a:spcPts val="1513"/>
              </a:spcBef>
            </a:pPr>
            <a:r>
              <a:rPr lang="en-GB" sz="2600" b="1">
                <a:solidFill>
                  <a:schemeClr val="hlink"/>
                </a:solidFill>
                <a:latin typeface="Comic Sans MS" pitchFamily="66" charset="0"/>
              </a:rPr>
              <a:t>Craft</a:t>
            </a:r>
          </a:p>
        </p:txBody>
      </p:sp>
      <p:sp>
        <p:nvSpPr>
          <p:cNvPr id="697352" name="Text Box 8"/>
          <p:cNvSpPr txBox="1">
            <a:spLocks noChangeArrowheads="1"/>
          </p:cNvSpPr>
          <p:nvPr/>
        </p:nvSpPr>
        <p:spPr bwMode="auto">
          <a:xfrm>
            <a:off x="7031040" y="1828992"/>
            <a:ext cx="2517121" cy="45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905000" algn="l"/>
              </a:tabLst>
              <a:defRPr sz="2400">
                <a:solidFill>
                  <a:schemeClr val="tx1"/>
                </a:solidFill>
                <a:latin typeface="Times New Roman" pitchFamily="18" charset="0"/>
              </a:defRPr>
            </a:lvl1pPr>
            <a:lvl2pPr marL="503238" defTabSz="1008063">
              <a:tabLst>
                <a:tab pos="952500" algn="l"/>
                <a:tab pos="1905000" algn="l"/>
              </a:tabLst>
              <a:defRPr sz="2400">
                <a:solidFill>
                  <a:schemeClr val="tx1"/>
                </a:solidFill>
                <a:latin typeface="Times New Roman" pitchFamily="18" charset="0"/>
              </a:defRPr>
            </a:lvl2pPr>
            <a:lvl3pPr marL="1008063" defTabSz="1008063">
              <a:tabLst>
                <a:tab pos="952500" algn="l"/>
                <a:tab pos="1905000" algn="l"/>
              </a:tabLst>
              <a:defRPr sz="2400">
                <a:solidFill>
                  <a:schemeClr val="tx1"/>
                </a:solidFill>
                <a:latin typeface="Times New Roman" pitchFamily="18" charset="0"/>
              </a:defRPr>
            </a:lvl3pPr>
            <a:lvl4pPr marL="1511300" defTabSz="1008063">
              <a:tabLst>
                <a:tab pos="952500" algn="l"/>
                <a:tab pos="1905000" algn="l"/>
              </a:tabLst>
              <a:defRPr sz="2400">
                <a:solidFill>
                  <a:schemeClr val="tx1"/>
                </a:solidFill>
                <a:latin typeface="Times New Roman" pitchFamily="18" charset="0"/>
              </a:defRPr>
            </a:lvl4pPr>
            <a:lvl5pPr marL="2016125" defTabSz="1008063">
              <a:tabLst>
                <a:tab pos="952500" algn="l"/>
                <a:tab pos="19050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9pPr>
          </a:lstStyle>
          <a:p>
            <a:pPr>
              <a:lnSpc>
                <a:spcPct val="85000"/>
              </a:lnSpc>
              <a:spcBef>
                <a:spcPts val="1513"/>
              </a:spcBef>
            </a:pPr>
            <a:r>
              <a:rPr lang="en-GB" sz="2600" b="1">
                <a:solidFill>
                  <a:srgbClr val="008000"/>
                </a:solidFill>
                <a:latin typeface="Comic Sans MS" pitchFamily="66" charset="0"/>
              </a:rPr>
              <a:t>Engineering</a:t>
            </a:r>
          </a:p>
        </p:txBody>
      </p:sp>
      <p:sp>
        <p:nvSpPr>
          <p:cNvPr id="697353" name="Text Box 9"/>
          <p:cNvSpPr txBox="1">
            <a:spLocks noChangeArrowheads="1"/>
          </p:cNvSpPr>
          <p:nvPr/>
        </p:nvSpPr>
        <p:spPr bwMode="auto">
          <a:xfrm>
            <a:off x="1983361" y="2344566"/>
            <a:ext cx="2252159" cy="67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595438" algn="l"/>
              </a:tabLst>
              <a:defRPr sz="2400">
                <a:solidFill>
                  <a:schemeClr val="tx1"/>
                </a:solidFill>
                <a:latin typeface="Times New Roman" pitchFamily="18" charset="0"/>
              </a:defRPr>
            </a:lvl1pPr>
            <a:lvl2pPr marL="503238" defTabSz="1008063">
              <a:tabLst>
                <a:tab pos="952500" algn="l"/>
                <a:tab pos="1595438" algn="l"/>
              </a:tabLst>
              <a:defRPr sz="2400">
                <a:solidFill>
                  <a:schemeClr val="tx1"/>
                </a:solidFill>
                <a:latin typeface="Times New Roman" pitchFamily="18" charset="0"/>
              </a:defRPr>
            </a:lvl2pPr>
            <a:lvl3pPr marL="1008063" defTabSz="1008063">
              <a:tabLst>
                <a:tab pos="952500" algn="l"/>
                <a:tab pos="1595438" algn="l"/>
              </a:tabLst>
              <a:defRPr sz="2400">
                <a:solidFill>
                  <a:schemeClr val="tx1"/>
                </a:solidFill>
                <a:latin typeface="Times New Roman" pitchFamily="18" charset="0"/>
              </a:defRPr>
            </a:lvl3pPr>
            <a:lvl4pPr marL="1511300" defTabSz="1008063">
              <a:tabLst>
                <a:tab pos="952500" algn="l"/>
                <a:tab pos="1595438" algn="l"/>
              </a:tabLst>
              <a:defRPr sz="2400">
                <a:solidFill>
                  <a:schemeClr val="tx1"/>
                </a:solidFill>
                <a:latin typeface="Times New Roman" pitchFamily="18" charset="0"/>
              </a:defRPr>
            </a:lvl4pPr>
            <a:lvl5pPr marL="2016125" defTabSz="1008063">
              <a:tabLst>
                <a:tab pos="952500" algn="l"/>
                <a:tab pos="1595438"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9pPr>
          </a:lstStyle>
          <a:p>
            <a:pPr>
              <a:lnSpc>
                <a:spcPct val="85000"/>
              </a:lnSpc>
              <a:spcBef>
                <a:spcPts val="450"/>
              </a:spcBef>
            </a:pPr>
            <a:r>
              <a:rPr lang="en-GB" sz="2000" b="1">
                <a:latin typeface="times" pitchFamily="18" charset="0"/>
              </a:rPr>
              <a:t>Esoteric Past</a:t>
            </a:r>
          </a:p>
          <a:p>
            <a:pPr>
              <a:lnSpc>
                <a:spcPct val="85000"/>
              </a:lnSpc>
              <a:spcBef>
                <a:spcPts val="450"/>
              </a:spcBef>
            </a:pPr>
            <a:r>
              <a:rPr lang="en-GB" sz="2000" b="1">
                <a:latin typeface="times" pitchFamily="18" charset="0"/>
              </a:rPr>
              <a:t> Experience</a:t>
            </a:r>
          </a:p>
        </p:txBody>
      </p:sp>
      <p:sp>
        <p:nvSpPr>
          <p:cNvPr id="697354" name="Text Box 10"/>
          <p:cNvSpPr txBox="1">
            <a:spLocks noChangeArrowheads="1"/>
          </p:cNvSpPr>
          <p:nvPr/>
        </p:nvSpPr>
        <p:spPr bwMode="auto">
          <a:xfrm>
            <a:off x="6503041" y="3404517"/>
            <a:ext cx="4298879" cy="9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905000" algn="l"/>
                <a:tab pos="2857500" algn="l"/>
                <a:tab pos="3192463" algn="l"/>
              </a:tabLst>
              <a:defRPr sz="2400">
                <a:solidFill>
                  <a:schemeClr val="tx1"/>
                </a:solidFill>
                <a:latin typeface="Times New Roman" pitchFamily="18" charset="0"/>
              </a:defRPr>
            </a:lvl1pPr>
            <a:lvl2pPr marL="503238" defTabSz="1008063">
              <a:tabLst>
                <a:tab pos="952500" algn="l"/>
                <a:tab pos="1905000" algn="l"/>
                <a:tab pos="2857500" algn="l"/>
                <a:tab pos="3192463" algn="l"/>
              </a:tabLst>
              <a:defRPr sz="2400">
                <a:solidFill>
                  <a:schemeClr val="tx1"/>
                </a:solidFill>
                <a:latin typeface="Times New Roman" pitchFamily="18" charset="0"/>
              </a:defRPr>
            </a:lvl2pPr>
            <a:lvl3pPr marL="1008063" defTabSz="1008063">
              <a:tabLst>
                <a:tab pos="952500" algn="l"/>
                <a:tab pos="1905000" algn="l"/>
                <a:tab pos="2857500" algn="l"/>
                <a:tab pos="3192463" algn="l"/>
              </a:tabLst>
              <a:defRPr sz="2400">
                <a:solidFill>
                  <a:schemeClr val="tx1"/>
                </a:solidFill>
                <a:latin typeface="Times New Roman" pitchFamily="18" charset="0"/>
              </a:defRPr>
            </a:lvl3pPr>
            <a:lvl4pPr marL="1511300" defTabSz="1008063">
              <a:tabLst>
                <a:tab pos="952500" algn="l"/>
                <a:tab pos="1905000" algn="l"/>
                <a:tab pos="2857500" algn="l"/>
                <a:tab pos="3192463" algn="l"/>
              </a:tabLst>
              <a:defRPr sz="2400">
                <a:solidFill>
                  <a:schemeClr val="tx1"/>
                </a:solidFill>
                <a:latin typeface="Times New Roman" pitchFamily="18" charset="0"/>
              </a:defRPr>
            </a:lvl4pPr>
            <a:lvl5pPr marL="2016125" defTabSz="1008063">
              <a:tabLst>
                <a:tab pos="952500" algn="l"/>
                <a:tab pos="1905000" algn="l"/>
                <a:tab pos="2857500" algn="l"/>
                <a:tab pos="3192463"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905000" algn="l"/>
                <a:tab pos="2857500" algn="l"/>
                <a:tab pos="3192463"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905000" algn="l"/>
                <a:tab pos="2857500" algn="l"/>
                <a:tab pos="3192463"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905000" algn="l"/>
                <a:tab pos="2857500" algn="l"/>
                <a:tab pos="3192463"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905000" algn="l"/>
                <a:tab pos="2857500" algn="l"/>
                <a:tab pos="3192463" algn="l"/>
              </a:tabLst>
              <a:defRPr sz="2400">
                <a:solidFill>
                  <a:schemeClr val="tx1"/>
                </a:solidFill>
                <a:latin typeface="Times New Roman" pitchFamily="18" charset="0"/>
              </a:defRPr>
            </a:lvl9pPr>
          </a:lstStyle>
          <a:p>
            <a:pPr>
              <a:lnSpc>
                <a:spcPct val="85000"/>
              </a:lnSpc>
              <a:spcBef>
                <a:spcPts val="450"/>
              </a:spcBef>
            </a:pPr>
            <a:r>
              <a:rPr lang="en-GB" sz="2000" b="1">
                <a:latin typeface="times" pitchFamily="18" charset="0"/>
              </a:rPr>
              <a:t>Systematic Use of Past</a:t>
            </a:r>
          </a:p>
          <a:p>
            <a:pPr>
              <a:lnSpc>
                <a:spcPct val="85000"/>
              </a:lnSpc>
              <a:spcBef>
                <a:spcPts val="450"/>
              </a:spcBef>
            </a:pPr>
            <a:r>
              <a:rPr lang="en-GB" sz="2000" b="1">
                <a:latin typeface="times" pitchFamily="18" charset="0"/>
              </a:rPr>
              <a:t>Experience and Scientific Basis</a:t>
            </a:r>
          </a:p>
        </p:txBody>
      </p:sp>
      <p:sp>
        <p:nvSpPr>
          <p:cNvPr id="697355" name="Line 11"/>
          <p:cNvSpPr>
            <a:spLocks noChangeShapeType="1"/>
          </p:cNvSpPr>
          <p:nvPr/>
        </p:nvSpPr>
        <p:spPr bwMode="auto">
          <a:xfrm flipH="1" flipV="1">
            <a:off x="6929281" y="2896144"/>
            <a:ext cx="792959" cy="609184"/>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697356" name="Line 12"/>
          <p:cNvSpPr>
            <a:spLocks noChangeShapeType="1"/>
          </p:cNvSpPr>
          <p:nvPr/>
        </p:nvSpPr>
        <p:spPr bwMode="auto">
          <a:xfrm>
            <a:off x="2590081" y="2901906"/>
            <a:ext cx="458879" cy="1517919"/>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697357" name="Text Box 13"/>
          <p:cNvSpPr txBox="1">
            <a:spLocks noChangeArrowheads="1"/>
          </p:cNvSpPr>
          <p:nvPr/>
        </p:nvSpPr>
        <p:spPr bwMode="auto">
          <a:xfrm rot="10800000">
            <a:off x="1230721" y="2513065"/>
            <a:ext cx="1105920" cy="177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9841" tIns="51588" rIns="19841" bIns="51588"/>
          <a:lstStyle>
            <a:lvl1pPr defTabSz="1008063">
              <a:tabLst>
                <a:tab pos="952500" algn="l"/>
              </a:tabLst>
              <a:defRPr sz="2400">
                <a:solidFill>
                  <a:schemeClr val="tx1"/>
                </a:solidFill>
                <a:latin typeface="Times New Roman" pitchFamily="18" charset="0"/>
              </a:defRPr>
            </a:lvl1pPr>
            <a:lvl2pPr marL="503238" defTabSz="1008063">
              <a:tabLst>
                <a:tab pos="952500" algn="l"/>
              </a:tabLst>
              <a:defRPr sz="2400">
                <a:solidFill>
                  <a:schemeClr val="tx1"/>
                </a:solidFill>
                <a:latin typeface="Times New Roman" pitchFamily="18" charset="0"/>
              </a:defRPr>
            </a:lvl2pPr>
            <a:lvl3pPr marL="1008063" defTabSz="1008063">
              <a:tabLst>
                <a:tab pos="952500" algn="l"/>
              </a:tabLst>
              <a:defRPr sz="2400">
                <a:solidFill>
                  <a:schemeClr val="tx1"/>
                </a:solidFill>
                <a:latin typeface="Times New Roman" pitchFamily="18" charset="0"/>
              </a:defRPr>
            </a:lvl3pPr>
            <a:lvl4pPr marL="1511300" defTabSz="1008063">
              <a:tabLst>
                <a:tab pos="952500" algn="l"/>
              </a:tabLst>
              <a:defRPr sz="2400">
                <a:solidFill>
                  <a:schemeClr val="tx1"/>
                </a:solidFill>
                <a:latin typeface="Times New Roman" pitchFamily="18" charset="0"/>
              </a:defRPr>
            </a:lvl4pPr>
            <a:lvl5pPr marL="2016125" defTabSz="1008063">
              <a:tabLst>
                <a:tab pos="9525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Lst>
              <a:defRPr sz="2400">
                <a:solidFill>
                  <a:schemeClr val="tx1"/>
                </a:solidFill>
                <a:latin typeface="Times New Roman" pitchFamily="18" charset="0"/>
              </a:defRPr>
            </a:lvl9pPr>
          </a:lstStyle>
          <a:p>
            <a:pPr>
              <a:lnSpc>
                <a:spcPct val="85000"/>
              </a:lnSpc>
              <a:spcBef>
                <a:spcPts val="450"/>
              </a:spcBef>
            </a:pPr>
            <a:r>
              <a:rPr lang="en-GB" b="1">
                <a:latin typeface="times" pitchFamily="18" charset="0"/>
              </a:rPr>
              <a:t>Technology</a:t>
            </a:r>
          </a:p>
        </p:txBody>
      </p:sp>
      <p:sp>
        <p:nvSpPr>
          <p:cNvPr id="697358" name="Text Box 14"/>
          <p:cNvSpPr txBox="1">
            <a:spLocks noChangeArrowheads="1"/>
          </p:cNvSpPr>
          <p:nvPr/>
        </p:nvSpPr>
        <p:spPr bwMode="auto">
          <a:xfrm>
            <a:off x="4306561" y="5029009"/>
            <a:ext cx="2108160" cy="36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595438" algn="l"/>
              </a:tabLst>
              <a:defRPr sz="2400">
                <a:solidFill>
                  <a:schemeClr val="tx1"/>
                </a:solidFill>
                <a:latin typeface="Times New Roman" pitchFamily="18" charset="0"/>
              </a:defRPr>
            </a:lvl1pPr>
            <a:lvl2pPr marL="503238" defTabSz="1008063">
              <a:tabLst>
                <a:tab pos="952500" algn="l"/>
                <a:tab pos="1595438" algn="l"/>
              </a:tabLst>
              <a:defRPr sz="2400">
                <a:solidFill>
                  <a:schemeClr val="tx1"/>
                </a:solidFill>
                <a:latin typeface="Times New Roman" pitchFamily="18" charset="0"/>
              </a:defRPr>
            </a:lvl2pPr>
            <a:lvl3pPr marL="1008063" defTabSz="1008063">
              <a:tabLst>
                <a:tab pos="952500" algn="l"/>
                <a:tab pos="1595438" algn="l"/>
              </a:tabLst>
              <a:defRPr sz="2400">
                <a:solidFill>
                  <a:schemeClr val="tx1"/>
                </a:solidFill>
                <a:latin typeface="Times New Roman" pitchFamily="18" charset="0"/>
              </a:defRPr>
            </a:lvl3pPr>
            <a:lvl4pPr marL="1511300" defTabSz="1008063">
              <a:tabLst>
                <a:tab pos="952500" algn="l"/>
                <a:tab pos="1595438" algn="l"/>
              </a:tabLst>
              <a:defRPr sz="2400">
                <a:solidFill>
                  <a:schemeClr val="tx1"/>
                </a:solidFill>
                <a:latin typeface="Times New Roman" pitchFamily="18" charset="0"/>
              </a:defRPr>
            </a:lvl4pPr>
            <a:lvl5pPr marL="2016125" defTabSz="1008063">
              <a:tabLst>
                <a:tab pos="952500" algn="l"/>
                <a:tab pos="1595438"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595438" algn="l"/>
              </a:tabLst>
              <a:defRPr sz="2400">
                <a:solidFill>
                  <a:schemeClr val="tx1"/>
                </a:solidFill>
                <a:latin typeface="Times New Roman" pitchFamily="18" charset="0"/>
              </a:defRPr>
            </a:lvl9pPr>
          </a:lstStyle>
          <a:p>
            <a:pPr>
              <a:lnSpc>
                <a:spcPct val="85000"/>
              </a:lnSpc>
              <a:spcBef>
                <a:spcPts val="1138"/>
              </a:spcBef>
            </a:pPr>
            <a:r>
              <a:rPr lang="en-GB" b="1">
                <a:latin typeface="times" pitchFamily="18" charset="0"/>
              </a:rPr>
              <a:t>Time</a:t>
            </a:r>
          </a:p>
        </p:txBody>
      </p:sp>
      <p:sp>
        <p:nvSpPr>
          <p:cNvPr id="697359" name="Line 15"/>
          <p:cNvSpPr>
            <a:spLocks noChangeShapeType="1"/>
          </p:cNvSpPr>
          <p:nvPr/>
        </p:nvSpPr>
        <p:spPr bwMode="auto">
          <a:xfrm flipV="1">
            <a:off x="1524480" y="2109823"/>
            <a:ext cx="0" cy="456527"/>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697360" name="Line 16"/>
          <p:cNvSpPr>
            <a:spLocks noChangeShapeType="1"/>
          </p:cNvSpPr>
          <p:nvPr/>
        </p:nvSpPr>
        <p:spPr bwMode="auto">
          <a:xfrm>
            <a:off x="5406720" y="5181664"/>
            <a:ext cx="804481" cy="1441"/>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697361" name="Text Box 17"/>
          <p:cNvSpPr txBox="1">
            <a:spLocks noChangeArrowheads="1"/>
          </p:cNvSpPr>
          <p:nvPr/>
        </p:nvSpPr>
        <p:spPr bwMode="auto">
          <a:xfrm>
            <a:off x="3744001" y="4287331"/>
            <a:ext cx="3198720" cy="9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905000" algn="l"/>
              </a:tabLst>
              <a:defRPr sz="2400">
                <a:solidFill>
                  <a:schemeClr val="tx1"/>
                </a:solidFill>
                <a:latin typeface="Times New Roman" pitchFamily="18" charset="0"/>
              </a:defRPr>
            </a:lvl1pPr>
            <a:lvl2pPr marL="503238" defTabSz="1008063">
              <a:tabLst>
                <a:tab pos="952500" algn="l"/>
                <a:tab pos="1905000" algn="l"/>
              </a:tabLst>
              <a:defRPr sz="2400">
                <a:solidFill>
                  <a:schemeClr val="tx1"/>
                </a:solidFill>
                <a:latin typeface="Times New Roman" pitchFamily="18" charset="0"/>
              </a:defRPr>
            </a:lvl2pPr>
            <a:lvl3pPr marL="1008063" defTabSz="1008063">
              <a:tabLst>
                <a:tab pos="952500" algn="l"/>
                <a:tab pos="1905000" algn="l"/>
              </a:tabLst>
              <a:defRPr sz="2400">
                <a:solidFill>
                  <a:schemeClr val="tx1"/>
                </a:solidFill>
                <a:latin typeface="Times New Roman" pitchFamily="18" charset="0"/>
              </a:defRPr>
            </a:lvl3pPr>
            <a:lvl4pPr marL="1511300" defTabSz="1008063">
              <a:tabLst>
                <a:tab pos="952500" algn="l"/>
                <a:tab pos="1905000" algn="l"/>
              </a:tabLst>
              <a:defRPr sz="2400">
                <a:solidFill>
                  <a:schemeClr val="tx1"/>
                </a:solidFill>
                <a:latin typeface="Times New Roman" pitchFamily="18" charset="0"/>
              </a:defRPr>
            </a:lvl4pPr>
            <a:lvl5pPr marL="2016125" defTabSz="1008063">
              <a:tabLst>
                <a:tab pos="952500" algn="l"/>
                <a:tab pos="19050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905000" algn="l"/>
              </a:tabLst>
              <a:defRPr sz="2400">
                <a:solidFill>
                  <a:schemeClr val="tx1"/>
                </a:solidFill>
                <a:latin typeface="Times New Roman" pitchFamily="18" charset="0"/>
              </a:defRPr>
            </a:lvl9pPr>
          </a:lstStyle>
          <a:p>
            <a:pPr>
              <a:lnSpc>
                <a:spcPct val="85000"/>
              </a:lnSpc>
              <a:spcBef>
                <a:spcPts val="450"/>
              </a:spcBef>
            </a:pPr>
            <a:r>
              <a:rPr lang="en-GB" sz="2000" b="1">
                <a:latin typeface="times" pitchFamily="18" charset="0"/>
              </a:rPr>
              <a:t>Unorganized Use of</a:t>
            </a:r>
          </a:p>
          <a:p>
            <a:pPr>
              <a:lnSpc>
                <a:spcPct val="85000"/>
              </a:lnSpc>
              <a:spcBef>
                <a:spcPts val="450"/>
              </a:spcBef>
            </a:pPr>
            <a:r>
              <a:rPr lang="en-GB" sz="2000" b="1">
                <a:latin typeface="times" pitchFamily="18" charset="0"/>
              </a:rPr>
              <a:t> Past Experience</a:t>
            </a:r>
          </a:p>
        </p:txBody>
      </p:sp>
      <p:sp>
        <p:nvSpPr>
          <p:cNvPr id="697362" name="Line 18"/>
          <p:cNvSpPr>
            <a:spLocks noChangeShapeType="1"/>
          </p:cNvSpPr>
          <p:nvPr/>
        </p:nvSpPr>
        <p:spPr bwMode="auto">
          <a:xfrm flipH="1" flipV="1">
            <a:off x="3657601" y="3885528"/>
            <a:ext cx="900479" cy="432045"/>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4940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ln/>
        </p:spPr>
        <p:txBody>
          <a:bodyPr lIns="19841" tIns="51588" rIns="19841" bIns="51588">
            <a:normAutofit/>
          </a:bodyPr>
          <a:lstStyle/>
          <a:p>
            <a:pPr defTabSz="914400">
              <a:spcBef>
                <a:spcPts val="800"/>
              </a:spcBef>
            </a:pPr>
            <a:r>
              <a:rPr lang="en-GB" sz="3600" b="1" dirty="0">
                <a:solidFill>
                  <a:srgbClr val="0000CC"/>
                </a:solidFill>
                <a:latin typeface="Bookman Old Style" pitchFamily="18" charset="0"/>
              </a:rPr>
              <a:t>A Solution to Software Crisis </a:t>
            </a:r>
          </a:p>
        </p:txBody>
      </p:sp>
      <p:sp>
        <p:nvSpPr>
          <p:cNvPr id="2" name="Content Placeholder 1"/>
          <p:cNvSpPr>
            <a:spLocks noGrp="1"/>
          </p:cNvSpPr>
          <p:nvPr>
            <p:ph idx="1"/>
          </p:nvPr>
        </p:nvSpPr>
        <p:spPr/>
        <p:txBody>
          <a:bodyPr>
            <a:normAutofit/>
          </a:bodyPr>
          <a:lstStyle/>
          <a:p>
            <a:r>
              <a:rPr lang="en-US" sz="2400" dirty="0">
                <a:latin typeface="Bookman Old Style" pitchFamily="18" charset="0"/>
              </a:rPr>
              <a:t>To understand the present software crisis, consider the following graph</a:t>
            </a:r>
          </a:p>
          <a:p>
            <a:r>
              <a:rPr lang="en-US" sz="2400" dirty="0" err="1">
                <a:latin typeface="Bookman Old Style" pitchFamily="18" charset="0"/>
              </a:rPr>
              <a:t>Organisations</a:t>
            </a:r>
            <a:r>
              <a:rPr lang="en-US" sz="2400" dirty="0">
                <a:latin typeface="Bookman Old Style" pitchFamily="18" charset="0"/>
              </a:rPr>
              <a:t> are spending larger portions of their budget on software as compared to that on hardware.</a:t>
            </a:r>
          </a:p>
          <a:p>
            <a:r>
              <a:rPr lang="en-US" sz="2400" dirty="0">
                <a:latin typeface="Bookman Old Style" pitchFamily="18" charset="0"/>
              </a:rPr>
              <a:t>So software products becoming more expensive.</a:t>
            </a:r>
          </a:p>
          <a:p>
            <a:pPr marL="0" indent="0">
              <a:buNone/>
            </a:pPr>
            <a:endParaRPr lang="en-IN" sz="2400" dirty="0">
              <a:latin typeface="Bookman Old Style" pitchFamily="18" charset="0"/>
            </a:endParaRPr>
          </a:p>
        </p:txBody>
      </p:sp>
    </p:spTree>
    <p:extLst>
      <p:ext uri="{BB962C8B-B14F-4D97-AF65-F5344CB8AC3E}">
        <p14:creationId xmlns:p14="http://schemas.microsoft.com/office/powerpoint/2010/main" val="424174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idx="4294967295"/>
          </p:nvPr>
        </p:nvSpPr>
        <p:spPr bwMode="auto">
          <a:xfrm>
            <a:off x="0" y="165100"/>
            <a:ext cx="10399713" cy="11382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nchor="ctr">
            <a:normAutofit/>
          </a:bodyPr>
          <a:lstStyle/>
          <a:p>
            <a:pPr defTabSz="914400">
              <a:spcBef>
                <a:spcPts val="1000"/>
              </a:spcBef>
            </a:pPr>
            <a:r>
              <a:rPr lang="en-GB" sz="3600" b="1" dirty="0">
                <a:solidFill>
                  <a:srgbClr val="0000CC"/>
                </a:solidFill>
                <a:latin typeface="Bookman Old Style" pitchFamily="18" charset="0"/>
              </a:rPr>
              <a:t>A Solution to Software Crisis </a:t>
            </a:r>
            <a:endParaRPr lang="en-GB" sz="1800" b="1" dirty="0">
              <a:solidFill>
                <a:srgbClr val="0000CC"/>
              </a:solidFill>
              <a:latin typeface="Bookman Old Style" pitchFamily="18" charset="0"/>
            </a:endParaRPr>
          </a:p>
        </p:txBody>
      </p:sp>
      <p:sp>
        <p:nvSpPr>
          <p:cNvPr id="707587" name="Line 3"/>
          <p:cNvSpPr>
            <a:spLocks noChangeShapeType="1"/>
          </p:cNvSpPr>
          <p:nvPr/>
        </p:nvSpPr>
        <p:spPr bwMode="auto">
          <a:xfrm>
            <a:off x="2367361" y="1587047"/>
            <a:ext cx="0" cy="3437641"/>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7588" name="Line 4"/>
          <p:cNvSpPr>
            <a:spLocks noChangeShapeType="1"/>
          </p:cNvSpPr>
          <p:nvPr/>
        </p:nvSpPr>
        <p:spPr bwMode="auto">
          <a:xfrm>
            <a:off x="2367361" y="5024688"/>
            <a:ext cx="7996799" cy="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7589" name="Freeform 5"/>
          <p:cNvSpPr>
            <a:spLocks noChangeArrowheads="1"/>
          </p:cNvSpPr>
          <p:nvPr/>
        </p:nvSpPr>
        <p:spPr bwMode="auto">
          <a:xfrm>
            <a:off x="2776320" y="2078138"/>
            <a:ext cx="7105921" cy="2644118"/>
          </a:xfrm>
          <a:custGeom>
            <a:avLst/>
            <a:gdLst>
              <a:gd name="T0" fmla="*/ 0 w 14807"/>
              <a:gd name="T1" fmla="*/ 0 h 7351"/>
              <a:gd name="T2" fmla="*/ 426 w 14807"/>
              <a:gd name="T3" fmla="*/ 682 h 7351"/>
              <a:gd name="T4" fmla="*/ 1495 w 14807"/>
              <a:gd name="T5" fmla="*/ 2273 h 7351"/>
              <a:gd name="T6" fmla="*/ 2776 w 14807"/>
              <a:gd name="T7" fmla="*/ 3637 h 7351"/>
              <a:gd name="T8" fmla="*/ 4270 w 14807"/>
              <a:gd name="T9" fmla="*/ 4774 h 7351"/>
              <a:gd name="T10" fmla="*/ 6620 w 14807"/>
              <a:gd name="T11" fmla="*/ 5910 h 7351"/>
              <a:gd name="T12" fmla="*/ 10036 w 14807"/>
              <a:gd name="T13" fmla="*/ 6820 h 7351"/>
              <a:gd name="T14" fmla="*/ 13027 w 14807"/>
              <a:gd name="T15" fmla="*/ 7274 h 7351"/>
              <a:gd name="T16" fmla="*/ 14521 w 14807"/>
              <a:gd name="T17" fmla="*/ 7274 h 7351"/>
              <a:gd name="T18" fmla="*/ 14735 w 14807"/>
              <a:gd name="T19" fmla="*/ 7274 h 7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3816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7590" name="Text Box 6"/>
          <p:cNvSpPr txBox="1">
            <a:spLocks noChangeArrowheads="1"/>
          </p:cNvSpPr>
          <p:nvPr/>
        </p:nvSpPr>
        <p:spPr bwMode="auto">
          <a:xfrm>
            <a:off x="4832641" y="4995886"/>
            <a:ext cx="958079" cy="39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defRPr sz="2400">
                <a:solidFill>
                  <a:schemeClr val="tx1"/>
                </a:solidFill>
                <a:latin typeface="Times New Roman" pitchFamily="18" charset="0"/>
              </a:defRPr>
            </a:lvl1pPr>
            <a:lvl2pPr marL="503238" defTabSz="1008063">
              <a:defRPr sz="2400">
                <a:solidFill>
                  <a:schemeClr val="tx1"/>
                </a:solidFill>
                <a:latin typeface="Times New Roman" pitchFamily="18" charset="0"/>
              </a:defRPr>
            </a:lvl2pPr>
            <a:lvl3pPr marL="1008063" defTabSz="1008063">
              <a:defRPr sz="2400">
                <a:solidFill>
                  <a:schemeClr val="tx1"/>
                </a:solidFill>
                <a:latin typeface="Times New Roman" pitchFamily="18" charset="0"/>
              </a:defRPr>
            </a:lvl3pPr>
            <a:lvl4pPr marL="1511300" defTabSz="1008063">
              <a:defRPr sz="2400">
                <a:solidFill>
                  <a:schemeClr val="tx1"/>
                </a:solidFill>
                <a:latin typeface="Times New Roman" pitchFamily="18" charset="0"/>
              </a:defRPr>
            </a:lvl4pPr>
            <a:lvl5pPr marL="2016125" defTabSz="1008063">
              <a:defRPr sz="2400">
                <a:solidFill>
                  <a:schemeClr val="tx1"/>
                </a:solidFill>
                <a:latin typeface="Times New Roman" pitchFamily="18" charset="0"/>
              </a:defRPr>
            </a:lvl5pPr>
            <a:lvl6pPr marL="2473325" defTabSz="1008063" eaLnBrk="0" fontAlgn="base" hangingPunct="0">
              <a:spcBef>
                <a:spcPct val="0"/>
              </a:spcBef>
              <a:spcAft>
                <a:spcPct val="0"/>
              </a:spcAft>
              <a:defRPr sz="2400">
                <a:solidFill>
                  <a:schemeClr val="tx1"/>
                </a:solidFill>
                <a:latin typeface="Times New Roman" pitchFamily="18" charset="0"/>
              </a:defRPr>
            </a:lvl6pPr>
            <a:lvl7pPr marL="2930525" defTabSz="1008063" eaLnBrk="0" fontAlgn="base" hangingPunct="0">
              <a:spcBef>
                <a:spcPct val="0"/>
              </a:spcBef>
              <a:spcAft>
                <a:spcPct val="0"/>
              </a:spcAft>
              <a:defRPr sz="2400">
                <a:solidFill>
                  <a:schemeClr val="tx1"/>
                </a:solidFill>
                <a:latin typeface="Times New Roman" pitchFamily="18" charset="0"/>
              </a:defRPr>
            </a:lvl7pPr>
            <a:lvl8pPr marL="3387725" defTabSz="1008063" eaLnBrk="0" fontAlgn="base" hangingPunct="0">
              <a:spcBef>
                <a:spcPct val="0"/>
              </a:spcBef>
              <a:spcAft>
                <a:spcPct val="0"/>
              </a:spcAft>
              <a:defRPr sz="2400">
                <a:solidFill>
                  <a:schemeClr val="tx1"/>
                </a:solidFill>
                <a:latin typeface="Times New Roman" pitchFamily="18" charset="0"/>
              </a:defRPr>
            </a:lvl8pPr>
            <a:lvl9pPr marL="3844925" defTabSz="1008063" eaLnBrk="0" fontAlgn="base" hangingPunct="0">
              <a:spcBef>
                <a:spcPct val="0"/>
              </a:spcBef>
              <a:spcAft>
                <a:spcPct val="0"/>
              </a:spcAft>
              <a:defRPr sz="2400">
                <a:solidFill>
                  <a:schemeClr val="tx1"/>
                </a:solidFill>
                <a:latin typeface="Times New Roman" pitchFamily="18" charset="0"/>
              </a:defRPr>
            </a:lvl9pPr>
          </a:lstStyle>
          <a:p>
            <a:pPr>
              <a:lnSpc>
                <a:spcPct val="85000"/>
              </a:lnSpc>
              <a:spcBef>
                <a:spcPts val="513"/>
              </a:spcBef>
            </a:pPr>
            <a:r>
              <a:rPr lang="en-GB" sz="2200" b="1">
                <a:latin typeface="Comic Sans MS" pitchFamily="66" charset="0"/>
              </a:rPr>
              <a:t>Year</a:t>
            </a:r>
          </a:p>
        </p:txBody>
      </p:sp>
      <p:sp>
        <p:nvSpPr>
          <p:cNvPr id="707591" name="Text Box 7"/>
          <p:cNvSpPr txBox="1">
            <a:spLocks noChangeArrowheads="1"/>
          </p:cNvSpPr>
          <p:nvPr/>
        </p:nvSpPr>
        <p:spPr bwMode="auto">
          <a:xfrm>
            <a:off x="599040" y="2834218"/>
            <a:ext cx="2121601" cy="1035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Lst>
              <a:defRPr sz="2400">
                <a:solidFill>
                  <a:schemeClr val="tx1"/>
                </a:solidFill>
                <a:latin typeface="Times New Roman" pitchFamily="18" charset="0"/>
              </a:defRPr>
            </a:lvl1pPr>
            <a:lvl2pPr marL="503238" defTabSz="1008063">
              <a:tabLst>
                <a:tab pos="952500" algn="l"/>
              </a:tabLst>
              <a:defRPr sz="2400">
                <a:solidFill>
                  <a:schemeClr val="tx1"/>
                </a:solidFill>
                <a:latin typeface="Times New Roman" pitchFamily="18" charset="0"/>
              </a:defRPr>
            </a:lvl2pPr>
            <a:lvl3pPr marL="1008063" defTabSz="1008063">
              <a:tabLst>
                <a:tab pos="952500" algn="l"/>
              </a:tabLst>
              <a:defRPr sz="2400">
                <a:solidFill>
                  <a:schemeClr val="tx1"/>
                </a:solidFill>
                <a:latin typeface="Times New Roman" pitchFamily="18" charset="0"/>
              </a:defRPr>
            </a:lvl3pPr>
            <a:lvl4pPr marL="1511300" defTabSz="1008063">
              <a:tabLst>
                <a:tab pos="952500" algn="l"/>
              </a:tabLst>
              <a:defRPr sz="2400">
                <a:solidFill>
                  <a:schemeClr val="tx1"/>
                </a:solidFill>
                <a:latin typeface="Times New Roman" pitchFamily="18" charset="0"/>
              </a:defRPr>
            </a:lvl4pPr>
            <a:lvl5pPr marL="2016125" defTabSz="1008063">
              <a:tabLst>
                <a:tab pos="9525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Lst>
              <a:defRPr sz="2400">
                <a:solidFill>
                  <a:schemeClr val="tx1"/>
                </a:solidFill>
                <a:latin typeface="Times New Roman" pitchFamily="18" charset="0"/>
              </a:defRPr>
            </a:lvl9pPr>
          </a:lstStyle>
          <a:p>
            <a:pPr>
              <a:lnSpc>
                <a:spcPct val="85000"/>
              </a:lnSpc>
              <a:spcBef>
                <a:spcPts val="513"/>
              </a:spcBef>
            </a:pPr>
            <a:r>
              <a:rPr lang="en-GB" sz="2600" b="1">
                <a:latin typeface="Comic Sans MS" pitchFamily="66" charset="0"/>
              </a:rPr>
              <a:t>Hw cost</a:t>
            </a:r>
          </a:p>
          <a:p>
            <a:pPr>
              <a:lnSpc>
                <a:spcPct val="85000"/>
              </a:lnSpc>
              <a:spcBef>
                <a:spcPts val="513"/>
              </a:spcBef>
            </a:pPr>
            <a:r>
              <a:rPr lang="en-GB" sz="2600" b="1">
                <a:latin typeface="Comic Sans MS" pitchFamily="66" charset="0"/>
              </a:rPr>
              <a:t>Sw cost</a:t>
            </a:r>
          </a:p>
        </p:txBody>
      </p:sp>
      <p:sp>
        <p:nvSpPr>
          <p:cNvPr id="707592" name="Line 8"/>
          <p:cNvSpPr>
            <a:spLocks noChangeShapeType="1"/>
          </p:cNvSpPr>
          <p:nvPr/>
        </p:nvSpPr>
        <p:spPr bwMode="auto">
          <a:xfrm>
            <a:off x="435841" y="3224499"/>
            <a:ext cx="2035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7593" name="Line 9"/>
          <p:cNvSpPr>
            <a:spLocks noChangeShapeType="1"/>
          </p:cNvSpPr>
          <p:nvPr/>
        </p:nvSpPr>
        <p:spPr bwMode="auto">
          <a:xfrm flipV="1">
            <a:off x="1958400" y="2324404"/>
            <a:ext cx="0" cy="40900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707594" name="Line 10"/>
          <p:cNvSpPr>
            <a:spLocks noChangeShapeType="1"/>
          </p:cNvSpPr>
          <p:nvPr/>
        </p:nvSpPr>
        <p:spPr bwMode="auto">
          <a:xfrm>
            <a:off x="5852160" y="5187425"/>
            <a:ext cx="512641"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707595" name="Text Box 11"/>
          <p:cNvSpPr txBox="1">
            <a:spLocks noChangeArrowheads="1"/>
          </p:cNvSpPr>
          <p:nvPr/>
        </p:nvSpPr>
        <p:spPr bwMode="auto">
          <a:xfrm>
            <a:off x="2227201" y="5808130"/>
            <a:ext cx="8252160" cy="45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952500" algn="l"/>
                <a:tab pos="1905000" algn="l"/>
                <a:tab pos="2857500" algn="l"/>
                <a:tab pos="3810000" algn="l"/>
                <a:tab pos="4760913" algn="l"/>
                <a:tab pos="5715000" algn="l"/>
              </a:tabLst>
              <a:defRPr sz="2400">
                <a:solidFill>
                  <a:schemeClr val="tx1"/>
                </a:solidFill>
                <a:latin typeface="Times New Roman" pitchFamily="18" charset="0"/>
              </a:defRPr>
            </a:lvl1pPr>
            <a:lvl2pPr marL="503238" defTabSz="1008063">
              <a:tabLst>
                <a:tab pos="952500" algn="l"/>
                <a:tab pos="1905000" algn="l"/>
                <a:tab pos="2857500" algn="l"/>
                <a:tab pos="3810000" algn="l"/>
                <a:tab pos="4760913" algn="l"/>
                <a:tab pos="5715000" algn="l"/>
              </a:tabLst>
              <a:defRPr sz="2400">
                <a:solidFill>
                  <a:schemeClr val="tx1"/>
                </a:solidFill>
                <a:latin typeface="Times New Roman" pitchFamily="18" charset="0"/>
              </a:defRPr>
            </a:lvl2pPr>
            <a:lvl3pPr marL="1008063" defTabSz="1008063">
              <a:tabLst>
                <a:tab pos="952500" algn="l"/>
                <a:tab pos="1905000" algn="l"/>
                <a:tab pos="2857500" algn="l"/>
                <a:tab pos="3810000" algn="l"/>
                <a:tab pos="4760913" algn="l"/>
                <a:tab pos="5715000" algn="l"/>
              </a:tabLst>
              <a:defRPr sz="2400">
                <a:solidFill>
                  <a:schemeClr val="tx1"/>
                </a:solidFill>
                <a:latin typeface="Times New Roman" pitchFamily="18" charset="0"/>
              </a:defRPr>
            </a:lvl3pPr>
            <a:lvl4pPr marL="1511300" defTabSz="1008063">
              <a:tabLst>
                <a:tab pos="952500" algn="l"/>
                <a:tab pos="1905000" algn="l"/>
                <a:tab pos="2857500" algn="l"/>
                <a:tab pos="3810000" algn="l"/>
                <a:tab pos="4760913" algn="l"/>
                <a:tab pos="5715000" algn="l"/>
              </a:tabLst>
              <a:defRPr sz="2400">
                <a:solidFill>
                  <a:schemeClr val="tx1"/>
                </a:solidFill>
                <a:latin typeface="Times New Roman" pitchFamily="18" charset="0"/>
              </a:defRPr>
            </a:lvl4pPr>
            <a:lvl5pPr marL="2016125" defTabSz="1008063">
              <a:tabLst>
                <a:tab pos="952500" algn="l"/>
                <a:tab pos="1905000" algn="l"/>
                <a:tab pos="2857500" algn="l"/>
                <a:tab pos="3810000" algn="l"/>
                <a:tab pos="4760913" algn="l"/>
                <a:tab pos="5715000"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952500" algn="l"/>
                <a:tab pos="1905000" algn="l"/>
                <a:tab pos="2857500" algn="l"/>
                <a:tab pos="3810000" algn="l"/>
                <a:tab pos="4760913" algn="l"/>
                <a:tab pos="5715000"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952500" algn="l"/>
                <a:tab pos="1905000" algn="l"/>
                <a:tab pos="2857500" algn="l"/>
                <a:tab pos="3810000" algn="l"/>
                <a:tab pos="4760913" algn="l"/>
                <a:tab pos="5715000"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952500" algn="l"/>
                <a:tab pos="1905000" algn="l"/>
                <a:tab pos="2857500" algn="l"/>
                <a:tab pos="3810000" algn="l"/>
                <a:tab pos="4760913" algn="l"/>
                <a:tab pos="5715000"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952500" algn="l"/>
                <a:tab pos="1905000" algn="l"/>
                <a:tab pos="2857500" algn="l"/>
                <a:tab pos="3810000" algn="l"/>
                <a:tab pos="4760913" algn="l"/>
                <a:tab pos="5715000" algn="l"/>
              </a:tabLst>
              <a:defRPr sz="2400">
                <a:solidFill>
                  <a:schemeClr val="tx1"/>
                </a:solidFill>
                <a:latin typeface="Times New Roman" pitchFamily="18" charset="0"/>
              </a:defRPr>
            </a:lvl9pPr>
          </a:lstStyle>
          <a:p>
            <a:pPr>
              <a:lnSpc>
                <a:spcPct val="85000"/>
              </a:lnSpc>
              <a:spcBef>
                <a:spcPts val="613"/>
              </a:spcBef>
            </a:pPr>
            <a:r>
              <a:rPr lang="en-GB" sz="2600" b="1">
                <a:latin typeface="Comic Sans MS" pitchFamily="66" charset="0"/>
              </a:rPr>
              <a:t>Relative Cost of Hardware and Software</a:t>
            </a:r>
          </a:p>
        </p:txBody>
      </p:sp>
      <p:sp>
        <p:nvSpPr>
          <p:cNvPr id="707596" name="Text Box 12"/>
          <p:cNvSpPr txBox="1">
            <a:spLocks noChangeArrowheads="1"/>
          </p:cNvSpPr>
          <p:nvPr/>
        </p:nvSpPr>
        <p:spPr bwMode="auto">
          <a:xfrm>
            <a:off x="1829761" y="5016048"/>
            <a:ext cx="1113600" cy="45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798513" algn="l"/>
              </a:tabLst>
              <a:defRPr sz="2400">
                <a:solidFill>
                  <a:schemeClr val="tx1"/>
                </a:solidFill>
                <a:latin typeface="Times New Roman" pitchFamily="18" charset="0"/>
              </a:defRPr>
            </a:lvl1pPr>
            <a:lvl2pPr marL="503238" defTabSz="1008063">
              <a:tabLst>
                <a:tab pos="798513" algn="l"/>
              </a:tabLst>
              <a:defRPr sz="2400">
                <a:solidFill>
                  <a:schemeClr val="tx1"/>
                </a:solidFill>
                <a:latin typeface="Times New Roman" pitchFamily="18" charset="0"/>
              </a:defRPr>
            </a:lvl2pPr>
            <a:lvl3pPr marL="1008063" defTabSz="1008063">
              <a:tabLst>
                <a:tab pos="798513" algn="l"/>
              </a:tabLst>
              <a:defRPr sz="2400">
                <a:solidFill>
                  <a:schemeClr val="tx1"/>
                </a:solidFill>
                <a:latin typeface="Times New Roman" pitchFamily="18" charset="0"/>
              </a:defRPr>
            </a:lvl3pPr>
            <a:lvl4pPr marL="1511300" defTabSz="1008063">
              <a:tabLst>
                <a:tab pos="798513" algn="l"/>
              </a:tabLst>
              <a:defRPr sz="2400">
                <a:solidFill>
                  <a:schemeClr val="tx1"/>
                </a:solidFill>
                <a:latin typeface="Times New Roman" pitchFamily="18" charset="0"/>
              </a:defRPr>
            </a:lvl4pPr>
            <a:lvl5pPr marL="2016125" defTabSz="1008063">
              <a:tabLst>
                <a:tab pos="798513"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798513"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798513"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798513"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798513" algn="l"/>
              </a:tabLst>
              <a:defRPr sz="2400">
                <a:solidFill>
                  <a:schemeClr val="tx1"/>
                </a:solidFill>
                <a:latin typeface="Times New Roman" pitchFamily="18" charset="0"/>
              </a:defRPr>
            </a:lvl9pPr>
          </a:lstStyle>
          <a:p>
            <a:pPr>
              <a:lnSpc>
                <a:spcPct val="85000"/>
              </a:lnSpc>
              <a:spcBef>
                <a:spcPts val="1513"/>
              </a:spcBef>
            </a:pPr>
            <a:r>
              <a:rPr lang="en-GB" sz="2600" b="1">
                <a:latin typeface="Comic Sans MS" pitchFamily="66" charset="0"/>
              </a:rPr>
              <a:t>1960</a:t>
            </a:r>
          </a:p>
        </p:txBody>
      </p:sp>
      <p:sp>
        <p:nvSpPr>
          <p:cNvPr id="707597" name="Text Box 13"/>
          <p:cNvSpPr txBox="1">
            <a:spLocks noChangeArrowheads="1"/>
          </p:cNvSpPr>
          <p:nvPr/>
        </p:nvSpPr>
        <p:spPr bwMode="auto">
          <a:xfrm>
            <a:off x="8839680" y="5092375"/>
            <a:ext cx="1115521" cy="45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41" tIns="51588" rIns="19841" bIns="51588"/>
          <a:lstStyle>
            <a:lvl1pPr defTabSz="1008063">
              <a:tabLst>
                <a:tab pos="798513" algn="l"/>
              </a:tabLst>
              <a:defRPr sz="2400">
                <a:solidFill>
                  <a:schemeClr val="tx1"/>
                </a:solidFill>
                <a:latin typeface="Times New Roman" pitchFamily="18" charset="0"/>
              </a:defRPr>
            </a:lvl1pPr>
            <a:lvl2pPr marL="503238" defTabSz="1008063">
              <a:tabLst>
                <a:tab pos="798513" algn="l"/>
              </a:tabLst>
              <a:defRPr sz="2400">
                <a:solidFill>
                  <a:schemeClr val="tx1"/>
                </a:solidFill>
                <a:latin typeface="Times New Roman" pitchFamily="18" charset="0"/>
              </a:defRPr>
            </a:lvl2pPr>
            <a:lvl3pPr marL="1008063" defTabSz="1008063">
              <a:tabLst>
                <a:tab pos="798513" algn="l"/>
              </a:tabLst>
              <a:defRPr sz="2400">
                <a:solidFill>
                  <a:schemeClr val="tx1"/>
                </a:solidFill>
                <a:latin typeface="Times New Roman" pitchFamily="18" charset="0"/>
              </a:defRPr>
            </a:lvl3pPr>
            <a:lvl4pPr marL="1511300" defTabSz="1008063">
              <a:tabLst>
                <a:tab pos="798513" algn="l"/>
              </a:tabLst>
              <a:defRPr sz="2400">
                <a:solidFill>
                  <a:schemeClr val="tx1"/>
                </a:solidFill>
                <a:latin typeface="Times New Roman" pitchFamily="18" charset="0"/>
              </a:defRPr>
            </a:lvl4pPr>
            <a:lvl5pPr marL="2016125" defTabSz="1008063">
              <a:tabLst>
                <a:tab pos="798513" algn="l"/>
              </a:tabLst>
              <a:defRPr sz="2400">
                <a:solidFill>
                  <a:schemeClr val="tx1"/>
                </a:solidFill>
                <a:latin typeface="Times New Roman" pitchFamily="18" charset="0"/>
              </a:defRPr>
            </a:lvl5pPr>
            <a:lvl6pPr marL="2473325" defTabSz="1008063" eaLnBrk="0" fontAlgn="base" hangingPunct="0">
              <a:spcBef>
                <a:spcPct val="0"/>
              </a:spcBef>
              <a:spcAft>
                <a:spcPct val="0"/>
              </a:spcAft>
              <a:tabLst>
                <a:tab pos="798513" algn="l"/>
              </a:tabLst>
              <a:defRPr sz="2400">
                <a:solidFill>
                  <a:schemeClr val="tx1"/>
                </a:solidFill>
                <a:latin typeface="Times New Roman" pitchFamily="18" charset="0"/>
              </a:defRPr>
            </a:lvl6pPr>
            <a:lvl7pPr marL="2930525" defTabSz="1008063" eaLnBrk="0" fontAlgn="base" hangingPunct="0">
              <a:spcBef>
                <a:spcPct val="0"/>
              </a:spcBef>
              <a:spcAft>
                <a:spcPct val="0"/>
              </a:spcAft>
              <a:tabLst>
                <a:tab pos="798513" algn="l"/>
              </a:tabLst>
              <a:defRPr sz="2400">
                <a:solidFill>
                  <a:schemeClr val="tx1"/>
                </a:solidFill>
                <a:latin typeface="Times New Roman" pitchFamily="18" charset="0"/>
              </a:defRPr>
            </a:lvl7pPr>
            <a:lvl8pPr marL="3387725" defTabSz="1008063" eaLnBrk="0" fontAlgn="base" hangingPunct="0">
              <a:spcBef>
                <a:spcPct val="0"/>
              </a:spcBef>
              <a:spcAft>
                <a:spcPct val="0"/>
              </a:spcAft>
              <a:tabLst>
                <a:tab pos="798513" algn="l"/>
              </a:tabLst>
              <a:defRPr sz="2400">
                <a:solidFill>
                  <a:schemeClr val="tx1"/>
                </a:solidFill>
                <a:latin typeface="Times New Roman" pitchFamily="18" charset="0"/>
              </a:defRPr>
            </a:lvl8pPr>
            <a:lvl9pPr marL="3844925" defTabSz="1008063" eaLnBrk="0" fontAlgn="base" hangingPunct="0">
              <a:spcBef>
                <a:spcPct val="0"/>
              </a:spcBef>
              <a:spcAft>
                <a:spcPct val="0"/>
              </a:spcAft>
              <a:tabLst>
                <a:tab pos="798513" algn="l"/>
              </a:tabLst>
              <a:defRPr sz="2400">
                <a:solidFill>
                  <a:schemeClr val="tx1"/>
                </a:solidFill>
                <a:latin typeface="Times New Roman" pitchFamily="18" charset="0"/>
              </a:defRPr>
            </a:lvl9pPr>
          </a:lstStyle>
          <a:p>
            <a:pPr>
              <a:lnSpc>
                <a:spcPct val="85000"/>
              </a:lnSpc>
              <a:spcBef>
                <a:spcPts val="1513"/>
              </a:spcBef>
            </a:pPr>
            <a:r>
              <a:rPr lang="en-GB" sz="2600" b="1">
                <a:latin typeface="Comic Sans MS" pitchFamily="66" charset="0"/>
              </a:rPr>
              <a:t>2008</a:t>
            </a:r>
          </a:p>
        </p:txBody>
      </p:sp>
    </p:spTree>
    <p:extLst>
      <p:ext uri="{BB962C8B-B14F-4D97-AF65-F5344CB8AC3E}">
        <p14:creationId xmlns:p14="http://schemas.microsoft.com/office/powerpoint/2010/main" val="221353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41440" y="218903"/>
            <a:ext cx="10362241" cy="1160762"/>
          </a:xfrm>
          <a:ln/>
        </p:spPr>
        <p:txBody>
          <a:bodyPr lIns="19841" tIns="51588" rIns="19841" bIns="51588">
            <a:normAutofit/>
          </a:bodyPr>
          <a:lstStyle/>
          <a:p>
            <a:pPr defTabSz="914400">
              <a:spcBef>
                <a:spcPts val="800"/>
              </a:spcBef>
            </a:pPr>
            <a:r>
              <a:rPr lang="en-GB" sz="3600" dirty="0">
                <a:solidFill>
                  <a:srgbClr val="FF0066"/>
                </a:solidFill>
                <a:latin typeface="Bookman Old Style" pitchFamily="18" charset="0"/>
              </a:rPr>
              <a:t>Factors Contributing to the Software Crisis</a:t>
            </a:r>
          </a:p>
        </p:txBody>
      </p:sp>
      <p:sp>
        <p:nvSpPr>
          <p:cNvPr id="709635" name="Rectangle 3"/>
          <p:cNvSpPr>
            <a:spLocks noGrp="1" noChangeArrowheads="1"/>
          </p:cNvSpPr>
          <p:nvPr>
            <p:ph idx="1"/>
          </p:nvPr>
        </p:nvSpPr>
        <p:spPr>
          <a:xfrm>
            <a:off x="913920" y="1638892"/>
            <a:ext cx="10362241" cy="4298852"/>
          </a:xfrm>
          <a:ln/>
        </p:spPr>
        <p:txBody>
          <a:bodyPr lIns="19841" tIns="51588" rIns="19841" bIns="51588">
            <a:normAutofit/>
          </a:bodyPr>
          <a:lstStyle/>
          <a:p>
            <a:pPr marL="342900" indent="-342900" defTabSz="914400">
              <a:spcBef>
                <a:spcPct val="25000"/>
              </a:spcBef>
            </a:pPr>
            <a:r>
              <a:rPr lang="en-GB" sz="3200" dirty="0">
                <a:solidFill>
                  <a:srgbClr val="0000FF"/>
                </a:solidFill>
                <a:latin typeface="Bookman Old Style" pitchFamily="18" charset="0"/>
              </a:rPr>
              <a:t>Larger problems </a:t>
            </a:r>
          </a:p>
          <a:p>
            <a:pPr marL="342900" indent="-342900" defTabSz="914400">
              <a:spcBef>
                <a:spcPct val="25000"/>
              </a:spcBef>
            </a:pPr>
            <a:r>
              <a:rPr lang="en-GB" sz="3200" dirty="0">
                <a:solidFill>
                  <a:srgbClr val="0000FF"/>
                </a:solidFill>
                <a:latin typeface="Bookman Old Style" pitchFamily="18" charset="0"/>
              </a:rPr>
              <a:t>Lack of adequate training in software engineering</a:t>
            </a:r>
          </a:p>
          <a:p>
            <a:pPr marL="342900" indent="-342900" defTabSz="914400">
              <a:spcBef>
                <a:spcPct val="25000"/>
              </a:spcBef>
            </a:pPr>
            <a:r>
              <a:rPr lang="en-GB" sz="3200" dirty="0">
                <a:solidFill>
                  <a:srgbClr val="0000FF"/>
                </a:solidFill>
                <a:latin typeface="Bookman Old Style" pitchFamily="18" charset="0"/>
              </a:rPr>
              <a:t>Increasing skill shortage</a:t>
            </a:r>
          </a:p>
          <a:p>
            <a:pPr marL="342900" indent="-342900" defTabSz="914400">
              <a:spcBef>
                <a:spcPct val="25000"/>
              </a:spcBef>
            </a:pPr>
            <a:r>
              <a:rPr lang="en-GB" sz="3200" dirty="0">
                <a:solidFill>
                  <a:srgbClr val="0000FF"/>
                </a:solidFill>
                <a:latin typeface="Bookman Old Style" pitchFamily="18" charset="0"/>
              </a:rPr>
              <a:t>Low productivity improvements</a:t>
            </a:r>
            <a:r>
              <a:rPr lang="en-GB" sz="3200" dirty="0">
                <a:latin typeface="Bookman Old Style" pitchFamily="18" charset="0"/>
              </a:rPr>
              <a:t>.</a:t>
            </a:r>
          </a:p>
        </p:txBody>
      </p:sp>
    </p:spTree>
    <p:extLst>
      <p:ext uri="{BB962C8B-B14F-4D97-AF65-F5344CB8AC3E}">
        <p14:creationId xmlns:p14="http://schemas.microsoft.com/office/powerpoint/2010/main" val="2255116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9635"/>
                                        </p:tgtEl>
                                        <p:attrNameLst>
                                          <p:attrName>style.visibility</p:attrName>
                                        </p:attrNameLst>
                                      </p:cBhvr>
                                      <p:to>
                                        <p:strVal val="visible"/>
                                      </p:to>
                                    </p:set>
                                    <p:animEffect transition="in" filter="wipe(up)">
                                      <p:cBhvr>
                                        <p:cTn id="7" dur="500"/>
                                        <p:tgtEl>
                                          <p:spTgt spid="70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_Circle_Chart_v6.jpg"/>
          <p:cNvPicPr>
            <a:picLocks noChangeAspect="1"/>
          </p:cNvPicPr>
          <p:nvPr/>
        </p:nvPicPr>
        <p:blipFill>
          <a:blip r:embed="rId2" cstate="print"/>
          <a:stretch>
            <a:fillRect/>
          </a:stretch>
        </p:blipFill>
        <p:spPr>
          <a:xfrm>
            <a:off x="1524000" y="9524"/>
            <a:ext cx="9347200" cy="5210175"/>
          </a:xfrm>
          <a:prstGeom prst="rect">
            <a:avLst/>
          </a:prstGeom>
        </p:spPr>
      </p:pic>
    </p:spTree>
    <p:extLst>
      <p:ext uri="{BB962C8B-B14F-4D97-AF65-F5344CB8AC3E}">
        <p14:creationId xmlns:p14="http://schemas.microsoft.com/office/powerpoint/2010/main" val="25292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defTabSz="914400">
              <a:spcBef>
                <a:spcPts val="1000"/>
              </a:spcBef>
            </a:pPr>
            <a:r>
              <a:rPr lang="en-GB" sz="4800" dirty="0">
                <a:solidFill>
                  <a:srgbClr val="FF0066"/>
                </a:solidFill>
                <a:latin typeface="Bookman Old Style" pitchFamily="18" charset="0"/>
              </a:rPr>
              <a:t>Factors Contributing to the Software Crisis</a:t>
            </a:r>
          </a:p>
        </p:txBody>
      </p:sp>
      <p:sp>
        <p:nvSpPr>
          <p:cNvPr id="705539" name="Rectangle 3"/>
          <p:cNvSpPr>
            <a:spLocks noGrp="1" noChangeArrowheads="1"/>
          </p:cNvSpPr>
          <p:nvPr>
            <p:ph idx="1"/>
          </p:nvPr>
        </p:nvSpPr>
        <p:spPr>
          <a:xfrm>
            <a:off x="913920" y="1401267"/>
            <a:ext cx="10362241" cy="4389581"/>
          </a:xfrm>
          <a:ln/>
        </p:spPr>
        <p:txBody>
          <a:bodyPr lIns="19841" tIns="51588" rIns="19841" bIns="51588">
            <a:normAutofit/>
          </a:bodyPr>
          <a:lstStyle/>
          <a:p>
            <a:pPr marL="342900" indent="-342900" defTabSz="914400">
              <a:spcBef>
                <a:spcPct val="10000"/>
              </a:spcBef>
              <a:spcAft>
                <a:spcPct val="5000"/>
              </a:spcAft>
            </a:pPr>
            <a:r>
              <a:rPr lang="en-GB" sz="3200" dirty="0">
                <a:latin typeface="Bookman Old Style" pitchFamily="18" charset="0"/>
              </a:rPr>
              <a:t>Software products:</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Fail to meet user requirements</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Frequently crash</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Expensive</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Difficult to alter, debug, and enhance</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Often delivered late</a:t>
            </a:r>
          </a:p>
          <a:p>
            <a:pPr marL="742950" lvl="1" defTabSz="914400">
              <a:lnSpc>
                <a:spcPct val="100000"/>
              </a:lnSpc>
              <a:spcBef>
                <a:spcPct val="10000"/>
              </a:spcBef>
              <a:spcAft>
                <a:spcPct val="5000"/>
              </a:spcAft>
            </a:pPr>
            <a:r>
              <a:rPr lang="en-GB" sz="2800" dirty="0">
                <a:solidFill>
                  <a:srgbClr val="0000CC"/>
                </a:solidFill>
                <a:latin typeface="Bookman Old Style" pitchFamily="18" charset="0"/>
              </a:rPr>
              <a:t>Use resources non-optimally</a:t>
            </a:r>
          </a:p>
        </p:txBody>
      </p:sp>
    </p:spTree>
    <p:extLst>
      <p:ext uri="{BB962C8B-B14F-4D97-AF65-F5344CB8AC3E}">
        <p14:creationId xmlns:p14="http://schemas.microsoft.com/office/powerpoint/2010/main" val="172440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5539"/>
                                        </p:tgtEl>
                                        <p:attrNameLst>
                                          <p:attrName>style.visibility</p:attrName>
                                        </p:attrNameLst>
                                      </p:cBhvr>
                                      <p:to>
                                        <p:strVal val="visible"/>
                                      </p:to>
                                    </p:set>
                                    <p:animEffect transition="in" filter="wipe(up)">
                                      <p:cBhvr>
                                        <p:cTn id="7" dur="500"/>
                                        <p:tgtEl>
                                          <p:spTgt spid="70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894720" y="165619"/>
            <a:ext cx="10400641" cy="1137719"/>
          </a:xfrm>
          <a:ln/>
        </p:spPr>
        <p:txBody>
          <a:bodyPr lIns="19841" tIns="51588" rIns="19841" bIns="51588">
            <a:normAutofit/>
          </a:bodyPr>
          <a:lstStyle/>
          <a:p>
            <a:pPr defTabSz="914400">
              <a:spcBef>
                <a:spcPts val="725"/>
              </a:spcBef>
            </a:pPr>
            <a:r>
              <a:rPr lang="en-GB" sz="4000" b="1" dirty="0">
                <a:solidFill>
                  <a:srgbClr val="0000CC"/>
                </a:solidFill>
                <a:latin typeface="Bookman Old Style" pitchFamily="18" charset="0"/>
              </a:rPr>
              <a:t>Why Software Engineering? </a:t>
            </a:r>
          </a:p>
        </p:txBody>
      </p:sp>
      <p:sp>
        <p:nvSpPr>
          <p:cNvPr id="699395" name="Rectangle 3"/>
          <p:cNvSpPr>
            <a:spLocks noGrp="1" noChangeArrowheads="1"/>
          </p:cNvSpPr>
          <p:nvPr>
            <p:ph idx="1"/>
          </p:nvPr>
        </p:nvSpPr>
        <p:spPr>
          <a:xfrm>
            <a:off x="913920" y="1509277"/>
            <a:ext cx="10362241" cy="5034397"/>
          </a:xfrm>
          <a:ln/>
        </p:spPr>
        <p:txBody>
          <a:bodyPr lIns="19841" tIns="51588" rIns="19841" bIns="51588">
            <a:normAutofit/>
          </a:bodyPr>
          <a:lstStyle/>
          <a:p>
            <a:pPr marL="342900" indent="-342900" defTabSz="914400">
              <a:lnSpc>
                <a:spcPct val="105000"/>
              </a:lnSpc>
              <a:spcBef>
                <a:spcPct val="25000"/>
              </a:spcBef>
              <a:spcAft>
                <a:spcPct val="5000"/>
              </a:spcAft>
            </a:pPr>
            <a:r>
              <a:rPr lang="en-GB" sz="3200" dirty="0">
                <a:latin typeface="Bookman Old Style" pitchFamily="18" charset="0"/>
              </a:rPr>
              <a:t>To acquire skills to develop large programs.</a:t>
            </a:r>
          </a:p>
          <a:p>
            <a:pPr marL="342900" indent="-342900" defTabSz="914400">
              <a:lnSpc>
                <a:spcPct val="105000"/>
              </a:lnSpc>
              <a:spcBef>
                <a:spcPct val="25000"/>
              </a:spcBef>
              <a:spcAft>
                <a:spcPct val="5000"/>
              </a:spcAft>
            </a:pPr>
            <a:r>
              <a:rPr lang="en-GB" sz="3200" dirty="0">
                <a:latin typeface="Bookman Old Style" pitchFamily="18" charset="0"/>
              </a:rPr>
              <a:t> Ability to solve complex programming problems.</a:t>
            </a:r>
          </a:p>
          <a:p>
            <a:pPr marL="342900" indent="-342900" defTabSz="914400">
              <a:spcBef>
                <a:spcPts val="800"/>
              </a:spcBef>
            </a:pPr>
            <a:r>
              <a:rPr lang="en-GB" sz="3200" dirty="0">
                <a:latin typeface="Bookman Old Style" pitchFamily="18" charset="0"/>
              </a:rPr>
              <a:t>Also learn techniques of: </a:t>
            </a:r>
          </a:p>
          <a:p>
            <a:pPr marL="742950" lvl="1" defTabSz="914400">
              <a:spcBef>
                <a:spcPts val="725"/>
              </a:spcBef>
            </a:pPr>
            <a:r>
              <a:rPr lang="en-GB" sz="3200" dirty="0">
                <a:latin typeface="Bookman Old Style" pitchFamily="18" charset="0"/>
              </a:rPr>
              <a:t>Specification, design, user interface development, testing, project management, etc.</a:t>
            </a:r>
          </a:p>
          <a:p>
            <a:pPr marL="342900" indent="-342900" defTabSz="914400">
              <a:spcBef>
                <a:spcPct val="20000"/>
              </a:spcBef>
              <a:spcAft>
                <a:spcPct val="10000"/>
              </a:spcAft>
            </a:pPr>
            <a:r>
              <a:rPr lang="en-GB" sz="3200" dirty="0">
                <a:latin typeface="Bookman Old Style" pitchFamily="18" charset="0"/>
              </a:rPr>
              <a:t>To  acquire skills to be a better programmer: </a:t>
            </a:r>
          </a:p>
          <a:p>
            <a:pPr marL="1143000" lvl="2">
              <a:spcBef>
                <a:spcPct val="20000"/>
              </a:spcBef>
              <a:spcAft>
                <a:spcPct val="10000"/>
              </a:spcAft>
            </a:pPr>
            <a:r>
              <a:rPr lang="en-GB" sz="3200" dirty="0">
                <a:latin typeface="Bookman Old Style" pitchFamily="18" charset="0"/>
              </a:rPr>
              <a:t>Higher Productivity </a:t>
            </a:r>
          </a:p>
          <a:p>
            <a:pPr marL="1143000" lvl="2">
              <a:spcBef>
                <a:spcPct val="20000"/>
              </a:spcBef>
              <a:spcAft>
                <a:spcPct val="10000"/>
              </a:spcAft>
            </a:pPr>
            <a:r>
              <a:rPr lang="en-GB" sz="3200" dirty="0">
                <a:latin typeface="Bookman Old Style" pitchFamily="18" charset="0"/>
              </a:rPr>
              <a:t>Better Quality Programs</a:t>
            </a:r>
          </a:p>
          <a:p>
            <a:pPr marL="0" indent="0" defTabSz="914400">
              <a:lnSpc>
                <a:spcPct val="105000"/>
              </a:lnSpc>
              <a:spcBef>
                <a:spcPct val="25000"/>
              </a:spcBef>
              <a:spcAft>
                <a:spcPct val="5000"/>
              </a:spcAft>
              <a:buNone/>
            </a:pPr>
            <a:endParaRPr lang="en-GB" sz="3200" dirty="0">
              <a:latin typeface="Bookman Old Style" pitchFamily="18" charset="0"/>
            </a:endParaRPr>
          </a:p>
        </p:txBody>
      </p:sp>
    </p:spTree>
    <p:extLst>
      <p:ext uri="{BB962C8B-B14F-4D97-AF65-F5344CB8AC3E}">
        <p14:creationId xmlns:p14="http://schemas.microsoft.com/office/powerpoint/2010/main" val="295525056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9394"/>
                                        </p:tgtEl>
                                        <p:attrNameLst>
                                          <p:attrName>style.visibility</p:attrName>
                                        </p:attrNameLst>
                                      </p:cBhvr>
                                      <p:to>
                                        <p:strVal val="visible"/>
                                      </p:to>
                                    </p:set>
                                    <p:anim calcmode="lin" valueType="num">
                                      <p:cBhvr additive="base">
                                        <p:cTn id="7" dur="500" fill="hold"/>
                                        <p:tgtEl>
                                          <p:spTgt spid="699394"/>
                                        </p:tgtEl>
                                        <p:attrNameLst>
                                          <p:attrName>ppt_x</p:attrName>
                                        </p:attrNameLst>
                                      </p:cBhvr>
                                      <p:tavLst>
                                        <p:tav tm="0">
                                          <p:val>
                                            <p:strVal val="#ppt_x"/>
                                          </p:val>
                                        </p:tav>
                                        <p:tav tm="100000">
                                          <p:val>
                                            <p:strVal val="#ppt_x"/>
                                          </p:val>
                                        </p:tav>
                                      </p:tavLst>
                                    </p:anim>
                                    <p:anim calcmode="lin" valueType="num">
                                      <p:cBhvr additive="base">
                                        <p:cTn id="8" dur="500" fill="hold"/>
                                        <p:tgtEl>
                                          <p:spTgt spid="6993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99395"/>
                                        </p:tgtEl>
                                        <p:attrNameLst>
                                          <p:attrName>style.visibility</p:attrName>
                                        </p:attrNameLst>
                                      </p:cBhvr>
                                      <p:to>
                                        <p:strVal val="visible"/>
                                      </p:to>
                                    </p:set>
                                    <p:animEffect transition="in" filter="wipe(up)">
                                      <p:cBhvr>
                                        <p:cTn id="13" dur="500"/>
                                        <p:tgtEl>
                                          <p:spTgt spid="69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4" grpId="0" animBg="1" autoUpdateAnimBg="0"/>
      <p:bldP spid="69939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Bookman Old Style" pitchFamily="18" charset="0"/>
              </a:rPr>
              <a:t>Life Cycle Model or Process model</a:t>
            </a:r>
          </a:p>
        </p:txBody>
      </p:sp>
      <p:pic>
        <p:nvPicPr>
          <p:cNvPr id="4" name="Content Placeholder 3" descr="process model.jpg"/>
          <p:cNvPicPr>
            <a:picLocks noGrp="1" noChangeAspect="1"/>
          </p:cNvPicPr>
          <p:nvPr>
            <p:ph idx="1"/>
          </p:nvPr>
        </p:nvPicPr>
        <p:blipFill>
          <a:blip r:embed="rId2" cstate="print"/>
          <a:stretch>
            <a:fillRect/>
          </a:stretch>
        </p:blipFill>
        <p:spPr>
          <a:xfrm>
            <a:off x="406400" y="1752600"/>
            <a:ext cx="11460104" cy="483473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Bookman Old Style" pitchFamily="18" charset="0"/>
              </a:rPr>
              <a:t>Software Life Cycle model</a:t>
            </a:r>
          </a:p>
        </p:txBody>
      </p:sp>
      <p:sp>
        <p:nvSpPr>
          <p:cNvPr id="3" name="Content Placeholder 2"/>
          <p:cNvSpPr>
            <a:spLocks noGrp="1"/>
          </p:cNvSpPr>
          <p:nvPr>
            <p:ph idx="1"/>
          </p:nvPr>
        </p:nvSpPr>
        <p:spPr>
          <a:xfrm>
            <a:off x="609600" y="1555844"/>
            <a:ext cx="10972800" cy="4921155"/>
          </a:xfrm>
        </p:spPr>
        <p:txBody>
          <a:bodyPr>
            <a:normAutofit fontScale="70000" lnSpcReduction="20000"/>
          </a:bodyPr>
          <a:lstStyle/>
          <a:p>
            <a:pPr algn="just">
              <a:buNone/>
            </a:pPr>
            <a:endParaRPr lang="en-US" dirty="0">
              <a:latin typeface="Bookman Old Style" pitchFamily="18" charset="0"/>
            </a:endParaRPr>
          </a:p>
          <a:p>
            <a:pPr algn="just"/>
            <a:r>
              <a:rPr lang="en-US" dirty="0">
                <a:solidFill>
                  <a:srgbClr val="0000FF"/>
                </a:solidFill>
                <a:latin typeface="Bookman Old Style" pitchFamily="18" charset="0"/>
              </a:rPr>
              <a:t>A software life cycle model is a descriptive and diagrammatic representation of the software life cycle. </a:t>
            </a:r>
          </a:p>
          <a:p>
            <a:pPr algn="just">
              <a:buNone/>
            </a:pPr>
            <a:endParaRPr lang="en-US" dirty="0">
              <a:solidFill>
                <a:srgbClr val="0000FF"/>
              </a:solidFill>
              <a:latin typeface="Bookman Old Style" pitchFamily="18" charset="0"/>
            </a:endParaRPr>
          </a:p>
          <a:p>
            <a:pPr algn="just">
              <a:lnSpc>
                <a:spcPct val="120000"/>
              </a:lnSpc>
            </a:pPr>
            <a:r>
              <a:rPr lang="en-US" dirty="0">
                <a:solidFill>
                  <a:srgbClr val="0000FF"/>
                </a:solidFill>
                <a:latin typeface="Bookman Old Style" pitchFamily="18" charset="0"/>
              </a:rPr>
              <a:t>The software engineering approaches emphasize software development through a well-defined and ordered set of activities. If these activities are graphically modeled as well as textually described then it is called as </a:t>
            </a:r>
            <a:r>
              <a:rPr lang="en-US" dirty="0">
                <a:solidFill>
                  <a:srgbClr val="FF0066"/>
                </a:solidFill>
                <a:latin typeface="Bookman Old Style" pitchFamily="18" charset="0"/>
              </a:rPr>
              <a:t>Software Life cycle Model</a:t>
            </a:r>
            <a:r>
              <a:rPr lang="en-US" dirty="0">
                <a:solidFill>
                  <a:srgbClr val="0000FF"/>
                </a:solidFill>
                <a:latin typeface="Bookman Old Style" pitchFamily="18" charset="0"/>
              </a:rPr>
              <a:t>.</a:t>
            </a:r>
          </a:p>
          <a:p>
            <a:pPr algn="just"/>
            <a:endParaRPr lang="en-US" dirty="0">
              <a:solidFill>
                <a:srgbClr val="0000FF"/>
              </a:solidFill>
              <a:latin typeface="Bookman Old Style" pitchFamily="18" charset="0"/>
            </a:endParaRPr>
          </a:p>
          <a:p>
            <a:pPr algn="just"/>
            <a:r>
              <a:rPr lang="en-US" dirty="0">
                <a:solidFill>
                  <a:srgbClr val="0000FF"/>
                </a:solidFill>
                <a:latin typeface="Bookman Old Style" pitchFamily="18" charset="0"/>
              </a:rPr>
              <a:t>Software Life cycle Model is also called as </a:t>
            </a:r>
            <a:r>
              <a:rPr lang="en-US" dirty="0">
                <a:solidFill>
                  <a:srgbClr val="FF0066"/>
                </a:solidFill>
                <a:latin typeface="Bookman Old Style" pitchFamily="18" charset="0"/>
              </a:rPr>
              <a:t>Software Development Life cycle Model or Software Development Process Model.</a:t>
            </a:r>
          </a:p>
          <a:p>
            <a:pPr algn="just">
              <a:buNone/>
            </a:pPr>
            <a:endParaRPr lang="en-US" dirty="0">
              <a:solidFill>
                <a:srgbClr val="0000FF"/>
              </a:solidFill>
              <a:latin typeface="Bookman Old Style" pitchFamily="18" charset="0"/>
            </a:endParaRPr>
          </a:p>
          <a:p>
            <a:pPr algn="just"/>
            <a:r>
              <a:rPr lang="en-US" dirty="0">
                <a:solidFill>
                  <a:srgbClr val="0000FF"/>
                </a:solidFill>
                <a:latin typeface="Bookman Old Style" pitchFamily="18" charset="0"/>
              </a:rPr>
              <a:t>The life cycle of a software represents the series of identifiable stages through which it evolves during its life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r>
              <a:rPr lang="en-US" dirty="0">
                <a:solidFill>
                  <a:srgbClr val="FF0066"/>
                </a:solidFill>
                <a:latin typeface="Bookman Old Style" pitchFamily="18" charset="0"/>
              </a:rPr>
              <a:t>The need for a software life cycle model </a:t>
            </a:r>
          </a:p>
        </p:txBody>
      </p:sp>
      <p:sp>
        <p:nvSpPr>
          <p:cNvPr id="3" name="Content Placeholder 2"/>
          <p:cNvSpPr>
            <a:spLocks noGrp="1"/>
          </p:cNvSpPr>
          <p:nvPr>
            <p:ph idx="1"/>
          </p:nvPr>
        </p:nvSpPr>
        <p:spPr>
          <a:xfrm>
            <a:off x="609600" y="1219200"/>
            <a:ext cx="10972800" cy="5413612"/>
          </a:xfrm>
        </p:spPr>
        <p:txBody>
          <a:bodyPr>
            <a:normAutofit fontScale="92500" lnSpcReduction="10000"/>
          </a:bodyPr>
          <a:lstStyle/>
          <a:p>
            <a:pPr algn="just"/>
            <a:endParaRPr lang="en-US" dirty="0"/>
          </a:p>
          <a:p>
            <a:pPr algn="just"/>
            <a:r>
              <a:rPr lang="en-US" dirty="0">
                <a:solidFill>
                  <a:srgbClr val="0000FF"/>
                </a:solidFill>
                <a:latin typeface="Bookman Old Style" pitchFamily="18" charset="0"/>
              </a:rPr>
              <a:t>The development team must identify a suitable life cycle model for the particular project and then adhere to it.</a:t>
            </a:r>
          </a:p>
          <a:p>
            <a:pPr algn="just"/>
            <a:r>
              <a:rPr lang="en-US" dirty="0">
                <a:solidFill>
                  <a:srgbClr val="0000FF"/>
                </a:solidFill>
                <a:latin typeface="Bookman Old Style" pitchFamily="18" charset="0"/>
              </a:rPr>
              <a:t> Without using of a particular life cycle model the development of a software product would not be in a systematic and disciplined manner. </a:t>
            </a:r>
          </a:p>
          <a:p>
            <a:pPr algn="just"/>
            <a:r>
              <a:rPr lang="en-US" dirty="0">
                <a:solidFill>
                  <a:srgbClr val="0000FF"/>
                </a:solidFill>
                <a:latin typeface="Bookman Old Style" pitchFamily="18" charset="0"/>
              </a:rPr>
              <a:t>When a software product is being developed by a team there must be a clear understanding among team members about when and what to do. </a:t>
            </a:r>
          </a:p>
          <a:p>
            <a:pPr algn="just"/>
            <a:r>
              <a:rPr lang="en-US" dirty="0">
                <a:solidFill>
                  <a:srgbClr val="0000FF"/>
                </a:solidFill>
                <a:latin typeface="Bookman Old Style" pitchFamily="18" charset="0"/>
              </a:rPr>
              <a:t>A software life cycle model defines entry and exit criteria for every phase.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latin typeface="Bookman Old Style" pitchFamily="18" charset="0"/>
              </a:rPr>
            </a:br>
            <a:r>
              <a:rPr lang="en-US" b="1" dirty="0">
                <a:solidFill>
                  <a:srgbClr val="FF0000"/>
                </a:solidFill>
                <a:latin typeface="Bookman Old Style" pitchFamily="18" charset="0"/>
              </a:rPr>
              <a:t>Software Life Cycle models</a:t>
            </a:r>
            <a:br>
              <a:rPr lang="en-US" b="1" dirty="0"/>
            </a:br>
            <a:endParaRPr lang="en-US" b="1" dirty="0"/>
          </a:p>
        </p:txBody>
      </p:sp>
      <p:sp>
        <p:nvSpPr>
          <p:cNvPr id="3" name="Content Placeholder 2"/>
          <p:cNvSpPr>
            <a:spLocks noGrp="1"/>
          </p:cNvSpPr>
          <p:nvPr>
            <p:ph idx="1"/>
          </p:nvPr>
        </p:nvSpPr>
        <p:spPr/>
        <p:txBody>
          <a:bodyPr>
            <a:normAutofit lnSpcReduction="10000"/>
          </a:bodyPr>
          <a:lstStyle/>
          <a:p>
            <a:pPr lvl="0"/>
            <a:r>
              <a:rPr lang="en-US" b="1" dirty="0">
                <a:solidFill>
                  <a:srgbClr val="0000FF"/>
                </a:solidFill>
                <a:latin typeface="Bookman Old Style" pitchFamily="18" charset="0"/>
              </a:rPr>
              <a:t>Classical waterfall model</a:t>
            </a:r>
          </a:p>
          <a:p>
            <a:pPr lvl="0"/>
            <a:r>
              <a:rPr lang="en-US" b="1" dirty="0">
                <a:solidFill>
                  <a:srgbClr val="0000FF"/>
                </a:solidFill>
                <a:latin typeface="Bookman Old Style" pitchFamily="18" charset="0"/>
              </a:rPr>
              <a:t>Iterative waterfall model</a:t>
            </a:r>
          </a:p>
          <a:p>
            <a:pPr lvl="0"/>
            <a:r>
              <a:rPr lang="en-US" b="1" dirty="0">
                <a:solidFill>
                  <a:srgbClr val="0000FF"/>
                </a:solidFill>
                <a:latin typeface="Bookman Old Style" pitchFamily="18" charset="0"/>
              </a:rPr>
              <a:t>Prototyping model</a:t>
            </a:r>
          </a:p>
          <a:p>
            <a:pPr lvl="0"/>
            <a:r>
              <a:rPr lang="en-US" b="1" dirty="0">
                <a:solidFill>
                  <a:srgbClr val="0000FF"/>
                </a:solidFill>
                <a:latin typeface="Bookman Old Style" pitchFamily="18" charset="0"/>
              </a:rPr>
              <a:t>Agile Development model</a:t>
            </a:r>
          </a:p>
          <a:p>
            <a:pPr lvl="0"/>
            <a:r>
              <a:rPr lang="en-US" dirty="0">
                <a:latin typeface="Bookman Old Style" pitchFamily="18" charset="0"/>
              </a:rPr>
              <a:t>V-model</a:t>
            </a:r>
          </a:p>
          <a:p>
            <a:pPr lvl="0"/>
            <a:r>
              <a:rPr lang="en-US" dirty="0">
                <a:latin typeface="Bookman Old Style" pitchFamily="18" charset="0"/>
              </a:rPr>
              <a:t>Spiral Model</a:t>
            </a:r>
          </a:p>
          <a:p>
            <a:pPr lvl="0"/>
            <a:r>
              <a:rPr lang="en-US" dirty="0">
                <a:latin typeface="Bookman Old Style" pitchFamily="18" charset="0"/>
              </a:rPr>
              <a:t>Incremental Development Model</a:t>
            </a:r>
          </a:p>
          <a:p>
            <a:pPr lvl="0"/>
            <a:r>
              <a:rPr lang="en-US" dirty="0">
                <a:latin typeface="Bookman Old Style" pitchFamily="18" charset="0"/>
              </a:rPr>
              <a:t>RUP process model</a:t>
            </a:r>
          </a:p>
          <a:p>
            <a:pPr>
              <a:buNone/>
            </a:pPr>
            <a:endParaRPr lang="en-US"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iphy (1).gif"/>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solidFill>
                  <a:srgbClr val="0000FF"/>
                </a:solidFill>
                <a:latin typeface="Bookman Old Style" pitchFamily="18" charset="0"/>
              </a:rPr>
            </a:br>
            <a:r>
              <a:rPr lang="en-US" b="1" dirty="0">
                <a:solidFill>
                  <a:srgbClr val="0000FF"/>
                </a:solidFill>
                <a:latin typeface="Bookman Old Style" pitchFamily="18" charset="0"/>
              </a:rPr>
              <a:t>Classical waterfall model</a:t>
            </a:r>
            <a:br>
              <a:rPr lang="en-US" b="1" dirty="0">
                <a:solidFill>
                  <a:srgbClr val="0000FF"/>
                </a:solidFill>
                <a:latin typeface="Bookman Old Style" pitchFamily="18" charset="0"/>
              </a:rPr>
            </a:br>
            <a:endParaRPr lang="en-US" b="1" dirty="0">
              <a:solidFill>
                <a:srgbClr val="0000FF"/>
              </a:solidFill>
              <a:latin typeface="Bookman Old Style" pitchFamily="18" charset="0"/>
            </a:endParaRPr>
          </a:p>
        </p:txBody>
      </p:sp>
      <p:sp>
        <p:nvSpPr>
          <p:cNvPr id="3" name="Content Placeholder 2"/>
          <p:cNvSpPr>
            <a:spLocks noGrp="1"/>
          </p:cNvSpPr>
          <p:nvPr>
            <p:ph idx="1"/>
          </p:nvPr>
        </p:nvSpPr>
        <p:spPr>
          <a:xfrm>
            <a:off x="816864" y="1600200"/>
            <a:ext cx="10871200" cy="5257800"/>
          </a:xfrm>
        </p:spPr>
        <p:txBody>
          <a:bodyPr/>
          <a:lstStyle/>
          <a:p>
            <a:pPr lvl="0"/>
            <a:r>
              <a:rPr lang="en-US" dirty="0">
                <a:latin typeface="Bookman Old Style" pitchFamily="18" charset="0"/>
              </a:rPr>
              <a:t>The waterfall model is a classical development process model proposed by </a:t>
            </a:r>
            <a:r>
              <a:rPr lang="en-US" b="1" dirty="0">
                <a:latin typeface="Bookman Old Style" pitchFamily="18" charset="0"/>
              </a:rPr>
              <a:t>Winston Walker Royce  </a:t>
            </a:r>
            <a:r>
              <a:rPr lang="en-US" dirty="0">
                <a:latin typeface="Bookman Old Style" pitchFamily="18" charset="0"/>
              </a:rPr>
              <a:t>in 1970.</a:t>
            </a:r>
          </a:p>
          <a:p>
            <a:pPr lvl="0" algn="just"/>
            <a:r>
              <a:rPr lang="en-US" dirty="0">
                <a:latin typeface="Bookman Old Style" pitchFamily="18" charset="0"/>
              </a:rPr>
              <a:t>The simplest process model is the waterfall model, which states that the phases are linear order.</a:t>
            </a:r>
          </a:p>
          <a:p>
            <a:endParaRPr lang="en-US" dirty="0"/>
          </a:p>
        </p:txBody>
      </p:sp>
      <p:pic>
        <p:nvPicPr>
          <p:cNvPr id="4" name="Picture 3" descr="WWRoyce.jpg"/>
          <p:cNvPicPr>
            <a:picLocks noChangeAspect="1"/>
          </p:cNvPicPr>
          <p:nvPr/>
        </p:nvPicPr>
        <p:blipFill>
          <a:blip r:embed="rId2" cstate="print"/>
          <a:stretch>
            <a:fillRect/>
          </a:stretch>
        </p:blipFill>
        <p:spPr>
          <a:xfrm>
            <a:off x="4572000" y="4219576"/>
            <a:ext cx="4994824" cy="2638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Classical Waterfall Model</a:t>
            </a:r>
          </a:p>
        </p:txBody>
      </p:sp>
      <p:sp>
        <p:nvSpPr>
          <p:cNvPr id="873475" name="Rectangle 3"/>
          <p:cNvSpPr>
            <a:spLocks noGrp="1" noChangeArrowheads="1"/>
          </p:cNvSpPr>
          <p:nvPr>
            <p:ph idx="1"/>
          </p:nvPr>
        </p:nvSpPr>
        <p:spPr>
          <a:xfrm>
            <a:off x="913920" y="1447353"/>
            <a:ext cx="10362241" cy="4602723"/>
          </a:xfrm>
          <a:ln/>
        </p:spPr>
        <p:txBody>
          <a:bodyPr lIns="19841" tIns="51588" rIns="19841" bIns="51588"/>
          <a:lstStyle/>
          <a:p>
            <a:pPr marL="342900" indent="-342900" defTabSz="914400">
              <a:spcBef>
                <a:spcPts val="1000"/>
              </a:spcBef>
            </a:pPr>
            <a:r>
              <a:rPr lang="en-GB" b="0" dirty="0">
                <a:latin typeface="Bookman Old Style" pitchFamily="18" charset="0"/>
              </a:rPr>
              <a:t>Classical waterfall model divides life cycle into phases:</a:t>
            </a:r>
          </a:p>
          <a:p>
            <a:pPr marL="742950" lvl="1" defTabSz="914400">
              <a:spcBef>
                <a:spcPts val="725"/>
              </a:spcBef>
            </a:pPr>
            <a:r>
              <a:rPr lang="en-GB" b="0" dirty="0">
                <a:latin typeface="Bookman Old Style" pitchFamily="18" charset="0"/>
              </a:rPr>
              <a:t>feasibility study </a:t>
            </a:r>
          </a:p>
          <a:p>
            <a:pPr marL="742950" lvl="1" defTabSz="914400">
              <a:spcBef>
                <a:spcPts val="725"/>
              </a:spcBef>
            </a:pPr>
            <a:r>
              <a:rPr lang="en-GB" b="0" dirty="0">
                <a:latin typeface="Bookman Old Style" pitchFamily="18" charset="0"/>
              </a:rPr>
              <a:t>requirements analysis and specification</a:t>
            </a:r>
          </a:p>
          <a:p>
            <a:pPr marL="742950" lvl="1" defTabSz="914400">
              <a:spcBef>
                <a:spcPts val="725"/>
              </a:spcBef>
            </a:pPr>
            <a:r>
              <a:rPr lang="en-GB" b="0" dirty="0">
                <a:latin typeface="Bookman Old Style" pitchFamily="18" charset="0"/>
              </a:rPr>
              <a:t>design</a:t>
            </a:r>
          </a:p>
          <a:p>
            <a:pPr marL="742950" lvl="1" defTabSz="914400">
              <a:spcBef>
                <a:spcPts val="725"/>
              </a:spcBef>
            </a:pPr>
            <a:r>
              <a:rPr lang="en-GB" b="0" dirty="0">
                <a:latin typeface="Bookman Old Style" pitchFamily="18" charset="0"/>
              </a:rPr>
              <a:t>coding and unit testing </a:t>
            </a:r>
          </a:p>
          <a:p>
            <a:pPr marL="742950" lvl="1" defTabSz="914400">
              <a:spcBef>
                <a:spcPts val="725"/>
              </a:spcBef>
            </a:pPr>
            <a:r>
              <a:rPr lang="en-GB" b="0" dirty="0">
                <a:latin typeface="Bookman Old Style" pitchFamily="18" charset="0"/>
              </a:rPr>
              <a:t>integration and system testing  </a:t>
            </a:r>
          </a:p>
          <a:p>
            <a:pPr marL="742950" lvl="1" defTabSz="914400">
              <a:spcBef>
                <a:spcPts val="725"/>
              </a:spcBef>
            </a:pPr>
            <a:r>
              <a:rPr lang="en-GB" b="0" dirty="0">
                <a:latin typeface="Bookman Old Style" pitchFamily="18" charset="0"/>
              </a:rPr>
              <a:t>maintenance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73475"/>
                                        </p:tgtEl>
                                        <p:attrNameLst>
                                          <p:attrName>style.visibility</p:attrName>
                                        </p:attrNameLst>
                                      </p:cBhvr>
                                      <p:to>
                                        <p:strVal val="visible"/>
                                      </p:to>
                                    </p:set>
                                    <p:animEffect transition="in" filter="box(out)">
                                      <p:cBhvr>
                                        <p:cTn id="7" dur="500"/>
                                        <p:tgtEl>
                                          <p:spTgt spid="87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Classical Waterfall Model</a:t>
            </a:r>
          </a:p>
        </p:txBody>
      </p:sp>
      <p:sp>
        <p:nvSpPr>
          <p:cNvPr id="875523" name="Text Box 3"/>
          <p:cNvSpPr txBox="1">
            <a:spLocks noChangeArrowheads="1"/>
          </p:cNvSpPr>
          <p:nvPr/>
        </p:nvSpPr>
        <p:spPr bwMode="auto">
          <a:xfrm>
            <a:off x="2133121" y="1967247"/>
            <a:ext cx="2843519" cy="394601"/>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sz="2000" b="1" dirty="0">
                <a:solidFill>
                  <a:schemeClr val="tx1"/>
                </a:solidFill>
                <a:latin typeface="times" charset="0"/>
              </a:rPr>
              <a:t>Feasibility Study</a:t>
            </a:r>
          </a:p>
        </p:txBody>
      </p:sp>
      <p:sp>
        <p:nvSpPr>
          <p:cNvPr id="875524" name="AutoShape 4"/>
          <p:cNvSpPr>
            <a:spLocks noChangeArrowheads="1"/>
          </p:cNvSpPr>
          <p:nvPr/>
        </p:nvSpPr>
        <p:spPr bwMode="auto">
          <a:xfrm>
            <a:off x="2133121" y="1967247"/>
            <a:ext cx="2724479" cy="37876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25" name="Text Box 5"/>
          <p:cNvSpPr txBox="1">
            <a:spLocks noChangeArrowheads="1"/>
          </p:cNvSpPr>
          <p:nvPr/>
        </p:nvSpPr>
        <p:spPr bwMode="auto">
          <a:xfrm>
            <a:off x="3048960" y="2652759"/>
            <a:ext cx="2841600" cy="445283"/>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sz="2000" b="1" dirty="0">
                <a:solidFill>
                  <a:schemeClr val="tx1"/>
                </a:solidFill>
                <a:latin typeface="times" charset="0"/>
              </a:rPr>
              <a:t>Req.   Analysis and specification</a:t>
            </a:r>
          </a:p>
          <a:p>
            <a:pPr defTabSz="1008063">
              <a:lnSpc>
                <a:spcPct val="85000"/>
              </a:lnSpc>
              <a:spcBef>
                <a:spcPts val="1263"/>
              </a:spcBef>
              <a:tabLst>
                <a:tab pos="952500" algn="l"/>
                <a:tab pos="1905000" algn="l"/>
              </a:tabLst>
            </a:pPr>
            <a:r>
              <a:rPr lang="en-GB" sz="2200" b="1" dirty="0">
                <a:solidFill>
                  <a:schemeClr val="tx1"/>
                </a:solidFill>
                <a:latin typeface="times" charset="0"/>
              </a:rPr>
              <a:t> </a:t>
            </a:r>
          </a:p>
        </p:txBody>
      </p:sp>
      <p:sp>
        <p:nvSpPr>
          <p:cNvPr id="875526" name="AutoShape 6"/>
          <p:cNvSpPr>
            <a:spLocks noChangeArrowheads="1"/>
          </p:cNvSpPr>
          <p:nvPr/>
        </p:nvSpPr>
        <p:spPr bwMode="auto">
          <a:xfrm>
            <a:off x="3048961" y="2652759"/>
            <a:ext cx="2722560" cy="58176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27" name="Text Box 7"/>
          <p:cNvSpPr txBox="1">
            <a:spLocks noChangeArrowheads="1"/>
          </p:cNvSpPr>
          <p:nvPr/>
        </p:nvSpPr>
        <p:spPr bwMode="auto">
          <a:xfrm>
            <a:off x="3962880" y="3370997"/>
            <a:ext cx="2841600" cy="341194"/>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sz="2200" b="1" dirty="0">
                <a:solidFill>
                  <a:schemeClr val="tx1"/>
                </a:solidFill>
                <a:latin typeface="times" charset="0"/>
              </a:rPr>
              <a:t>       Design</a:t>
            </a:r>
          </a:p>
        </p:txBody>
      </p:sp>
      <p:sp>
        <p:nvSpPr>
          <p:cNvPr id="875528" name="AutoShape 8"/>
          <p:cNvSpPr>
            <a:spLocks noChangeArrowheads="1"/>
          </p:cNvSpPr>
          <p:nvPr/>
        </p:nvSpPr>
        <p:spPr bwMode="auto">
          <a:xfrm>
            <a:off x="3949232" y="3357477"/>
            <a:ext cx="2724481" cy="38020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29" name="Text Box 9"/>
          <p:cNvSpPr txBox="1">
            <a:spLocks noChangeArrowheads="1"/>
          </p:cNvSpPr>
          <p:nvPr/>
        </p:nvSpPr>
        <p:spPr bwMode="auto">
          <a:xfrm>
            <a:off x="4899546" y="3872568"/>
            <a:ext cx="2920615" cy="394601"/>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b="1" dirty="0">
                <a:solidFill>
                  <a:schemeClr val="tx1"/>
                </a:solidFill>
                <a:latin typeface="times" charset="0"/>
              </a:rPr>
              <a:t> </a:t>
            </a:r>
            <a:r>
              <a:rPr lang="en-GB" b="1" dirty="0">
                <a:latin typeface="times" charset="0"/>
              </a:rPr>
              <a:t>C</a:t>
            </a:r>
            <a:r>
              <a:rPr lang="en-GB" b="1" dirty="0">
                <a:solidFill>
                  <a:schemeClr val="tx1"/>
                </a:solidFill>
                <a:latin typeface="times" charset="0"/>
              </a:rPr>
              <a:t>oding and Unit  Testing</a:t>
            </a:r>
          </a:p>
        </p:txBody>
      </p:sp>
      <p:sp>
        <p:nvSpPr>
          <p:cNvPr id="875530" name="AutoShape 10"/>
          <p:cNvSpPr>
            <a:spLocks noChangeArrowheads="1"/>
          </p:cNvSpPr>
          <p:nvPr/>
        </p:nvSpPr>
        <p:spPr bwMode="auto">
          <a:xfrm>
            <a:off x="4978561" y="3872567"/>
            <a:ext cx="2724479" cy="494717"/>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31" name="Text Box 11"/>
          <p:cNvSpPr txBox="1">
            <a:spLocks noChangeArrowheads="1"/>
          </p:cNvSpPr>
          <p:nvPr/>
        </p:nvSpPr>
        <p:spPr bwMode="auto">
          <a:xfrm>
            <a:off x="6096001" y="4481751"/>
            <a:ext cx="2843519" cy="472386"/>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sz="1600" b="1" dirty="0">
                <a:solidFill>
                  <a:schemeClr val="tx1"/>
                </a:solidFill>
                <a:latin typeface="times" charset="0"/>
              </a:rPr>
              <a:t> Integration and System Testing</a:t>
            </a:r>
          </a:p>
        </p:txBody>
      </p:sp>
      <p:sp>
        <p:nvSpPr>
          <p:cNvPr id="875532" name="AutoShape 12"/>
          <p:cNvSpPr>
            <a:spLocks noChangeArrowheads="1"/>
          </p:cNvSpPr>
          <p:nvPr/>
        </p:nvSpPr>
        <p:spPr bwMode="auto">
          <a:xfrm>
            <a:off x="6068706" y="4468103"/>
            <a:ext cx="2724479" cy="486033"/>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33" name="Text Box 13"/>
          <p:cNvSpPr txBox="1">
            <a:spLocks noChangeArrowheads="1"/>
          </p:cNvSpPr>
          <p:nvPr/>
        </p:nvSpPr>
        <p:spPr bwMode="auto">
          <a:xfrm>
            <a:off x="7213441" y="5090935"/>
            <a:ext cx="2843519" cy="396041"/>
          </a:xfrm>
          <a:prstGeom prst="rect">
            <a:avLst/>
          </a:prstGeom>
          <a:noFill/>
          <a:ln w="9525">
            <a:noFill/>
            <a:miter lim="800000"/>
            <a:headEnd/>
            <a:tailEnd/>
          </a:ln>
        </p:spPr>
        <p:txBody>
          <a:bodyPr lIns="19841" tIns="51588" rIns="19841" bIns="51588"/>
          <a:lstStyle/>
          <a:p>
            <a:pPr defTabSz="1008063">
              <a:lnSpc>
                <a:spcPct val="85000"/>
              </a:lnSpc>
              <a:spcBef>
                <a:spcPts val="1263"/>
              </a:spcBef>
              <a:tabLst>
                <a:tab pos="952500" algn="l"/>
                <a:tab pos="1905000" algn="l"/>
              </a:tabLst>
            </a:pPr>
            <a:r>
              <a:rPr lang="en-GB" sz="2200" b="1">
                <a:solidFill>
                  <a:schemeClr val="tx1"/>
                </a:solidFill>
                <a:latin typeface="times" charset="0"/>
              </a:rPr>
              <a:t>    Maintenance</a:t>
            </a:r>
          </a:p>
        </p:txBody>
      </p:sp>
      <p:sp>
        <p:nvSpPr>
          <p:cNvPr id="875534" name="AutoShape 14"/>
          <p:cNvSpPr>
            <a:spLocks noChangeArrowheads="1"/>
          </p:cNvSpPr>
          <p:nvPr/>
        </p:nvSpPr>
        <p:spPr bwMode="auto">
          <a:xfrm>
            <a:off x="7213441" y="5090935"/>
            <a:ext cx="2724479" cy="38020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875535" name="Line 15"/>
          <p:cNvSpPr>
            <a:spLocks noChangeShapeType="1"/>
          </p:cNvSpPr>
          <p:nvPr/>
        </p:nvSpPr>
        <p:spPr bwMode="auto">
          <a:xfrm>
            <a:off x="4826880" y="2196231"/>
            <a:ext cx="355201" cy="1440"/>
          </a:xfrm>
          <a:prstGeom prst="line">
            <a:avLst/>
          </a:prstGeom>
          <a:noFill/>
          <a:ln w="38160">
            <a:solidFill>
              <a:srgbClr val="003300"/>
            </a:solidFill>
            <a:round/>
            <a:headEnd/>
            <a:tailEnd/>
          </a:ln>
        </p:spPr>
        <p:txBody>
          <a:bodyPr/>
          <a:lstStyle/>
          <a:p>
            <a:endParaRPr lang="en-IN"/>
          </a:p>
        </p:txBody>
      </p:sp>
      <p:sp>
        <p:nvSpPr>
          <p:cNvPr id="875536" name="Line 16"/>
          <p:cNvSpPr>
            <a:spLocks noChangeShapeType="1"/>
          </p:cNvSpPr>
          <p:nvPr/>
        </p:nvSpPr>
        <p:spPr bwMode="auto">
          <a:xfrm>
            <a:off x="5180160" y="2196232"/>
            <a:ext cx="1921" cy="456527"/>
          </a:xfrm>
          <a:prstGeom prst="line">
            <a:avLst/>
          </a:prstGeom>
          <a:noFill/>
          <a:ln w="38160">
            <a:solidFill>
              <a:srgbClr val="003300"/>
            </a:solidFill>
            <a:round/>
            <a:headEnd/>
            <a:tailEnd type="triangle" w="lg" len="lg"/>
          </a:ln>
        </p:spPr>
        <p:txBody>
          <a:bodyPr/>
          <a:lstStyle/>
          <a:p>
            <a:endParaRPr lang="en-IN"/>
          </a:p>
        </p:txBody>
      </p:sp>
      <p:sp>
        <p:nvSpPr>
          <p:cNvPr id="875537" name="Line 17"/>
          <p:cNvSpPr>
            <a:spLocks noChangeShapeType="1"/>
          </p:cNvSpPr>
          <p:nvPr/>
        </p:nvSpPr>
        <p:spPr bwMode="auto">
          <a:xfrm>
            <a:off x="5790720" y="2881743"/>
            <a:ext cx="355201" cy="1440"/>
          </a:xfrm>
          <a:prstGeom prst="line">
            <a:avLst/>
          </a:prstGeom>
          <a:noFill/>
          <a:ln w="38160">
            <a:solidFill>
              <a:srgbClr val="003300"/>
            </a:solidFill>
            <a:round/>
            <a:headEnd/>
            <a:tailEnd/>
          </a:ln>
        </p:spPr>
        <p:txBody>
          <a:bodyPr/>
          <a:lstStyle/>
          <a:p>
            <a:endParaRPr lang="en-IN"/>
          </a:p>
        </p:txBody>
      </p:sp>
      <p:sp>
        <p:nvSpPr>
          <p:cNvPr id="875538" name="Line 18"/>
          <p:cNvSpPr>
            <a:spLocks noChangeShapeType="1"/>
          </p:cNvSpPr>
          <p:nvPr/>
        </p:nvSpPr>
        <p:spPr bwMode="auto">
          <a:xfrm>
            <a:off x="6096001" y="2881743"/>
            <a:ext cx="1919" cy="380200"/>
          </a:xfrm>
          <a:prstGeom prst="line">
            <a:avLst/>
          </a:prstGeom>
          <a:noFill/>
          <a:ln w="38160">
            <a:solidFill>
              <a:srgbClr val="003300"/>
            </a:solidFill>
            <a:round/>
            <a:headEnd/>
            <a:tailEnd type="triangle" w="lg" len="lg"/>
          </a:ln>
        </p:spPr>
        <p:txBody>
          <a:bodyPr/>
          <a:lstStyle/>
          <a:p>
            <a:endParaRPr lang="en-IN"/>
          </a:p>
        </p:txBody>
      </p:sp>
      <p:sp>
        <p:nvSpPr>
          <p:cNvPr id="875539" name="Line 19"/>
          <p:cNvSpPr>
            <a:spLocks noChangeShapeType="1"/>
          </p:cNvSpPr>
          <p:nvPr/>
        </p:nvSpPr>
        <p:spPr bwMode="auto">
          <a:xfrm>
            <a:off x="6706561" y="3490926"/>
            <a:ext cx="355199" cy="1441"/>
          </a:xfrm>
          <a:prstGeom prst="line">
            <a:avLst/>
          </a:prstGeom>
          <a:noFill/>
          <a:ln w="38160">
            <a:solidFill>
              <a:srgbClr val="003300"/>
            </a:solidFill>
            <a:round/>
            <a:headEnd/>
            <a:tailEnd/>
          </a:ln>
        </p:spPr>
        <p:txBody>
          <a:bodyPr/>
          <a:lstStyle/>
          <a:p>
            <a:endParaRPr lang="en-IN"/>
          </a:p>
        </p:txBody>
      </p:sp>
      <p:sp>
        <p:nvSpPr>
          <p:cNvPr id="875540" name="Line 20"/>
          <p:cNvSpPr>
            <a:spLocks noChangeShapeType="1"/>
          </p:cNvSpPr>
          <p:nvPr/>
        </p:nvSpPr>
        <p:spPr bwMode="auto">
          <a:xfrm>
            <a:off x="7009921" y="3490926"/>
            <a:ext cx="0" cy="381641"/>
          </a:xfrm>
          <a:prstGeom prst="line">
            <a:avLst/>
          </a:prstGeom>
          <a:noFill/>
          <a:ln w="38160">
            <a:solidFill>
              <a:srgbClr val="003300"/>
            </a:solidFill>
            <a:round/>
            <a:headEnd/>
            <a:tailEnd type="triangle" w="lg" len="lg"/>
          </a:ln>
        </p:spPr>
        <p:txBody>
          <a:bodyPr/>
          <a:lstStyle/>
          <a:p>
            <a:endParaRPr lang="en-IN"/>
          </a:p>
        </p:txBody>
      </p:sp>
      <p:sp>
        <p:nvSpPr>
          <p:cNvPr id="875541" name="Line 21"/>
          <p:cNvSpPr>
            <a:spLocks noChangeShapeType="1"/>
          </p:cNvSpPr>
          <p:nvPr/>
        </p:nvSpPr>
        <p:spPr bwMode="auto">
          <a:xfrm>
            <a:off x="7722240" y="4100111"/>
            <a:ext cx="355201" cy="1440"/>
          </a:xfrm>
          <a:prstGeom prst="line">
            <a:avLst/>
          </a:prstGeom>
          <a:noFill/>
          <a:ln w="38160">
            <a:solidFill>
              <a:srgbClr val="003300"/>
            </a:solidFill>
            <a:round/>
            <a:headEnd/>
            <a:tailEnd/>
          </a:ln>
        </p:spPr>
        <p:txBody>
          <a:bodyPr/>
          <a:lstStyle/>
          <a:p>
            <a:endParaRPr lang="en-IN"/>
          </a:p>
        </p:txBody>
      </p:sp>
      <p:sp>
        <p:nvSpPr>
          <p:cNvPr id="875542" name="Line 22"/>
          <p:cNvSpPr>
            <a:spLocks noChangeShapeType="1"/>
          </p:cNvSpPr>
          <p:nvPr/>
        </p:nvSpPr>
        <p:spPr bwMode="auto">
          <a:xfrm>
            <a:off x="8025600" y="4100111"/>
            <a:ext cx="0" cy="381640"/>
          </a:xfrm>
          <a:prstGeom prst="line">
            <a:avLst/>
          </a:prstGeom>
          <a:noFill/>
          <a:ln w="38160">
            <a:solidFill>
              <a:srgbClr val="003300"/>
            </a:solidFill>
            <a:round/>
            <a:headEnd/>
            <a:tailEnd type="triangle" w="lg" len="lg"/>
          </a:ln>
        </p:spPr>
        <p:txBody>
          <a:bodyPr/>
          <a:lstStyle/>
          <a:p>
            <a:endParaRPr lang="en-IN"/>
          </a:p>
        </p:txBody>
      </p:sp>
      <p:sp>
        <p:nvSpPr>
          <p:cNvPr id="875543" name="Line 23"/>
          <p:cNvSpPr>
            <a:spLocks noChangeShapeType="1"/>
          </p:cNvSpPr>
          <p:nvPr/>
        </p:nvSpPr>
        <p:spPr bwMode="auto">
          <a:xfrm>
            <a:off x="8839680" y="4634407"/>
            <a:ext cx="405121" cy="0"/>
          </a:xfrm>
          <a:prstGeom prst="line">
            <a:avLst/>
          </a:prstGeom>
          <a:noFill/>
          <a:ln w="38160">
            <a:solidFill>
              <a:srgbClr val="003300"/>
            </a:solidFill>
            <a:round/>
            <a:headEnd/>
            <a:tailEnd/>
          </a:ln>
        </p:spPr>
        <p:txBody>
          <a:bodyPr/>
          <a:lstStyle/>
          <a:p>
            <a:endParaRPr lang="en-IN"/>
          </a:p>
        </p:txBody>
      </p:sp>
      <p:sp>
        <p:nvSpPr>
          <p:cNvPr id="875544" name="Line 24"/>
          <p:cNvSpPr>
            <a:spLocks noChangeShapeType="1"/>
          </p:cNvSpPr>
          <p:nvPr/>
        </p:nvSpPr>
        <p:spPr bwMode="auto">
          <a:xfrm>
            <a:off x="9244801" y="4634407"/>
            <a:ext cx="0" cy="456528"/>
          </a:xfrm>
          <a:prstGeom prst="line">
            <a:avLst/>
          </a:prstGeom>
          <a:noFill/>
          <a:ln w="38160">
            <a:solidFill>
              <a:srgbClr val="003300"/>
            </a:solidFill>
            <a:round/>
            <a:headEnd/>
            <a:tailEnd type="triangle" w="lg" len="lg"/>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845230"/>
          </a:xfrm>
        </p:spPr>
        <p:txBody>
          <a:bodyPr>
            <a:noAutofit/>
          </a:bodyPr>
          <a:lstStyle/>
          <a:p>
            <a:pPr lvl="0">
              <a:defRPr/>
            </a:pPr>
            <a:br>
              <a:rPr lang="en-US" sz="3200" b="1" dirty="0">
                <a:solidFill>
                  <a:srgbClr val="FF0000"/>
                </a:solidFill>
                <a:latin typeface="Bookman Old Style" pitchFamily="18" charset="0"/>
              </a:rPr>
            </a:br>
            <a:r>
              <a:rPr lang="en-US" sz="3200" b="1" dirty="0">
                <a:solidFill>
                  <a:srgbClr val="FF0000"/>
                </a:solidFill>
                <a:latin typeface="Bookman Old Style" pitchFamily="18" charset="0"/>
              </a:rPr>
              <a:t>Course Objectives</a:t>
            </a:r>
            <a:br>
              <a:rPr lang="en-US" sz="3200" dirty="0">
                <a:solidFill>
                  <a:srgbClr val="FF0000"/>
                </a:solidFill>
                <a:latin typeface="Bookman Old Style" pitchFamily="18" charset="0"/>
              </a:rPr>
            </a:br>
            <a:endParaRPr lang="en-IN" sz="3200" b="1" dirty="0">
              <a:solidFill>
                <a:srgbClr val="FF0000"/>
              </a:solidFill>
              <a:latin typeface="Bookman Old Style" pitchFamily="18" charset="0"/>
            </a:endParaRPr>
          </a:p>
        </p:txBody>
      </p:sp>
      <p:sp>
        <p:nvSpPr>
          <p:cNvPr id="3" name="Content Placeholder 2"/>
          <p:cNvSpPr>
            <a:spLocks noGrp="1"/>
          </p:cNvSpPr>
          <p:nvPr>
            <p:ph idx="1"/>
          </p:nvPr>
        </p:nvSpPr>
        <p:spPr>
          <a:xfrm>
            <a:off x="427512" y="2220688"/>
            <a:ext cx="11327927" cy="4088039"/>
          </a:xfrm>
        </p:spPr>
        <p:txBody>
          <a:bodyPr rtlCol="0">
            <a:normAutofit/>
          </a:bodyPr>
          <a:lstStyle/>
          <a:p>
            <a:pPr lvl="0"/>
            <a:r>
              <a:rPr lang="en-US" sz="2800" b="1" dirty="0">
                <a:solidFill>
                  <a:srgbClr val="0000FF"/>
                </a:solidFill>
                <a:latin typeface="Bookman Old Style" pitchFamily="18" charset="0"/>
                <a:ea typeface="+mj-ea"/>
                <a:cs typeface="+mj-cs"/>
              </a:rPr>
              <a:t>To familiarize with the software engineering principles to be followed in software development.</a:t>
            </a:r>
          </a:p>
          <a:p>
            <a:pPr marL="0" lvl="0" indent="0">
              <a:buNone/>
            </a:pPr>
            <a:endParaRPr lang="en-IN" sz="2800" b="1" dirty="0">
              <a:solidFill>
                <a:srgbClr val="0000FF"/>
              </a:solidFill>
              <a:latin typeface="Bookman Old Style" pitchFamily="18" charset="0"/>
              <a:ea typeface="+mj-ea"/>
              <a:cs typeface="+mj-cs"/>
            </a:endParaRPr>
          </a:p>
          <a:p>
            <a:pPr lvl="0"/>
            <a:r>
              <a:rPr lang="en-US" sz="2800" b="1" dirty="0">
                <a:solidFill>
                  <a:srgbClr val="0000FF"/>
                </a:solidFill>
                <a:latin typeface="Bookman Old Style" pitchFamily="18" charset="0"/>
                <a:ea typeface="+mj-ea"/>
                <a:cs typeface="+mj-cs"/>
              </a:rPr>
              <a:t>To impart knowledge on software project management. </a:t>
            </a:r>
            <a:endParaRPr lang="en-IN" sz="2800" b="1" dirty="0">
              <a:solidFill>
                <a:srgbClr val="0000FF"/>
              </a:solidFill>
              <a:latin typeface="Bookman Old Style" pitchFamily="18" charset="0"/>
              <a:ea typeface="+mj-ea"/>
              <a:cs typeface="+mj-cs"/>
            </a:endParaRPr>
          </a:p>
          <a:p>
            <a:pPr marL="91440" indent="-91440" algn="just" eaLnBrk="1" fontAlgn="auto" hangingPunct="1">
              <a:buNone/>
              <a:defRPr/>
            </a:pPr>
            <a:endParaRPr lang="en-IN" sz="2800" b="1" dirty="0">
              <a:solidFill>
                <a:srgbClr val="0000FF"/>
              </a:solidFill>
              <a:latin typeface="Bookman Old Style" pitchFamily="18" charset="0"/>
              <a:ea typeface="+mj-ea"/>
              <a:cs typeface="+mj-cs"/>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395786" y="165619"/>
            <a:ext cx="10899576" cy="1137719"/>
          </a:xfrm>
          <a:ln/>
        </p:spPr>
        <p:txBody>
          <a:bodyPr lIns="19841" tIns="51588" rIns="19841" bIns="51588">
            <a:noAutofit/>
          </a:bodyPr>
          <a:lstStyle/>
          <a:p>
            <a:pPr marL="742950" lvl="1" defTabSz="914400">
              <a:spcBef>
                <a:spcPts val="463"/>
              </a:spcBef>
            </a:pPr>
            <a:r>
              <a:rPr lang="en-GB" sz="3200" dirty="0">
                <a:solidFill>
                  <a:srgbClr val="0033CC"/>
                </a:solidFill>
                <a:latin typeface="Bookman Old Style" pitchFamily="18" charset="0"/>
              </a:rPr>
              <a:t>Relative Effort distribution among different phases</a:t>
            </a:r>
          </a:p>
        </p:txBody>
      </p:sp>
      <p:sp>
        <p:nvSpPr>
          <p:cNvPr id="877571" name="Rectangle 3"/>
          <p:cNvSpPr>
            <a:spLocks noGrp="1" noChangeArrowheads="1"/>
          </p:cNvSpPr>
          <p:nvPr>
            <p:ph type="body" sz="half" idx="1"/>
          </p:nvPr>
        </p:nvSpPr>
        <p:spPr>
          <a:xfrm>
            <a:off x="913921" y="1624491"/>
            <a:ext cx="5994240" cy="4612536"/>
          </a:xfrm>
          <a:ln/>
        </p:spPr>
        <p:txBody>
          <a:bodyPr lIns="19841" tIns="51588" rIns="19841" bIns="51588"/>
          <a:lstStyle/>
          <a:p>
            <a:pPr marL="342900" indent="-342900" defTabSz="914400">
              <a:spcBef>
                <a:spcPts val="550"/>
              </a:spcBef>
            </a:pPr>
            <a:r>
              <a:rPr lang="en-GB" sz="2400" b="0" dirty="0">
                <a:latin typeface="Bookman Old Style" pitchFamily="18" charset="0"/>
              </a:rPr>
              <a:t>Phases between feasibility study and testing </a:t>
            </a:r>
            <a:r>
              <a:rPr lang="en-GB" sz="2000" b="0" dirty="0">
                <a:latin typeface="Bookman Old Style" pitchFamily="18" charset="0"/>
              </a:rPr>
              <a:t>known as </a:t>
            </a:r>
            <a:r>
              <a:rPr lang="en-GB" sz="2000" b="0" dirty="0">
                <a:solidFill>
                  <a:srgbClr val="000099"/>
                </a:solidFill>
                <a:latin typeface="Bookman Old Style" pitchFamily="18" charset="0"/>
              </a:rPr>
              <a:t>development phases.</a:t>
            </a:r>
          </a:p>
          <a:p>
            <a:pPr marL="342900" indent="-342900" defTabSz="914400">
              <a:spcBef>
                <a:spcPts val="550"/>
              </a:spcBef>
            </a:pPr>
            <a:r>
              <a:rPr lang="en-GB" sz="2400" b="0" dirty="0">
                <a:effectLst>
                  <a:outerShdw blurRad="38100" dist="38100" dir="2700000" algn="tl">
                    <a:srgbClr val="C0C0C0"/>
                  </a:outerShdw>
                </a:effectLst>
                <a:latin typeface="Bookman Old Style" pitchFamily="18" charset="0"/>
              </a:rPr>
              <a:t>Among all life cycle phases</a:t>
            </a:r>
          </a:p>
          <a:p>
            <a:pPr marL="742950" lvl="1" defTabSz="914400">
              <a:spcBef>
                <a:spcPts val="463"/>
              </a:spcBef>
            </a:pPr>
            <a:r>
              <a:rPr lang="en-GB" sz="2000" b="0" dirty="0">
                <a:solidFill>
                  <a:srgbClr val="800000"/>
                </a:solidFill>
                <a:effectLst>
                  <a:outerShdw blurRad="38100" dist="38100" dir="2700000" algn="tl">
                    <a:srgbClr val="C0C0C0"/>
                  </a:outerShdw>
                </a:effectLst>
                <a:latin typeface="Bookman Old Style" pitchFamily="18" charset="0"/>
              </a:rPr>
              <a:t>maintenance phase consumes  maximum effort.</a:t>
            </a:r>
          </a:p>
          <a:p>
            <a:pPr marL="342900" indent="-342900" defTabSz="914400">
              <a:spcBef>
                <a:spcPts val="550"/>
              </a:spcBef>
            </a:pPr>
            <a:r>
              <a:rPr lang="en-GB" sz="2400" b="0" dirty="0">
                <a:latin typeface="Bookman Old Style" pitchFamily="18" charset="0"/>
              </a:rPr>
              <a:t>Among development phases,</a:t>
            </a:r>
          </a:p>
          <a:p>
            <a:pPr marL="742950" lvl="1" defTabSz="914400">
              <a:spcBef>
                <a:spcPts val="463"/>
              </a:spcBef>
            </a:pPr>
            <a:r>
              <a:rPr lang="en-GB" sz="2000" b="0" dirty="0">
                <a:latin typeface="Bookman Old Style" pitchFamily="18" charset="0"/>
              </a:rPr>
              <a:t>testing phase consumes the maximum effort.</a:t>
            </a:r>
          </a:p>
        </p:txBody>
      </p:sp>
      <p:pic>
        <p:nvPicPr>
          <p:cNvPr id="877572" name="Picture 4"/>
          <p:cNvPicPr>
            <a:picLocks noChangeAspect="1" noChangeArrowheads="1"/>
          </p:cNvPicPr>
          <p:nvPr/>
        </p:nvPicPr>
        <p:blipFill>
          <a:blip r:embed="rId3"/>
          <a:srcRect/>
          <a:stretch>
            <a:fillRect/>
          </a:stretch>
        </p:blipFill>
        <p:spPr bwMode="auto">
          <a:xfrm>
            <a:off x="6209731" y="1892288"/>
            <a:ext cx="5097150" cy="3662351"/>
          </a:xfrm>
          <a:prstGeom prst="rect">
            <a:avLst/>
          </a:prstGeom>
          <a:noFill/>
        </p:spPr>
      </p:pic>
      <p:sp>
        <p:nvSpPr>
          <p:cNvPr id="877573" name="Text Box 5"/>
          <p:cNvSpPr txBox="1">
            <a:spLocks noChangeArrowheads="1"/>
          </p:cNvSpPr>
          <p:nvPr/>
        </p:nvSpPr>
        <p:spPr bwMode="auto">
          <a:xfrm>
            <a:off x="7518720" y="2667160"/>
            <a:ext cx="4060801" cy="364359"/>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 pos="2857500" algn="l"/>
                <a:tab pos="3192463" algn="l"/>
              </a:tabLst>
            </a:pPr>
            <a:r>
              <a:rPr lang="en-GB" sz="2000" b="1">
                <a:solidFill>
                  <a:schemeClr val="tx1"/>
                </a:solidFill>
                <a:latin typeface="times" charset="0"/>
              </a:rPr>
              <a:t>Relative Effort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877572"/>
                                        </p:tgtEl>
                                        <p:attrNameLst>
                                          <p:attrName>style.visibility</p:attrName>
                                        </p:attrNameLst>
                                      </p:cBhvr>
                                      <p:to>
                                        <p:strVal val="visible"/>
                                      </p:to>
                                    </p:set>
                                    <p:anim to="" calcmode="lin" valueType="num">
                                      <p:cBhvr>
                                        <p:cTn id="7" dur="1" fill="hold"/>
                                        <p:tgtEl>
                                          <p:spTgt spid="8775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840129" y="220210"/>
            <a:ext cx="10400641" cy="1137719"/>
          </a:xfrm>
          <a:ln/>
        </p:spPr>
        <p:txBody>
          <a:bodyPr lIns="19841" tIns="51588" rIns="19841" bIns="51588"/>
          <a:lstStyle/>
          <a:p>
            <a:pPr defTabSz="914400">
              <a:spcBef>
                <a:spcPts val="1000"/>
              </a:spcBef>
            </a:pPr>
            <a:r>
              <a:rPr lang="en-GB" sz="5400" dirty="0">
                <a:solidFill>
                  <a:srgbClr val="0033CC"/>
                </a:solidFill>
                <a:latin typeface="Bookman Old Style" pitchFamily="18" charset="0"/>
              </a:rPr>
              <a:t>Feasibility Study</a:t>
            </a:r>
          </a:p>
        </p:txBody>
      </p:sp>
      <p:sp>
        <p:nvSpPr>
          <p:cNvPr id="883715" name="Rectangle 3"/>
          <p:cNvSpPr>
            <a:spLocks noGrp="1" noChangeArrowheads="1"/>
          </p:cNvSpPr>
          <p:nvPr>
            <p:ph idx="1"/>
          </p:nvPr>
        </p:nvSpPr>
        <p:spPr>
          <a:xfrm>
            <a:off x="812161" y="1602889"/>
            <a:ext cx="10362239" cy="5407767"/>
          </a:xfrm>
          <a:ln/>
        </p:spPr>
        <p:txBody>
          <a:bodyPr lIns="19841" tIns="51588" rIns="19841" bIns="51588"/>
          <a:lstStyle/>
          <a:p>
            <a:pPr marL="342900" indent="-342900" defTabSz="914400">
              <a:spcBef>
                <a:spcPts val="638"/>
              </a:spcBef>
            </a:pPr>
            <a:r>
              <a:rPr lang="en-GB" sz="2400" b="0" dirty="0">
                <a:latin typeface="Bookman Old Style" pitchFamily="18" charset="0"/>
              </a:rPr>
              <a:t>Main aim of feasibility study is to </a:t>
            </a:r>
            <a:r>
              <a:rPr lang="en-GB" sz="2400" b="0" dirty="0">
                <a:solidFill>
                  <a:srgbClr val="000099"/>
                </a:solidFill>
                <a:latin typeface="Bookman Old Style" pitchFamily="18" charset="0"/>
              </a:rPr>
              <a:t>determine whether</a:t>
            </a:r>
          </a:p>
          <a:p>
            <a:pPr marL="742950" lvl="1" defTabSz="914400">
              <a:spcBef>
                <a:spcPts val="725"/>
              </a:spcBef>
              <a:buNone/>
            </a:pPr>
            <a:r>
              <a:rPr lang="en-GB" sz="2000" dirty="0">
                <a:solidFill>
                  <a:srgbClr val="000099"/>
                </a:solidFill>
                <a:latin typeface="Bookman Old Style" pitchFamily="18" charset="0"/>
              </a:rPr>
              <a:t>it would be </a:t>
            </a:r>
            <a:r>
              <a:rPr lang="en-GB" sz="2000" b="0" dirty="0">
                <a:solidFill>
                  <a:srgbClr val="000099"/>
                </a:solidFill>
                <a:latin typeface="Bookman Old Style" pitchFamily="18" charset="0"/>
              </a:rPr>
              <a:t>financially and technically feasible</a:t>
            </a:r>
            <a:r>
              <a:rPr lang="en-GB" sz="2400" dirty="0">
                <a:solidFill>
                  <a:srgbClr val="000099"/>
                </a:solidFill>
                <a:latin typeface="Bookman Old Style" pitchFamily="18" charset="0"/>
              </a:rPr>
              <a:t> to develop the software. </a:t>
            </a:r>
            <a:endParaRPr lang="en-GB" sz="2400" b="0" dirty="0">
              <a:solidFill>
                <a:srgbClr val="000099"/>
              </a:solidFill>
              <a:latin typeface="Bookman Old Style" pitchFamily="18" charset="0"/>
            </a:endParaRPr>
          </a:p>
          <a:p>
            <a:pPr marL="342900" indent="-342900" defTabSz="914400">
              <a:spcBef>
                <a:spcPts val="638"/>
              </a:spcBef>
            </a:pPr>
            <a:r>
              <a:rPr lang="en-GB" sz="2400" b="0" dirty="0">
                <a:latin typeface="Bookman Old Style" pitchFamily="18" charset="0"/>
              </a:rPr>
              <a:t>First roughly understand what the customer wants:</a:t>
            </a:r>
          </a:p>
          <a:p>
            <a:pPr marL="742950" lvl="1" defTabSz="914400">
              <a:spcBef>
                <a:spcPts val="550"/>
              </a:spcBef>
            </a:pPr>
            <a:r>
              <a:rPr lang="en-GB" sz="2000" b="0" dirty="0">
                <a:latin typeface="Bookman Old Style" pitchFamily="18" charset="0"/>
              </a:rPr>
              <a:t>different data which would be input to the system,</a:t>
            </a:r>
          </a:p>
          <a:p>
            <a:pPr marL="742950" lvl="1" defTabSz="914400">
              <a:spcBef>
                <a:spcPts val="550"/>
              </a:spcBef>
            </a:pPr>
            <a:r>
              <a:rPr lang="en-GB" sz="2000" b="0" dirty="0">
                <a:latin typeface="Bookman Old Style" pitchFamily="18" charset="0"/>
              </a:rPr>
              <a:t>processing needed on these data,</a:t>
            </a:r>
          </a:p>
          <a:p>
            <a:pPr marL="742950" lvl="1" defTabSz="914400">
              <a:spcBef>
                <a:spcPts val="550"/>
              </a:spcBef>
            </a:pPr>
            <a:r>
              <a:rPr lang="en-GB" sz="2000" b="0" dirty="0">
                <a:latin typeface="Bookman Old Style" pitchFamily="18" charset="0"/>
              </a:rPr>
              <a:t>output data to be produced by the system, </a:t>
            </a:r>
          </a:p>
          <a:p>
            <a:pPr marL="742950" lvl="1" defTabSz="914400">
              <a:spcBef>
                <a:spcPts val="550"/>
              </a:spcBef>
            </a:pPr>
            <a:r>
              <a:rPr lang="en-GB" sz="2000" b="0" dirty="0">
                <a:latin typeface="Bookman Old Style" pitchFamily="18" charset="0"/>
              </a:rPr>
              <a:t>various constraints on the </a:t>
            </a:r>
            <a:r>
              <a:rPr lang="en-GB" sz="2000" b="0" dirty="0" err="1">
                <a:latin typeface="Bookman Old Style" pitchFamily="18" charset="0"/>
              </a:rPr>
              <a:t>behavior</a:t>
            </a:r>
            <a:r>
              <a:rPr lang="en-GB" sz="2000" b="0" dirty="0">
                <a:latin typeface="Bookman Old Style" pitchFamily="18" charset="0"/>
              </a:rPr>
              <a:t> of the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a:xfrm>
            <a:off x="541440" y="342756"/>
            <a:ext cx="10362241" cy="1142040"/>
          </a:xfrm>
          <a:ln/>
        </p:spPr>
        <p:txBody>
          <a:bodyPr lIns="19841" tIns="51588" rIns="19841" bIns="51588"/>
          <a:lstStyle/>
          <a:p>
            <a:pPr defTabSz="914400">
              <a:spcBef>
                <a:spcPts val="1000"/>
              </a:spcBef>
            </a:pPr>
            <a:r>
              <a:rPr lang="en-GB" dirty="0">
                <a:solidFill>
                  <a:srgbClr val="0033CC"/>
                </a:solidFill>
                <a:latin typeface="Bookman Old Style" pitchFamily="18" charset="0"/>
              </a:rPr>
              <a:t>Feasibility Study</a:t>
            </a:r>
          </a:p>
        </p:txBody>
      </p:sp>
      <p:sp>
        <p:nvSpPr>
          <p:cNvPr id="885763" name="Rectangle 3"/>
          <p:cNvSpPr>
            <a:spLocks noGrp="1" noChangeArrowheads="1"/>
          </p:cNvSpPr>
          <p:nvPr>
            <p:ph idx="1"/>
          </p:nvPr>
        </p:nvSpPr>
        <p:spPr>
          <a:xfrm>
            <a:off x="913920" y="1653294"/>
            <a:ext cx="10362241" cy="4595523"/>
          </a:xfrm>
          <a:ln/>
        </p:spPr>
        <p:txBody>
          <a:bodyPr lIns="19841" tIns="51588" rIns="19841" bIns="51588">
            <a:normAutofit lnSpcReduction="10000"/>
          </a:bodyPr>
          <a:lstStyle/>
          <a:p>
            <a:pPr marL="342900" indent="-342900" defTabSz="914400">
              <a:spcBef>
                <a:spcPts val="1000"/>
              </a:spcBef>
            </a:pPr>
            <a:r>
              <a:rPr lang="en-GB" dirty="0">
                <a:latin typeface="Bookman Old Style" pitchFamily="18" charset="0"/>
              </a:rPr>
              <a:t>Development of an </a:t>
            </a:r>
            <a:r>
              <a:rPr lang="en-GB" b="0" dirty="0">
                <a:latin typeface="Bookman Old Style" pitchFamily="18" charset="0"/>
              </a:rPr>
              <a:t>overall understanding of the problem.</a:t>
            </a:r>
          </a:p>
          <a:p>
            <a:pPr marL="342900" indent="-342900" defTabSz="914400">
              <a:spcBef>
                <a:spcPts val="1000"/>
              </a:spcBef>
            </a:pPr>
            <a:r>
              <a:rPr lang="en-GB" b="0" dirty="0">
                <a:latin typeface="Bookman Old Style" pitchFamily="18" charset="0"/>
              </a:rPr>
              <a:t>Formulation of various possible strategies for solving the problem different solution strategies.</a:t>
            </a:r>
          </a:p>
          <a:p>
            <a:pPr marL="342900" indent="-342900" defTabSz="914400">
              <a:spcBef>
                <a:spcPts val="1000"/>
              </a:spcBef>
            </a:pPr>
            <a:r>
              <a:rPr lang="en-GB" b="0" dirty="0">
                <a:latin typeface="Bookman Old Style" pitchFamily="18" charset="0"/>
              </a:rPr>
              <a:t>Evolution of different solution strategies in terms of:</a:t>
            </a:r>
          </a:p>
          <a:p>
            <a:pPr marL="1143000" lvl="2" indent="-228600" defTabSz="914400">
              <a:spcBef>
                <a:spcPts val="638"/>
              </a:spcBef>
            </a:pPr>
            <a:r>
              <a:rPr lang="en-GB" b="0" dirty="0">
                <a:latin typeface="Bookman Old Style" pitchFamily="18" charset="0"/>
              </a:rPr>
              <a:t>resources required, </a:t>
            </a:r>
          </a:p>
          <a:p>
            <a:pPr marL="1143000" lvl="2" indent="-228600" defTabSz="914400">
              <a:spcBef>
                <a:spcPts val="638"/>
              </a:spcBef>
            </a:pPr>
            <a:r>
              <a:rPr lang="en-GB" b="0" dirty="0">
                <a:latin typeface="Bookman Old Style" pitchFamily="18" charset="0"/>
              </a:rPr>
              <a:t>cost of development, and </a:t>
            </a:r>
          </a:p>
          <a:p>
            <a:pPr marL="1143000" lvl="2" indent="-228600" defTabSz="914400">
              <a:spcBef>
                <a:spcPts val="638"/>
              </a:spcBef>
            </a:pPr>
            <a:r>
              <a:rPr lang="en-GB" b="0" dirty="0">
                <a:latin typeface="Bookman Old Style" pitchFamily="18" charset="0"/>
              </a:rPr>
              <a:t>development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541440" y="218903"/>
            <a:ext cx="10362241" cy="1160762"/>
          </a:xfrm>
          <a:ln/>
        </p:spPr>
        <p:txBody>
          <a:bodyPr lIns="19841" tIns="51588" rIns="19841" bIns="51588">
            <a:normAutofit fontScale="90000"/>
          </a:bodyPr>
          <a:lstStyle/>
          <a:p>
            <a:pPr defTabSz="914400">
              <a:spcBef>
                <a:spcPts val="800"/>
              </a:spcBef>
            </a:pPr>
            <a:r>
              <a:rPr lang="en-GB" sz="4400" dirty="0">
                <a:solidFill>
                  <a:srgbClr val="FF0000"/>
                </a:solidFill>
                <a:latin typeface="Bookman Old Style" pitchFamily="18" charset="0"/>
              </a:rPr>
              <a:t>Requirements Analysis and Specification</a:t>
            </a:r>
          </a:p>
        </p:txBody>
      </p:sp>
      <p:sp>
        <p:nvSpPr>
          <p:cNvPr id="889859" name="Rectangle 3"/>
          <p:cNvSpPr>
            <a:spLocks noGrp="1" noChangeArrowheads="1"/>
          </p:cNvSpPr>
          <p:nvPr>
            <p:ph idx="1"/>
          </p:nvPr>
        </p:nvSpPr>
        <p:spPr>
          <a:xfrm>
            <a:off x="913920" y="1447352"/>
            <a:ext cx="10362241" cy="5119737"/>
          </a:xfrm>
          <a:ln/>
        </p:spPr>
        <p:txBody>
          <a:bodyPr lIns="19841" tIns="51588" rIns="19841" bIns="51588"/>
          <a:lstStyle/>
          <a:p>
            <a:pPr marL="342900" indent="-342900" defTabSz="914400">
              <a:spcBef>
                <a:spcPts val="825"/>
              </a:spcBef>
            </a:pPr>
            <a:r>
              <a:rPr lang="en-GB" sz="3200" dirty="0">
                <a:solidFill>
                  <a:srgbClr val="000099"/>
                </a:solidFill>
                <a:latin typeface="Bookman Old Style" pitchFamily="18" charset="0"/>
              </a:rPr>
              <a:t>This phase is to</a:t>
            </a:r>
          </a:p>
          <a:p>
            <a:pPr marL="742950" lvl="1" defTabSz="914400">
              <a:spcBef>
                <a:spcPts val="725"/>
              </a:spcBef>
            </a:pPr>
            <a:r>
              <a:rPr lang="en-GB" sz="3200" dirty="0">
                <a:solidFill>
                  <a:srgbClr val="000099"/>
                </a:solidFill>
                <a:latin typeface="Bookman Old Style" pitchFamily="18" charset="0"/>
              </a:rPr>
              <a:t>understand the </a:t>
            </a:r>
            <a:r>
              <a:rPr lang="en-GB" sz="3200" u="sng" dirty="0">
                <a:solidFill>
                  <a:srgbClr val="000099"/>
                </a:solidFill>
                <a:latin typeface="Bookman Old Style" pitchFamily="18" charset="0"/>
              </a:rPr>
              <a:t>exact requirements</a:t>
            </a:r>
            <a:r>
              <a:rPr lang="en-GB" sz="3200" dirty="0">
                <a:solidFill>
                  <a:srgbClr val="000099"/>
                </a:solidFill>
                <a:latin typeface="Bookman Old Style" pitchFamily="18" charset="0"/>
              </a:rPr>
              <a:t> of the customer  </a:t>
            </a:r>
          </a:p>
          <a:p>
            <a:pPr marL="742950" lvl="1" defTabSz="914400">
              <a:spcBef>
                <a:spcPts val="725"/>
              </a:spcBef>
            </a:pPr>
            <a:r>
              <a:rPr lang="en-GB" sz="3200" dirty="0">
                <a:solidFill>
                  <a:srgbClr val="000099"/>
                </a:solidFill>
                <a:latin typeface="Bookman Old Style" pitchFamily="18" charset="0"/>
              </a:rPr>
              <a:t>document them properly.</a:t>
            </a:r>
          </a:p>
          <a:p>
            <a:pPr marL="342900" indent="-342900" defTabSz="914400">
              <a:spcBef>
                <a:spcPts val="825"/>
              </a:spcBef>
            </a:pPr>
            <a:r>
              <a:rPr lang="en-GB" sz="3600" dirty="0">
                <a:latin typeface="Bookman Old Style" pitchFamily="18" charset="0"/>
              </a:rPr>
              <a:t>Consists of two distinct activities: </a:t>
            </a:r>
          </a:p>
          <a:p>
            <a:pPr marL="742950" lvl="1" defTabSz="914400">
              <a:spcBef>
                <a:spcPts val="725"/>
              </a:spcBef>
            </a:pPr>
            <a:r>
              <a:rPr lang="en-GB" sz="3200" dirty="0">
                <a:latin typeface="Bookman Old Style" pitchFamily="18" charset="0"/>
              </a:rPr>
              <a:t>requirements gathering and analysis </a:t>
            </a:r>
          </a:p>
          <a:p>
            <a:pPr marL="742950" lvl="1" defTabSz="914400">
              <a:spcBef>
                <a:spcPts val="725"/>
              </a:spcBef>
            </a:pPr>
            <a:r>
              <a:rPr lang="en-GB" sz="3200" dirty="0">
                <a:latin typeface="Bookman Old Style" pitchFamily="18" charset="0"/>
              </a:rPr>
              <a:t>requirements specification</a:t>
            </a:r>
            <a:endParaRPr lang="en-GB" sz="3200" b="0" dirty="0">
              <a:latin typeface="Bookman Old Style"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defTabSz="914400">
              <a:spcBef>
                <a:spcPts val="800"/>
              </a:spcBef>
            </a:pPr>
            <a:r>
              <a:rPr lang="en-GB" sz="4400" dirty="0">
                <a:solidFill>
                  <a:srgbClr val="FF0000"/>
                </a:solidFill>
                <a:latin typeface="Bookman Old Style" pitchFamily="18" charset="0"/>
              </a:rPr>
              <a:t>Requirements Gathering and Analysis</a:t>
            </a:r>
          </a:p>
        </p:txBody>
      </p:sp>
      <p:sp>
        <p:nvSpPr>
          <p:cNvPr id="891907" name="Rectangle 3"/>
          <p:cNvSpPr>
            <a:spLocks noGrp="1" noChangeArrowheads="1"/>
          </p:cNvSpPr>
          <p:nvPr>
            <p:ph idx="1"/>
          </p:nvPr>
        </p:nvSpPr>
        <p:spPr>
          <a:xfrm>
            <a:off x="913920" y="1447352"/>
            <a:ext cx="10362241" cy="5067892"/>
          </a:xfrm>
          <a:ln/>
        </p:spPr>
        <p:txBody>
          <a:bodyPr lIns="19841" tIns="51588" rIns="19841" bIns="51588"/>
          <a:lstStyle/>
          <a:p>
            <a:pPr marL="342900" indent="-342900" defTabSz="914400"/>
            <a:r>
              <a:rPr lang="en-GB" sz="3600" b="0" dirty="0">
                <a:latin typeface="Bookman Old Style" pitchFamily="18" charset="0"/>
              </a:rPr>
              <a:t>Collect all related data from the customer:</a:t>
            </a:r>
          </a:p>
          <a:p>
            <a:pPr marL="742950" lvl="1" defTabSz="914400"/>
            <a:r>
              <a:rPr lang="en-GB" sz="3200" b="0" dirty="0">
                <a:latin typeface="Bookman Old Style" pitchFamily="18" charset="0"/>
              </a:rPr>
              <a:t>analyze the collected data to clearly understand what the customer wants,</a:t>
            </a:r>
          </a:p>
          <a:p>
            <a:pPr marL="742950" lvl="1" defTabSz="914400"/>
            <a:r>
              <a:rPr lang="en-GB" sz="3200" b="0" dirty="0">
                <a:latin typeface="Bookman Old Style" pitchFamily="18" charset="0"/>
              </a:rPr>
              <a:t>find out any inconsistencies and incompleteness in the requirements,</a:t>
            </a:r>
          </a:p>
          <a:p>
            <a:pPr marL="742950" lvl="1" defTabSz="914400"/>
            <a:r>
              <a:rPr lang="en-GB" sz="3200" b="0" dirty="0">
                <a:latin typeface="Bookman Old Style" pitchFamily="18" charset="0"/>
              </a:rPr>
              <a:t>resolve all inconsistencies and incompleteness</a:t>
            </a:r>
            <a:r>
              <a:rPr lang="en-GB" sz="3200" b="0" dirty="0"/>
              <a:t>.</a:t>
            </a:r>
          </a:p>
          <a:p>
            <a:pPr marL="742950" lvl="1" defTabSz="914400"/>
            <a:endParaRPr lang="en-GB" sz="3200" b="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sz="4400" dirty="0">
                <a:solidFill>
                  <a:srgbClr val="0033CC"/>
                </a:solidFill>
                <a:latin typeface="Bookman Old Style" pitchFamily="18" charset="0"/>
              </a:rPr>
              <a:t>Requirements Specification</a:t>
            </a:r>
            <a:endParaRPr lang="en-GB" sz="1800" dirty="0">
              <a:solidFill>
                <a:srgbClr val="0033CC"/>
              </a:solidFill>
              <a:latin typeface="Bookman Old Style" pitchFamily="18" charset="0"/>
            </a:endParaRPr>
          </a:p>
        </p:txBody>
      </p:sp>
      <p:sp>
        <p:nvSpPr>
          <p:cNvPr id="898051" name="Rectangle 3"/>
          <p:cNvSpPr>
            <a:spLocks noGrp="1" noChangeArrowheads="1"/>
          </p:cNvSpPr>
          <p:nvPr>
            <p:ph idx="1"/>
          </p:nvPr>
        </p:nvSpPr>
        <p:spPr>
          <a:xfrm>
            <a:off x="913920" y="1447352"/>
            <a:ext cx="10362241" cy="4608484"/>
          </a:xfrm>
          <a:ln/>
        </p:spPr>
        <p:txBody>
          <a:bodyPr lIns="19841" tIns="51588" rIns="19841" bIns="51588"/>
          <a:lstStyle/>
          <a:p>
            <a:pPr marL="342900" indent="-342900" defTabSz="914400">
              <a:spcBef>
                <a:spcPts val="825"/>
              </a:spcBef>
            </a:pPr>
            <a:r>
              <a:rPr lang="en-GB" b="0" dirty="0">
                <a:latin typeface="Bookman Old Style" pitchFamily="18" charset="0"/>
              </a:rPr>
              <a:t>After the requirements gathering and analysis the identified requirements are </a:t>
            </a:r>
            <a:r>
              <a:rPr lang="en-GB" dirty="0">
                <a:latin typeface="Bookman Old Style" pitchFamily="18" charset="0"/>
              </a:rPr>
              <a:t>documente</a:t>
            </a:r>
            <a:r>
              <a:rPr lang="en-GB" b="0" dirty="0">
                <a:latin typeface="Bookman Old Style" pitchFamily="18" charset="0"/>
              </a:rPr>
              <a:t>d. </a:t>
            </a:r>
            <a:r>
              <a:rPr lang="en-GB" dirty="0">
                <a:latin typeface="Bookman Old Style" pitchFamily="18" charset="0"/>
              </a:rPr>
              <a:t>T</a:t>
            </a:r>
            <a:r>
              <a:rPr lang="en-GB" b="0" dirty="0">
                <a:latin typeface="Bookman Old Style" pitchFamily="18" charset="0"/>
              </a:rPr>
              <a:t>his is a </a:t>
            </a:r>
            <a:r>
              <a:rPr lang="en-GB" b="0" dirty="0">
                <a:solidFill>
                  <a:srgbClr val="000099"/>
                </a:solidFill>
                <a:latin typeface="Bookman Old Style" pitchFamily="18" charset="0"/>
              </a:rPr>
              <a:t>Software Requirements Specification (SRS) document.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sz="5400" dirty="0">
                <a:solidFill>
                  <a:srgbClr val="0033CC"/>
                </a:solidFill>
                <a:latin typeface="Bookman Old Style" pitchFamily="18" charset="0"/>
              </a:rPr>
              <a:t>Design</a:t>
            </a:r>
          </a:p>
        </p:txBody>
      </p:sp>
      <p:sp>
        <p:nvSpPr>
          <p:cNvPr id="902147" name="Rectangle 3"/>
          <p:cNvSpPr>
            <a:spLocks noGrp="1" noChangeArrowheads="1"/>
          </p:cNvSpPr>
          <p:nvPr>
            <p:ph idx="1"/>
          </p:nvPr>
        </p:nvSpPr>
        <p:spPr>
          <a:xfrm>
            <a:off x="913920" y="1447351"/>
            <a:ext cx="10362241" cy="5021687"/>
          </a:xfrm>
          <a:ln/>
        </p:spPr>
        <p:txBody>
          <a:bodyPr lIns="19841" tIns="51588" rIns="19841" bIns="51588">
            <a:normAutofit/>
          </a:bodyPr>
          <a:lstStyle/>
          <a:p>
            <a:pPr marL="342900" indent="-342900" defTabSz="914400">
              <a:spcBef>
                <a:spcPts val="913"/>
              </a:spcBef>
            </a:pPr>
            <a:r>
              <a:rPr lang="en-GB" sz="3200" b="0" dirty="0">
                <a:latin typeface="Bookman Old Style" pitchFamily="18" charset="0"/>
              </a:rPr>
              <a:t>Design  phase transforms  requirements  specification</a:t>
            </a:r>
            <a:r>
              <a:rPr lang="en-GB" sz="2800" b="0" dirty="0">
                <a:latin typeface="Bookman Old Style" pitchFamily="18" charset="0"/>
              </a:rPr>
              <a:t> into a  form suitable for implementation in some programming language.</a:t>
            </a:r>
          </a:p>
          <a:p>
            <a:pPr marL="342900" indent="-342900" defTabSz="914400">
              <a:spcBef>
                <a:spcPts val="825"/>
              </a:spcBef>
            </a:pPr>
            <a:r>
              <a:rPr lang="en-GB" sz="3000" dirty="0">
                <a:solidFill>
                  <a:srgbClr val="800000"/>
                </a:solidFill>
                <a:latin typeface="Bookman Old Style" pitchFamily="18" charset="0"/>
              </a:rPr>
              <a:t>During design phase,  </a:t>
            </a:r>
            <a:r>
              <a:rPr lang="en-GB" sz="3000" u="sng" dirty="0">
                <a:solidFill>
                  <a:srgbClr val="800000"/>
                </a:solidFill>
                <a:latin typeface="Bookman Old Style" pitchFamily="18" charset="0"/>
              </a:rPr>
              <a:t>software architecture</a:t>
            </a:r>
            <a:r>
              <a:rPr lang="en-GB" sz="3000" dirty="0">
                <a:solidFill>
                  <a:srgbClr val="800000"/>
                </a:solidFill>
                <a:latin typeface="Bookman Old Style" pitchFamily="18" charset="0"/>
              </a:rPr>
              <a:t> is derived from the SRS document.</a:t>
            </a:r>
            <a:r>
              <a:rPr lang="en-GB" sz="3000" dirty="0">
                <a:latin typeface="Bookman Old Style" pitchFamily="18" charset="0"/>
              </a:rPr>
              <a:t>  </a:t>
            </a:r>
          </a:p>
          <a:p>
            <a:pPr marL="342900" indent="-342900" defTabSz="914400">
              <a:spcBef>
                <a:spcPts val="825"/>
              </a:spcBef>
            </a:pPr>
            <a:r>
              <a:rPr lang="en-GB" sz="3500" dirty="0">
                <a:latin typeface="Bookman Old Style" pitchFamily="18" charset="0"/>
              </a:rPr>
              <a:t>Two design approaches are used at present: </a:t>
            </a:r>
          </a:p>
          <a:p>
            <a:pPr marL="742950" lvl="1" defTabSz="914400">
              <a:spcBef>
                <a:spcPts val="725"/>
              </a:spcBef>
            </a:pPr>
            <a:r>
              <a:rPr lang="en-GB" sz="3000" dirty="0">
                <a:latin typeface="Bookman Old Style" pitchFamily="18" charset="0"/>
              </a:rPr>
              <a:t>Procedural Design approach</a:t>
            </a:r>
          </a:p>
          <a:p>
            <a:pPr marL="742950" lvl="1" defTabSz="914400">
              <a:spcBef>
                <a:spcPts val="725"/>
              </a:spcBef>
            </a:pPr>
            <a:r>
              <a:rPr lang="en-GB" sz="3000" dirty="0">
                <a:latin typeface="Bookman Old Style" pitchFamily="18" charset="0"/>
              </a:rPr>
              <a:t>Object oriented Design approach. </a:t>
            </a:r>
          </a:p>
          <a:p>
            <a:pPr marL="342900" indent="-342900" defTabSz="914400">
              <a:spcBef>
                <a:spcPts val="913"/>
              </a:spcBef>
            </a:pPr>
            <a:endParaRPr lang="en-GB" sz="3600" b="0" dirty="0">
              <a:latin typeface="Bookman Old Style"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812834" y="165619"/>
            <a:ext cx="10400641" cy="1137719"/>
          </a:xfrm>
          <a:ln/>
        </p:spPr>
        <p:txBody>
          <a:bodyPr lIns="19841" tIns="51588" rIns="19841" bIns="51588"/>
          <a:lstStyle/>
          <a:p>
            <a:pPr defTabSz="914400">
              <a:spcBef>
                <a:spcPts val="800"/>
              </a:spcBef>
            </a:pPr>
            <a:r>
              <a:rPr lang="en-GB" dirty="0">
                <a:solidFill>
                  <a:srgbClr val="FF0066"/>
                </a:solidFill>
                <a:latin typeface="Bookman Old Style" pitchFamily="18" charset="0"/>
              </a:rPr>
              <a:t>Procedural Design approach</a:t>
            </a:r>
            <a:endParaRPr lang="en-GB" sz="4400" dirty="0">
              <a:solidFill>
                <a:srgbClr val="FF0066"/>
              </a:solidFill>
            </a:endParaRPr>
          </a:p>
        </p:txBody>
      </p:sp>
      <p:sp>
        <p:nvSpPr>
          <p:cNvPr id="906243" name="Rectangle 3"/>
          <p:cNvSpPr>
            <a:spLocks noGrp="1" noChangeArrowheads="1"/>
          </p:cNvSpPr>
          <p:nvPr>
            <p:ph idx="1"/>
          </p:nvPr>
        </p:nvSpPr>
        <p:spPr>
          <a:xfrm>
            <a:off x="913920" y="1754104"/>
            <a:ext cx="10362241" cy="4113072"/>
          </a:xfrm>
          <a:ln/>
        </p:spPr>
        <p:txBody>
          <a:bodyPr lIns="19841" tIns="51588" rIns="19841" bIns="51588"/>
          <a:lstStyle/>
          <a:p>
            <a:pPr marL="342900" indent="-342900" defTabSz="914400">
              <a:spcBef>
                <a:spcPts val="1000"/>
              </a:spcBef>
            </a:pPr>
            <a:r>
              <a:rPr lang="en-GB" sz="4400" dirty="0">
                <a:latin typeface="Bookman Old Style" pitchFamily="18" charset="0"/>
              </a:rPr>
              <a:t>It consists of  two activities:</a:t>
            </a:r>
          </a:p>
          <a:p>
            <a:pPr marL="742950" lvl="1" defTabSz="914400">
              <a:spcBef>
                <a:spcPts val="888"/>
              </a:spcBef>
            </a:pPr>
            <a:r>
              <a:rPr lang="en-GB" sz="4000" dirty="0">
                <a:latin typeface="Bookman Old Style" pitchFamily="18" charset="0"/>
              </a:rPr>
              <a:t>Structured analysis</a:t>
            </a:r>
            <a:r>
              <a:rPr lang="en-IN" sz="4000" dirty="0">
                <a:solidFill>
                  <a:srgbClr val="7030A0"/>
                </a:solidFill>
              </a:rPr>
              <a:t> </a:t>
            </a:r>
            <a:r>
              <a:rPr lang="en-IN" sz="4000" dirty="0">
                <a:latin typeface="Bookman Old Style" pitchFamily="18" charset="0"/>
              </a:rPr>
              <a:t>(typically carried out by using DFD</a:t>
            </a:r>
            <a:r>
              <a:rPr lang="en-GB" sz="4000" dirty="0">
                <a:latin typeface="Bookman Old Style" pitchFamily="18" charset="0"/>
              </a:rPr>
              <a:t> )</a:t>
            </a:r>
          </a:p>
          <a:p>
            <a:pPr marL="742950" lvl="1" defTabSz="914400">
              <a:spcBef>
                <a:spcPts val="888"/>
              </a:spcBef>
            </a:pPr>
            <a:r>
              <a:rPr lang="en-GB" sz="4000" dirty="0">
                <a:latin typeface="Bookman Old Style" pitchFamily="18" charset="0"/>
              </a:rPr>
              <a:t>Structured design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sz="4400" dirty="0">
                <a:solidFill>
                  <a:srgbClr val="0033CC"/>
                </a:solidFill>
                <a:latin typeface="Bookman Old Style" pitchFamily="18" charset="0"/>
              </a:rPr>
              <a:t>Object Oriented Design</a:t>
            </a:r>
          </a:p>
        </p:txBody>
      </p:sp>
      <p:sp>
        <p:nvSpPr>
          <p:cNvPr id="914435" name="Rectangle 3"/>
          <p:cNvSpPr>
            <a:spLocks noGrp="1" noChangeArrowheads="1"/>
          </p:cNvSpPr>
          <p:nvPr>
            <p:ph idx="1"/>
          </p:nvPr>
        </p:nvSpPr>
        <p:spPr>
          <a:xfrm>
            <a:off x="913920" y="1447352"/>
            <a:ext cx="10362241" cy="4113072"/>
          </a:xfrm>
          <a:ln/>
        </p:spPr>
        <p:txBody>
          <a:bodyPr lIns="19841" tIns="51588" rIns="19841" bIns="51588"/>
          <a:lstStyle/>
          <a:p>
            <a:pPr marL="342900" indent="-342900" defTabSz="914400">
              <a:spcBef>
                <a:spcPts val="638"/>
              </a:spcBef>
            </a:pPr>
            <a:r>
              <a:rPr lang="en-GB" b="0" dirty="0">
                <a:latin typeface="Bookman Old Style" pitchFamily="18" charset="0"/>
              </a:rPr>
              <a:t>First identify various objects (real world entities)  occurring in the problem:</a:t>
            </a:r>
          </a:p>
          <a:p>
            <a:pPr marL="742950" lvl="1" defTabSz="914400">
              <a:spcBef>
                <a:spcPts val="550"/>
              </a:spcBef>
            </a:pPr>
            <a:r>
              <a:rPr lang="en-GB" b="0" dirty="0">
                <a:latin typeface="Bookman Old Style" pitchFamily="18" charset="0"/>
              </a:rPr>
              <a:t>identify the relationships among the objects. </a:t>
            </a:r>
          </a:p>
          <a:p>
            <a:pPr marL="742950" lvl="1" defTabSz="914400">
              <a:spcBef>
                <a:spcPts val="550"/>
              </a:spcBef>
            </a:pPr>
            <a:r>
              <a:rPr lang="en-GB" b="0" dirty="0">
                <a:latin typeface="Bookman Old Style" pitchFamily="18" charset="0"/>
              </a:rPr>
              <a:t>For example, the objects in a pay-roll software may be:</a:t>
            </a:r>
          </a:p>
          <a:p>
            <a:pPr marL="1143000" lvl="2" indent="-228600" defTabSz="914400">
              <a:spcBef>
                <a:spcPts val="463"/>
              </a:spcBef>
            </a:pPr>
            <a:r>
              <a:rPr lang="en-GB" b="0" dirty="0">
                <a:latin typeface="Bookman Old Style" pitchFamily="18" charset="0"/>
              </a:rPr>
              <a:t>employees, </a:t>
            </a:r>
          </a:p>
          <a:p>
            <a:pPr marL="1143000" lvl="2" indent="-228600" defTabSz="914400">
              <a:spcBef>
                <a:spcPts val="463"/>
              </a:spcBef>
            </a:pPr>
            <a:r>
              <a:rPr lang="en-GB" b="0" dirty="0">
                <a:latin typeface="Bookman Old Style" pitchFamily="18" charset="0"/>
              </a:rPr>
              <a:t>managers, </a:t>
            </a:r>
          </a:p>
          <a:p>
            <a:pPr marL="1143000" lvl="2" indent="-228600" defTabSz="914400">
              <a:spcBef>
                <a:spcPts val="463"/>
              </a:spcBef>
            </a:pPr>
            <a:r>
              <a:rPr lang="en-GB" b="0" dirty="0">
                <a:latin typeface="Bookman Old Style" pitchFamily="18" charset="0"/>
              </a:rPr>
              <a:t>pay-roll register,</a:t>
            </a:r>
          </a:p>
          <a:p>
            <a:pPr marL="1143000" lvl="2" indent="-228600" defTabSz="914400">
              <a:spcBef>
                <a:spcPts val="463"/>
              </a:spcBef>
            </a:pPr>
            <a:r>
              <a:rPr lang="en-GB" b="0" dirty="0">
                <a:latin typeface="Bookman Old Style" pitchFamily="18" charset="0"/>
              </a:rPr>
              <a:t>Departments, etc.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800000"/>
                </a:solidFill>
                <a:latin typeface="Bookman Old Style" pitchFamily="18" charset="0"/>
              </a:rPr>
              <a:t>Coding and unit testing</a:t>
            </a:r>
            <a:endParaRPr lang="en-GB" dirty="0">
              <a:solidFill>
                <a:srgbClr val="0033CC"/>
              </a:solidFill>
              <a:latin typeface="Bookman Old Style" pitchFamily="18" charset="0"/>
            </a:endParaRPr>
          </a:p>
        </p:txBody>
      </p:sp>
      <p:sp>
        <p:nvSpPr>
          <p:cNvPr id="918531" name="Rectangle 3"/>
          <p:cNvSpPr>
            <a:spLocks noGrp="1" noChangeArrowheads="1"/>
          </p:cNvSpPr>
          <p:nvPr>
            <p:ph idx="1"/>
          </p:nvPr>
        </p:nvSpPr>
        <p:spPr>
          <a:xfrm>
            <a:off x="913920" y="1525120"/>
            <a:ext cx="10362241" cy="4862032"/>
          </a:xfrm>
          <a:ln/>
        </p:spPr>
        <p:txBody>
          <a:bodyPr lIns="19841" tIns="51588" rIns="19841" bIns="51588">
            <a:normAutofit/>
          </a:bodyPr>
          <a:lstStyle/>
          <a:p>
            <a:pPr marL="742950" lvl="1" defTabSz="914400">
              <a:spcBef>
                <a:spcPts val="825"/>
              </a:spcBef>
            </a:pPr>
            <a:r>
              <a:rPr lang="en-GB" sz="2400" b="0" dirty="0">
                <a:latin typeface="Bookman Old Style" pitchFamily="18" charset="0"/>
              </a:rPr>
              <a:t>This phase is to translate software design into source code. </a:t>
            </a:r>
          </a:p>
          <a:p>
            <a:pPr marL="742950" lvl="1" defTabSz="914400">
              <a:spcBef>
                <a:spcPts val="825"/>
              </a:spcBef>
            </a:pPr>
            <a:r>
              <a:rPr lang="en-GB" sz="2400" dirty="0">
                <a:latin typeface="Bookman Old Style" pitchFamily="18" charset="0"/>
              </a:rPr>
              <a:t>This phase is also called as </a:t>
            </a:r>
            <a:r>
              <a:rPr lang="en-GB" sz="2400" dirty="0">
                <a:solidFill>
                  <a:srgbClr val="FF0066"/>
                </a:solidFill>
                <a:latin typeface="Bookman Old Style" pitchFamily="18" charset="0"/>
              </a:rPr>
              <a:t>Implementation phase</a:t>
            </a:r>
            <a:r>
              <a:rPr lang="en-GB" sz="2400" dirty="0">
                <a:latin typeface="Bookman Old Style" pitchFamily="18" charset="0"/>
              </a:rPr>
              <a:t>. </a:t>
            </a:r>
          </a:p>
          <a:p>
            <a:pPr marL="342900" indent="-342900" defTabSz="914400">
              <a:spcBef>
                <a:spcPts val="825"/>
              </a:spcBef>
            </a:pPr>
            <a:r>
              <a:rPr lang="en-GB" sz="2400" dirty="0">
                <a:latin typeface="Bookman Old Style" pitchFamily="18" charset="0"/>
              </a:rPr>
              <a:t>During the implementation phase: </a:t>
            </a:r>
          </a:p>
          <a:p>
            <a:pPr marL="742950" lvl="1" defTabSz="914400">
              <a:spcBef>
                <a:spcPts val="725"/>
              </a:spcBef>
            </a:pPr>
            <a:r>
              <a:rPr lang="en-GB" sz="2400" dirty="0">
                <a:latin typeface="Bookman Old Style" pitchFamily="18" charset="0"/>
              </a:rPr>
              <a:t>each module of the design is  coded, </a:t>
            </a:r>
          </a:p>
          <a:p>
            <a:pPr marL="742950" lvl="1" defTabSz="914400">
              <a:spcBef>
                <a:spcPts val="725"/>
              </a:spcBef>
            </a:pPr>
            <a:r>
              <a:rPr lang="en-GB" sz="2400" dirty="0">
                <a:latin typeface="Bookman Old Style" pitchFamily="18" charset="0"/>
              </a:rPr>
              <a:t>each module is unit tested and debugged.</a:t>
            </a:r>
          </a:p>
          <a:p>
            <a:pPr marL="342900" indent="-342900" defTabSz="914400">
              <a:spcBef>
                <a:spcPts val="825"/>
              </a:spcBef>
            </a:pPr>
            <a:r>
              <a:rPr lang="en-GB" sz="2400" dirty="0">
                <a:latin typeface="Bookman Old Style" pitchFamily="18" charset="0"/>
              </a:rPr>
              <a:t>The purpose of  unit testing:</a:t>
            </a:r>
          </a:p>
          <a:p>
            <a:pPr marL="742950" lvl="1" defTabSz="914400">
              <a:spcBef>
                <a:spcPts val="725"/>
              </a:spcBef>
            </a:pPr>
            <a:r>
              <a:rPr lang="en-GB" sz="2400" dirty="0">
                <a:latin typeface="Bookman Old Style" pitchFamily="18" charset="0"/>
              </a:rPr>
              <a:t>test if individual modules work correctly.  </a:t>
            </a:r>
          </a:p>
          <a:p>
            <a:pPr marL="342900" indent="-342900" defTabSz="914400">
              <a:spcBef>
                <a:spcPts val="825"/>
              </a:spcBef>
            </a:pPr>
            <a:r>
              <a:rPr lang="en-GB" sz="2400" dirty="0">
                <a:latin typeface="Bookman Old Style" pitchFamily="18" charset="0"/>
              </a:rPr>
              <a:t>The end product of implementation  phase is </a:t>
            </a:r>
            <a:r>
              <a:rPr lang="en-GB" sz="2400" dirty="0">
                <a:solidFill>
                  <a:srgbClr val="0033CC"/>
                </a:solidFill>
                <a:latin typeface="Bookman Old Style" pitchFamily="18" charset="0"/>
              </a:rPr>
              <a:t>a set of program modules that have been  tested individually.</a:t>
            </a:r>
          </a:p>
          <a:p>
            <a:pPr marL="742950" lvl="1" defTabSz="914400">
              <a:spcBef>
                <a:spcPts val="725"/>
              </a:spcBef>
            </a:pPr>
            <a:endParaRPr lang="en-GB" sz="2400" dirty="0">
              <a:latin typeface="Bookman Old Style" pitchFamily="18" charset="0"/>
            </a:endParaRPr>
          </a:p>
          <a:p>
            <a:pPr marL="742950" lvl="1" defTabSz="914400">
              <a:spcBef>
                <a:spcPts val="825"/>
              </a:spcBef>
              <a:buNone/>
            </a:pPr>
            <a:endParaRPr lang="en-GB" sz="2400" b="0"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845230"/>
          </a:xfrm>
        </p:spPr>
        <p:txBody>
          <a:bodyPr>
            <a:noAutofit/>
          </a:bodyPr>
          <a:lstStyle/>
          <a:p>
            <a:pPr lvl="0">
              <a:defRPr/>
            </a:pPr>
            <a:br>
              <a:rPr lang="en-US" sz="3200" b="1" dirty="0">
                <a:solidFill>
                  <a:srgbClr val="FF0000"/>
                </a:solidFill>
                <a:latin typeface="Bookman Old Style" pitchFamily="18" charset="0"/>
              </a:rPr>
            </a:br>
            <a:r>
              <a:rPr lang="en-US" sz="3200" b="1" dirty="0">
                <a:solidFill>
                  <a:srgbClr val="FF0000"/>
                </a:solidFill>
                <a:latin typeface="Bookman Old Style" pitchFamily="18" charset="0"/>
              </a:rPr>
              <a:t>Course Outcomes</a:t>
            </a:r>
            <a:br>
              <a:rPr lang="en-US" sz="3200" dirty="0">
                <a:solidFill>
                  <a:srgbClr val="FF0000"/>
                </a:solidFill>
                <a:latin typeface="Bookman Old Style" pitchFamily="18" charset="0"/>
              </a:rPr>
            </a:br>
            <a:endParaRPr lang="en-IN" sz="3200" b="1" dirty="0">
              <a:solidFill>
                <a:srgbClr val="FF0000"/>
              </a:solidFill>
              <a:latin typeface="Bookman Old Style" pitchFamily="18" charset="0"/>
            </a:endParaRPr>
          </a:p>
        </p:txBody>
      </p:sp>
      <p:sp>
        <p:nvSpPr>
          <p:cNvPr id="3" name="Content Placeholder 2"/>
          <p:cNvSpPr>
            <a:spLocks noGrp="1"/>
          </p:cNvSpPr>
          <p:nvPr>
            <p:ph idx="1"/>
          </p:nvPr>
        </p:nvSpPr>
        <p:spPr>
          <a:xfrm>
            <a:off x="427512" y="1714500"/>
            <a:ext cx="11327927" cy="4594227"/>
          </a:xfrm>
        </p:spPr>
        <p:txBody>
          <a:bodyPr rtlCol="0">
            <a:normAutofit/>
          </a:bodyPr>
          <a:lstStyle/>
          <a:p>
            <a:pPr marL="0" indent="0">
              <a:buNone/>
            </a:pPr>
            <a:r>
              <a:rPr lang="en-US" sz="2400" dirty="0">
                <a:solidFill>
                  <a:srgbClr val="FF3300"/>
                </a:solidFill>
                <a:latin typeface="Bookman Old Style" pitchFamily="18" charset="0"/>
              </a:rPr>
              <a:t>Upon successful completion of the course, the students will be able to</a:t>
            </a:r>
          </a:p>
          <a:p>
            <a:pPr marL="0" indent="0">
              <a:buNone/>
            </a:pPr>
            <a:endParaRPr lang="en-US" sz="2400" dirty="0">
              <a:solidFill>
                <a:srgbClr val="FF3300"/>
              </a:solidFill>
              <a:latin typeface="Bookman Old Style" pitchFamily="18" charset="0"/>
            </a:endParaRPr>
          </a:p>
          <a:p>
            <a:pPr lvl="0"/>
            <a:r>
              <a:rPr lang="en-US" sz="2400" dirty="0">
                <a:solidFill>
                  <a:srgbClr val="0000FF"/>
                </a:solidFill>
                <a:latin typeface="Bookman Old Style" pitchFamily="18" charset="0"/>
              </a:rPr>
              <a:t>apply suitable process model for software development based on stake holder requirements.</a:t>
            </a:r>
            <a:endParaRPr lang="en-IN" sz="2400" dirty="0">
              <a:solidFill>
                <a:srgbClr val="0000FF"/>
              </a:solidFill>
              <a:latin typeface="Bookman Old Style" pitchFamily="18" charset="0"/>
            </a:endParaRPr>
          </a:p>
          <a:p>
            <a:pPr lvl="0"/>
            <a:r>
              <a:rPr lang="en-US" sz="2400" dirty="0">
                <a:solidFill>
                  <a:srgbClr val="0000FF"/>
                </a:solidFill>
                <a:latin typeface="Bookman Old Style" pitchFamily="18" charset="0"/>
              </a:rPr>
              <a:t>estimate cost and schedule required to develop a software.</a:t>
            </a:r>
            <a:endParaRPr lang="en-IN" sz="2400" dirty="0">
              <a:solidFill>
                <a:srgbClr val="0000FF"/>
              </a:solidFill>
              <a:latin typeface="Bookman Old Style" pitchFamily="18" charset="0"/>
            </a:endParaRPr>
          </a:p>
          <a:p>
            <a:pPr lvl="0"/>
            <a:r>
              <a:rPr lang="en-US" sz="2400" dirty="0">
                <a:solidFill>
                  <a:srgbClr val="0000FF"/>
                </a:solidFill>
                <a:latin typeface="Bookman Old Style" pitchFamily="18" charset="0"/>
              </a:rPr>
              <a:t>analyze customer requirements and prepare SRS document.</a:t>
            </a:r>
            <a:endParaRPr lang="en-IN" sz="2400" dirty="0">
              <a:solidFill>
                <a:srgbClr val="0000FF"/>
              </a:solidFill>
              <a:latin typeface="Bookman Old Style" pitchFamily="18" charset="0"/>
            </a:endParaRPr>
          </a:p>
          <a:p>
            <a:pPr lvl="0"/>
            <a:r>
              <a:rPr lang="en-US" sz="2400" dirty="0">
                <a:solidFill>
                  <a:srgbClr val="0000FF"/>
                </a:solidFill>
                <a:latin typeface="Bookman Old Style" pitchFamily="18" charset="0"/>
              </a:rPr>
              <a:t>use software design principles in the design of a software.</a:t>
            </a:r>
            <a:endParaRPr lang="en-IN" sz="2400" dirty="0">
              <a:solidFill>
                <a:srgbClr val="0000FF"/>
              </a:solidFill>
              <a:latin typeface="Bookman Old Style" pitchFamily="18" charset="0"/>
            </a:endParaRPr>
          </a:p>
          <a:p>
            <a:pPr lvl="0"/>
            <a:r>
              <a:rPr lang="en-US" sz="2400" dirty="0">
                <a:solidFill>
                  <a:srgbClr val="0000FF"/>
                </a:solidFill>
                <a:latin typeface="Bookman Old Style" pitchFamily="18" charset="0"/>
              </a:rPr>
              <a:t>test a software using different testing techniques</a:t>
            </a:r>
            <a:r>
              <a:rPr lang="en-US" sz="2400" dirty="0">
                <a:latin typeface="Bookman Old Style" pitchFamily="18" charset="0"/>
              </a:rPr>
              <a:t>.</a:t>
            </a:r>
            <a:endParaRPr lang="en-IN" sz="2400" dirty="0">
              <a:latin typeface="Bookman Old Style" pitchFamily="18" charset="0"/>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091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sz="4400" dirty="0">
                <a:solidFill>
                  <a:srgbClr val="0033CC"/>
                </a:solidFill>
                <a:latin typeface="Bookman Old Style" pitchFamily="18" charset="0"/>
              </a:rPr>
              <a:t>Integration and System Testing</a:t>
            </a:r>
          </a:p>
        </p:txBody>
      </p:sp>
      <p:sp>
        <p:nvSpPr>
          <p:cNvPr id="924675" name="Rectangle 3"/>
          <p:cNvSpPr>
            <a:spLocks noGrp="1" noChangeArrowheads="1"/>
          </p:cNvSpPr>
          <p:nvPr>
            <p:ph idx="1"/>
          </p:nvPr>
        </p:nvSpPr>
        <p:spPr>
          <a:xfrm>
            <a:off x="913920" y="1660495"/>
            <a:ext cx="10362241" cy="4511993"/>
          </a:xfrm>
          <a:ln/>
        </p:spPr>
        <p:txBody>
          <a:bodyPr lIns="19841" tIns="51588" rIns="19841" bIns="51588"/>
          <a:lstStyle/>
          <a:p>
            <a:pPr marL="342900" indent="-342900" defTabSz="914400">
              <a:spcBef>
                <a:spcPts val="1000"/>
              </a:spcBef>
            </a:pPr>
            <a:r>
              <a:rPr lang="en-GB" b="0" dirty="0">
                <a:latin typeface="Bookman Old Style" pitchFamily="18" charset="0"/>
              </a:rPr>
              <a:t>Different modules are integrated in a planned manner:</a:t>
            </a:r>
          </a:p>
          <a:p>
            <a:pPr marL="342900" indent="-342900" defTabSz="914400">
              <a:spcBef>
                <a:spcPts val="1000"/>
              </a:spcBef>
            </a:pPr>
            <a:r>
              <a:rPr lang="en-GB" b="0" dirty="0">
                <a:latin typeface="Bookman Old Style" pitchFamily="18" charset="0"/>
              </a:rPr>
              <a:t>During each integration step, the partially integrated system is tested.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sz="4400" dirty="0">
                <a:solidFill>
                  <a:srgbClr val="0033CC"/>
                </a:solidFill>
                <a:latin typeface="Bookman Old Style" pitchFamily="18" charset="0"/>
              </a:rPr>
              <a:t>Integration and System Testing</a:t>
            </a:r>
          </a:p>
        </p:txBody>
      </p:sp>
      <p:grpSp>
        <p:nvGrpSpPr>
          <p:cNvPr id="2" name="Group 3"/>
          <p:cNvGrpSpPr>
            <a:grpSpLocks/>
          </p:cNvGrpSpPr>
          <p:nvPr/>
        </p:nvGrpSpPr>
        <p:grpSpPr bwMode="auto">
          <a:xfrm>
            <a:off x="3962880" y="1905321"/>
            <a:ext cx="1825921" cy="913056"/>
            <a:chOff x="1872" y="1200"/>
            <a:chExt cx="863" cy="575"/>
          </a:xfrm>
        </p:grpSpPr>
        <p:sp>
          <p:nvSpPr>
            <p:cNvPr id="926724" name="AutoShape 4"/>
            <p:cNvSpPr>
              <a:spLocks noChangeArrowheads="1"/>
            </p:cNvSpPr>
            <p:nvPr/>
          </p:nvSpPr>
          <p:spPr bwMode="auto">
            <a:xfrm>
              <a:off x="1872" y="1200"/>
              <a:ext cx="863" cy="575"/>
            </a:xfrm>
            <a:prstGeom prst="roundRect">
              <a:avLst>
                <a:gd name="adj" fmla="val 171"/>
              </a:avLst>
            </a:prstGeom>
            <a:solidFill>
              <a:srgbClr val="8BAE6C"/>
            </a:solidFill>
            <a:ln w="9525">
              <a:solidFill>
                <a:srgbClr val="003300"/>
              </a:solidFill>
              <a:round/>
              <a:headEnd/>
              <a:tailEnd/>
            </a:ln>
          </p:spPr>
          <p:txBody>
            <a:bodyPr wrap="none" anchor="ctr"/>
            <a:lstStyle/>
            <a:p>
              <a:endParaRPr lang="en-IN"/>
            </a:p>
          </p:txBody>
        </p:sp>
        <p:sp>
          <p:nvSpPr>
            <p:cNvPr id="926725" name="Text Box 5"/>
            <p:cNvSpPr txBox="1">
              <a:spLocks noChangeArrowheads="1"/>
            </p:cNvSpPr>
            <p:nvPr/>
          </p:nvSpPr>
          <p:spPr bwMode="auto">
            <a:xfrm>
              <a:off x="2045" y="1296"/>
              <a:ext cx="575" cy="326"/>
            </a:xfrm>
            <a:prstGeom prst="rect">
              <a:avLst/>
            </a:prstGeom>
            <a:noFill/>
            <a:ln w="9525">
              <a:noFill/>
              <a:miter lim="800000"/>
              <a:headEnd/>
              <a:tailEnd/>
            </a:ln>
          </p:spPr>
          <p:txBody>
            <a:bodyPr lIns="19841" tIns="51588" rIns="19841" bIns="51588"/>
            <a:lstStyle/>
            <a:p>
              <a:pPr defTabSz="1008063">
                <a:lnSpc>
                  <a:spcPct val="85000"/>
                </a:lnSpc>
                <a:spcBef>
                  <a:spcPts val="1763"/>
                </a:spcBef>
                <a:tabLst>
                  <a:tab pos="798513" algn="l"/>
                </a:tabLst>
              </a:pPr>
              <a:r>
                <a:rPr lang="en-GB" sz="3100" b="1">
                  <a:solidFill>
                    <a:srgbClr val="FFFFFF"/>
                  </a:solidFill>
                  <a:latin typeface="times" charset="0"/>
                </a:rPr>
                <a:t>M1</a:t>
              </a:r>
            </a:p>
          </p:txBody>
        </p:sp>
      </p:grpSp>
      <p:grpSp>
        <p:nvGrpSpPr>
          <p:cNvPr id="3" name="Group 6"/>
          <p:cNvGrpSpPr>
            <a:grpSpLocks/>
          </p:cNvGrpSpPr>
          <p:nvPr/>
        </p:nvGrpSpPr>
        <p:grpSpPr bwMode="auto">
          <a:xfrm>
            <a:off x="5487360" y="2819816"/>
            <a:ext cx="1418881" cy="913056"/>
            <a:chOff x="2592" y="1776"/>
            <a:chExt cx="671" cy="575"/>
          </a:xfrm>
        </p:grpSpPr>
        <p:sp>
          <p:nvSpPr>
            <p:cNvPr id="926727" name="AutoShape 7"/>
            <p:cNvSpPr>
              <a:spLocks noChangeArrowheads="1"/>
            </p:cNvSpPr>
            <p:nvPr/>
          </p:nvSpPr>
          <p:spPr bwMode="auto">
            <a:xfrm>
              <a:off x="2592" y="1776"/>
              <a:ext cx="671" cy="575"/>
            </a:xfrm>
            <a:prstGeom prst="roundRect">
              <a:avLst>
                <a:gd name="adj" fmla="val 171"/>
              </a:avLst>
            </a:prstGeom>
            <a:solidFill>
              <a:srgbClr val="000099"/>
            </a:solidFill>
            <a:ln w="9525">
              <a:solidFill>
                <a:srgbClr val="003300"/>
              </a:solidFill>
              <a:round/>
              <a:headEnd/>
              <a:tailEnd/>
            </a:ln>
          </p:spPr>
          <p:txBody>
            <a:bodyPr wrap="none" anchor="ctr"/>
            <a:lstStyle/>
            <a:p>
              <a:endParaRPr lang="en-IN"/>
            </a:p>
          </p:txBody>
        </p:sp>
        <p:sp>
          <p:nvSpPr>
            <p:cNvPr id="926728" name="Text Box 8"/>
            <p:cNvSpPr txBox="1">
              <a:spLocks noChangeArrowheads="1"/>
            </p:cNvSpPr>
            <p:nvPr/>
          </p:nvSpPr>
          <p:spPr bwMode="auto">
            <a:xfrm>
              <a:off x="2688" y="1872"/>
              <a:ext cx="479" cy="326"/>
            </a:xfrm>
            <a:prstGeom prst="rect">
              <a:avLst/>
            </a:prstGeom>
            <a:noFill/>
            <a:ln w="9525">
              <a:noFill/>
              <a:miter lim="800000"/>
              <a:headEnd/>
              <a:tailEnd/>
            </a:ln>
          </p:spPr>
          <p:txBody>
            <a:bodyPr lIns="19841" tIns="51588" rIns="19841" bIns="51588"/>
            <a:lstStyle/>
            <a:p>
              <a:pPr defTabSz="1008063">
                <a:lnSpc>
                  <a:spcPct val="85000"/>
                </a:lnSpc>
                <a:spcBef>
                  <a:spcPts val="1763"/>
                </a:spcBef>
                <a:tabLst>
                  <a:tab pos="798513" algn="l"/>
                </a:tabLst>
              </a:pPr>
              <a:r>
                <a:rPr lang="en-GB" sz="3100" b="1">
                  <a:solidFill>
                    <a:srgbClr val="FFFFFF"/>
                  </a:solidFill>
                  <a:latin typeface="times" charset="0"/>
                </a:rPr>
                <a:t>M4</a:t>
              </a:r>
            </a:p>
          </p:txBody>
        </p:sp>
      </p:grpSp>
      <p:grpSp>
        <p:nvGrpSpPr>
          <p:cNvPr id="4" name="Group 9"/>
          <p:cNvGrpSpPr>
            <a:grpSpLocks/>
          </p:cNvGrpSpPr>
          <p:nvPr/>
        </p:nvGrpSpPr>
        <p:grpSpPr bwMode="auto">
          <a:xfrm>
            <a:off x="3962880" y="2819816"/>
            <a:ext cx="1520640" cy="913056"/>
            <a:chOff x="1872" y="1776"/>
            <a:chExt cx="719" cy="575"/>
          </a:xfrm>
        </p:grpSpPr>
        <p:sp>
          <p:nvSpPr>
            <p:cNvPr id="926730" name="AutoShape 10"/>
            <p:cNvSpPr>
              <a:spLocks noChangeArrowheads="1"/>
            </p:cNvSpPr>
            <p:nvPr/>
          </p:nvSpPr>
          <p:spPr bwMode="auto">
            <a:xfrm>
              <a:off x="1872" y="1776"/>
              <a:ext cx="719" cy="575"/>
            </a:xfrm>
            <a:prstGeom prst="roundRect">
              <a:avLst>
                <a:gd name="adj" fmla="val 171"/>
              </a:avLst>
            </a:prstGeom>
            <a:solidFill>
              <a:srgbClr val="FF66FF"/>
            </a:solidFill>
            <a:ln w="9525">
              <a:solidFill>
                <a:srgbClr val="003300"/>
              </a:solidFill>
              <a:round/>
              <a:headEnd/>
              <a:tailEnd/>
            </a:ln>
          </p:spPr>
          <p:txBody>
            <a:bodyPr wrap="none" anchor="ctr"/>
            <a:lstStyle/>
            <a:p>
              <a:endParaRPr lang="en-IN"/>
            </a:p>
          </p:txBody>
        </p:sp>
        <p:sp>
          <p:nvSpPr>
            <p:cNvPr id="926731" name="Text Box 11"/>
            <p:cNvSpPr txBox="1">
              <a:spLocks noChangeArrowheads="1"/>
            </p:cNvSpPr>
            <p:nvPr/>
          </p:nvSpPr>
          <p:spPr bwMode="auto">
            <a:xfrm>
              <a:off x="1968" y="1872"/>
              <a:ext cx="479" cy="326"/>
            </a:xfrm>
            <a:prstGeom prst="rect">
              <a:avLst/>
            </a:prstGeom>
            <a:noFill/>
            <a:ln w="9525">
              <a:noFill/>
              <a:miter lim="800000"/>
              <a:headEnd/>
              <a:tailEnd/>
            </a:ln>
          </p:spPr>
          <p:txBody>
            <a:bodyPr lIns="19841" tIns="51588" rIns="19841" bIns="51588"/>
            <a:lstStyle/>
            <a:p>
              <a:pPr defTabSz="1008063">
                <a:lnSpc>
                  <a:spcPct val="85000"/>
                </a:lnSpc>
                <a:spcBef>
                  <a:spcPts val="1763"/>
                </a:spcBef>
                <a:tabLst>
                  <a:tab pos="798513" algn="l"/>
                </a:tabLst>
              </a:pPr>
              <a:r>
                <a:rPr lang="en-GB" sz="3100" b="1">
                  <a:solidFill>
                    <a:srgbClr val="FFFFFF"/>
                  </a:solidFill>
                  <a:latin typeface="times" charset="0"/>
                </a:rPr>
                <a:t>M3</a:t>
              </a:r>
            </a:p>
          </p:txBody>
        </p:sp>
      </p:grpSp>
      <p:grpSp>
        <p:nvGrpSpPr>
          <p:cNvPr id="5" name="Group 12"/>
          <p:cNvGrpSpPr>
            <a:grpSpLocks/>
          </p:cNvGrpSpPr>
          <p:nvPr/>
        </p:nvGrpSpPr>
        <p:grpSpPr bwMode="auto">
          <a:xfrm>
            <a:off x="5487360" y="1905321"/>
            <a:ext cx="1418881" cy="913056"/>
            <a:chOff x="2592" y="1200"/>
            <a:chExt cx="671" cy="575"/>
          </a:xfrm>
        </p:grpSpPr>
        <p:sp>
          <p:nvSpPr>
            <p:cNvPr id="926733" name="AutoShape 13"/>
            <p:cNvSpPr>
              <a:spLocks noChangeArrowheads="1"/>
            </p:cNvSpPr>
            <p:nvPr/>
          </p:nvSpPr>
          <p:spPr bwMode="auto">
            <a:xfrm>
              <a:off x="2592" y="1200"/>
              <a:ext cx="671" cy="575"/>
            </a:xfrm>
            <a:prstGeom prst="roundRect">
              <a:avLst>
                <a:gd name="adj" fmla="val 171"/>
              </a:avLst>
            </a:prstGeom>
            <a:solidFill>
              <a:srgbClr val="800000"/>
            </a:solidFill>
            <a:ln w="9525">
              <a:solidFill>
                <a:srgbClr val="003300"/>
              </a:solidFill>
              <a:round/>
              <a:headEnd/>
              <a:tailEnd/>
            </a:ln>
          </p:spPr>
          <p:txBody>
            <a:bodyPr wrap="none" anchor="ctr"/>
            <a:lstStyle/>
            <a:p>
              <a:endParaRPr lang="en-IN"/>
            </a:p>
          </p:txBody>
        </p:sp>
        <p:sp>
          <p:nvSpPr>
            <p:cNvPr id="926734" name="Text Box 14"/>
            <p:cNvSpPr txBox="1">
              <a:spLocks noChangeArrowheads="1"/>
            </p:cNvSpPr>
            <p:nvPr/>
          </p:nvSpPr>
          <p:spPr bwMode="auto">
            <a:xfrm>
              <a:off x="2688" y="1344"/>
              <a:ext cx="479" cy="326"/>
            </a:xfrm>
            <a:prstGeom prst="rect">
              <a:avLst/>
            </a:prstGeom>
            <a:noFill/>
            <a:ln w="9525">
              <a:noFill/>
              <a:miter lim="800000"/>
              <a:headEnd/>
              <a:tailEnd/>
            </a:ln>
          </p:spPr>
          <p:txBody>
            <a:bodyPr lIns="19841" tIns="51588" rIns="19841" bIns="51588"/>
            <a:lstStyle/>
            <a:p>
              <a:pPr defTabSz="1008063">
                <a:lnSpc>
                  <a:spcPct val="85000"/>
                </a:lnSpc>
                <a:spcBef>
                  <a:spcPts val="1763"/>
                </a:spcBef>
                <a:tabLst>
                  <a:tab pos="798513" algn="l"/>
                </a:tabLst>
              </a:pPr>
              <a:r>
                <a:rPr lang="en-GB" sz="3100" b="1">
                  <a:solidFill>
                    <a:srgbClr val="FFFFFF"/>
                  </a:solidFill>
                  <a:latin typeface="times" charset="0"/>
                </a:rPr>
                <a:t>M2</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System Testing</a:t>
            </a:r>
          </a:p>
        </p:txBody>
      </p:sp>
      <p:sp>
        <p:nvSpPr>
          <p:cNvPr id="928771" name="Rectangle 3"/>
          <p:cNvSpPr>
            <a:spLocks noGrp="1" noChangeArrowheads="1"/>
          </p:cNvSpPr>
          <p:nvPr>
            <p:ph idx="1"/>
          </p:nvPr>
        </p:nvSpPr>
        <p:spPr>
          <a:xfrm>
            <a:off x="610561" y="1886598"/>
            <a:ext cx="10901760" cy="4674731"/>
          </a:xfrm>
          <a:ln/>
        </p:spPr>
        <p:txBody>
          <a:bodyPr lIns="19841" tIns="51588" rIns="19841" bIns="51588"/>
          <a:lstStyle/>
          <a:p>
            <a:pPr marL="342900" indent="-342900" defTabSz="914400">
              <a:spcBef>
                <a:spcPts val="825"/>
              </a:spcBef>
            </a:pPr>
            <a:r>
              <a:rPr lang="en-GB" sz="3200" b="0" dirty="0">
                <a:latin typeface="Bookman Old Style" pitchFamily="18" charset="0"/>
              </a:rPr>
              <a:t>After all the modules have been successfully integrated and tested </a:t>
            </a:r>
            <a:r>
              <a:rPr lang="en-GB" sz="3200" dirty="0">
                <a:latin typeface="Bookman Old Style" pitchFamily="18" charset="0"/>
              </a:rPr>
              <a:t>system testing is carried out.</a:t>
            </a:r>
          </a:p>
          <a:p>
            <a:pPr marL="342900" indent="-342900" defTabSz="914400">
              <a:spcBef>
                <a:spcPts val="825"/>
              </a:spcBef>
            </a:pPr>
            <a:r>
              <a:rPr lang="en-GB" dirty="0">
                <a:solidFill>
                  <a:srgbClr val="000099"/>
                </a:solidFill>
                <a:latin typeface="Bookman Old Style" pitchFamily="18" charset="0"/>
              </a:rPr>
              <a:t>Goal of system testing is to </a:t>
            </a:r>
            <a:r>
              <a:rPr lang="en-GB" b="0" dirty="0">
                <a:solidFill>
                  <a:srgbClr val="000099"/>
                </a:solidFill>
                <a:latin typeface="Bookman Old Style" pitchFamily="18" charset="0"/>
              </a:rPr>
              <a:t>ensure that the developed system functions according to its requirements as specified in the SRS document</a:t>
            </a:r>
            <a:r>
              <a:rPr lang="en-GB" sz="3200" b="0" dirty="0">
                <a:solidFill>
                  <a:srgbClr val="000099"/>
                </a:solidFill>
                <a:latin typeface="Bookman Old Style"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Maintenance</a:t>
            </a:r>
          </a:p>
        </p:txBody>
      </p:sp>
      <p:sp>
        <p:nvSpPr>
          <p:cNvPr id="930819" name="Rectangle 3"/>
          <p:cNvSpPr>
            <a:spLocks noGrp="1" noChangeArrowheads="1"/>
          </p:cNvSpPr>
          <p:nvPr>
            <p:ph idx="1"/>
          </p:nvPr>
        </p:nvSpPr>
        <p:spPr>
          <a:xfrm>
            <a:off x="913920" y="1371024"/>
            <a:ext cx="10362241" cy="4774102"/>
          </a:xfrm>
          <a:ln/>
        </p:spPr>
        <p:txBody>
          <a:bodyPr lIns="19841" tIns="51588" rIns="19841" bIns="51588">
            <a:normAutofit/>
          </a:bodyPr>
          <a:lstStyle/>
          <a:p>
            <a:pPr marL="342900" indent="-342900" defTabSz="914400">
              <a:spcBef>
                <a:spcPts val="913"/>
              </a:spcBef>
            </a:pPr>
            <a:r>
              <a:rPr lang="en-GB" sz="3200" b="0" dirty="0">
                <a:latin typeface="Bookman Old Style" pitchFamily="18" charset="0"/>
              </a:rPr>
              <a:t>Maintenance of any software product </a:t>
            </a:r>
            <a:r>
              <a:rPr lang="en-GB" sz="2800" dirty="0">
                <a:latin typeface="Bookman Old Style" pitchFamily="18" charset="0"/>
              </a:rPr>
              <a:t>requires much more effort than the effort to develop the product itself.</a:t>
            </a:r>
          </a:p>
          <a:p>
            <a:pPr marL="342900" indent="-342900" defTabSz="914400">
              <a:spcBef>
                <a:spcPts val="913"/>
              </a:spcBef>
            </a:pPr>
            <a:r>
              <a:rPr lang="en-GB" sz="2800" dirty="0">
                <a:latin typeface="Bookman Old Style" pitchFamily="18" charset="0"/>
              </a:rPr>
              <a:t>The ratio of development effort to maintenance effort is typically 40:60.</a:t>
            </a:r>
          </a:p>
          <a:p>
            <a:pPr marL="342900" indent="-342900" defTabSz="914400">
              <a:spcBef>
                <a:spcPts val="913"/>
              </a:spcBef>
            </a:pPr>
            <a:r>
              <a:rPr lang="en-GB" sz="2800" dirty="0" err="1">
                <a:latin typeface="Bookman Old Style" pitchFamily="18" charset="0"/>
              </a:rPr>
              <a:t>Maintainance</a:t>
            </a:r>
            <a:r>
              <a:rPr lang="en-GB" sz="2800" dirty="0">
                <a:latin typeface="Bookman Old Style" pitchFamily="18" charset="0"/>
              </a:rPr>
              <a:t> is required in three situations.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Maintenance </a:t>
            </a:r>
            <a:endParaRPr lang="en-GB" sz="2000" dirty="0">
              <a:solidFill>
                <a:srgbClr val="0033CC"/>
              </a:solidFill>
              <a:latin typeface="Bookman Old Style" pitchFamily="18" charset="0"/>
            </a:endParaRPr>
          </a:p>
        </p:txBody>
      </p:sp>
      <p:sp>
        <p:nvSpPr>
          <p:cNvPr id="932867" name="Rectangle 3"/>
          <p:cNvSpPr>
            <a:spLocks noGrp="1" noChangeArrowheads="1"/>
          </p:cNvSpPr>
          <p:nvPr>
            <p:ph idx="1"/>
          </p:nvPr>
        </p:nvSpPr>
        <p:spPr>
          <a:xfrm>
            <a:off x="913920" y="1447353"/>
            <a:ext cx="10769281" cy="4588322"/>
          </a:xfrm>
          <a:ln/>
        </p:spPr>
        <p:txBody>
          <a:bodyPr lIns="19841" tIns="51588" rIns="19841" bIns="51588"/>
          <a:lstStyle/>
          <a:p>
            <a:pPr marL="342900" indent="-342900" defTabSz="914400">
              <a:spcBef>
                <a:spcPts val="638"/>
              </a:spcBef>
            </a:pPr>
            <a:r>
              <a:rPr lang="en-GB" sz="2800" b="0" u="sng" dirty="0">
                <a:solidFill>
                  <a:srgbClr val="800000"/>
                </a:solidFill>
                <a:latin typeface="Bookman Old Style" pitchFamily="18" charset="0"/>
              </a:rPr>
              <a:t>Corrective maintenance:</a:t>
            </a:r>
            <a:r>
              <a:rPr lang="en-GB" sz="2800" b="0" dirty="0">
                <a:latin typeface="Bookman Old Style" pitchFamily="18" charset="0"/>
              </a:rPr>
              <a:t> </a:t>
            </a:r>
          </a:p>
          <a:p>
            <a:pPr marL="742950" lvl="1" defTabSz="914400">
              <a:spcBef>
                <a:spcPts val="550"/>
              </a:spcBef>
            </a:pPr>
            <a:r>
              <a:rPr lang="en-GB" sz="2400" b="0" dirty="0">
                <a:latin typeface="Bookman Old Style" pitchFamily="18" charset="0"/>
              </a:rPr>
              <a:t>Correct errors which were not discovered during the product development  phases.</a:t>
            </a:r>
          </a:p>
          <a:p>
            <a:pPr marL="342900" indent="-342900" defTabSz="914400">
              <a:spcBef>
                <a:spcPts val="638"/>
              </a:spcBef>
            </a:pPr>
            <a:r>
              <a:rPr lang="en-GB" sz="2800" b="0" u="sng" dirty="0">
                <a:solidFill>
                  <a:srgbClr val="800000"/>
                </a:solidFill>
                <a:latin typeface="Bookman Old Style" pitchFamily="18" charset="0"/>
              </a:rPr>
              <a:t>Perfective maintenance: </a:t>
            </a:r>
          </a:p>
          <a:p>
            <a:pPr marL="742950" lvl="1" defTabSz="914400">
              <a:spcBef>
                <a:spcPts val="550"/>
              </a:spcBef>
            </a:pPr>
            <a:r>
              <a:rPr lang="en-GB" sz="2400" b="0" dirty="0">
                <a:latin typeface="Bookman Old Style" pitchFamily="18" charset="0"/>
              </a:rPr>
              <a:t>Improve implementation of the system</a:t>
            </a:r>
          </a:p>
          <a:p>
            <a:pPr marL="742950" lvl="1" defTabSz="914400">
              <a:spcBef>
                <a:spcPts val="550"/>
              </a:spcBef>
            </a:pPr>
            <a:r>
              <a:rPr lang="en-GB" sz="2400" b="0" dirty="0">
                <a:latin typeface="Bookman Old Style" pitchFamily="18" charset="0"/>
              </a:rPr>
              <a:t>enhance functionalities of the system.</a:t>
            </a:r>
          </a:p>
          <a:p>
            <a:pPr marL="342900" indent="-342900" defTabSz="914400">
              <a:spcBef>
                <a:spcPts val="638"/>
              </a:spcBef>
            </a:pPr>
            <a:r>
              <a:rPr lang="en-GB" sz="2800" b="0" u="sng" dirty="0">
                <a:solidFill>
                  <a:srgbClr val="800000"/>
                </a:solidFill>
                <a:latin typeface="Bookman Old Style" pitchFamily="18" charset="0"/>
              </a:rPr>
              <a:t>Adaptive maintenance:</a:t>
            </a:r>
            <a:r>
              <a:rPr lang="en-GB" sz="2800" b="0" dirty="0">
                <a:latin typeface="Bookman Old Style" pitchFamily="18" charset="0"/>
              </a:rPr>
              <a:t> </a:t>
            </a:r>
          </a:p>
          <a:p>
            <a:pPr marL="742950" lvl="1" defTabSz="914400">
              <a:spcBef>
                <a:spcPts val="550"/>
              </a:spcBef>
            </a:pPr>
            <a:r>
              <a:rPr lang="en-GB" sz="2400" b="0" dirty="0">
                <a:latin typeface="Bookman Old Style" pitchFamily="18" charset="0"/>
              </a:rPr>
              <a:t>Port software to a new environment, </a:t>
            </a:r>
          </a:p>
          <a:p>
            <a:pPr marL="1143000" lvl="2" indent="-228600" defTabSz="914400">
              <a:spcBef>
                <a:spcPts val="463"/>
              </a:spcBef>
            </a:pPr>
            <a:r>
              <a:rPr lang="en-GB" sz="2000" b="0" dirty="0">
                <a:latin typeface="Bookman Old Style" pitchFamily="18" charset="0"/>
              </a:rPr>
              <a:t>e.g. to a new computer or to a new operating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aterfall-model-what-is-it-its-advantages-disadvantages-5-638.jpg"/>
          <p:cNvPicPr>
            <a:picLocks noGrp="1" noChangeAspect="1"/>
          </p:cNvPicPr>
          <p:nvPr>
            <p:ph idx="1"/>
          </p:nvPr>
        </p:nvPicPr>
        <p:blipFill>
          <a:blip r:embed="rId2" cstate="print"/>
          <a:stretch>
            <a:fillRect/>
          </a:stretch>
        </p:blipFill>
        <p:spPr>
          <a:xfrm>
            <a:off x="-21470" y="750627"/>
            <a:ext cx="12213471" cy="5706699"/>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fontScale="90000"/>
          </a:bodyPr>
          <a:lstStyle/>
          <a:p>
            <a:endParaRPr lang="en-US" dirty="0"/>
          </a:p>
        </p:txBody>
      </p:sp>
      <p:pic>
        <p:nvPicPr>
          <p:cNvPr id="4" name="Content Placeholder 3" descr="waterfall-model-what-is-it-its-advantages-disadvantages-6-638.jpg"/>
          <p:cNvPicPr>
            <a:picLocks noGrp="1" noChangeAspect="1"/>
          </p:cNvPicPr>
          <p:nvPr>
            <p:ph idx="1"/>
          </p:nvPr>
        </p:nvPicPr>
        <p:blipFill>
          <a:blip r:embed="rId2" cstate="print"/>
          <a:stretch>
            <a:fillRect/>
          </a:stretch>
        </p:blipFill>
        <p:spPr>
          <a:xfrm>
            <a:off x="0" y="0"/>
            <a:ext cx="12191999" cy="68580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173" y="762000"/>
            <a:ext cx="9908275" cy="838200"/>
          </a:xfrm>
        </p:spPr>
        <p:txBody>
          <a:bodyPr>
            <a:normAutofit fontScale="90000"/>
          </a:bodyPr>
          <a:lstStyle/>
          <a:p>
            <a:pPr algn="l">
              <a:lnSpc>
                <a:spcPts val="3000"/>
              </a:lnSpc>
            </a:pPr>
            <a:br>
              <a:rPr lang="en-IN" sz="3600" dirty="0">
                <a:solidFill>
                  <a:srgbClr val="C00000"/>
                </a:solidFill>
                <a:latin typeface="Bookman Old Style" pitchFamily="18" charset="0"/>
              </a:rPr>
            </a:br>
            <a:r>
              <a:rPr lang="en-IN" sz="3600" dirty="0">
                <a:solidFill>
                  <a:srgbClr val="C00000"/>
                </a:solidFill>
                <a:latin typeface="Bookman Old Style" pitchFamily="18" charset="0"/>
              </a:rPr>
              <a:t> Disadvantages of Waterfall model</a:t>
            </a:r>
            <a:endParaRPr lang="en-IN" sz="3600" dirty="0">
              <a:solidFill>
                <a:srgbClr val="C00000"/>
              </a:solidFill>
            </a:endParaRPr>
          </a:p>
        </p:txBody>
      </p:sp>
      <p:sp>
        <p:nvSpPr>
          <p:cNvPr id="3" name="Subtitle 2"/>
          <p:cNvSpPr>
            <a:spLocks noGrp="1"/>
          </p:cNvSpPr>
          <p:nvPr>
            <p:ph type="subTitle" idx="1"/>
          </p:nvPr>
        </p:nvSpPr>
        <p:spPr>
          <a:xfrm>
            <a:off x="1460310" y="1981200"/>
            <a:ext cx="8598090" cy="3518848"/>
          </a:xfrm>
        </p:spPr>
        <p:txBody>
          <a:bodyPr>
            <a:normAutofit/>
          </a:bodyPr>
          <a:lstStyle/>
          <a:p>
            <a:pPr algn="l">
              <a:buFont typeface="Wingdings" pitchFamily="2" charset="2"/>
              <a:buChar char="§"/>
            </a:pPr>
            <a:r>
              <a:rPr lang="en-IN" dirty="0">
                <a:solidFill>
                  <a:srgbClr val="7030A0"/>
                </a:solidFill>
                <a:latin typeface="Bookman Old Style" pitchFamily="18" charset="0"/>
              </a:rPr>
              <a:t> No Feedback paths</a:t>
            </a:r>
          </a:p>
          <a:p>
            <a:pPr algn="l">
              <a:buFont typeface="Wingdings" pitchFamily="2" charset="2"/>
              <a:buChar char="§"/>
            </a:pPr>
            <a:r>
              <a:rPr lang="en-US" dirty="0">
                <a:solidFill>
                  <a:srgbClr val="7030A0"/>
                </a:solidFill>
                <a:latin typeface="Bookman Old Style" pitchFamily="18" charset="0"/>
              </a:rPr>
              <a:t>Difficult to accommodate change requests</a:t>
            </a:r>
          </a:p>
          <a:p>
            <a:pPr algn="l">
              <a:buFont typeface="Wingdings" pitchFamily="2" charset="2"/>
              <a:buChar char="§"/>
            </a:pPr>
            <a:r>
              <a:rPr lang="en-US" dirty="0">
                <a:solidFill>
                  <a:srgbClr val="7030A0"/>
                </a:solidFill>
                <a:latin typeface="Bookman Old Style" pitchFamily="18" charset="0"/>
              </a:rPr>
              <a:t>Inefficient error corrections</a:t>
            </a:r>
          </a:p>
          <a:p>
            <a:pPr algn="l">
              <a:buFont typeface="Wingdings" pitchFamily="2" charset="2"/>
              <a:buChar char="§"/>
            </a:pPr>
            <a:r>
              <a:rPr lang="en-US" dirty="0">
                <a:solidFill>
                  <a:srgbClr val="7030A0"/>
                </a:solidFill>
                <a:latin typeface="Bookman Old Style" pitchFamily="18" charset="0"/>
              </a:rPr>
              <a:t>No overlapping of phases</a:t>
            </a:r>
            <a:endParaRPr lang="en-IN" dirty="0">
              <a:solidFill>
                <a:srgbClr val="7030A0"/>
              </a:solidFill>
              <a:latin typeface="Bookman Old Style"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173" y="762000"/>
            <a:ext cx="9908275" cy="838200"/>
          </a:xfrm>
        </p:spPr>
        <p:txBody>
          <a:bodyPr>
            <a:normAutofit fontScale="90000"/>
          </a:bodyPr>
          <a:lstStyle/>
          <a:p>
            <a:pPr algn="l">
              <a:lnSpc>
                <a:spcPts val="3000"/>
              </a:lnSpc>
            </a:pPr>
            <a:br>
              <a:rPr lang="en-IN" sz="3600" dirty="0">
                <a:solidFill>
                  <a:srgbClr val="C00000"/>
                </a:solidFill>
                <a:latin typeface="Bookman Old Style" pitchFamily="18" charset="0"/>
              </a:rPr>
            </a:br>
            <a:r>
              <a:rPr lang="en-IN" sz="3600" dirty="0">
                <a:solidFill>
                  <a:srgbClr val="C00000"/>
                </a:solidFill>
                <a:latin typeface="Bookman Old Style" pitchFamily="18" charset="0"/>
              </a:rPr>
              <a:t> When to use the Waterfall Mode</a:t>
            </a:r>
            <a:r>
              <a:rPr lang="en-IN" sz="3600" dirty="0">
                <a:solidFill>
                  <a:srgbClr val="C00000"/>
                </a:solidFill>
              </a:rPr>
              <a:t>l?</a:t>
            </a:r>
          </a:p>
        </p:txBody>
      </p:sp>
      <p:sp>
        <p:nvSpPr>
          <p:cNvPr id="3" name="Subtitle 2"/>
          <p:cNvSpPr>
            <a:spLocks noGrp="1"/>
          </p:cNvSpPr>
          <p:nvPr>
            <p:ph type="subTitle" idx="1"/>
          </p:nvPr>
        </p:nvSpPr>
        <p:spPr>
          <a:xfrm>
            <a:off x="1460310" y="1981200"/>
            <a:ext cx="8598090" cy="3518848"/>
          </a:xfrm>
        </p:spPr>
        <p:txBody>
          <a:bodyPr>
            <a:normAutofit fontScale="92500"/>
          </a:bodyPr>
          <a:lstStyle/>
          <a:p>
            <a:pPr algn="l">
              <a:buFont typeface="Wingdings" pitchFamily="2" charset="2"/>
              <a:buChar char="§"/>
            </a:pPr>
            <a:r>
              <a:rPr lang="en-IN" dirty="0">
                <a:solidFill>
                  <a:srgbClr val="7030A0"/>
                </a:solidFill>
                <a:latin typeface="Bookman Old Style" pitchFamily="18" charset="0"/>
              </a:rPr>
              <a:t>  Requirements are well known and stable</a:t>
            </a:r>
          </a:p>
          <a:p>
            <a:pPr algn="l">
              <a:buFont typeface="Wingdings" pitchFamily="2" charset="2"/>
              <a:buChar char="§"/>
            </a:pPr>
            <a:endParaRPr lang="en-IN" sz="1000" dirty="0">
              <a:solidFill>
                <a:srgbClr val="7030A0"/>
              </a:solidFill>
              <a:latin typeface="Bookman Old Style" pitchFamily="18" charset="0"/>
            </a:endParaRPr>
          </a:p>
          <a:p>
            <a:pPr algn="l">
              <a:buFont typeface="Wingdings" pitchFamily="2" charset="2"/>
              <a:buChar char="§"/>
            </a:pPr>
            <a:r>
              <a:rPr lang="en-IN" dirty="0">
                <a:solidFill>
                  <a:srgbClr val="7030A0"/>
                </a:solidFill>
                <a:latin typeface="Bookman Old Style" pitchFamily="18" charset="0"/>
              </a:rPr>
              <a:t>  Technology is understood</a:t>
            </a:r>
          </a:p>
          <a:p>
            <a:pPr algn="l">
              <a:buFont typeface="Wingdings" pitchFamily="2" charset="2"/>
              <a:buChar char="§"/>
            </a:pPr>
            <a:endParaRPr lang="en-IN" sz="1100" dirty="0">
              <a:solidFill>
                <a:srgbClr val="7030A0"/>
              </a:solidFill>
              <a:latin typeface="Bookman Old Style" pitchFamily="18" charset="0"/>
            </a:endParaRPr>
          </a:p>
          <a:p>
            <a:pPr algn="l">
              <a:buFont typeface="Wingdings" pitchFamily="2" charset="2"/>
              <a:buChar char="§"/>
            </a:pPr>
            <a:r>
              <a:rPr lang="en-IN" dirty="0">
                <a:solidFill>
                  <a:srgbClr val="7030A0"/>
                </a:solidFill>
                <a:latin typeface="Bookman Old Style" pitchFamily="18" charset="0"/>
              </a:rPr>
              <a:t>  Development team have experience with similar projects</a:t>
            </a:r>
          </a:p>
          <a:p>
            <a:pPr algn="l">
              <a:buFont typeface="Wingdings" pitchFamily="2" charset="2"/>
              <a:buChar char="§"/>
            </a:pPr>
            <a:endParaRPr lang="en-IN" sz="1100" dirty="0">
              <a:solidFill>
                <a:srgbClr val="7030A0"/>
              </a:solidFill>
              <a:latin typeface="Bookman Old Style" pitchFamily="18" charset="0"/>
            </a:endParaRPr>
          </a:p>
          <a:p>
            <a:pPr algn="l">
              <a:buFont typeface="Wingdings" pitchFamily="2" charset="2"/>
              <a:buChar char="§"/>
            </a:pPr>
            <a:r>
              <a:rPr lang="en-US" dirty="0">
                <a:solidFill>
                  <a:srgbClr val="7030A0"/>
                </a:solidFill>
                <a:latin typeface="Bookman Old Style" pitchFamily="18" charset="0"/>
              </a:rPr>
              <a:t>  For small projects</a:t>
            </a:r>
            <a:endParaRPr lang="en-IN" dirty="0">
              <a:solidFill>
                <a:srgbClr val="7030A0"/>
              </a:solidFill>
              <a:latin typeface="Bookman Old Style" pitchFamily="18" charset="0"/>
            </a:endParaRPr>
          </a:p>
        </p:txBody>
      </p:sp>
    </p:spTree>
    <p:extLst>
      <p:ext uri="{BB962C8B-B14F-4D97-AF65-F5344CB8AC3E}">
        <p14:creationId xmlns:p14="http://schemas.microsoft.com/office/powerpoint/2010/main" val="3927300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Iterative Waterfall Model</a:t>
            </a:r>
            <a:endParaRPr lang="en-GB" sz="2000" dirty="0">
              <a:solidFill>
                <a:srgbClr val="0033CC"/>
              </a:solidFill>
              <a:latin typeface="Bookman Old Style" pitchFamily="18" charset="0"/>
            </a:endParaRPr>
          </a:p>
        </p:txBody>
      </p:sp>
      <p:sp>
        <p:nvSpPr>
          <p:cNvPr id="936963" name="Rectangle 3"/>
          <p:cNvSpPr>
            <a:spLocks noGrp="1" noChangeArrowheads="1"/>
          </p:cNvSpPr>
          <p:nvPr>
            <p:ph idx="1"/>
          </p:nvPr>
        </p:nvSpPr>
        <p:spPr>
          <a:xfrm>
            <a:off x="610561" y="1317171"/>
            <a:ext cx="10901760" cy="5453743"/>
          </a:xfrm>
          <a:ln/>
        </p:spPr>
        <p:txBody>
          <a:bodyPr lIns="19841" tIns="51588" rIns="19841" bIns="51588">
            <a:normAutofit/>
          </a:bodyPr>
          <a:lstStyle/>
          <a:p>
            <a:pPr marL="342900" indent="-342900" defTabSz="914400">
              <a:spcBef>
                <a:spcPts val="913"/>
              </a:spcBef>
            </a:pPr>
            <a:r>
              <a:rPr lang="en-GB" sz="2400" dirty="0">
                <a:latin typeface="Bookman Old Style" pitchFamily="18" charset="0"/>
              </a:rPr>
              <a:t>The main change brought about by the Iterative Waterfall model to the Classical Waterfall model is in the form of feedback paths from every phase to its preceding phases. </a:t>
            </a:r>
          </a:p>
          <a:p>
            <a:pPr marL="342900" indent="-342900" defTabSz="914400">
              <a:spcBef>
                <a:spcPts val="913"/>
              </a:spcBef>
            </a:pPr>
            <a:r>
              <a:rPr lang="en-GB" sz="2400" dirty="0">
                <a:latin typeface="Bookman Old Style" pitchFamily="18" charset="0"/>
              </a:rPr>
              <a:t>The feedback paths allow for correcting errors committed by a programmer during some phase , as and when these are detected in a later phase.</a:t>
            </a:r>
          </a:p>
          <a:p>
            <a:pPr marL="342900" indent="-342900" defTabSz="914400">
              <a:spcBef>
                <a:spcPts val="913"/>
              </a:spcBef>
            </a:pPr>
            <a:r>
              <a:rPr lang="en-GB" sz="2400" dirty="0">
                <a:latin typeface="Bookman Old Style" pitchFamily="18" charset="0"/>
              </a:rPr>
              <a:t>For example if during test phase design error is identified, then the feedback </a:t>
            </a:r>
            <a:r>
              <a:rPr lang="en-GB" sz="2400" dirty="0" err="1">
                <a:latin typeface="Bookman Old Style" pitchFamily="18" charset="0"/>
              </a:rPr>
              <a:t>pathallows</a:t>
            </a:r>
            <a:r>
              <a:rPr lang="en-GB" sz="2400" dirty="0">
                <a:latin typeface="Bookman Old Style" pitchFamily="18" charset="0"/>
              </a:rPr>
              <a:t> the design to be reworked and the change to be reflected in the design documents </a:t>
            </a:r>
          </a:p>
          <a:p>
            <a:pPr marL="342900" indent="-342900" defTabSz="914400">
              <a:spcBef>
                <a:spcPts val="913"/>
              </a:spcBef>
            </a:pPr>
            <a:r>
              <a:rPr lang="en-GB" sz="2400" dirty="0">
                <a:latin typeface="Bookman Old Style" pitchFamily="18" charset="0"/>
              </a:rPr>
              <a:t>There is no feedback path to the feasibility phase because once a team accepted to take up a project, they does not give up the project easily due to legal and moral reasons.</a:t>
            </a:r>
            <a:endParaRPr lang="en-GB" sz="2400" b="0" dirty="0">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r>
              <a:rPr lang="en-US" sz="4400" dirty="0">
                <a:solidFill>
                  <a:srgbClr val="FF0000"/>
                </a:solidFill>
                <a:latin typeface="Bookman Old Style" pitchFamily="18" charset="0"/>
              </a:rPr>
              <a:t>Unit-I</a:t>
            </a:r>
            <a:br>
              <a:rPr lang="en-US" sz="4400" dirty="0">
                <a:solidFill>
                  <a:srgbClr val="FF0000"/>
                </a:solidFill>
                <a:latin typeface="Bookman Old Style" pitchFamily="18" charset="0"/>
              </a:rPr>
            </a:b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algn="ctr">
              <a:buFont typeface="Wingdings 2"/>
              <a:buNone/>
            </a:pPr>
            <a:r>
              <a:rPr lang="en-US" sz="5400" b="1" dirty="0">
                <a:solidFill>
                  <a:srgbClr val="C00000"/>
                </a:solidFill>
                <a:latin typeface="Bookman Old Style" pitchFamily="18" charset="0"/>
              </a:rPr>
              <a:t>Introduction and Software Life Cycle Models</a:t>
            </a:r>
          </a:p>
        </p:txBody>
      </p:sp>
    </p:spTree>
    <p:extLst>
      <p:ext uri="{BB962C8B-B14F-4D97-AF65-F5344CB8AC3E}">
        <p14:creationId xmlns:p14="http://schemas.microsoft.com/office/powerpoint/2010/main" val="2571389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Iterative Waterfall Model</a:t>
            </a:r>
            <a:endParaRPr lang="en-GB" sz="2000" dirty="0">
              <a:solidFill>
                <a:srgbClr val="0033CC"/>
              </a:solidFill>
              <a:latin typeface="Bookman Old Style" pitchFamily="18" charset="0"/>
            </a:endParaRPr>
          </a:p>
        </p:txBody>
      </p:sp>
      <p:sp>
        <p:nvSpPr>
          <p:cNvPr id="941059" name="Text Box 3"/>
          <p:cNvSpPr txBox="1">
            <a:spLocks noChangeArrowheads="1"/>
          </p:cNvSpPr>
          <p:nvPr/>
        </p:nvSpPr>
        <p:spPr bwMode="auto">
          <a:xfrm>
            <a:off x="2438400" y="1600009"/>
            <a:ext cx="2436481" cy="625026"/>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2000" b="1">
                <a:solidFill>
                  <a:schemeClr val="tx1"/>
                </a:solidFill>
                <a:latin typeface="times" charset="0"/>
              </a:rPr>
              <a:t>Feasibility Study</a:t>
            </a:r>
          </a:p>
        </p:txBody>
      </p:sp>
      <p:sp>
        <p:nvSpPr>
          <p:cNvPr id="941060" name="AutoShape 4"/>
          <p:cNvSpPr>
            <a:spLocks noChangeArrowheads="1"/>
          </p:cNvSpPr>
          <p:nvPr/>
        </p:nvSpPr>
        <p:spPr bwMode="auto">
          <a:xfrm>
            <a:off x="2438400" y="1600008"/>
            <a:ext cx="2334720" cy="38020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61" name="Text Box 5"/>
          <p:cNvSpPr txBox="1">
            <a:spLocks noChangeArrowheads="1"/>
          </p:cNvSpPr>
          <p:nvPr/>
        </p:nvSpPr>
        <p:spPr bwMode="auto">
          <a:xfrm>
            <a:off x="3148800" y="2209192"/>
            <a:ext cx="2436481" cy="381641"/>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1600" b="1" dirty="0">
                <a:solidFill>
                  <a:schemeClr val="tx1"/>
                </a:solidFill>
                <a:latin typeface="times" charset="0"/>
              </a:rPr>
              <a:t>Req.   Analysis and specification</a:t>
            </a:r>
          </a:p>
        </p:txBody>
      </p:sp>
      <p:sp>
        <p:nvSpPr>
          <p:cNvPr id="941062" name="AutoShape 6"/>
          <p:cNvSpPr>
            <a:spLocks noChangeArrowheads="1"/>
          </p:cNvSpPr>
          <p:nvPr/>
        </p:nvSpPr>
        <p:spPr bwMode="auto">
          <a:xfrm>
            <a:off x="3148800" y="2209191"/>
            <a:ext cx="2334720" cy="501351"/>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63" name="Text Box 7"/>
          <p:cNvSpPr txBox="1">
            <a:spLocks noChangeArrowheads="1"/>
          </p:cNvSpPr>
          <p:nvPr/>
        </p:nvSpPr>
        <p:spPr bwMode="auto">
          <a:xfrm>
            <a:off x="3962880" y="2819816"/>
            <a:ext cx="2436481" cy="364359"/>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2000" b="1">
                <a:solidFill>
                  <a:schemeClr val="tx1"/>
                </a:solidFill>
                <a:latin typeface="times" charset="0"/>
              </a:rPr>
              <a:t>       Design</a:t>
            </a:r>
          </a:p>
        </p:txBody>
      </p:sp>
      <p:sp>
        <p:nvSpPr>
          <p:cNvPr id="941064" name="AutoShape 8"/>
          <p:cNvSpPr>
            <a:spLocks noChangeArrowheads="1"/>
          </p:cNvSpPr>
          <p:nvPr/>
        </p:nvSpPr>
        <p:spPr bwMode="auto">
          <a:xfrm>
            <a:off x="3962880" y="2819817"/>
            <a:ext cx="2334720" cy="37876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65" name="Text Box 9"/>
          <p:cNvSpPr txBox="1">
            <a:spLocks noChangeArrowheads="1"/>
          </p:cNvSpPr>
          <p:nvPr/>
        </p:nvSpPr>
        <p:spPr bwMode="auto">
          <a:xfrm>
            <a:off x="4773121" y="3429001"/>
            <a:ext cx="2438400" cy="365798"/>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2000" b="1" dirty="0">
                <a:solidFill>
                  <a:schemeClr val="tx1"/>
                </a:solidFill>
                <a:latin typeface="times" charset="0"/>
              </a:rPr>
              <a:t> </a:t>
            </a:r>
            <a:r>
              <a:rPr lang="en-GB" b="1" dirty="0">
                <a:solidFill>
                  <a:schemeClr val="tx1"/>
                </a:solidFill>
                <a:latin typeface="times" charset="0"/>
              </a:rPr>
              <a:t>Coding and unit testing</a:t>
            </a:r>
          </a:p>
        </p:txBody>
      </p:sp>
      <p:sp>
        <p:nvSpPr>
          <p:cNvPr id="941066" name="AutoShape 10"/>
          <p:cNvSpPr>
            <a:spLocks noChangeArrowheads="1"/>
          </p:cNvSpPr>
          <p:nvPr/>
        </p:nvSpPr>
        <p:spPr bwMode="auto">
          <a:xfrm>
            <a:off x="4775041" y="3429001"/>
            <a:ext cx="2334720" cy="378759"/>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67" name="Text Box 11"/>
          <p:cNvSpPr txBox="1">
            <a:spLocks noChangeArrowheads="1"/>
          </p:cNvSpPr>
          <p:nvPr/>
        </p:nvSpPr>
        <p:spPr bwMode="auto">
          <a:xfrm>
            <a:off x="5323114" y="3848084"/>
            <a:ext cx="2624367" cy="571741"/>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2000" b="1" dirty="0">
                <a:solidFill>
                  <a:schemeClr val="tx1"/>
                </a:solidFill>
                <a:latin typeface="times" charset="0"/>
              </a:rPr>
              <a:t> </a:t>
            </a:r>
            <a:r>
              <a:rPr lang="en-GB" sz="1600" b="1" dirty="0">
                <a:solidFill>
                  <a:schemeClr val="tx1"/>
                </a:solidFill>
                <a:latin typeface="times" charset="0"/>
              </a:rPr>
              <a:t>Integration and </a:t>
            </a:r>
            <a:r>
              <a:rPr lang="en-GB" sz="1600" b="1" dirty="0" err="1">
                <a:solidFill>
                  <a:schemeClr val="tx1"/>
                </a:solidFill>
                <a:latin typeface="times" charset="0"/>
              </a:rPr>
              <a:t>systemTesting</a:t>
            </a:r>
            <a:endParaRPr lang="en-GB" sz="1600" b="1" dirty="0">
              <a:solidFill>
                <a:schemeClr val="tx1"/>
              </a:solidFill>
              <a:latin typeface="times" charset="0"/>
            </a:endParaRPr>
          </a:p>
        </p:txBody>
      </p:sp>
      <p:sp>
        <p:nvSpPr>
          <p:cNvPr id="941068" name="AutoShape 12"/>
          <p:cNvSpPr>
            <a:spLocks noChangeArrowheads="1"/>
          </p:cNvSpPr>
          <p:nvPr/>
        </p:nvSpPr>
        <p:spPr bwMode="auto">
          <a:xfrm>
            <a:off x="5323114" y="3951514"/>
            <a:ext cx="2598806" cy="46687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69" name="Text Box 13"/>
          <p:cNvSpPr txBox="1">
            <a:spLocks noChangeArrowheads="1"/>
          </p:cNvSpPr>
          <p:nvPr/>
        </p:nvSpPr>
        <p:spPr bwMode="auto">
          <a:xfrm>
            <a:off x="6401280" y="4648808"/>
            <a:ext cx="2436481" cy="364359"/>
          </a:xfrm>
          <a:prstGeom prst="rect">
            <a:avLst/>
          </a:prstGeom>
          <a:noFill/>
          <a:ln w="9525">
            <a:noFill/>
            <a:miter lim="800000"/>
            <a:headEnd/>
            <a:tailEnd/>
          </a:ln>
        </p:spPr>
        <p:txBody>
          <a:bodyPr lIns="19841" tIns="51588" rIns="19841" bIns="51588"/>
          <a:lstStyle/>
          <a:p>
            <a:pPr defTabSz="1008063">
              <a:lnSpc>
                <a:spcPct val="85000"/>
              </a:lnSpc>
              <a:spcBef>
                <a:spcPts val="1138"/>
              </a:spcBef>
              <a:tabLst>
                <a:tab pos="952500" algn="l"/>
                <a:tab pos="1905000" algn="l"/>
              </a:tabLst>
            </a:pPr>
            <a:r>
              <a:rPr lang="en-GB" sz="2000" b="1">
                <a:solidFill>
                  <a:schemeClr val="tx1"/>
                </a:solidFill>
                <a:latin typeface="times" charset="0"/>
              </a:rPr>
              <a:t>    Maintenance</a:t>
            </a:r>
          </a:p>
        </p:txBody>
      </p:sp>
      <p:sp>
        <p:nvSpPr>
          <p:cNvPr id="941070" name="AutoShape 14"/>
          <p:cNvSpPr>
            <a:spLocks noChangeArrowheads="1"/>
          </p:cNvSpPr>
          <p:nvPr/>
        </p:nvSpPr>
        <p:spPr bwMode="auto">
          <a:xfrm>
            <a:off x="6401280" y="4648809"/>
            <a:ext cx="2334720" cy="378760"/>
          </a:xfrm>
          <a:prstGeom prst="roundRect">
            <a:avLst>
              <a:gd name="adj" fmla="val 417"/>
            </a:avLst>
          </a:prstGeom>
          <a:noFill/>
          <a:ln w="38160">
            <a:solidFill>
              <a:srgbClr val="003300"/>
            </a:solidFill>
            <a:round/>
            <a:headEnd/>
            <a:tailEnd/>
          </a:ln>
        </p:spPr>
        <p:txBody>
          <a:bodyPr wrap="none" anchor="ctr"/>
          <a:lstStyle/>
          <a:p>
            <a:endParaRPr lang="en-IN"/>
          </a:p>
        </p:txBody>
      </p:sp>
      <p:sp>
        <p:nvSpPr>
          <p:cNvPr id="941071" name="Line 15"/>
          <p:cNvSpPr>
            <a:spLocks noChangeShapeType="1"/>
          </p:cNvSpPr>
          <p:nvPr/>
        </p:nvSpPr>
        <p:spPr bwMode="auto">
          <a:xfrm>
            <a:off x="4775041" y="1828992"/>
            <a:ext cx="305279" cy="0"/>
          </a:xfrm>
          <a:prstGeom prst="line">
            <a:avLst/>
          </a:prstGeom>
          <a:noFill/>
          <a:ln w="38160">
            <a:solidFill>
              <a:srgbClr val="003300"/>
            </a:solidFill>
            <a:round/>
            <a:headEnd/>
            <a:tailEnd/>
          </a:ln>
        </p:spPr>
        <p:txBody>
          <a:bodyPr/>
          <a:lstStyle/>
          <a:p>
            <a:endParaRPr lang="en-IN"/>
          </a:p>
        </p:txBody>
      </p:sp>
      <p:sp>
        <p:nvSpPr>
          <p:cNvPr id="941072" name="Line 16"/>
          <p:cNvSpPr>
            <a:spLocks noChangeShapeType="1"/>
          </p:cNvSpPr>
          <p:nvPr/>
        </p:nvSpPr>
        <p:spPr bwMode="auto">
          <a:xfrm>
            <a:off x="5080320" y="1828992"/>
            <a:ext cx="0" cy="380200"/>
          </a:xfrm>
          <a:prstGeom prst="line">
            <a:avLst/>
          </a:prstGeom>
          <a:noFill/>
          <a:ln w="38160">
            <a:solidFill>
              <a:srgbClr val="003300"/>
            </a:solidFill>
            <a:round/>
            <a:headEnd/>
            <a:tailEnd type="triangle" w="lg" len="lg"/>
          </a:ln>
        </p:spPr>
        <p:txBody>
          <a:bodyPr/>
          <a:lstStyle/>
          <a:p>
            <a:endParaRPr lang="en-IN"/>
          </a:p>
        </p:txBody>
      </p:sp>
      <p:sp>
        <p:nvSpPr>
          <p:cNvPr id="941073" name="Line 17"/>
          <p:cNvSpPr>
            <a:spLocks noChangeShapeType="1"/>
          </p:cNvSpPr>
          <p:nvPr/>
        </p:nvSpPr>
        <p:spPr bwMode="auto">
          <a:xfrm>
            <a:off x="5487361" y="2438176"/>
            <a:ext cx="303360" cy="0"/>
          </a:xfrm>
          <a:prstGeom prst="line">
            <a:avLst/>
          </a:prstGeom>
          <a:noFill/>
          <a:ln w="38160">
            <a:solidFill>
              <a:srgbClr val="003300"/>
            </a:solidFill>
            <a:round/>
            <a:headEnd/>
            <a:tailEnd/>
          </a:ln>
        </p:spPr>
        <p:txBody>
          <a:bodyPr/>
          <a:lstStyle/>
          <a:p>
            <a:endParaRPr lang="en-IN"/>
          </a:p>
        </p:txBody>
      </p:sp>
      <p:sp>
        <p:nvSpPr>
          <p:cNvPr id="941074" name="Line 18"/>
          <p:cNvSpPr>
            <a:spLocks noChangeShapeType="1"/>
          </p:cNvSpPr>
          <p:nvPr/>
        </p:nvSpPr>
        <p:spPr bwMode="auto">
          <a:xfrm>
            <a:off x="5790720" y="2438177"/>
            <a:ext cx="0" cy="381640"/>
          </a:xfrm>
          <a:prstGeom prst="line">
            <a:avLst/>
          </a:prstGeom>
          <a:noFill/>
          <a:ln w="38160">
            <a:solidFill>
              <a:srgbClr val="003300"/>
            </a:solidFill>
            <a:round/>
            <a:headEnd/>
            <a:tailEnd type="triangle" w="lg" len="lg"/>
          </a:ln>
        </p:spPr>
        <p:txBody>
          <a:bodyPr/>
          <a:lstStyle/>
          <a:p>
            <a:endParaRPr lang="en-IN"/>
          </a:p>
        </p:txBody>
      </p:sp>
      <p:sp>
        <p:nvSpPr>
          <p:cNvPr id="941075" name="Line 19"/>
          <p:cNvSpPr>
            <a:spLocks noChangeShapeType="1"/>
          </p:cNvSpPr>
          <p:nvPr/>
        </p:nvSpPr>
        <p:spPr bwMode="auto">
          <a:xfrm>
            <a:off x="6299521" y="3047360"/>
            <a:ext cx="305279" cy="0"/>
          </a:xfrm>
          <a:prstGeom prst="line">
            <a:avLst/>
          </a:prstGeom>
          <a:noFill/>
          <a:ln w="38160">
            <a:solidFill>
              <a:srgbClr val="003300"/>
            </a:solidFill>
            <a:round/>
            <a:headEnd/>
            <a:tailEnd/>
          </a:ln>
        </p:spPr>
        <p:txBody>
          <a:bodyPr/>
          <a:lstStyle/>
          <a:p>
            <a:endParaRPr lang="en-IN"/>
          </a:p>
        </p:txBody>
      </p:sp>
      <p:sp>
        <p:nvSpPr>
          <p:cNvPr id="941076" name="Line 20"/>
          <p:cNvSpPr>
            <a:spLocks noChangeShapeType="1"/>
          </p:cNvSpPr>
          <p:nvPr/>
        </p:nvSpPr>
        <p:spPr bwMode="auto">
          <a:xfrm>
            <a:off x="6604800" y="3047360"/>
            <a:ext cx="0" cy="381641"/>
          </a:xfrm>
          <a:prstGeom prst="line">
            <a:avLst/>
          </a:prstGeom>
          <a:noFill/>
          <a:ln w="38160">
            <a:solidFill>
              <a:srgbClr val="003300"/>
            </a:solidFill>
            <a:round/>
            <a:headEnd/>
            <a:tailEnd type="triangle" w="lg" len="lg"/>
          </a:ln>
        </p:spPr>
        <p:txBody>
          <a:bodyPr/>
          <a:lstStyle/>
          <a:p>
            <a:endParaRPr lang="en-IN"/>
          </a:p>
        </p:txBody>
      </p:sp>
      <p:sp>
        <p:nvSpPr>
          <p:cNvPr id="941077" name="Line 21"/>
          <p:cNvSpPr>
            <a:spLocks noChangeShapeType="1"/>
          </p:cNvSpPr>
          <p:nvPr/>
        </p:nvSpPr>
        <p:spPr bwMode="auto">
          <a:xfrm>
            <a:off x="7111680" y="3657984"/>
            <a:ext cx="305281" cy="0"/>
          </a:xfrm>
          <a:prstGeom prst="line">
            <a:avLst/>
          </a:prstGeom>
          <a:noFill/>
          <a:ln w="38160">
            <a:solidFill>
              <a:srgbClr val="003300"/>
            </a:solidFill>
            <a:round/>
            <a:headEnd/>
            <a:tailEnd/>
          </a:ln>
        </p:spPr>
        <p:txBody>
          <a:bodyPr/>
          <a:lstStyle/>
          <a:p>
            <a:endParaRPr lang="en-IN"/>
          </a:p>
        </p:txBody>
      </p:sp>
      <p:sp>
        <p:nvSpPr>
          <p:cNvPr id="941078" name="Line 22"/>
          <p:cNvSpPr>
            <a:spLocks noChangeShapeType="1"/>
          </p:cNvSpPr>
          <p:nvPr/>
        </p:nvSpPr>
        <p:spPr bwMode="auto">
          <a:xfrm>
            <a:off x="7416961" y="3657984"/>
            <a:ext cx="0" cy="380200"/>
          </a:xfrm>
          <a:prstGeom prst="line">
            <a:avLst/>
          </a:prstGeom>
          <a:noFill/>
          <a:ln w="38160">
            <a:solidFill>
              <a:srgbClr val="003300"/>
            </a:solidFill>
            <a:round/>
            <a:headEnd/>
            <a:tailEnd type="triangle" w="lg" len="lg"/>
          </a:ln>
        </p:spPr>
        <p:txBody>
          <a:bodyPr/>
          <a:lstStyle/>
          <a:p>
            <a:endParaRPr lang="en-IN"/>
          </a:p>
        </p:txBody>
      </p:sp>
      <p:sp>
        <p:nvSpPr>
          <p:cNvPr id="941079" name="Line 23"/>
          <p:cNvSpPr>
            <a:spLocks noChangeShapeType="1"/>
          </p:cNvSpPr>
          <p:nvPr/>
        </p:nvSpPr>
        <p:spPr bwMode="auto">
          <a:xfrm>
            <a:off x="7925761" y="4190840"/>
            <a:ext cx="303360" cy="0"/>
          </a:xfrm>
          <a:prstGeom prst="line">
            <a:avLst/>
          </a:prstGeom>
          <a:noFill/>
          <a:ln w="38160">
            <a:solidFill>
              <a:srgbClr val="003300"/>
            </a:solidFill>
            <a:round/>
            <a:headEnd/>
            <a:tailEnd/>
          </a:ln>
        </p:spPr>
        <p:txBody>
          <a:bodyPr/>
          <a:lstStyle/>
          <a:p>
            <a:endParaRPr lang="en-IN"/>
          </a:p>
        </p:txBody>
      </p:sp>
      <p:sp>
        <p:nvSpPr>
          <p:cNvPr id="941080" name="Line 24"/>
          <p:cNvSpPr>
            <a:spLocks noChangeShapeType="1"/>
          </p:cNvSpPr>
          <p:nvPr/>
        </p:nvSpPr>
        <p:spPr bwMode="auto">
          <a:xfrm>
            <a:off x="8229120" y="4190840"/>
            <a:ext cx="0" cy="457968"/>
          </a:xfrm>
          <a:prstGeom prst="line">
            <a:avLst/>
          </a:prstGeom>
          <a:noFill/>
          <a:ln w="38160">
            <a:solidFill>
              <a:srgbClr val="003300"/>
            </a:solidFill>
            <a:round/>
            <a:headEnd/>
            <a:tailEnd type="triangle" w="lg" len="lg"/>
          </a:ln>
        </p:spPr>
        <p:txBody>
          <a:bodyPr/>
          <a:lstStyle/>
          <a:p>
            <a:endParaRPr lang="en-IN"/>
          </a:p>
        </p:txBody>
      </p:sp>
      <p:sp>
        <p:nvSpPr>
          <p:cNvPr id="941081" name="Line 25"/>
          <p:cNvSpPr>
            <a:spLocks noChangeShapeType="1"/>
          </p:cNvSpPr>
          <p:nvPr/>
        </p:nvSpPr>
        <p:spPr bwMode="auto">
          <a:xfrm flipV="1">
            <a:off x="5892481" y="4419825"/>
            <a:ext cx="0" cy="456527"/>
          </a:xfrm>
          <a:prstGeom prst="line">
            <a:avLst/>
          </a:prstGeom>
          <a:noFill/>
          <a:ln w="38160">
            <a:solidFill>
              <a:srgbClr val="003300"/>
            </a:solidFill>
            <a:round/>
            <a:headEnd type="triangle" w="lg" len="lg"/>
            <a:tailEnd type="triangle" w="lg" len="lg"/>
          </a:ln>
        </p:spPr>
        <p:txBody>
          <a:bodyPr/>
          <a:lstStyle/>
          <a:p>
            <a:endParaRPr lang="en-IN"/>
          </a:p>
        </p:txBody>
      </p:sp>
      <p:sp>
        <p:nvSpPr>
          <p:cNvPr id="941082" name="Line 26"/>
          <p:cNvSpPr>
            <a:spLocks noChangeShapeType="1"/>
          </p:cNvSpPr>
          <p:nvPr/>
        </p:nvSpPr>
        <p:spPr bwMode="auto">
          <a:xfrm flipV="1">
            <a:off x="4368001" y="3200016"/>
            <a:ext cx="0" cy="1676336"/>
          </a:xfrm>
          <a:prstGeom prst="line">
            <a:avLst/>
          </a:prstGeom>
          <a:noFill/>
          <a:ln w="38160">
            <a:solidFill>
              <a:srgbClr val="003300"/>
            </a:solidFill>
            <a:round/>
            <a:headEnd type="triangle" w="lg" len="lg"/>
            <a:tailEnd type="triangle" w="lg" len="lg"/>
          </a:ln>
        </p:spPr>
        <p:txBody>
          <a:bodyPr/>
          <a:lstStyle/>
          <a:p>
            <a:endParaRPr lang="en-IN"/>
          </a:p>
        </p:txBody>
      </p:sp>
      <p:sp>
        <p:nvSpPr>
          <p:cNvPr id="941083" name="Line 27"/>
          <p:cNvSpPr>
            <a:spLocks noChangeShapeType="1"/>
          </p:cNvSpPr>
          <p:nvPr/>
        </p:nvSpPr>
        <p:spPr bwMode="auto">
          <a:xfrm flipV="1">
            <a:off x="5080320" y="3810640"/>
            <a:ext cx="0" cy="1065712"/>
          </a:xfrm>
          <a:prstGeom prst="line">
            <a:avLst/>
          </a:prstGeom>
          <a:noFill/>
          <a:ln w="38160">
            <a:solidFill>
              <a:srgbClr val="003300"/>
            </a:solidFill>
            <a:round/>
            <a:headEnd type="triangle" w="lg" len="lg"/>
            <a:tailEnd type="triangle" w="lg" len="lg"/>
          </a:ln>
        </p:spPr>
        <p:txBody>
          <a:bodyPr/>
          <a:lstStyle/>
          <a:p>
            <a:endParaRPr lang="en-IN"/>
          </a:p>
        </p:txBody>
      </p:sp>
      <p:sp>
        <p:nvSpPr>
          <p:cNvPr id="941084" name="Line 28"/>
          <p:cNvSpPr>
            <a:spLocks noChangeShapeType="1"/>
          </p:cNvSpPr>
          <p:nvPr/>
        </p:nvSpPr>
        <p:spPr bwMode="auto">
          <a:xfrm flipH="1">
            <a:off x="3555839" y="4876352"/>
            <a:ext cx="2845440" cy="0"/>
          </a:xfrm>
          <a:prstGeom prst="line">
            <a:avLst/>
          </a:prstGeom>
          <a:noFill/>
          <a:ln w="38160">
            <a:solidFill>
              <a:srgbClr val="003300"/>
            </a:solidFill>
            <a:round/>
            <a:headEnd/>
            <a:tailEnd/>
          </a:ln>
        </p:spPr>
        <p:txBody>
          <a:bodyPr/>
          <a:lstStyle/>
          <a:p>
            <a:endParaRPr lang="en-IN"/>
          </a:p>
        </p:txBody>
      </p:sp>
      <p:sp>
        <p:nvSpPr>
          <p:cNvPr id="941086" name="Line 30"/>
          <p:cNvSpPr>
            <a:spLocks noChangeShapeType="1"/>
          </p:cNvSpPr>
          <p:nvPr/>
        </p:nvSpPr>
        <p:spPr bwMode="auto">
          <a:xfrm flipV="1">
            <a:off x="3555840" y="2590833"/>
            <a:ext cx="0" cy="2285519"/>
          </a:xfrm>
          <a:prstGeom prst="line">
            <a:avLst/>
          </a:prstGeom>
          <a:noFill/>
          <a:ln w="38160">
            <a:solidFill>
              <a:srgbClr val="003300"/>
            </a:solidFill>
            <a:round/>
            <a:headEnd type="triangle" w="lg" len="lg"/>
            <a:tailEnd type="triangle" w="lg" len="lg"/>
          </a:ln>
        </p:spPr>
        <p:txBody>
          <a:bodyPr/>
          <a:lstStyle/>
          <a:p>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Iterative Waterfall Model </a:t>
            </a:r>
            <a:endParaRPr lang="en-GB" sz="2000" dirty="0">
              <a:solidFill>
                <a:srgbClr val="0033CC"/>
              </a:solidFill>
              <a:latin typeface="Bookman Old Style" pitchFamily="18" charset="0"/>
            </a:endParaRPr>
          </a:p>
        </p:txBody>
      </p:sp>
      <p:sp>
        <p:nvSpPr>
          <p:cNvPr id="943107" name="Rectangle 3"/>
          <p:cNvSpPr>
            <a:spLocks noGrp="1" noChangeArrowheads="1"/>
          </p:cNvSpPr>
          <p:nvPr>
            <p:ph idx="1"/>
          </p:nvPr>
        </p:nvSpPr>
        <p:spPr>
          <a:xfrm>
            <a:off x="913920" y="1447353"/>
            <a:ext cx="10362241" cy="4173558"/>
          </a:xfrm>
          <a:ln/>
        </p:spPr>
        <p:txBody>
          <a:bodyPr lIns="19841" tIns="51588" rIns="19841" bIns="51588"/>
          <a:lstStyle/>
          <a:p>
            <a:pPr>
              <a:lnSpc>
                <a:spcPct val="85000"/>
              </a:lnSpc>
              <a:spcBef>
                <a:spcPts val="250"/>
              </a:spcBef>
            </a:pPr>
            <a:r>
              <a:rPr lang="en-GB" dirty="0">
                <a:solidFill>
                  <a:srgbClr val="000099"/>
                </a:solidFill>
                <a:latin typeface="Bookman Old Style" pitchFamily="18" charset="0"/>
              </a:rPr>
              <a:t>Errors should be detected </a:t>
            </a:r>
            <a:r>
              <a:rPr lang="en-GB" sz="3200" dirty="0">
                <a:solidFill>
                  <a:srgbClr val="000099"/>
                </a:solidFill>
                <a:latin typeface="Bookman Old Style" pitchFamily="18" charset="0"/>
              </a:rPr>
              <a:t>in the same phase in which they are introduced, so that early detection </a:t>
            </a:r>
            <a:r>
              <a:rPr lang="en-GB" dirty="0">
                <a:solidFill>
                  <a:srgbClr val="000099"/>
                </a:solidFill>
                <a:latin typeface="Bookman Old Style" pitchFamily="18" charset="0"/>
              </a:rPr>
              <a:t>of errors reduces the effort and time</a:t>
            </a:r>
            <a:endParaRPr lang="en-GB" sz="3200" dirty="0">
              <a:solidFill>
                <a:srgbClr val="000099"/>
              </a:solidFill>
              <a:latin typeface="Bookman Old Style" pitchFamily="18" charset="0"/>
            </a:endParaRPr>
          </a:p>
          <a:p>
            <a:pPr marL="342900" indent="-342900" defTabSz="914400">
              <a:lnSpc>
                <a:spcPct val="85000"/>
              </a:lnSpc>
              <a:spcBef>
                <a:spcPts val="250"/>
              </a:spcBef>
            </a:pPr>
            <a:r>
              <a:rPr lang="en-GB" sz="3600" b="0" u="sng" dirty="0">
                <a:latin typeface="Bookman Old Style" pitchFamily="18" charset="0"/>
              </a:rPr>
              <a:t>For example:</a:t>
            </a:r>
            <a:r>
              <a:rPr lang="en-GB" sz="3600" b="0" dirty="0">
                <a:latin typeface="Bookman Old Style" pitchFamily="18" charset="0"/>
              </a:rPr>
              <a:t> </a:t>
            </a:r>
          </a:p>
          <a:p>
            <a:pPr marL="742950" lvl="1" defTabSz="914400">
              <a:lnSpc>
                <a:spcPct val="85000"/>
              </a:lnSpc>
              <a:spcBef>
                <a:spcPts val="175"/>
              </a:spcBef>
              <a:buFont typeface="Symbol" pitchFamily="18" charset="2"/>
              <a:buChar char="·"/>
            </a:pPr>
            <a:r>
              <a:rPr lang="en-GB" sz="3200" b="0" dirty="0">
                <a:latin typeface="Bookman Old Style" pitchFamily="18" charset="0"/>
              </a:rPr>
              <a:t>if a design problem is  detected in the design phase itself, t</a:t>
            </a:r>
            <a:r>
              <a:rPr lang="en-GB" sz="2800" dirty="0">
                <a:latin typeface="Bookman Old Style" pitchFamily="18" charset="0"/>
              </a:rPr>
              <a:t>he problem can be taken care of much more easily than if it is identified at the end of the  testing phase.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33CC"/>
                </a:solidFill>
                <a:latin typeface="Bookman Old Style" pitchFamily="18" charset="0"/>
              </a:rPr>
              <a:t>Iterative Waterfall Model </a:t>
            </a:r>
            <a:endParaRPr lang="en-IN" dirty="0"/>
          </a:p>
        </p:txBody>
      </p:sp>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52</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2336800" y="1758155"/>
            <a:ext cx="8084457" cy="457007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894720" y="165619"/>
            <a:ext cx="10400641" cy="1137719"/>
          </a:xfrm>
          <a:ln/>
        </p:spPr>
        <p:txBody>
          <a:bodyPr lIns="19841" tIns="51588" rIns="19841" bIns="51588"/>
          <a:lstStyle/>
          <a:p>
            <a:pPr>
              <a:spcBef>
                <a:spcPts val="1000"/>
              </a:spcBef>
            </a:pPr>
            <a:r>
              <a:rPr lang="en-GB" dirty="0">
                <a:solidFill>
                  <a:srgbClr val="0033CC"/>
                </a:solidFill>
                <a:latin typeface="Bookman Old Style" pitchFamily="18" charset="0"/>
              </a:rPr>
              <a:t>Iterative Waterfall Model </a:t>
            </a:r>
            <a:endParaRPr lang="en-GB" dirty="0">
              <a:solidFill>
                <a:srgbClr val="0033CC"/>
              </a:solidFill>
            </a:endParaRPr>
          </a:p>
        </p:txBody>
      </p:sp>
      <p:sp>
        <p:nvSpPr>
          <p:cNvPr id="945155" name="Rectangle 3"/>
          <p:cNvSpPr>
            <a:spLocks noGrp="1" noChangeArrowheads="1"/>
          </p:cNvSpPr>
          <p:nvPr>
            <p:ph idx="1"/>
          </p:nvPr>
        </p:nvSpPr>
        <p:spPr>
          <a:ln/>
        </p:spPr>
        <p:txBody>
          <a:bodyPr lIns="19841" tIns="51588" rIns="19841" bIns="51588"/>
          <a:lstStyle/>
          <a:p>
            <a:pPr marL="342900" indent="-342900" defTabSz="914400">
              <a:spcBef>
                <a:spcPts val="550"/>
              </a:spcBef>
            </a:pPr>
            <a:r>
              <a:rPr lang="en-GB" sz="2800" b="0" dirty="0">
                <a:latin typeface="Bookman Old Style" pitchFamily="18" charset="0"/>
              </a:rPr>
              <a:t>Rework must be carried out not only to the design but also to  code and  test phases.</a:t>
            </a:r>
          </a:p>
          <a:p>
            <a:pPr marL="342900" indent="-342900" defTabSz="914400">
              <a:spcBef>
                <a:spcPts val="550"/>
              </a:spcBef>
            </a:pPr>
            <a:r>
              <a:rPr lang="en-GB" sz="2800" b="0" dirty="0">
                <a:solidFill>
                  <a:srgbClr val="000099"/>
                </a:solidFill>
                <a:latin typeface="Bookman Old Style" pitchFamily="18" charset="0"/>
              </a:rPr>
              <a:t>The principle of detecting errors as close to </a:t>
            </a:r>
            <a:r>
              <a:rPr lang="en-GB" sz="2800" dirty="0">
                <a:solidFill>
                  <a:srgbClr val="000099"/>
                </a:solidFill>
                <a:latin typeface="Bookman Old Style" pitchFamily="18" charset="0"/>
              </a:rPr>
              <a:t>their</a:t>
            </a:r>
            <a:r>
              <a:rPr lang="en-GB" sz="2800" b="0" dirty="0">
                <a:solidFill>
                  <a:srgbClr val="000099"/>
                </a:solidFill>
                <a:latin typeface="Bookman Old Style" pitchFamily="18" charset="0"/>
              </a:rPr>
              <a:t> point of commitment as possible </a:t>
            </a:r>
            <a:r>
              <a:rPr lang="en-GB" sz="2800" dirty="0">
                <a:solidFill>
                  <a:srgbClr val="000099"/>
                </a:solidFill>
                <a:latin typeface="Bookman Old Style" pitchFamily="18" charset="0"/>
              </a:rPr>
              <a:t>is known as </a:t>
            </a:r>
            <a:r>
              <a:rPr lang="en-GB" sz="2800" dirty="0">
                <a:solidFill>
                  <a:srgbClr val="FF0000"/>
                </a:solidFill>
                <a:latin typeface="Bookman Old Style" pitchFamily="18" charset="0"/>
              </a:rPr>
              <a:t>phase containment of errors.</a:t>
            </a:r>
          </a:p>
          <a:p>
            <a:pPr marL="342900" indent="-342900" defTabSz="914400">
              <a:spcBef>
                <a:spcPts val="550"/>
              </a:spcBef>
            </a:pPr>
            <a:r>
              <a:rPr lang="en-GB" sz="2800" b="0" dirty="0">
                <a:latin typeface="Bookman Old Style" pitchFamily="18" charset="0"/>
              </a:rPr>
              <a:t>Iterative waterfall model </a:t>
            </a:r>
            <a:r>
              <a:rPr lang="en-GB" sz="2800" b="0">
                <a:latin typeface="Bookman Old Style" pitchFamily="18" charset="0"/>
              </a:rPr>
              <a:t>is the </a:t>
            </a:r>
            <a:r>
              <a:rPr lang="en-GB" sz="2800" b="0" dirty="0">
                <a:latin typeface="Bookman Old Style" pitchFamily="18" charset="0"/>
              </a:rPr>
              <a:t>most widely used model </a:t>
            </a:r>
            <a:r>
              <a:rPr lang="en-GB" sz="2800" dirty="0">
                <a:latin typeface="Bookman Old Style" pitchFamily="18" charset="0"/>
              </a:rPr>
              <a:t>almost every other model is derived from the waterfall model.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173" y="762000"/>
            <a:ext cx="9908275" cy="838200"/>
          </a:xfrm>
        </p:spPr>
        <p:txBody>
          <a:bodyPr>
            <a:normAutofit fontScale="90000"/>
          </a:bodyPr>
          <a:lstStyle/>
          <a:p>
            <a:pPr algn="l">
              <a:lnSpc>
                <a:spcPts val="3000"/>
              </a:lnSpc>
            </a:pPr>
            <a:br>
              <a:rPr lang="en-IN" sz="3600" dirty="0">
                <a:solidFill>
                  <a:srgbClr val="C00000"/>
                </a:solidFill>
                <a:latin typeface="Bookman Old Style" pitchFamily="18" charset="0"/>
              </a:rPr>
            </a:br>
            <a:r>
              <a:rPr lang="en-IN" sz="3600" dirty="0">
                <a:solidFill>
                  <a:srgbClr val="C00000"/>
                </a:solidFill>
                <a:latin typeface="Bookman Old Style" pitchFamily="18" charset="0"/>
              </a:rPr>
              <a:t> Disadvantages of Iterative Waterfall model</a:t>
            </a:r>
            <a:endParaRPr lang="en-IN" sz="3600" dirty="0">
              <a:solidFill>
                <a:srgbClr val="C00000"/>
              </a:solidFill>
            </a:endParaRPr>
          </a:p>
        </p:txBody>
      </p:sp>
      <p:sp>
        <p:nvSpPr>
          <p:cNvPr id="3" name="Subtitle 2"/>
          <p:cNvSpPr>
            <a:spLocks noGrp="1"/>
          </p:cNvSpPr>
          <p:nvPr>
            <p:ph type="subTitle" idx="1"/>
          </p:nvPr>
        </p:nvSpPr>
        <p:spPr>
          <a:xfrm>
            <a:off x="1460310" y="1981200"/>
            <a:ext cx="8598090" cy="3518848"/>
          </a:xfrm>
        </p:spPr>
        <p:txBody>
          <a:bodyPr>
            <a:normAutofit fontScale="85000" lnSpcReduction="10000"/>
          </a:bodyPr>
          <a:lstStyle/>
          <a:p>
            <a:pPr algn="l">
              <a:buFont typeface="Wingdings" pitchFamily="2" charset="2"/>
              <a:buChar char="§"/>
            </a:pPr>
            <a:r>
              <a:rPr lang="en-US" dirty="0">
                <a:solidFill>
                  <a:srgbClr val="7030A0"/>
                </a:solidFill>
                <a:latin typeface="Bookman Old Style" pitchFamily="18" charset="0"/>
              </a:rPr>
              <a:t>Difficult to accommodate change requests</a:t>
            </a:r>
          </a:p>
          <a:p>
            <a:pPr algn="l">
              <a:buFont typeface="Wingdings" pitchFamily="2" charset="2"/>
              <a:buChar char="§"/>
            </a:pPr>
            <a:r>
              <a:rPr lang="en-US" dirty="0">
                <a:solidFill>
                  <a:srgbClr val="7030A0"/>
                </a:solidFill>
                <a:latin typeface="Bookman Old Style" pitchFamily="18" charset="0"/>
              </a:rPr>
              <a:t>Incremental delivery not supported</a:t>
            </a:r>
          </a:p>
          <a:p>
            <a:pPr algn="l">
              <a:buFont typeface="Wingdings" pitchFamily="2" charset="2"/>
              <a:buChar char="§"/>
            </a:pPr>
            <a:r>
              <a:rPr lang="en-US" dirty="0">
                <a:solidFill>
                  <a:srgbClr val="7030A0"/>
                </a:solidFill>
                <a:latin typeface="Bookman Old Style" pitchFamily="18" charset="0"/>
              </a:rPr>
              <a:t>Phase overlap not supported</a:t>
            </a:r>
          </a:p>
          <a:p>
            <a:pPr algn="l">
              <a:buFont typeface="Wingdings" pitchFamily="2" charset="2"/>
              <a:buChar char="§"/>
            </a:pPr>
            <a:r>
              <a:rPr lang="en-US" dirty="0">
                <a:solidFill>
                  <a:srgbClr val="7030A0"/>
                </a:solidFill>
                <a:latin typeface="Bookman Old Style" pitchFamily="18" charset="0"/>
              </a:rPr>
              <a:t>Error correction is expensive</a:t>
            </a:r>
          </a:p>
          <a:p>
            <a:pPr algn="l">
              <a:buFont typeface="Wingdings" pitchFamily="2" charset="2"/>
              <a:buChar char="§"/>
            </a:pPr>
            <a:r>
              <a:rPr lang="en-US" dirty="0">
                <a:solidFill>
                  <a:srgbClr val="7030A0"/>
                </a:solidFill>
                <a:latin typeface="Bookman Old Style" pitchFamily="18" charset="0"/>
              </a:rPr>
              <a:t>Limited customer interactions</a:t>
            </a:r>
          </a:p>
          <a:p>
            <a:pPr algn="l">
              <a:buFont typeface="Wingdings" pitchFamily="2" charset="2"/>
              <a:buChar char="§"/>
            </a:pPr>
            <a:r>
              <a:rPr lang="en-US" dirty="0">
                <a:solidFill>
                  <a:srgbClr val="7030A0"/>
                </a:solidFill>
                <a:latin typeface="Bookman Old Style" pitchFamily="18" charset="0"/>
              </a:rPr>
              <a:t>Heavy documentation</a:t>
            </a:r>
          </a:p>
          <a:p>
            <a:pPr algn="l">
              <a:buFont typeface="Wingdings" pitchFamily="2" charset="2"/>
              <a:buChar char="§"/>
            </a:pPr>
            <a:r>
              <a:rPr lang="en-US" dirty="0">
                <a:solidFill>
                  <a:srgbClr val="7030A0"/>
                </a:solidFill>
                <a:latin typeface="Bookman Old Style" pitchFamily="18" charset="0"/>
              </a:rPr>
              <a:t>No support for risk handling and code reuse.</a:t>
            </a:r>
            <a:endParaRPr lang="en-IN" dirty="0">
              <a:solidFill>
                <a:srgbClr val="7030A0"/>
              </a:solidFill>
              <a:latin typeface="Bookman Old Style" pitchFamily="18" charset="0"/>
            </a:endParaRPr>
          </a:p>
        </p:txBody>
      </p:sp>
    </p:spTree>
    <p:extLst>
      <p:ext uri="{BB962C8B-B14F-4D97-AF65-F5344CB8AC3E}">
        <p14:creationId xmlns:p14="http://schemas.microsoft.com/office/powerpoint/2010/main" val="1499171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Prototyping Model</a:t>
            </a:r>
          </a:p>
        </p:txBody>
      </p:sp>
      <p:sp>
        <p:nvSpPr>
          <p:cNvPr id="951299" name="Rectangle 3"/>
          <p:cNvSpPr>
            <a:spLocks noGrp="1" noChangeArrowheads="1"/>
          </p:cNvSpPr>
          <p:nvPr>
            <p:ph type="body" idx="1"/>
          </p:nvPr>
        </p:nvSpPr>
        <p:spPr>
          <a:xfrm>
            <a:off x="913920" y="1447352"/>
            <a:ext cx="10362241" cy="4329333"/>
          </a:xfrm>
          <a:ln/>
        </p:spPr>
        <p:txBody>
          <a:bodyPr lIns="19841" tIns="51588" rIns="19841" bIns="51588">
            <a:normAutofit fontScale="92500"/>
          </a:bodyPr>
          <a:lstStyle/>
          <a:p>
            <a:pPr marL="342900" indent="-342900" defTabSz="914400">
              <a:spcBef>
                <a:spcPts val="1000"/>
              </a:spcBef>
            </a:pPr>
            <a:r>
              <a:rPr lang="en-GB" b="0" dirty="0">
                <a:latin typeface="Bookman Old Style" pitchFamily="18" charset="0"/>
              </a:rPr>
              <a:t>The prototyping model is also an extension of waterfall model.</a:t>
            </a:r>
          </a:p>
          <a:p>
            <a:pPr marL="342900" indent="-342900" defTabSz="914400">
              <a:spcBef>
                <a:spcPts val="1000"/>
              </a:spcBef>
            </a:pPr>
            <a:r>
              <a:rPr lang="en-GB" dirty="0">
                <a:solidFill>
                  <a:srgbClr val="800000"/>
                </a:solidFill>
                <a:latin typeface="Bookman Old Style" pitchFamily="18" charset="0"/>
              </a:rPr>
              <a:t>This model suggests building </a:t>
            </a:r>
            <a:r>
              <a:rPr lang="en-GB" b="0" dirty="0">
                <a:solidFill>
                  <a:srgbClr val="800000"/>
                </a:solidFill>
                <a:latin typeface="Bookman Old Style" pitchFamily="18" charset="0"/>
              </a:rPr>
              <a:t>a working prototype of the system </a:t>
            </a:r>
            <a:r>
              <a:rPr lang="en-GB" dirty="0">
                <a:solidFill>
                  <a:srgbClr val="800000"/>
                </a:solidFill>
                <a:latin typeface="Bookman Old Style" pitchFamily="18" charset="0"/>
              </a:rPr>
              <a:t>before development of actual software.</a:t>
            </a:r>
            <a:endParaRPr lang="en-GB" b="0" dirty="0">
              <a:solidFill>
                <a:srgbClr val="800000"/>
              </a:solidFill>
              <a:latin typeface="Bookman Old Style" pitchFamily="18" charset="0"/>
            </a:endParaRPr>
          </a:p>
          <a:p>
            <a:pPr marL="342900" indent="-342900" defTabSz="914400">
              <a:spcBef>
                <a:spcPts val="1000"/>
              </a:spcBef>
            </a:pPr>
            <a:r>
              <a:rPr lang="en-GB" b="0" dirty="0">
                <a:latin typeface="Bookman Old Style" pitchFamily="18" charset="0"/>
              </a:rPr>
              <a:t>A prototype is a toy and implementation of a system</a:t>
            </a:r>
            <a:r>
              <a:rPr lang="en-GB" dirty="0">
                <a:latin typeface="Bookman Old Style" pitchFamily="18" charset="0"/>
              </a:rPr>
              <a:t>. It has </a:t>
            </a:r>
            <a:r>
              <a:rPr lang="en-GB" b="0" dirty="0">
                <a:latin typeface="Bookman Old Style" pitchFamily="18" charset="0"/>
              </a:rPr>
              <a:t>limited functional capabilities, low reliability,  </a:t>
            </a:r>
          </a:p>
          <a:p>
            <a:pPr marL="742950" lvl="1" defTabSz="914400">
              <a:spcBef>
                <a:spcPts val="725"/>
              </a:spcBef>
              <a:buNone/>
            </a:pPr>
            <a:r>
              <a:rPr lang="en-GB" b="0" dirty="0">
                <a:latin typeface="Bookman Old Style" pitchFamily="18" charset="0"/>
              </a:rPr>
              <a:t>inefficient performance as compared to actual software.</a:t>
            </a:r>
          </a:p>
        </p:txBody>
      </p:sp>
    </p:spTree>
    <p:extLst>
      <p:ext uri="{BB962C8B-B14F-4D97-AF65-F5344CB8AC3E}">
        <p14:creationId xmlns:p14="http://schemas.microsoft.com/office/powerpoint/2010/main" val="3676347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51299"/>
                                        </p:tgtEl>
                                        <p:attrNameLst>
                                          <p:attrName>style.visibility</p:attrName>
                                        </p:attrNameLst>
                                      </p:cBhvr>
                                      <p:to>
                                        <p:strVal val="visible"/>
                                      </p:to>
                                    </p:set>
                                    <p:animEffect transition="in" filter="box(out)">
                                      <p:cBhvr>
                                        <p:cTn id="7" dur="500"/>
                                        <p:tgtEl>
                                          <p:spTgt spid="95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dirty="0">
                <a:latin typeface="Bookman Old Style" pitchFamily="18" charset="0"/>
              </a:rPr>
              <a:t>Necessity of the </a:t>
            </a:r>
            <a:r>
              <a:rPr lang="en-GB" sz="4400" dirty="0">
                <a:latin typeface="Bookman Old Style" pitchFamily="18" charset="0"/>
              </a:rPr>
              <a:t>prototyping model</a:t>
            </a:r>
          </a:p>
        </p:txBody>
      </p:sp>
      <p:sp>
        <p:nvSpPr>
          <p:cNvPr id="953347" name="Rectangle 3"/>
          <p:cNvSpPr>
            <a:spLocks noGrp="1" noChangeArrowheads="1"/>
          </p:cNvSpPr>
          <p:nvPr>
            <p:ph type="body" idx="1"/>
          </p:nvPr>
        </p:nvSpPr>
        <p:spPr>
          <a:xfrm>
            <a:off x="913920" y="1447353"/>
            <a:ext cx="10362241" cy="4461588"/>
          </a:xfrm>
          <a:ln/>
        </p:spPr>
        <p:txBody>
          <a:bodyPr lIns="19841" tIns="51588" rIns="19841" bIns="51588">
            <a:noAutofit/>
          </a:bodyPr>
          <a:lstStyle/>
          <a:p>
            <a:pPr marL="342900" indent="-342900" defTabSz="914400"/>
            <a:r>
              <a:rPr lang="en-GB" sz="2400" dirty="0">
                <a:latin typeface="Bookman Old Style" pitchFamily="18" charset="0"/>
              </a:rPr>
              <a:t>This model is advantageous for specific type of projects. We identify three types of projects for which prototyping model is followed:</a:t>
            </a:r>
          </a:p>
          <a:p>
            <a:r>
              <a:rPr lang="en-GB" sz="2400" dirty="0">
                <a:latin typeface="Bookman Old Style" pitchFamily="18" charset="0"/>
              </a:rPr>
              <a:t>1. It is advantageous to use the prototyping model for development of the graphical user interface(GUI) part of an application. </a:t>
            </a:r>
          </a:p>
          <a:p>
            <a:r>
              <a:rPr lang="en-IN" sz="2400" dirty="0">
                <a:latin typeface="Bookman Old Style" pitchFamily="18" charset="0"/>
              </a:rPr>
              <a:t>Through the use of a prototype, it becomes easier to illustrate the input data formats, messages, reports, and the interactive dialogs to the customer. </a:t>
            </a:r>
          </a:p>
          <a:p>
            <a:r>
              <a:rPr lang="en-IN" sz="2400" dirty="0">
                <a:latin typeface="Bookman Old Style" pitchFamily="18" charset="0"/>
              </a:rPr>
              <a:t>The GUI part of a software system is almost always developed using the prototyping model. </a:t>
            </a:r>
          </a:p>
          <a:p>
            <a:endParaRPr lang="en-GB" sz="2800" dirty="0">
              <a:latin typeface="Bookman Old Style" pitchFamily="18" charset="0"/>
            </a:endParaRPr>
          </a:p>
        </p:txBody>
      </p:sp>
    </p:spTree>
    <p:extLst>
      <p:ext uri="{BB962C8B-B14F-4D97-AF65-F5344CB8AC3E}">
        <p14:creationId xmlns:p14="http://schemas.microsoft.com/office/powerpoint/2010/main" val="370061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800"/>
              </a:spcBef>
            </a:pPr>
            <a:r>
              <a:rPr lang="en-GB" dirty="0">
                <a:latin typeface="Bookman Old Style" pitchFamily="18" charset="0"/>
              </a:rPr>
              <a:t>Necessity of the </a:t>
            </a:r>
            <a:r>
              <a:rPr lang="en-GB" sz="4400" dirty="0">
                <a:latin typeface="Bookman Old Style" pitchFamily="18" charset="0"/>
              </a:rPr>
              <a:t>prototyping model</a:t>
            </a:r>
          </a:p>
        </p:txBody>
      </p:sp>
      <p:sp>
        <p:nvSpPr>
          <p:cNvPr id="953347" name="Rectangle 3"/>
          <p:cNvSpPr>
            <a:spLocks noGrp="1" noChangeArrowheads="1"/>
          </p:cNvSpPr>
          <p:nvPr>
            <p:ph type="body" idx="1"/>
          </p:nvPr>
        </p:nvSpPr>
        <p:spPr>
          <a:xfrm>
            <a:off x="566058" y="1403810"/>
            <a:ext cx="10710104" cy="5084076"/>
          </a:xfrm>
          <a:ln/>
        </p:spPr>
        <p:txBody>
          <a:bodyPr lIns="19841" tIns="51588" rIns="19841" bIns="51588">
            <a:noAutofit/>
          </a:bodyPr>
          <a:lstStyle/>
          <a:p>
            <a:pPr>
              <a:buNone/>
            </a:pPr>
            <a:r>
              <a:rPr lang="en-IN" sz="2200" dirty="0">
                <a:latin typeface="Bookman Old Style" pitchFamily="18" charset="0"/>
              </a:rPr>
              <a:t>2. The prototyping model is especially useful when the exact technical solutions are unclear to the development team.</a:t>
            </a:r>
          </a:p>
          <a:p>
            <a:pPr>
              <a:buNone/>
            </a:pPr>
            <a:r>
              <a:rPr lang="en-IN" sz="2200" dirty="0">
                <a:latin typeface="Bookman Old Style" pitchFamily="18" charset="0"/>
              </a:rPr>
              <a:t>    A prototype can help them to critically examine the technical issues associated with product development.</a:t>
            </a:r>
          </a:p>
          <a:p>
            <a:pPr>
              <a:buNone/>
            </a:pPr>
            <a:r>
              <a:rPr lang="en-IN" sz="2200" dirty="0">
                <a:latin typeface="Bookman Old Style" pitchFamily="18" charset="0"/>
              </a:rPr>
              <a:t>3. An important reason for developing a prototype is that it is impossible to “get it right” the first time. As advocated by Brooks [1975], one must plan to throw away the software in order to develop a good software later. </a:t>
            </a:r>
          </a:p>
          <a:p>
            <a:pPr>
              <a:buNone/>
            </a:pPr>
            <a:r>
              <a:rPr lang="en-IN" sz="2200" dirty="0">
                <a:latin typeface="Bookman Old Style" pitchFamily="18" charset="0"/>
              </a:rPr>
              <a:t>    Thus, the prototyping model can be deployed when development of highly optimised and efficient software is required. </a:t>
            </a:r>
          </a:p>
          <a:p>
            <a:pPr>
              <a:buNone/>
            </a:pPr>
            <a:r>
              <a:rPr lang="en-IN" sz="2200" dirty="0">
                <a:latin typeface="Bookman Old Style" pitchFamily="18" charset="0"/>
              </a:rPr>
              <a:t>   The prototyping model is considered to be useful for the development of not only the GUI parts of a software, but also for a software project for which certain technical issues are not clear to the development team. </a:t>
            </a:r>
          </a:p>
          <a:p>
            <a:pPr>
              <a:buNone/>
            </a:pPr>
            <a:endParaRPr lang="en-GB" sz="2200" dirty="0">
              <a:latin typeface="Bookman Old Style" pitchFamily="18" charset="0"/>
            </a:endParaRPr>
          </a:p>
        </p:txBody>
      </p:sp>
    </p:spTree>
    <p:extLst>
      <p:ext uri="{BB962C8B-B14F-4D97-AF65-F5344CB8AC3E}">
        <p14:creationId xmlns:p14="http://schemas.microsoft.com/office/powerpoint/2010/main" val="370061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IN" dirty="0">
                <a:latin typeface="Bookman Old Style" pitchFamily="18" charset="0"/>
              </a:rPr>
              <a:t>Life cycle activities of prototyping model</a:t>
            </a:r>
            <a:endParaRPr lang="en-GB" sz="2000" dirty="0">
              <a:solidFill>
                <a:srgbClr val="0033CC"/>
              </a:solidFill>
              <a:latin typeface="Bookman Old Style" pitchFamily="18" charset="0"/>
            </a:endParaRPr>
          </a:p>
        </p:txBody>
      </p:sp>
      <p:sp>
        <p:nvSpPr>
          <p:cNvPr id="955395" name="Rectangle 3"/>
          <p:cNvSpPr>
            <a:spLocks noGrp="1" noChangeArrowheads="1"/>
          </p:cNvSpPr>
          <p:nvPr>
            <p:ph type="body" idx="1"/>
          </p:nvPr>
        </p:nvSpPr>
        <p:spPr>
          <a:ln/>
        </p:spPr>
        <p:txBody>
          <a:bodyPr lIns="19841" tIns="51588" rIns="19841" bIns="51588">
            <a:normAutofit fontScale="77500" lnSpcReduction="20000"/>
          </a:bodyPr>
          <a:lstStyle/>
          <a:p>
            <a:pPr>
              <a:spcBef>
                <a:spcPts val="825"/>
              </a:spcBef>
            </a:pPr>
            <a:r>
              <a:rPr lang="en-GB" sz="2800" b="0" dirty="0">
                <a:latin typeface="Bookman Old Style" pitchFamily="18" charset="0"/>
              </a:rPr>
              <a:t>In prototyping model </a:t>
            </a:r>
            <a:r>
              <a:rPr lang="en-IN" sz="2800" dirty="0">
                <a:latin typeface="Bookman Old Style" pitchFamily="18" charset="0"/>
              </a:rPr>
              <a:t>software is developed through two major activities</a:t>
            </a:r>
          </a:p>
          <a:p>
            <a:pPr>
              <a:spcBef>
                <a:spcPts val="825"/>
              </a:spcBef>
              <a:buNone/>
            </a:pPr>
            <a:r>
              <a:rPr lang="en-IN" sz="2800" dirty="0">
                <a:latin typeface="Bookman Old Style" pitchFamily="18" charset="0"/>
              </a:rPr>
              <a:t>1. prototype construction and </a:t>
            </a:r>
          </a:p>
          <a:p>
            <a:pPr>
              <a:spcBef>
                <a:spcPts val="825"/>
              </a:spcBef>
              <a:buNone/>
            </a:pPr>
            <a:r>
              <a:rPr lang="en-IN" sz="2800" dirty="0">
                <a:latin typeface="Bookman Old Style" pitchFamily="18" charset="0"/>
              </a:rPr>
              <a:t>2. Iterative waterfall-based software development</a:t>
            </a:r>
          </a:p>
          <a:p>
            <a:pPr>
              <a:spcBef>
                <a:spcPts val="825"/>
              </a:spcBef>
            </a:pPr>
            <a:r>
              <a:rPr lang="en-IN" sz="2800" b="1" dirty="0">
                <a:latin typeface="Bookman Old Style" pitchFamily="18" charset="0"/>
              </a:rPr>
              <a:t>Prototype development:</a:t>
            </a:r>
          </a:p>
          <a:p>
            <a:pPr>
              <a:spcBef>
                <a:spcPts val="825"/>
              </a:spcBef>
            </a:pPr>
            <a:r>
              <a:rPr lang="en-IN" sz="2800" dirty="0">
                <a:latin typeface="Bookman Old Style" pitchFamily="18" charset="0"/>
              </a:rPr>
              <a:t> Prototype development starts with an initial requirements gathering phase. </a:t>
            </a:r>
          </a:p>
          <a:p>
            <a:pPr>
              <a:spcBef>
                <a:spcPts val="825"/>
              </a:spcBef>
            </a:pPr>
            <a:r>
              <a:rPr lang="en-IN" sz="2800" dirty="0">
                <a:latin typeface="Bookman Old Style" pitchFamily="18" charset="0"/>
              </a:rPr>
              <a:t>A quick design is carried out and a prototype is built. </a:t>
            </a:r>
          </a:p>
          <a:p>
            <a:pPr>
              <a:spcBef>
                <a:spcPts val="825"/>
              </a:spcBef>
            </a:pPr>
            <a:r>
              <a:rPr lang="en-IN" sz="2800" dirty="0">
                <a:latin typeface="Bookman Old Style" pitchFamily="18" charset="0"/>
              </a:rPr>
              <a:t>The developed prototype is submitted to the customer for evaluation. </a:t>
            </a:r>
          </a:p>
          <a:p>
            <a:pPr>
              <a:spcBef>
                <a:spcPts val="825"/>
              </a:spcBef>
            </a:pPr>
            <a:r>
              <a:rPr lang="en-IN" sz="2800" dirty="0">
                <a:latin typeface="Bookman Old Style" pitchFamily="18" charset="0"/>
              </a:rPr>
              <a:t>Based on the customer feedback, the requirements are refined and the prototype is suitably modified. </a:t>
            </a:r>
          </a:p>
          <a:p>
            <a:pPr>
              <a:spcBef>
                <a:spcPts val="825"/>
              </a:spcBef>
            </a:pPr>
            <a:r>
              <a:rPr lang="en-IN" sz="2800" dirty="0">
                <a:latin typeface="Bookman Old Style" pitchFamily="18" charset="0"/>
              </a:rPr>
              <a:t>This cycle of obtaining customer feedback and modifying the prototype continues till the customer approves the prototype.</a:t>
            </a:r>
            <a:endParaRPr lang="en-GB" sz="2800" b="0" dirty="0">
              <a:latin typeface="Bookman Old Style" pitchFamily="18" charset="0"/>
            </a:endParaRPr>
          </a:p>
        </p:txBody>
      </p:sp>
    </p:spTree>
    <p:extLst>
      <p:ext uri="{BB962C8B-B14F-4D97-AF65-F5344CB8AC3E}">
        <p14:creationId xmlns:p14="http://schemas.microsoft.com/office/powerpoint/2010/main" val="2757126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IN" dirty="0">
                <a:latin typeface="Bookman Old Style" pitchFamily="18" charset="0"/>
              </a:rPr>
              <a:t>Life cycle activities of prototyping model</a:t>
            </a:r>
            <a:endParaRPr lang="en-GB" sz="2000" dirty="0">
              <a:solidFill>
                <a:srgbClr val="0033CC"/>
              </a:solidFill>
              <a:latin typeface="Bookman Old Style" pitchFamily="18" charset="0"/>
            </a:endParaRPr>
          </a:p>
        </p:txBody>
      </p:sp>
      <p:sp>
        <p:nvSpPr>
          <p:cNvPr id="955395" name="Rectangle 3"/>
          <p:cNvSpPr>
            <a:spLocks noGrp="1" noChangeArrowheads="1"/>
          </p:cNvSpPr>
          <p:nvPr>
            <p:ph type="body" idx="1"/>
          </p:nvPr>
        </p:nvSpPr>
        <p:spPr>
          <a:ln/>
        </p:spPr>
        <p:txBody>
          <a:bodyPr lIns="19841" tIns="51588" rIns="19841" bIns="51588">
            <a:normAutofit/>
          </a:bodyPr>
          <a:lstStyle/>
          <a:p>
            <a:pPr>
              <a:spcBef>
                <a:spcPts val="825"/>
              </a:spcBef>
            </a:pPr>
            <a:r>
              <a:rPr lang="en-IN" sz="2400" b="1" dirty="0">
                <a:latin typeface="Bookman Old Style" pitchFamily="18" charset="0"/>
              </a:rPr>
              <a:t>Iterative development:</a:t>
            </a:r>
          </a:p>
          <a:p>
            <a:pPr>
              <a:spcBef>
                <a:spcPts val="825"/>
              </a:spcBef>
            </a:pPr>
            <a:r>
              <a:rPr lang="en-IN" sz="2400" b="1" dirty="0">
                <a:latin typeface="Bookman Old Style" pitchFamily="18" charset="0"/>
              </a:rPr>
              <a:t> </a:t>
            </a:r>
            <a:r>
              <a:rPr lang="en-IN" sz="2400" dirty="0">
                <a:latin typeface="Bookman Old Style" pitchFamily="18" charset="0"/>
              </a:rPr>
              <a:t>Once the customer approves the prototype, the actual software is developed using the iterative waterfall approach.</a:t>
            </a:r>
          </a:p>
          <a:p>
            <a:pPr>
              <a:spcBef>
                <a:spcPts val="825"/>
              </a:spcBef>
            </a:pPr>
            <a:r>
              <a:rPr lang="en-IN" sz="2400" dirty="0">
                <a:latin typeface="Bookman Old Style" pitchFamily="18" charset="0"/>
              </a:rPr>
              <a:t> In spite of the availability of a working prototype, the SRS document is usually needed to be developed since the SRS document is invaluable for carrying out traceability analysis, verification, and test case design during later phases. </a:t>
            </a:r>
          </a:p>
          <a:p>
            <a:pPr>
              <a:spcBef>
                <a:spcPts val="825"/>
              </a:spcBef>
            </a:pPr>
            <a:r>
              <a:rPr lang="en-IN" sz="2400" dirty="0">
                <a:latin typeface="Bookman Old Style" pitchFamily="18" charset="0"/>
              </a:rPr>
              <a:t>T h e code for the prototype is usually thrown away. However, the experience gathered from developing the prototype helps a great deal in developing the actual system. </a:t>
            </a:r>
            <a:endParaRPr lang="en-GB" sz="2800" b="0" dirty="0">
              <a:latin typeface="Bookman Old Style" pitchFamily="18" charset="0"/>
            </a:endParaRPr>
          </a:p>
        </p:txBody>
      </p:sp>
    </p:spTree>
    <p:extLst>
      <p:ext uri="{BB962C8B-B14F-4D97-AF65-F5344CB8AC3E}">
        <p14:creationId xmlns:p14="http://schemas.microsoft.com/office/powerpoint/2010/main" val="27571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1019401"/>
          </a:xfrm>
        </p:spPr>
        <p:txBody>
          <a:bodyPr>
            <a:noAutofit/>
          </a:bodyPr>
          <a:lstStyle/>
          <a:p>
            <a:pPr>
              <a:defRPr/>
            </a:pPr>
            <a:r>
              <a:rPr lang="en-US" sz="3200" b="1" dirty="0">
                <a:solidFill>
                  <a:srgbClr val="0000FF"/>
                </a:solidFill>
                <a:latin typeface="Bookman Old Style"/>
                <a:ea typeface="Times New Roman"/>
                <a:cs typeface="Times New Roman"/>
              </a:rPr>
              <a:t>Syllabus</a:t>
            </a:r>
            <a:br>
              <a:rPr lang="en-US" sz="3200" dirty="0">
                <a:solidFill>
                  <a:srgbClr val="FF33CC"/>
                </a:solidFill>
                <a:latin typeface="Bookman Old Style" pitchFamily="18" charset="0"/>
              </a:rPr>
            </a:br>
            <a:endParaRPr lang="en-IN" sz="3200" b="1" dirty="0">
              <a:solidFill>
                <a:srgbClr val="FF33CC"/>
              </a:solidFill>
              <a:latin typeface="Bookman Old Style" pitchFamily="18" charset="0"/>
            </a:endParaRPr>
          </a:p>
        </p:txBody>
      </p:sp>
      <p:sp>
        <p:nvSpPr>
          <p:cNvPr id="3" name="Content Placeholder 2"/>
          <p:cNvSpPr>
            <a:spLocks noGrp="1"/>
          </p:cNvSpPr>
          <p:nvPr>
            <p:ph idx="1"/>
          </p:nvPr>
        </p:nvSpPr>
        <p:spPr/>
        <p:txBody>
          <a:bodyPr/>
          <a:lstStyle/>
          <a:p>
            <a:r>
              <a:rPr lang="en-US" dirty="0">
                <a:solidFill>
                  <a:srgbClr val="FF3300"/>
                </a:solidFill>
                <a:latin typeface="Bookman Old Style" pitchFamily="18" charset="0"/>
              </a:rPr>
              <a:t>Evolving - From an art form to an Engineering Discipline. Life Cycle Models- Classical waterfall model, Iterative waterfall model, Prototyping model, Agile development models.</a:t>
            </a:r>
            <a:endParaRPr lang="en-IN" dirty="0">
              <a:solidFill>
                <a:srgbClr val="FF3300"/>
              </a:solidFill>
              <a:latin typeface="Bookman Old Style" pitchFamily="18" charset="0"/>
            </a:endParaRPr>
          </a:p>
          <a:p>
            <a:pPr marL="0" indent="0">
              <a:buNone/>
            </a:pPr>
            <a:endParaRPr lang="en-IN" dirty="0">
              <a:solidFill>
                <a:srgbClr val="FF3300"/>
              </a:solidFill>
              <a:latin typeface="Bookman Old Style" pitchFamily="18" charset="0"/>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59076"/>
          </a:xfrm>
        </p:spPr>
        <p:txBody>
          <a:bodyPr/>
          <a:lstStyle/>
          <a:p>
            <a:r>
              <a:rPr lang="en-IN" dirty="0">
                <a:latin typeface="Bookman Old Style" pitchFamily="18" charset="0"/>
              </a:rPr>
              <a:t>Prototyping Model</a:t>
            </a:r>
          </a:p>
        </p:txBody>
      </p:sp>
      <p:pic>
        <p:nvPicPr>
          <p:cNvPr id="5" name="Content Placeholder 4" descr="Prototype-Model-of-Software-Development.png"/>
          <p:cNvPicPr>
            <a:picLocks noGrp="1" noChangeAspect="1"/>
          </p:cNvPicPr>
          <p:nvPr>
            <p:ph idx="1"/>
          </p:nvPr>
        </p:nvPicPr>
        <p:blipFill>
          <a:blip r:embed="rId2"/>
          <a:stretch>
            <a:fillRect/>
          </a:stretch>
        </p:blipFill>
        <p:spPr>
          <a:xfrm>
            <a:off x="725714" y="1233714"/>
            <a:ext cx="10377715" cy="5384800"/>
          </a:xfrm>
        </p:spPr>
      </p:pic>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Prototyping Model</a:t>
            </a:r>
            <a:endParaRPr lang="en-GB" sz="2000" dirty="0">
              <a:solidFill>
                <a:srgbClr val="0033CC"/>
              </a:solidFill>
              <a:latin typeface="Bookman Old Style" pitchFamily="18" charset="0"/>
            </a:endParaRPr>
          </a:p>
        </p:txBody>
      </p:sp>
      <p:sp>
        <p:nvSpPr>
          <p:cNvPr id="963587" name="Rectangle 3"/>
          <p:cNvSpPr>
            <a:spLocks noGrp="1" noChangeArrowheads="1"/>
          </p:cNvSpPr>
          <p:nvPr>
            <p:ph type="body" idx="1"/>
          </p:nvPr>
        </p:nvSpPr>
        <p:spPr>
          <a:xfrm>
            <a:off x="610561" y="1886598"/>
            <a:ext cx="10901760" cy="4760945"/>
          </a:xfrm>
          <a:ln/>
        </p:spPr>
        <p:txBody>
          <a:bodyPr lIns="19841" tIns="51588" rIns="19841" bIns="51588">
            <a:normAutofit/>
          </a:bodyPr>
          <a:lstStyle/>
          <a:p>
            <a:pPr>
              <a:spcBef>
                <a:spcPts val="638"/>
              </a:spcBef>
            </a:pPr>
            <a:r>
              <a:rPr lang="en-IN" sz="2400" dirty="0">
                <a:latin typeface="Bookman Old Style" pitchFamily="18" charset="0"/>
              </a:rPr>
              <a:t>Even though the construction of a throwaway prototype might involve incurring additional cost, for systems with unclear customer requirements and for systems with unresolved technical issues, the overall development cost usually turns out to be lower compared to an equivalent system developed using the iterative waterfall model.</a:t>
            </a:r>
            <a:endParaRPr lang="en-GB" sz="2000" b="0" dirty="0">
              <a:latin typeface="Bookman Old Style" pitchFamily="18" charset="0"/>
            </a:endParaRPr>
          </a:p>
        </p:txBody>
      </p:sp>
    </p:spTree>
    <p:extLst>
      <p:ext uri="{BB962C8B-B14F-4D97-AF65-F5344CB8AC3E}">
        <p14:creationId xmlns:p14="http://schemas.microsoft.com/office/powerpoint/2010/main" val="3297199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894720" y="165619"/>
            <a:ext cx="10400641" cy="1137719"/>
          </a:xfrm>
          <a:ln/>
        </p:spPr>
        <p:txBody>
          <a:bodyPr lIns="19841" tIns="51588" rIns="19841" bIns="51588"/>
          <a:lstStyle/>
          <a:p>
            <a:pPr defTabSz="914400">
              <a:spcBef>
                <a:spcPts val="1000"/>
              </a:spcBef>
            </a:pPr>
            <a:r>
              <a:rPr lang="en-GB" dirty="0">
                <a:solidFill>
                  <a:srgbClr val="0033CC"/>
                </a:solidFill>
                <a:latin typeface="Bookman Old Style" pitchFamily="18" charset="0"/>
              </a:rPr>
              <a:t>Strengths of Prototyping Model</a:t>
            </a:r>
            <a:endParaRPr lang="en-GB" sz="2000" dirty="0">
              <a:solidFill>
                <a:srgbClr val="0033CC"/>
              </a:solidFill>
              <a:latin typeface="Bookman Old Style" pitchFamily="18" charset="0"/>
            </a:endParaRPr>
          </a:p>
        </p:txBody>
      </p:sp>
      <p:sp>
        <p:nvSpPr>
          <p:cNvPr id="963587" name="Rectangle 3"/>
          <p:cNvSpPr>
            <a:spLocks noGrp="1" noChangeArrowheads="1"/>
          </p:cNvSpPr>
          <p:nvPr>
            <p:ph type="body" idx="1"/>
          </p:nvPr>
        </p:nvSpPr>
        <p:spPr>
          <a:xfrm>
            <a:off x="610561" y="1886598"/>
            <a:ext cx="10901760" cy="4760945"/>
          </a:xfrm>
          <a:ln/>
        </p:spPr>
        <p:txBody>
          <a:bodyPr lIns="19841" tIns="51588" rIns="19841" bIns="51588">
            <a:normAutofit/>
          </a:bodyPr>
          <a:lstStyle/>
          <a:p>
            <a:pPr>
              <a:spcBef>
                <a:spcPts val="638"/>
              </a:spcBef>
            </a:pPr>
            <a:r>
              <a:rPr lang="en-IN" sz="2400" dirty="0">
                <a:latin typeface="Bookman Old Style" pitchFamily="18" charset="0"/>
              </a:rPr>
              <a:t>This model is the most appropriate for projects that suffer from technical and requirements risks. A constructed prototype helps overcome these risks. </a:t>
            </a:r>
          </a:p>
          <a:p>
            <a:pPr lvl="0" algn="just"/>
            <a:r>
              <a:rPr lang="en-US" sz="2400" dirty="0">
                <a:latin typeface="Bookman Old Style" pitchFamily="18" charset="0"/>
              </a:rPr>
              <a:t>It is cost-cutting measure by reducing testing.</a:t>
            </a:r>
          </a:p>
          <a:p>
            <a:pPr lvl="0" algn="just"/>
            <a:r>
              <a:rPr lang="en-US" sz="2400" dirty="0">
                <a:latin typeface="Bookman Old Style" pitchFamily="18" charset="0"/>
              </a:rPr>
              <a:t>The experience of developing the prototype will reduce the cost entire project.</a:t>
            </a:r>
          </a:p>
          <a:p>
            <a:pPr lvl="0" algn="just"/>
            <a:r>
              <a:rPr lang="en-US" sz="2400" dirty="0">
                <a:latin typeface="Bookman Old Style" pitchFamily="18" charset="0"/>
              </a:rPr>
              <a:t>As requirements will be more stable now due to the feedback from the prototype, there will be fewer changes in the requirements. </a:t>
            </a:r>
          </a:p>
          <a:p>
            <a:pPr lvl="0" algn="just"/>
            <a:r>
              <a:rPr lang="en-US" sz="2400" dirty="0">
                <a:latin typeface="Bookman Old Style" pitchFamily="18" charset="0"/>
              </a:rPr>
              <a:t>Developing the prototype will enable them to create a better design, write better code, and do better testing. </a:t>
            </a:r>
          </a:p>
        </p:txBody>
      </p:sp>
    </p:spTree>
    <p:extLst>
      <p:ext uri="{BB962C8B-B14F-4D97-AF65-F5344CB8AC3E}">
        <p14:creationId xmlns:p14="http://schemas.microsoft.com/office/powerpoint/2010/main" val="329719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Doc 2017-12-22.jpg"/>
          <p:cNvPicPr>
            <a:picLocks noGrp="1" noChangeAspect="1"/>
          </p:cNvPicPr>
          <p:nvPr>
            <p:ph idx="1"/>
          </p:nvPr>
        </p:nvPicPr>
        <p:blipFill>
          <a:blip r:embed="rId2" cstate="print"/>
          <a:stretch>
            <a:fillRect/>
          </a:stretch>
        </p:blipFill>
        <p:spPr>
          <a:xfrm>
            <a:off x="-508000" y="0"/>
            <a:ext cx="12699999"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680295"/>
          </a:xfrm>
        </p:spPr>
        <p:txBody>
          <a:bodyPr>
            <a:noAutofit/>
          </a:bodyPr>
          <a:lstStyle/>
          <a:p>
            <a:pPr marL="342900" lvl="0" indent="-342900">
              <a:lnSpc>
                <a:spcPct val="150000"/>
              </a:lnSpc>
              <a:spcAft>
                <a:spcPts val="600"/>
              </a:spcAft>
            </a:pPr>
            <a:r>
              <a:rPr lang="en-US" sz="2200" b="1" dirty="0">
                <a:solidFill>
                  <a:srgbClr val="0000FF"/>
                </a:solidFill>
                <a:latin typeface="Bookman Old Style" pitchFamily="18" charset="0"/>
                <a:ea typeface="+mn-ea"/>
                <a:cs typeface="+mn-cs"/>
              </a:rPr>
              <a:t>SOFTWARE ENGINEERING</a:t>
            </a:r>
          </a:p>
        </p:txBody>
      </p:sp>
      <p:sp>
        <p:nvSpPr>
          <p:cNvPr id="3" name="Content Placeholder 2"/>
          <p:cNvSpPr>
            <a:spLocks noGrp="1"/>
          </p:cNvSpPr>
          <p:nvPr>
            <p:ph idx="1"/>
          </p:nvPr>
        </p:nvSpPr>
        <p:spPr>
          <a:xfrm>
            <a:off x="1270660" y="1769423"/>
            <a:ext cx="10484779" cy="4797632"/>
          </a:xfrm>
        </p:spPr>
        <p:txBody>
          <a:bodyPr rtlCol="0">
            <a:normAutofit/>
          </a:bodyPr>
          <a:lstStyle/>
          <a:p>
            <a:r>
              <a:rPr lang="en-US" sz="1800" b="1" dirty="0">
                <a:solidFill>
                  <a:srgbClr val="FF3300"/>
                </a:solidFill>
                <a:latin typeface="Bookman Old Style" pitchFamily="18" charset="0"/>
              </a:rPr>
              <a:t>SOFTWARE</a:t>
            </a:r>
          </a:p>
          <a:p>
            <a:pPr marL="0" indent="0" algn="just">
              <a:buNone/>
            </a:pPr>
            <a:r>
              <a:rPr lang="en-US" sz="2000" dirty="0">
                <a:solidFill>
                  <a:srgbClr val="FF3300"/>
                </a:solidFill>
                <a:latin typeface="Bookman Old Style" pitchFamily="18" charset="0"/>
              </a:rPr>
              <a:t>set of instructions or programs instructing a computer to do specific tasks</a:t>
            </a:r>
            <a:r>
              <a:rPr lang="en-US" sz="1800" dirty="0">
                <a:solidFill>
                  <a:srgbClr val="FF3300"/>
                </a:solidFill>
                <a:latin typeface="Bookman Old Style" pitchFamily="18" charset="0"/>
              </a:rPr>
              <a:t>.</a:t>
            </a:r>
          </a:p>
          <a:p>
            <a:pPr marL="0" indent="0" algn="just">
              <a:buNone/>
            </a:pPr>
            <a:r>
              <a:rPr lang="en-US" sz="2000" dirty="0">
                <a:solidFill>
                  <a:srgbClr val="FF3300"/>
                </a:solidFill>
                <a:latin typeface="Bookman Old Style" pitchFamily="18" charset="0"/>
              </a:rPr>
              <a:t>Software is a set of</a:t>
            </a:r>
          </a:p>
          <a:p>
            <a:pPr lvl="2" algn="just" fontAlgn="base"/>
            <a:r>
              <a:rPr lang="en-US" sz="2000" b="1" dirty="0">
                <a:solidFill>
                  <a:srgbClr val="00B0F0"/>
                </a:solidFill>
                <a:latin typeface="Bookman Old Style" pitchFamily="18" charset="0"/>
              </a:rPr>
              <a:t>Instructions</a:t>
            </a:r>
            <a:r>
              <a:rPr lang="en-US" sz="2000" dirty="0">
                <a:solidFill>
                  <a:srgbClr val="FF3300"/>
                </a:solidFill>
                <a:latin typeface="Bookman Old Style" pitchFamily="18" charset="0"/>
              </a:rPr>
              <a:t> that when executed provide desired function and performance,</a:t>
            </a:r>
          </a:p>
          <a:p>
            <a:pPr lvl="2" algn="just" fontAlgn="base"/>
            <a:r>
              <a:rPr lang="en-US" sz="2000" b="1" dirty="0">
                <a:solidFill>
                  <a:srgbClr val="00B0F0"/>
                </a:solidFill>
                <a:latin typeface="Bookman Old Style" pitchFamily="18" charset="0"/>
              </a:rPr>
              <a:t>Data Structures</a:t>
            </a:r>
            <a:r>
              <a:rPr lang="en-US" sz="2000" dirty="0">
                <a:solidFill>
                  <a:srgbClr val="FF3300"/>
                </a:solidFill>
                <a:latin typeface="Bookman Old Style" pitchFamily="18" charset="0"/>
              </a:rPr>
              <a:t> that enable the programs to adequately manipulate information,</a:t>
            </a:r>
          </a:p>
          <a:p>
            <a:pPr lvl="2" algn="just" fontAlgn="base"/>
            <a:r>
              <a:rPr lang="en-US" sz="2000" b="1" dirty="0">
                <a:solidFill>
                  <a:srgbClr val="00B0F0"/>
                </a:solidFill>
                <a:latin typeface="Bookman Old Style" pitchFamily="18" charset="0"/>
              </a:rPr>
              <a:t>Documents</a:t>
            </a:r>
            <a:r>
              <a:rPr lang="en-US" sz="2000" dirty="0">
                <a:solidFill>
                  <a:srgbClr val="FF3300"/>
                </a:solidFill>
                <a:latin typeface="Bookman Old Style" pitchFamily="18" charset="0"/>
              </a:rPr>
              <a:t> that describe the operation and use of the programs.</a:t>
            </a:r>
            <a:endParaRPr lang="en-US" sz="1800" dirty="0">
              <a:solidFill>
                <a:srgbClr val="FF3300"/>
              </a:solidFill>
              <a:latin typeface="Bookman Old Style" pitchFamily="18" charset="0"/>
            </a:endParaRPr>
          </a:p>
          <a:p>
            <a:pPr algn="just"/>
            <a:r>
              <a:rPr lang="en-US" sz="1800" b="1" dirty="0">
                <a:solidFill>
                  <a:srgbClr val="FF3300"/>
                </a:solidFill>
                <a:latin typeface="Bookman Old Style" pitchFamily="18" charset="0"/>
              </a:rPr>
              <a:t>ENGINEERING</a:t>
            </a:r>
          </a:p>
          <a:p>
            <a:pPr algn="just">
              <a:buNone/>
            </a:pPr>
            <a:r>
              <a:rPr lang="en-US" sz="1800" dirty="0">
                <a:solidFill>
                  <a:srgbClr val="FF3300"/>
                </a:solidFill>
                <a:latin typeface="Bookman Old Style" pitchFamily="18" charset="0"/>
              </a:rPr>
              <a:t>    </a:t>
            </a:r>
            <a:r>
              <a:rPr lang="en-US" sz="2000" dirty="0">
                <a:solidFill>
                  <a:srgbClr val="FF3300"/>
                </a:solidFill>
                <a:latin typeface="Bookman Old Style" pitchFamily="18" charset="0"/>
              </a:rPr>
              <a:t>Engineering is the application of mathematics, science, economics, social and practical knowledge to invent, innovate, design, build, maintain  and research.</a:t>
            </a:r>
          </a:p>
          <a:p>
            <a:pPr marL="91440" indent="-91440" algn="just" eaLnBrk="1" fontAlgn="auto" hangingPunct="1">
              <a:buNone/>
              <a:defRPr/>
            </a:pPr>
            <a:endParaRPr lang="en-IN" sz="2000" dirty="0">
              <a:solidFill>
                <a:srgbClr val="FF3300"/>
              </a:solidFill>
              <a:latin typeface="Bookman Old Style" pitchFamily="18" charset="0"/>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Bookman Old Style" pitchFamily="18" charset="0"/>
              </a:rPr>
              <a:t>Definition of Software Engineering</a:t>
            </a:r>
          </a:p>
        </p:txBody>
      </p:sp>
      <p:sp>
        <p:nvSpPr>
          <p:cNvPr id="3" name="Content Placeholder 2"/>
          <p:cNvSpPr>
            <a:spLocks noGrp="1"/>
          </p:cNvSpPr>
          <p:nvPr>
            <p:ph idx="1"/>
          </p:nvPr>
        </p:nvSpPr>
        <p:spPr/>
        <p:txBody>
          <a:bodyPr>
            <a:normAutofit/>
          </a:bodyPr>
          <a:lstStyle/>
          <a:p>
            <a:r>
              <a:rPr lang="en-US" sz="2400" dirty="0">
                <a:solidFill>
                  <a:srgbClr val="FF0066"/>
                </a:solidFill>
                <a:latin typeface="Bookman Old Style" pitchFamily="18" charset="0"/>
              </a:rPr>
              <a:t>“The application of a systematic, disciplined, quantifiable approach to the development, operation, and maintenance of </a:t>
            </a:r>
            <a:r>
              <a:rPr lang="en-US" sz="2400" b="1" dirty="0">
                <a:solidFill>
                  <a:srgbClr val="FF0066"/>
                </a:solidFill>
                <a:latin typeface="Bookman Old Style" pitchFamily="18" charset="0"/>
              </a:rPr>
              <a:t>software</a:t>
            </a:r>
            <a:r>
              <a:rPr lang="en-US" sz="2400" dirty="0">
                <a:solidFill>
                  <a:srgbClr val="FF0066"/>
                </a:solidFill>
                <a:latin typeface="Bookman Old Style" pitchFamily="18" charset="0"/>
              </a:rPr>
              <a:t>".</a:t>
            </a:r>
          </a:p>
          <a:p>
            <a:pPr marL="0" indent="0">
              <a:buNone/>
            </a:pPr>
            <a:endParaRPr lang="en-US" sz="2400" dirty="0">
              <a:solidFill>
                <a:srgbClr val="FF0066"/>
              </a:solidFill>
              <a:latin typeface="Bookman Old Style" pitchFamily="18" charset="0"/>
            </a:endParaRPr>
          </a:p>
        </p:txBody>
      </p:sp>
      <p:pic>
        <p:nvPicPr>
          <p:cNvPr id="4" name="Picture 3" descr="stock-vector-software-engineering-is-the-study-and-application-of-engineering-to-the-design-development-and-187601810.jpg"/>
          <p:cNvPicPr>
            <a:picLocks noChangeAspect="1"/>
          </p:cNvPicPr>
          <p:nvPr/>
        </p:nvPicPr>
        <p:blipFill>
          <a:blip r:embed="rId2" cstate="print"/>
          <a:stretch>
            <a:fillRect/>
          </a:stretch>
        </p:blipFill>
        <p:spPr>
          <a:xfrm>
            <a:off x="1727200" y="3122676"/>
            <a:ext cx="9245600" cy="3735324"/>
          </a:xfrm>
          <a:prstGeom prst="rect">
            <a:avLst/>
          </a:prstGeom>
        </p:spPr>
      </p:pic>
    </p:spTree>
    <p:extLst>
      <p:ext uri="{BB962C8B-B14F-4D97-AF65-F5344CB8AC3E}">
        <p14:creationId xmlns:p14="http://schemas.microsoft.com/office/powerpoint/2010/main" val="403200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ill-gates-quotes6.jpg"/>
          <p:cNvPicPr>
            <a:picLocks noGrp="1" noChangeAspect="1"/>
          </p:cNvPicPr>
          <p:nvPr>
            <p:ph idx="1"/>
          </p:nvPr>
        </p:nvPicPr>
        <p:blipFill>
          <a:blip r:embed="rId2" cstate="print"/>
          <a:stretch>
            <a:fillRect/>
          </a:stretch>
        </p:blipFill>
        <p:spPr>
          <a:xfrm>
            <a:off x="406400" y="381000"/>
            <a:ext cx="11785600" cy="6248400"/>
          </a:xfrm>
        </p:spPr>
      </p:pic>
    </p:spTree>
    <p:extLst>
      <p:ext uri="{BB962C8B-B14F-4D97-AF65-F5344CB8AC3E}">
        <p14:creationId xmlns:p14="http://schemas.microsoft.com/office/powerpoint/2010/main" val="300260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5671</TotalTime>
  <Words>2703</Words>
  <Application>Microsoft Office PowerPoint</Application>
  <PresentationFormat>Widescreen</PresentationFormat>
  <Paragraphs>324</Paragraphs>
  <Slides>63</Slides>
  <Notes>35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 </vt:lpstr>
      <vt:lpstr>PowerPoint Presentation</vt:lpstr>
      <vt:lpstr> Course Objectives </vt:lpstr>
      <vt:lpstr> Course Outcomes </vt:lpstr>
      <vt:lpstr>Unit-I </vt:lpstr>
      <vt:lpstr>Syllabus </vt:lpstr>
      <vt:lpstr>SOFTWARE ENGINEERING</vt:lpstr>
      <vt:lpstr>Definition of Software Engineering</vt:lpstr>
      <vt:lpstr>PowerPoint Presentation</vt:lpstr>
      <vt:lpstr>Characteristics of software</vt:lpstr>
      <vt:lpstr>PowerPoint Presentation</vt:lpstr>
      <vt:lpstr>PowerPoint Presentation</vt:lpstr>
      <vt:lpstr>PowerPoint Presentation</vt:lpstr>
      <vt:lpstr>Evolution- From an Art form to an Engineering Discipline</vt:lpstr>
      <vt:lpstr>Evolution Pattern for Engineering Disciplines</vt:lpstr>
      <vt:lpstr>Evolution Pattern for Engineering Disciplines</vt:lpstr>
      <vt:lpstr>A Solution to Software Crisis </vt:lpstr>
      <vt:lpstr>A Solution to Software Crisis </vt:lpstr>
      <vt:lpstr>Factors Contributing to the Software Crisis</vt:lpstr>
      <vt:lpstr>Factors Contributing to the Software Crisis</vt:lpstr>
      <vt:lpstr>Why Software Engineering? </vt:lpstr>
      <vt:lpstr>Life Cycle Model or Process model</vt:lpstr>
      <vt:lpstr>Software Life Cycle model</vt:lpstr>
      <vt:lpstr>The need for a software life cycle model </vt:lpstr>
      <vt:lpstr> Software Life Cycle models </vt:lpstr>
      <vt:lpstr>PowerPoint Presentation</vt:lpstr>
      <vt:lpstr> Classical waterfall model </vt:lpstr>
      <vt:lpstr>Classical Waterfall Model</vt:lpstr>
      <vt:lpstr>Classical Waterfall Model</vt:lpstr>
      <vt:lpstr>Relative Effort distribution among different phases</vt:lpstr>
      <vt:lpstr>Feasibility Study</vt:lpstr>
      <vt:lpstr>Feasibility Study</vt:lpstr>
      <vt:lpstr>Requirements Analysis and Specification</vt:lpstr>
      <vt:lpstr>Requirements Gathering and Analysis</vt:lpstr>
      <vt:lpstr>Requirements Specification</vt:lpstr>
      <vt:lpstr>Design</vt:lpstr>
      <vt:lpstr>Procedural Design approach</vt:lpstr>
      <vt:lpstr>Object Oriented Design</vt:lpstr>
      <vt:lpstr>Coding and unit testing</vt:lpstr>
      <vt:lpstr>Integration and System Testing</vt:lpstr>
      <vt:lpstr>Integration and System Testing</vt:lpstr>
      <vt:lpstr>System Testing</vt:lpstr>
      <vt:lpstr>Maintenance</vt:lpstr>
      <vt:lpstr>Maintenance </vt:lpstr>
      <vt:lpstr>PowerPoint Presentation</vt:lpstr>
      <vt:lpstr>PowerPoint Presentation</vt:lpstr>
      <vt:lpstr>  Disadvantages of Waterfall model</vt:lpstr>
      <vt:lpstr>  When to use the Waterfall Model?</vt:lpstr>
      <vt:lpstr>Iterative Waterfall Model</vt:lpstr>
      <vt:lpstr>Iterative Waterfall Model</vt:lpstr>
      <vt:lpstr>Iterative Waterfall Model </vt:lpstr>
      <vt:lpstr>Iterative Waterfall Model </vt:lpstr>
      <vt:lpstr>Iterative Waterfall Model </vt:lpstr>
      <vt:lpstr>  Disadvantages of Iterative Waterfall model</vt:lpstr>
      <vt:lpstr>Prototyping Model</vt:lpstr>
      <vt:lpstr>Necessity of the prototyping model</vt:lpstr>
      <vt:lpstr>Necessity of the prototyping model</vt:lpstr>
      <vt:lpstr>Life cycle activities of prototyping model</vt:lpstr>
      <vt:lpstr>Life cycle activities of prototyping model</vt:lpstr>
      <vt:lpstr>Prototyping Model</vt:lpstr>
      <vt:lpstr>Prototyping Model</vt:lpstr>
      <vt:lpstr>Strengths of Prototyping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balakrishnagec@gmail.com</dc:creator>
  <cp:lastModifiedBy>Kadimi Meghana</cp:lastModifiedBy>
  <cp:revision>577</cp:revision>
  <dcterms:created xsi:type="dcterms:W3CDTF">2020-08-16T10:15:06Z</dcterms:created>
  <dcterms:modified xsi:type="dcterms:W3CDTF">2023-03-01T11:55:04Z</dcterms:modified>
</cp:coreProperties>
</file>