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80"/>
  </p:notesMasterIdLst>
  <p:handoutMasterIdLst>
    <p:handoutMasterId r:id="rId81"/>
  </p:handoutMasterIdLst>
  <p:sldIdLst>
    <p:sldId id="437" r:id="rId2"/>
    <p:sldId id="299" r:id="rId3"/>
    <p:sldId id="536" r:id="rId4"/>
    <p:sldId id="537" r:id="rId5"/>
    <p:sldId id="538" r:id="rId6"/>
    <p:sldId id="539" r:id="rId7"/>
    <p:sldId id="540" r:id="rId8"/>
    <p:sldId id="541" r:id="rId9"/>
    <p:sldId id="542" r:id="rId10"/>
    <p:sldId id="543" r:id="rId11"/>
    <p:sldId id="544" r:id="rId12"/>
    <p:sldId id="545" r:id="rId13"/>
    <p:sldId id="546" r:id="rId14"/>
    <p:sldId id="547" r:id="rId15"/>
    <p:sldId id="548" r:id="rId16"/>
    <p:sldId id="549" r:id="rId17"/>
    <p:sldId id="550" r:id="rId18"/>
    <p:sldId id="551" r:id="rId19"/>
    <p:sldId id="552" r:id="rId20"/>
    <p:sldId id="553" r:id="rId21"/>
    <p:sldId id="555" r:id="rId22"/>
    <p:sldId id="559" r:id="rId23"/>
    <p:sldId id="556" r:id="rId24"/>
    <p:sldId id="557" r:id="rId25"/>
    <p:sldId id="558" r:id="rId26"/>
    <p:sldId id="564" r:id="rId27"/>
    <p:sldId id="561" r:id="rId28"/>
    <p:sldId id="562" r:id="rId29"/>
    <p:sldId id="577" r:id="rId30"/>
    <p:sldId id="578" r:id="rId31"/>
    <p:sldId id="579" r:id="rId32"/>
    <p:sldId id="563" r:id="rId33"/>
    <p:sldId id="566" r:id="rId34"/>
    <p:sldId id="567" r:id="rId35"/>
    <p:sldId id="568" r:id="rId36"/>
    <p:sldId id="569" r:id="rId37"/>
    <p:sldId id="571" r:id="rId38"/>
    <p:sldId id="580" r:id="rId39"/>
    <p:sldId id="570" r:id="rId40"/>
    <p:sldId id="572" r:id="rId41"/>
    <p:sldId id="574" r:id="rId42"/>
    <p:sldId id="575" r:id="rId43"/>
    <p:sldId id="576" r:id="rId44"/>
    <p:sldId id="581" r:id="rId45"/>
    <p:sldId id="582" r:id="rId46"/>
    <p:sldId id="583" r:id="rId47"/>
    <p:sldId id="593" r:id="rId48"/>
    <p:sldId id="584" r:id="rId49"/>
    <p:sldId id="585" r:id="rId50"/>
    <p:sldId id="586" r:id="rId51"/>
    <p:sldId id="587" r:id="rId52"/>
    <p:sldId id="588" r:id="rId53"/>
    <p:sldId id="592" r:id="rId54"/>
    <p:sldId id="589" r:id="rId55"/>
    <p:sldId id="590" r:id="rId56"/>
    <p:sldId id="591" r:id="rId57"/>
    <p:sldId id="594" r:id="rId58"/>
    <p:sldId id="595" r:id="rId59"/>
    <p:sldId id="596" r:id="rId60"/>
    <p:sldId id="597" r:id="rId61"/>
    <p:sldId id="598" r:id="rId62"/>
    <p:sldId id="599" r:id="rId63"/>
    <p:sldId id="600" r:id="rId64"/>
    <p:sldId id="601" r:id="rId65"/>
    <p:sldId id="602" r:id="rId66"/>
    <p:sldId id="604" r:id="rId67"/>
    <p:sldId id="605" r:id="rId68"/>
    <p:sldId id="606" r:id="rId69"/>
    <p:sldId id="607" r:id="rId70"/>
    <p:sldId id="608" r:id="rId71"/>
    <p:sldId id="618" r:id="rId72"/>
    <p:sldId id="613" r:id="rId73"/>
    <p:sldId id="609" r:id="rId74"/>
    <p:sldId id="610" r:id="rId75"/>
    <p:sldId id="611" r:id="rId76"/>
    <p:sldId id="612" r:id="rId77"/>
    <p:sldId id="614" r:id="rId78"/>
    <p:sldId id="616" r:id="rId7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itchFamily="34" charset="0"/>
        <a:ea typeface="+mn-ea"/>
        <a:cs typeface="+mn-cs"/>
      </a:defRPr>
    </a:lvl5pPr>
    <a:lvl6pPr marL="2286000" algn="l" defTabSz="914400" rtl="0" eaLnBrk="1" latinLnBrk="0" hangingPunct="1">
      <a:defRPr kern="1200">
        <a:solidFill>
          <a:schemeClr val="tx1"/>
        </a:solidFill>
        <a:latin typeface="Tw Cen MT" pitchFamily="34" charset="0"/>
        <a:ea typeface="+mn-ea"/>
        <a:cs typeface="+mn-cs"/>
      </a:defRPr>
    </a:lvl6pPr>
    <a:lvl7pPr marL="2743200" algn="l" defTabSz="914400" rtl="0" eaLnBrk="1" latinLnBrk="0" hangingPunct="1">
      <a:defRPr kern="1200">
        <a:solidFill>
          <a:schemeClr val="tx1"/>
        </a:solidFill>
        <a:latin typeface="Tw Cen MT" pitchFamily="34" charset="0"/>
        <a:ea typeface="+mn-ea"/>
        <a:cs typeface="+mn-cs"/>
      </a:defRPr>
    </a:lvl7pPr>
    <a:lvl8pPr marL="3200400" algn="l" defTabSz="914400" rtl="0" eaLnBrk="1" latinLnBrk="0" hangingPunct="1">
      <a:defRPr kern="1200">
        <a:solidFill>
          <a:schemeClr val="tx1"/>
        </a:solidFill>
        <a:latin typeface="Tw Cen MT" pitchFamily="34" charset="0"/>
        <a:ea typeface="+mn-ea"/>
        <a:cs typeface="+mn-cs"/>
      </a:defRPr>
    </a:lvl8pPr>
    <a:lvl9pPr marL="3657600" algn="l" defTabSz="914400" rtl="0" eaLnBrk="1" latinLnBrk="0" hangingPunct="1">
      <a:defRPr kern="1200">
        <a:solidFill>
          <a:schemeClr val="tx1"/>
        </a:solidFill>
        <a:latin typeface="Tw Cen MT"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a:srgbClr val="0000FF"/>
    <a:srgbClr val="FF3300"/>
    <a:srgbClr val="009900"/>
    <a:srgbClr val="660066"/>
    <a:srgbClr val="660033"/>
    <a:srgbClr val="FF33CC"/>
    <a:srgbClr val="33CC33"/>
    <a:srgbClr val="E9D3D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584" autoAdjust="0"/>
    <p:restoredTop sz="94660" autoAdjust="0"/>
  </p:normalViewPr>
  <p:slideViewPr>
    <p:cSldViewPr snapToGrid="0">
      <p:cViewPr>
        <p:scale>
          <a:sx n="80" d="100"/>
          <a:sy n="80" d="100"/>
        </p:scale>
        <p:origin x="-306" y="222"/>
      </p:cViewPr>
      <p:guideLst>
        <p:guide orient="horz" pos="2160"/>
        <p:guide pos="3840"/>
      </p:guideLst>
    </p:cSldViewPr>
  </p:slideViewPr>
  <p:outlineViewPr>
    <p:cViewPr>
      <p:scale>
        <a:sx n="33" d="100"/>
        <a:sy n="33" d="100"/>
      </p:scale>
      <p:origin x="30" y="711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9F44486-1DFA-4F2F-BCF6-CF2624FDF035}" type="datetimeFigureOut">
              <a:rPr lang="en-IN"/>
              <a:pPr>
                <a:defRPr/>
              </a:pPr>
              <a:t>21-04-2022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55C0226-F1C6-432E-A4D5-BFF667F41925}" type="slidenum">
              <a:rPr lang="en-IN"/>
              <a:pPr>
                <a:defRPr/>
              </a:pPr>
              <a:t>‹#›</a:t>
            </a:fld>
            <a:endParaRPr lang="en-IN"/>
          </a:p>
        </p:txBody>
      </p:sp>
    </p:spTree>
    <p:extLst>
      <p:ext uri="{BB962C8B-B14F-4D97-AF65-F5344CB8AC3E}">
        <p14:creationId xmlns="" xmlns:p14="http://schemas.microsoft.com/office/powerpoint/2010/main" val="377997057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2CB3164-1490-48E3-AB71-E6D1889A252C}" type="datetimeFigureOut">
              <a:rPr lang="en-IN"/>
              <a:pPr>
                <a:defRPr/>
              </a:pPr>
              <a:t>21-04-2022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0E59662B-B719-4296-973C-355E852D75CD}" type="slidenum">
              <a:rPr lang="en-IN"/>
              <a:pPr>
                <a:defRPr/>
              </a:pPr>
              <a:t>‹#›</a:t>
            </a:fld>
            <a:endParaRPr lang="en-IN"/>
          </a:p>
        </p:txBody>
      </p:sp>
    </p:spTree>
    <p:extLst>
      <p:ext uri="{BB962C8B-B14F-4D97-AF65-F5344CB8AC3E}">
        <p14:creationId xmlns="" xmlns:p14="http://schemas.microsoft.com/office/powerpoint/2010/main" val="42298468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145F259B-2C3A-4FCA-BD2B-FCB2D00EE866}" type="datetime1">
              <a:rPr lang="en-IN" smtClean="0"/>
              <a:pPr>
                <a:defRPr/>
              </a:pPr>
              <a:t>21-04-2022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BF07013-60E2-43E4-8277-715F6943D471}"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F4C54DA1-4C63-44E7-A7B8-1B54EC241EF4}" type="datetime1">
              <a:rPr lang="en-IN" smtClean="0"/>
              <a:pPr>
                <a:defRPr/>
              </a:pPr>
              <a:t>21-04-2022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75B5177-52DA-441F-9571-3E3A9BFC4C39}"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1070AE46-F27E-451E-8B38-253A97DE6780}" type="datetime1">
              <a:rPr lang="en-IN" smtClean="0"/>
              <a:pPr>
                <a:defRPr/>
              </a:pPr>
              <a:t>21-04-2022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7C6E71C0-E710-423F-840A-521D331A2AD4}"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5BFC9365-B5C9-400E-AF09-B37B187AC3DF}" type="datetime1">
              <a:rPr lang="en-IN" smtClean="0"/>
              <a:pPr>
                <a:defRPr/>
              </a:pPr>
              <a:t>21-04-2022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11DB3027-5108-4D0D-B146-5AE5443D16DA}"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9B43A46-9174-4B4E-92B5-527FA722FA73}" type="datetime1">
              <a:rPr lang="en-IN" smtClean="0"/>
              <a:pPr>
                <a:defRPr/>
              </a:pPr>
              <a:t>21-04-2022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BBB87E77-90FD-4F03-8CE5-A1309F3AFFF5}"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126BE22D-F2D0-4F36-8D78-F9CE0409402D}" type="datetime1">
              <a:rPr lang="en-IN" smtClean="0"/>
              <a:pPr>
                <a:defRPr/>
              </a:pPr>
              <a:t>21-04-2022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67602CE2-B6D2-4BFA-871B-F770C1C1C860}"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FF6A01AE-4E73-4D16-B7EA-9368F6297314}" type="datetime1">
              <a:rPr lang="en-IN" smtClean="0"/>
              <a:pPr>
                <a:defRPr/>
              </a:pPr>
              <a:t>21-04-2022</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332F5189-766F-453C-8C29-35DE74C1C9C8}"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B6066055-983C-45FD-8F4F-C90850B5B133}" type="datetime1">
              <a:rPr lang="en-IN" smtClean="0"/>
              <a:pPr>
                <a:defRPr/>
              </a:pPr>
              <a:t>21-04-2022</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268E273F-4942-4579-87ED-8C64B3FDF80F}"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3B42E5-0E5D-4255-9BAF-3E97D5E06E53}" type="datetime1">
              <a:rPr lang="en-IN" smtClean="0"/>
              <a:pPr>
                <a:defRPr/>
              </a:pPr>
              <a:t>21-04-2022</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AFBA1392-42F8-4513-8377-3CD6EDE203FC}"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59299EF-34F0-44A4-B781-E7A502731993}" type="datetime1">
              <a:rPr lang="en-IN" smtClean="0"/>
              <a:pPr>
                <a:defRPr/>
              </a:pPr>
              <a:t>21-04-2022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2DD87A0E-7C64-4077-AF45-4770203EB457}"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B3F4822-44FF-46D7-8D21-3D8E795886A8}" type="datetime1">
              <a:rPr lang="en-IN" smtClean="0"/>
              <a:pPr>
                <a:defRPr/>
              </a:pPr>
              <a:t>21-04-2022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538CDFA0-3CC7-4508-B41C-CB16B5AE96C7}"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B18490D-BBDE-4729-9FB5-9852B05D0E94}" type="datetime1">
              <a:rPr lang="en-IN" smtClean="0"/>
              <a:pPr>
                <a:defRPr/>
              </a:pPr>
              <a:t>21-04-2022</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780C248-A49B-441D-AB2A-C5880807DFC3}"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1.bp.blogspot.com/-qbn4DL0ZL3I/T7eOdRlSxsI/AAAAAAAAAGk/8nY-ctran1U/s1600/Capture.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10" name="Rectangle 9"/>
          <p:cNvSpPr>
            <a:spLocks noGrp="1" noRot="1" noChangeAspect="1" noMove="1" noResize="1" noEditPoints="1" noAdjustHandles="1" noChangeArrowheads="1" noChangeShapeType="1" noTextEdit="1"/>
          </p:cNvSpPr>
          <p:nvPr/>
        </p:nvSpPr>
        <p:spPr>
          <a:xfrm>
            <a:off x="1" y="0"/>
            <a:ext cx="46545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2" name="Title 1"/>
          <p:cNvSpPr>
            <a:spLocks noGrp="1"/>
          </p:cNvSpPr>
          <p:nvPr>
            <p:ph type="title"/>
          </p:nvPr>
        </p:nvSpPr>
        <p:spPr>
          <a:xfrm>
            <a:off x="478973" y="1582056"/>
            <a:ext cx="3877129" cy="3512457"/>
          </a:xfrm>
        </p:spPr>
        <p:txBody>
          <a:bodyPr>
            <a:normAutofit/>
          </a:bodyPr>
          <a:lstStyle/>
          <a:p>
            <a:pPr algn="ctr" eaLnBrk="1" fontAlgn="auto" hangingPunct="1">
              <a:spcAft>
                <a:spcPts val="0"/>
              </a:spcAft>
              <a:defRPr/>
            </a:pPr>
            <a:r>
              <a:rPr lang="en-US" sz="4400" dirty="0" smtClean="0">
                <a:solidFill>
                  <a:srgbClr val="FF0000"/>
                </a:solidFill>
                <a:latin typeface="Bookman Old Style" pitchFamily="18" charset="0"/>
              </a:rPr>
              <a:t>Unit-II</a:t>
            </a:r>
            <a:r>
              <a:rPr lang="en-US" sz="4400" dirty="0">
                <a:solidFill>
                  <a:srgbClr val="FF0000"/>
                </a:solidFill>
                <a:latin typeface="Bookman Old Style" pitchFamily="18" charset="0"/>
              </a:rPr>
              <a:t/>
            </a:r>
            <a:br>
              <a:rPr lang="en-US" sz="4400" dirty="0">
                <a:solidFill>
                  <a:srgbClr val="FF0000"/>
                </a:solidFill>
                <a:latin typeface="Bookman Old Style" pitchFamily="18" charset="0"/>
              </a:rPr>
            </a:br>
            <a:endParaRPr lang="en-IN" sz="4400" dirty="0">
              <a:solidFill>
                <a:srgbClr val="FF0000"/>
              </a:solidFill>
              <a:latin typeface="Bookman Old Style" pitchFamily="18" charset="0"/>
            </a:endParaRPr>
          </a:p>
        </p:txBody>
      </p:sp>
      <p:sp>
        <p:nvSpPr>
          <p:cNvPr id="9221" name="Content Placeholder 2"/>
          <p:cNvSpPr>
            <a:spLocks noGrp="1" noChangeArrowheads="1"/>
          </p:cNvSpPr>
          <p:nvPr>
            <p:ph idx="1"/>
          </p:nvPr>
        </p:nvSpPr>
        <p:spPr>
          <a:xfrm>
            <a:off x="4951414" y="498764"/>
            <a:ext cx="7054539" cy="5688280"/>
          </a:xfrm>
        </p:spPr>
        <p:txBody>
          <a:bodyPr anchor="ctr">
            <a:noAutofit/>
          </a:bodyPr>
          <a:lstStyle/>
          <a:p>
            <a:pPr marL="0" indent="0">
              <a:buNone/>
            </a:pPr>
            <a:r>
              <a:rPr lang="en-US" sz="5400" b="1" dirty="0">
                <a:solidFill>
                  <a:srgbClr val="FF0000"/>
                </a:solidFill>
                <a:latin typeface="Bookman Old Style" pitchFamily="18" charset="0"/>
              </a:rPr>
              <a:t>Software Project Management</a:t>
            </a:r>
          </a:p>
        </p:txBody>
      </p:sp>
    </p:spTree>
    <p:extLst>
      <p:ext uri="{BB962C8B-B14F-4D97-AF65-F5344CB8AC3E}">
        <p14:creationId xmlns="" xmlns:p14="http://schemas.microsoft.com/office/powerpoint/2010/main" val="2571389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a:spcBef>
                <a:spcPts val="1000"/>
              </a:spcBef>
            </a:pPr>
            <a:r>
              <a:rPr lang="en-US" dirty="0">
                <a:solidFill>
                  <a:srgbClr val="0033CC"/>
                </a:solidFill>
                <a:latin typeface="Bookman Old Style" pitchFamily="18" charset="0"/>
              </a:rPr>
              <a:t>The SPMP Document of Project Planning</a:t>
            </a:r>
          </a:p>
        </p:txBody>
      </p:sp>
      <p:sp>
        <p:nvSpPr>
          <p:cNvPr id="965635" name="Rectangle 3"/>
          <p:cNvSpPr>
            <a:spLocks noGrp="1" noChangeArrowheads="1"/>
          </p:cNvSpPr>
          <p:nvPr>
            <p:ph type="body" idx="1"/>
          </p:nvPr>
        </p:nvSpPr>
        <p:spPr>
          <a:ln/>
        </p:spPr>
        <p:txBody>
          <a:bodyPr lIns="19841" tIns="51588" rIns="19841" bIns="51588">
            <a:normAutofit lnSpcReduction="10000"/>
          </a:bodyPr>
          <a:lstStyle/>
          <a:p>
            <a:pPr marL="0" lvl="0" indent="0">
              <a:buNone/>
            </a:pPr>
            <a:r>
              <a:rPr lang="en-US" sz="2800" b="1" dirty="0">
                <a:latin typeface="Bookman Old Style" pitchFamily="18" charset="0"/>
              </a:rPr>
              <a:t>6. Risk management plan </a:t>
            </a:r>
            <a:endParaRPr lang="en-US" sz="2800" b="1" dirty="0" smtClean="0">
              <a:latin typeface="Bookman Old Style" pitchFamily="18" charset="0"/>
            </a:endParaRPr>
          </a:p>
          <a:p>
            <a:pPr marL="514350" lvl="0" indent="-514350">
              <a:buAutoNum type="alphaLcParenBoth"/>
            </a:pPr>
            <a:r>
              <a:rPr lang="en-US" sz="2800" dirty="0" smtClean="0">
                <a:latin typeface="Bookman Old Style" pitchFamily="18" charset="0"/>
              </a:rPr>
              <a:t>Risk </a:t>
            </a:r>
            <a:r>
              <a:rPr lang="en-US" sz="2800" dirty="0">
                <a:latin typeface="Bookman Old Style" pitchFamily="18" charset="0"/>
              </a:rPr>
              <a:t>Analysis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b) Risk Identification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c) Risk Estimation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d) Risk Abatement Procedures </a:t>
            </a:r>
            <a:endParaRPr lang="en-US" sz="2800" dirty="0" smtClean="0">
              <a:latin typeface="Bookman Old Style" pitchFamily="18" charset="0"/>
            </a:endParaRPr>
          </a:p>
          <a:p>
            <a:pPr marL="0" lvl="0" indent="0">
              <a:buNone/>
            </a:pPr>
            <a:r>
              <a:rPr lang="en-US" sz="2800" b="1" dirty="0" smtClean="0">
                <a:latin typeface="Bookman Old Style" pitchFamily="18" charset="0"/>
              </a:rPr>
              <a:t>7</a:t>
            </a:r>
            <a:r>
              <a:rPr lang="en-US" sz="2800" b="1" dirty="0">
                <a:latin typeface="Bookman Old Style" pitchFamily="18" charset="0"/>
              </a:rPr>
              <a:t>. Project tracking and control plan </a:t>
            </a:r>
            <a:endParaRPr lang="en-US" sz="2800" b="1" dirty="0" smtClean="0">
              <a:latin typeface="Bookman Old Style" pitchFamily="18" charset="0"/>
            </a:endParaRPr>
          </a:p>
          <a:p>
            <a:pPr marL="514350" lvl="0" indent="-514350">
              <a:buAutoNum type="alphaLcParenBoth"/>
            </a:pPr>
            <a:r>
              <a:rPr lang="en-US" sz="2800" dirty="0" smtClean="0">
                <a:latin typeface="Bookman Old Style" pitchFamily="18" charset="0"/>
              </a:rPr>
              <a:t>Metrics </a:t>
            </a:r>
            <a:r>
              <a:rPr lang="en-US" sz="2800" dirty="0">
                <a:latin typeface="Bookman Old Style" pitchFamily="18" charset="0"/>
              </a:rPr>
              <a:t>to be tracked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b) Tracking plan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c) Control plan </a:t>
            </a:r>
            <a:endParaRPr lang="en-US" sz="2800" dirty="0" smtClean="0">
              <a:latin typeface="Bookman Old Style" pitchFamily="18" charset="0"/>
            </a:endParaRPr>
          </a:p>
          <a:p>
            <a:pPr marL="0" lvl="0" indent="0">
              <a:buNone/>
            </a:pPr>
            <a:endParaRPr lang="en-IN" sz="2800" b="1" dirty="0">
              <a:latin typeface="Bookman Old Style" pitchFamily="18" charset="0"/>
            </a:endParaRPr>
          </a:p>
        </p:txBody>
      </p:sp>
    </p:spTree>
    <p:extLst>
      <p:ext uri="{BB962C8B-B14F-4D97-AF65-F5344CB8AC3E}">
        <p14:creationId xmlns="" xmlns:p14="http://schemas.microsoft.com/office/powerpoint/2010/main" val="30287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a:spcBef>
                <a:spcPts val="1000"/>
              </a:spcBef>
            </a:pPr>
            <a:r>
              <a:rPr lang="en-US" dirty="0">
                <a:solidFill>
                  <a:srgbClr val="0033CC"/>
                </a:solidFill>
                <a:latin typeface="Bookman Old Style" pitchFamily="18" charset="0"/>
              </a:rPr>
              <a:t>The SPMP Document of Project Planning</a:t>
            </a:r>
          </a:p>
        </p:txBody>
      </p:sp>
      <p:sp>
        <p:nvSpPr>
          <p:cNvPr id="965635" name="Rectangle 3"/>
          <p:cNvSpPr>
            <a:spLocks noGrp="1" noChangeArrowheads="1"/>
          </p:cNvSpPr>
          <p:nvPr>
            <p:ph type="body" idx="1"/>
          </p:nvPr>
        </p:nvSpPr>
        <p:spPr>
          <a:ln/>
        </p:spPr>
        <p:txBody>
          <a:bodyPr lIns="19841" tIns="51588" rIns="19841" bIns="51588">
            <a:normAutofit/>
          </a:bodyPr>
          <a:lstStyle/>
          <a:p>
            <a:pPr marL="0" lvl="0" indent="0">
              <a:buNone/>
            </a:pPr>
            <a:r>
              <a:rPr lang="en-US" sz="2800" b="1" dirty="0" smtClean="0">
                <a:latin typeface="Bookman Old Style" pitchFamily="18" charset="0"/>
              </a:rPr>
              <a:t>8</a:t>
            </a:r>
            <a:r>
              <a:rPr lang="en-US" sz="2800" b="1" dirty="0">
                <a:latin typeface="Bookman Old Style" pitchFamily="18" charset="0"/>
              </a:rPr>
              <a:t>. Miscellaneous </a:t>
            </a:r>
            <a:r>
              <a:rPr lang="en-US" sz="2800" b="1" dirty="0" smtClean="0">
                <a:latin typeface="Bookman Old Style" pitchFamily="18" charset="0"/>
              </a:rPr>
              <a:t>plans</a:t>
            </a:r>
          </a:p>
          <a:p>
            <a:pPr marL="514350" lvl="0" indent="-514350">
              <a:buAutoNum type="alphaLcParenBoth"/>
            </a:pPr>
            <a:r>
              <a:rPr lang="en-US" sz="2800" dirty="0" smtClean="0">
                <a:latin typeface="Bookman Old Style" pitchFamily="18" charset="0"/>
              </a:rPr>
              <a:t>Process Tailoring </a:t>
            </a:r>
          </a:p>
          <a:p>
            <a:pPr marL="0" lvl="0" indent="0">
              <a:buNone/>
            </a:pPr>
            <a:r>
              <a:rPr lang="en-US" sz="2800" dirty="0" smtClean="0">
                <a:latin typeface="Bookman Old Style" pitchFamily="18" charset="0"/>
              </a:rPr>
              <a:t>(</a:t>
            </a:r>
            <a:r>
              <a:rPr lang="en-US" sz="2800" dirty="0">
                <a:latin typeface="Bookman Old Style" pitchFamily="18" charset="0"/>
              </a:rPr>
              <a:t>b) Quality Assurance Plan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c) Configuration Management Plan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d) Validation and Verification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e) System Testing Plan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f ) Delivery, Installation, and Maintenance Plan </a:t>
            </a:r>
            <a:endParaRPr lang="en-US" sz="2800" dirty="0" smtClean="0">
              <a:latin typeface="Bookman Old Style" pitchFamily="18" charset="0"/>
            </a:endParaRPr>
          </a:p>
          <a:p>
            <a:pPr marL="0" lvl="0" indent="0">
              <a:buNone/>
            </a:pPr>
            <a:endParaRPr lang="en-IN" sz="2800" dirty="0">
              <a:latin typeface="Bookman Old Style" pitchFamily="18" charset="0"/>
            </a:endParaRPr>
          </a:p>
        </p:txBody>
      </p:sp>
    </p:spTree>
    <p:extLst>
      <p:ext uri="{BB962C8B-B14F-4D97-AF65-F5344CB8AC3E}">
        <p14:creationId xmlns="" xmlns:p14="http://schemas.microsoft.com/office/powerpoint/2010/main" val="112393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sz="3600" dirty="0">
                <a:solidFill>
                  <a:srgbClr val="0033CC"/>
                </a:solidFill>
                <a:latin typeface="Bookman Old Style" pitchFamily="18" charset="0"/>
              </a:rPr>
              <a:t>METRICS FOR PROJECT SIZE ESTIMATION</a:t>
            </a:r>
          </a:p>
        </p:txBody>
      </p:sp>
      <p:sp>
        <p:nvSpPr>
          <p:cNvPr id="965635" name="Rectangle 3"/>
          <p:cNvSpPr>
            <a:spLocks noGrp="1" noChangeArrowheads="1"/>
          </p:cNvSpPr>
          <p:nvPr>
            <p:ph type="body" idx="1"/>
          </p:nvPr>
        </p:nvSpPr>
        <p:spPr>
          <a:ln/>
        </p:spPr>
        <p:txBody>
          <a:bodyPr lIns="19841" tIns="51588" rIns="19841" bIns="51588">
            <a:normAutofit fontScale="92500"/>
          </a:bodyPr>
          <a:lstStyle/>
          <a:p>
            <a:pPr lvl="0"/>
            <a:r>
              <a:rPr lang="en-US" sz="2800" dirty="0">
                <a:latin typeface="Bookman Old Style" pitchFamily="18" charset="0"/>
              </a:rPr>
              <a:t>The size of a project is obviously not the number of bytes that the source code occupies, neither is it the size of the executable code. </a:t>
            </a:r>
            <a:endParaRPr lang="en-US" sz="2800" dirty="0" smtClean="0">
              <a:latin typeface="Bookman Old Style" pitchFamily="18" charset="0"/>
            </a:endParaRPr>
          </a:p>
          <a:p>
            <a:pPr lvl="0"/>
            <a:r>
              <a:rPr lang="en-US" sz="2800" b="1" dirty="0" smtClean="0">
                <a:latin typeface="Bookman Old Style" pitchFamily="18" charset="0"/>
              </a:rPr>
              <a:t>The </a:t>
            </a:r>
            <a:r>
              <a:rPr lang="en-US" sz="2800" b="1" dirty="0">
                <a:latin typeface="Bookman Old Style" pitchFamily="18" charset="0"/>
              </a:rPr>
              <a:t>project size is a measure of the problem complexity in terms of the effort and time required to develop the </a:t>
            </a:r>
            <a:r>
              <a:rPr lang="en-US" sz="2800" b="1" dirty="0" smtClean="0">
                <a:latin typeface="Bookman Old Style" pitchFamily="18" charset="0"/>
              </a:rPr>
              <a:t>product.</a:t>
            </a:r>
          </a:p>
          <a:p>
            <a:pPr lvl="0"/>
            <a:r>
              <a:rPr lang="en-US" sz="2800" dirty="0" smtClean="0">
                <a:latin typeface="Bookman Old Style" pitchFamily="18" charset="0"/>
              </a:rPr>
              <a:t>Currently</a:t>
            </a:r>
            <a:r>
              <a:rPr lang="en-US" sz="2800" dirty="0">
                <a:latin typeface="Bookman Old Style" pitchFamily="18" charset="0"/>
              </a:rPr>
              <a:t>, two metrics are popularly being used to measure </a:t>
            </a:r>
            <a:r>
              <a:rPr lang="en-US" sz="2800" dirty="0" smtClean="0">
                <a:latin typeface="Bookman Old Style" pitchFamily="18" charset="0"/>
              </a:rPr>
              <a:t>size</a:t>
            </a:r>
          </a:p>
          <a:p>
            <a:pPr marL="514350" lvl="0" indent="-514350">
              <a:buAutoNum type="arabicPeriod"/>
            </a:pPr>
            <a:r>
              <a:rPr lang="en-US" sz="2800" dirty="0" smtClean="0">
                <a:latin typeface="Bookman Old Style" pitchFamily="18" charset="0"/>
              </a:rPr>
              <a:t>Lines </a:t>
            </a:r>
            <a:r>
              <a:rPr lang="en-US" sz="2800" dirty="0">
                <a:latin typeface="Bookman Old Style" pitchFamily="18" charset="0"/>
              </a:rPr>
              <a:t>of code (LOC) and </a:t>
            </a:r>
            <a:endParaRPr lang="en-US" sz="2800" dirty="0" smtClean="0">
              <a:latin typeface="Bookman Old Style" pitchFamily="18" charset="0"/>
            </a:endParaRPr>
          </a:p>
          <a:p>
            <a:pPr marL="514350" lvl="0" indent="-514350">
              <a:buAutoNum type="arabicPeriod"/>
            </a:pPr>
            <a:r>
              <a:rPr lang="en-US" sz="2800" dirty="0" smtClean="0">
                <a:latin typeface="Bookman Old Style" pitchFamily="18" charset="0"/>
              </a:rPr>
              <a:t>function </a:t>
            </a:r>
            <a:r>
              <a:rPr lang="en-US" sz="2800" dirty="0">
                <a:latin typeface="Bookman Old Style" pitchFamily="18" charset="0"/>
              </a:rPr>
              <a:t>point (FP</a:t>
            </a:r>
            <a:r>
              <a:rPr lang="en-US" sz="2800" dirty="0" smtClean="0">
                <a:latin typeface="Bookman Old Style" pitchFamily="18" charset="0"/>
              </a:rPr>
              <a:t>)</a:t>
            </a:r>
          </a:p>
          <a:p>
            <a:pPr marL="0" lvl="0" indent="0">
              <a:buNone/>
            </a:pPr>
            <a:r>
              <a:rPr lang="en-US" sz="2800" dirty="0" smtClean="0">
                <a:latin typeface="Bookman Old Style" pitchFamily="18" charset="0"/>
              </a:rPr>
              <a:t>Each </a:t>
            </a:r>
            <a:r>
              <a:rPr lang="en-US" sz="2800" dirty="0">
                <a:latin typeface="Bookman Old Style" pitchFamily="18" charset="0"/>
              </a:rPr>
              <a:t>of these metrics has its own advantages and disadvantages. </a:t>
            </a:r>
            <a:endParaRPr lang="en-IN" sz="2800" dirty="0">
              <a:latin typeface="Bookman Old Style" pitchFamily="18" charset="0"/>
            </a:endParaRPr>
          </a:p>
        </p:txBody>
      </p:sp>
    </p:spTree>
    <p:extLst>
      <p:ext uri="{BB962C8B-B14F-4D97-AF65-F5344CB8AC3E}">
        <p14:creationId xmlns="" xmlns:p14="http://schemas.microsoft.com/office/powerpoint/2010/main" val="214224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dirty="0">
                <a:solidFill>
                  <a:srgbClr val="FF0000"/>
                </a:solidFill>
                <a:latin typeface="Bookman Old Style" pitchFamily="18" charset="0"/>
              </a:rPr>
              <a:t>Lines of </a:t>
            </a:r>
            <a:r>
              <a:rPr lang="en-US" dirty="0" smtClean="0">
                <a:solidFill>
                  <a:srgbClr val="FF0000"/>
                </a:solidFill>
                <a:latin typeface="Bookman Old Style" pitchFamily="18" charset="0"/>
              </a:rPr>
              <a:t>code</a:t>
            </a:r>
            <a:r>
              <a:rPr lang="en-US" dirty="0">
                <a:latin typeface="Bookman Old Style" pitchFamily="18" charset="0"/>
              </a:rPr>
              <a:t> </a:t>
            </a:r>
            <a:r>
              <a:rPr lang="en-US" sz="3600" dirty="0" smtClean="0">
                <a:solidFill>
                  <a:srgbClr val="FF0000"/>
                </a:solidFill>
                <a:latin typeface="Bookman Old Style" pitchFamily="18" charset="0"/>
              </a:rPr>
              <a:t>(LOC)</a:t>
            </a:r>
            <a:endParaRPr lang="en-US" sz="3600" dirty="0">
              <a:solidFill>
                <a:srgbClr val="FF0000"/>
              </a:solidFill>
              <a:latin typeface="Bookman Old Style" pitchFamily="18" charset="0"/>
            </a:endParaRPr>
          </a:p>
        </p:txBody>
      </p:sp>
      <p:sp>
        <p:nvSpPr>
          <p:cNvPr id="965635" name="Rectangle 3"/>
          <p:cNvSpPr>
            <a:spLocks noGrp="1" noChangeArrowheads="1"/>
          </p:cNvSpPr>
          <p:nvPr>
            <p:ph type="body" idx="1"/>
          </p:nvPr>
        </p:nvSpPr>
        <p:spPr>
          <a:ln/>
        </p:spPr>
        <p:txBody>
          <a:bodyPr lIns="19841" tIns="51588" rIns="19841" bIns="51588">
            <a:normAutofit/>
          </a:bodyPr>
          <a:lstStyle/>
          <a:p>
            <a:pPr lvl="0"/>
            <a:r>
              <a:rPr lang="en-US" sz="2800" dirty="0">
                <a:latin typeface="Bookman Old Style" pitchFamily="18" charset="0"/>
              </a:rPr>
              <a:t>LOC is possibly the simplest among all metrics available to measure project size. </a:t>
            </a:r>
            <a:endParaRPr lang="en-US" sz="2800" dirty="0" smtClean="0">
              <a:latin typeface="Bookman Old Style" pitchFamily="18" charset="0"/>
            </a:endParaRPr>
          </a:p>
          <a:p>
            <a:pPr lvl="0"/>
            <a:r>
              <a:rPr lang="en-US" sz="2800" dirty="0" smtClean="0">
                <a:latin typeface="Bookman Old Style" pitchFamily="18" charset="0"/>
              </a:rPr>
              <a:t>This </a:t>
            </a:r>
            <a:r>
              <a:rPr lang="en-US" sz="2800" dirty="0">
                <a:latin typeface="Bookman Old Style" pitchFamily="18" charset="0"/>
              </a:rPr>
              <a:t>metric measures the size of a project by counting the number of source instructions in the developed </a:t>
            </a:r>
            <a:r>
              <a:rPr lang="en-US" sz="2800" dirty="0" smtClean="0">
                <a:latin typeface="Bookman Old Style" pitchFamily="18" charset="0"/>
              </a:rPr>
              <a:t>program.</a:t>
            </a:r>
          </a:p>
          <a:p>
            <a:pPr lvl="0"/>
            <a:r>
              <a:rPr lang="en-US" sz="2800" dirty="0" smtClean="0">
                <a:latin typeface="Bookman Old Style" pitchFamily="18" charset="0"/>
              </a:rPr>
              <a:t>While </a:t>
            </a:r>
            <a:r>
              <a:rPr lang="en-US" sz="2800" dirty="0">
                <a:latin typeface="Bookman Old Style" pitchFamily="18" charset="0"/>
              </a:rPr>
              <a:t>counting the number of source instructions, comment lines, and header lines are ignored. </a:t>
            </a:r>
            <a:endParaRPr lang="en-US" sz="2800" dirty="0" smtClean="0">
              <a:latin typeface="Bookman Old Style" pitchFamily="18" charset="0"/>
            </a:endParaRPr>
          </a:p>
          <a:p>
            <a:pPr lvl="0"/>
            <a:r>
              <a:rPr lang="en-US" sz="2800" dirty="0" smtClean="0">
                <a:latin typeface="Bookman Old Style" pitchFamily="18" charset="0"/>
              </a:rPr>
              <a:t>Determining </a:t>
            </a:r>
            <a:r>
              <a:rPr lang="en-US" sz="2800" dirty="0">
                <a:latin typeface="Bookman Old Style" pitchFamily="18" charset="0"/>
              </a:rPr>
              <a:t>the LOC count at the end of a project is very simple. However , accurate estimation of LOC count at the beginning of a project is a very difficult task.</a:t>
            </a:r>
            <a:endParaRPr lang="en-IN" sz="2800" dirty="0">
              <a:latin typeface="Bookman Old Style" pitchFamily="18" charset="0"/>
            </a:endParaRPr>
          </a:p>
        </p:txBody>
      </p:sp>
    </p:spTree>
    <p:extLst>
      <p:ext uri="{BB962C8B-B14F-4D97-AF65-F5344CB8AC3E}">
        <p14:creationId xmlns="" xmlns:p14="http://schemas.microsoft.com/office/powerpoint/2010/main" val="90507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dirty="0">
                <a:solidFill>
                  <a:srgbClr val="FF0000"/>
                </a:solidFill>
                <a:latin typeface="Bookman Old Style" pitchFamily="18" charset="0"/>
              </a:rPr>
              <a:t>Lines of </a:t>
            </a:r>
            <a:r>
              <a:rPr lang="en-US" dirty="0" smtClean="0">
                <a:solidFill>
                  <a:srgbClr val="FF0000"/>
                </a:solidFill>
                <a:latin typeface="Bookman Old Style" pitchFamily="18" charset="0"/>
              </a:rPr>
              <a:t>code</a:t>
            </a:r>
            <a:r>
              <a:rPr lang="en-US" dirty="0">
                <a:latin typeface="Bookman Old Style" pitchFamily="18" charset="0"/>
              </a:rPr>
              <a:t> </a:t>
            </a:r>
            <a:r>
              <a:rPr lang="en-US" sz="3600" dirty="0" smtClean="0">
                <a:solidFill>
                  <a:srgbClr val="FF0000"/>
                </a:solidFill>
                <a:latin typeface="Bookman Old Style" pitchFamily="18" charset="0"/>
              </a:rPr>
              <a:t>(LOC)</a:t>
            </a:r>
            <a:endParaRPr lang="en-US" sz="3600" dirty="0">
              <a:solidFill>
                <a:srgbClr val="FF0000"/>
              </a:solidFill>
              <a:latin typeface="Bookman Old Style" pitchFamily="18" charset="0"/>
            </a:endParaRPr>
          </a:p>
        </p:txBody>
      </p:sp>
      <p:sp>
        <p:nvSpPr>
          <p:cNvPr id="965635" name="Rectangle 3"/>
          <p:cNvSpPr>
            <a:spLocks noGrp="1" noChangeArrowheads="1"/>
          </p:cNvSpPr>
          <p:nvPr>
            <p:ph type="body" idx="1"/>
          </p:nvPr>
        </p:nvSpPr>
        <p:spPr>
          <a:ln/>
        </p:spPr>
        <p:txBody>
          <a:bodyPr lIns="19841" tIns="51588" rIns="19841" bIns="51588">
            <a:normAutofit fontScale="85000" lnSpcReduction="20000"/>
          </a:bodyPr>
          <a:lstStyle/>
          <a:p>
            <a:pPr marL="0" lvl="0" indent="0">
              <a:buNone/>
            </a:pPr>
            <a:r>
              <a:rPr lang="en-US" sz="2800" dirty="0">
                <a:latin typeface="Bookman Old Style" pitchFamily="18" charset="0"/>
              </a:rPr>
              <a:t>LOC metric has several shortcomings when used to measure problem </a:t>
            </a:r>
            <a:r>
              <a:rPr lang="en-US" sz="2800" dirty="0" smtClean="0">
                <a:latin typeface="Bookman Old Style" pitchFamily="18" charset="0"/>
              </a:rPr>
              <a:t>size</a:t>
            </a:r>
          </a:p>
          <a:p>
            <a:pPr marL="514350" lvl="0" indent="-514350">
              <a:buFont typeface="+mj-lt"/>
              <a:buAutoNum type="arabicPeriod"/>
            </a:pPr>
            <a:r>
              <a:rPr lang="en-US" sz="2800" dirty="0">
                <a:latin typeface="Bookman Old Style" pitchFamily="18" charset="0"/>
              </a:rPr>
              <a:t>LOC is a measure of coding activity alone</a:t>
            </a:r>
            <a:r>
              <a:rPr lang="en-US" sz="2800" dirty="0" smtClean="0">
                <a:latin typeface="Bookman Old Style" pitchFamily="18" charset="0"/>
              </a:rPr>
              <a:t>.</a:t>
            </a:r>
          </a:p>
          <a:p>
            <a:pPr marL="514350" lvl="0" indent="-514350">
              <a:buFont typeface="+mj-lt"/>
              <a:buAutoNum type="arabicPeriod"/>
            </a:pPr>
            <a:r>
              <a:rPr lang="en-US" sz="2800" dirty="0">
                <a:latin typeface="Bookman Old Style" pitchFamily="18" charset="0"/>
              </a:rPr>
              <a:t>LOC count depends on the choice of specific </a:t>
            </a:r>
            <a:r>
              <a:rPr lang="en-US" sz="2800" dirty="0" smtClean="0">
                <a:latin typeface="Bookman Old Style" pitchFamily="18" charset="0"/>
              </a:rPr>
              <a:t>instructions.</a:t>
            </a:r>
          </a:p>
          <a:p>
            <a:pPr marL="514350" lvl="0" indent="-514350">
              <a:buFont typeface="+mj-lt"/>
              <a:buAutoNum type="arabicPeriod"/>
            </a:pPr>
            <a:r>
              <a:rPr lang="en-US" sz="2800" dirty="0">
                <a:latin typeface="Bookman Old Style" pitchFamily="18" charset="0"/>
              </a:rPr>
              <a:t>LOC measure correlates poorly with the quality and efficiency of the </a:t>
            </a:r>
            <a:r>
              <a:rPr lang="en-US" sz="2800" dirty="0" smtClean="0">
                <a:latin typeface="Bookman Old Style" pitchFamily="18" charset="0"/>
              </a:rPr>
              <a:t>code.</a:t>
            </a:r>
          </a:p>
          <a:p>
            <a:pPr marL="514350" lvl="0" indent="-514350">
              <a:buFont typeface="+mj-lt"/>
              <a:buAutoNum type="arabicPeriod"/>
            </a:pPr>
            <a:r>
              <a:rPr lang="en-US" sz="2800" dirty="0">
                <a:latin typeface="Bookman Old Style" pitchFamily="18" charset="0"/>
              </a:rPr>
              <a:t>LOC metric </a:t>
            </a:r>
            <a:r>
              <a:rPr lang="en-US" sz="2800" dirty="0" err="1">
                <a:latin typeface="Bookman Old Style" pitchFamily="18" charset="0"/>
              </a:rPr>
              <a:t>penalises</a:t>
            </a:r>
            <a:r>
              <a:rPr lang="en-US" sz="2800" dirty="0">
                <a:latin typeface="Bookman Old Style" pitchFamily="18" charset="0"/>
              </a:rPr>
              <a:t> use of higher-level programming languages and code </a:t>
            </a:r>
            <a:r>
              <a:rPr lang="en-US" sz="2800" dirty="0" smtClean="0">
                <a:latin typeface="Bookman Old Style" pitchFamily="18" charset="0"/>
              </a:rPr>
              <a:t>reuse.</a:t>
            </a:r>
          </a:p>
          <a:p>
            <a:pPr marL="514350" lvl="0" indent="-514350">
              <a:buFont typeface="+mj-lt"/>
              <a:buAutoNum type="arabicPeriod"/>
            </a:pPr>
            <a:r>
              <a:rPr lang="en-US" sz="2800" dirty="0">
                <a:latin typeface="Bookman Old Style" pitchFamily="18" charset="0"/>
              </a:rPr>
              <a:t>LOC metric measures the lexical complexity of a program and does not address the more important issues of logical and structural </a:t>
            </a:r>
            <a:r>
              <a:rPr lang="en-US" sz="2800" dirty="0" smtClean="0">
                <a:latin typeface="Bookman Old Style" pitchFamily="18" charset="0"/>
              </a:rPr>
              <a:t>complexities.</a:t>
            </a:r>
          </a:p>
          <a:p>
            <a:pPr marL="514350" lvl="0" indent="-514350">
              <a:buFont typeface="+mj-lt"/>
              <a:buAutoNum type="arabicPeriod"/>
            </a:pPr>
            <a:r>
              <a:rPr lang="en-US" sz="2800" dirty="0">
                <a:latin typeface="Bookman Old Style" pitchFamily="18" charset="0"/>
              </a:rPr>
              <a:t>It is very difficult to accurately estimate LOC of the final program from problem </a:t>
            </a:r>
            <a:r>
              <a:rPr lang="en-US" sz="2800" dirty="0" smtClean="0">
                <a:latin typeface="Bookman Old Style" pitchFamily="18" charset="0"/>
              </a:rPr>
              <a:t>specification.</a:t>
            </a:r>
            <a:endParaRPr lang="en-IN" sz="2800" dirty="0">
              <a:latin typeface="Bookman Old Style" pitchFamily="18" charset="0"/>
            </a:endParaRPr>
          </a:p>
        </p:txBody>
      </p:sp>
    </p:spTree>
    <p:extLst>
      <p:ext uri="{BB962C8B-B14F-4D97-AF65-F5344CB8AC3E}">
        <p14:creationId xmlns="" xmlns:p14="http://schemas.microsoft.com/office/powerpoint/2010/main" val="268865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dirty="0">
                <a:solidFill>
                  <a:srgbClr val="FF0000"/>
                </a:solidFill>
                <a:latin typeface="Bookman Old Style" pitchFamily="18" charset="0"/>
              </a:rPr>
              <a:t>Lines of </a:t>
            </a:r>
            <a:r>
              <a:rPr lang="en-US" dirty="0" smtClean="0">
                <a:solidFill>
                  <a:srgbClr val="FF0000"/>
                </a:solidFill>
                <a:latin typeface="Bookman Old Style" pitchFamily="18" charset="0"/>
              </a:rPr>
              <a:t>code</a:t>
            </a:r>
            <a:r>
              <a:rPr lang="en-US" dirty="0">
                <a:latin typeface="Bookman Old Style" pitchFamily="18" charset="0"/>
              </a:rPr>
              <a:t> </a:t>
            </a:r>
            <a:r>
              <a:rPr lang="en-US" sz="3600" dirty="0" smtClean="0">
                <a:solidFill>
                  <a:srgbClr val="FF0000"/>
                </a:solidFill>
                <a:latin typeface="Bookman Old Style" pitchFamily="18" charset="0"/>
              </a:rPr>
              <a:t>(LOC)</a:t>
            </a:r>
            <a:endParaRPr lang="en-US" sz="3600" dirty="0">
              <a:solidFill>
                <a:srgbClr val="FF0000"/>
              </a:solidFill>
              <a:latin typeface="Bookman Old Style" pitchFamily="18" charset="0"/>
            </a:endParaRPr>
          </a:p>
        </p:txBody>
      </p:sp>
      <p:sp>
        <p:nvSpPr>
          <p:cNvPr id="965635" name="Rectangle 3"/>
          <p:cNvSpPr>
            <a:spLocks noGrp="1" noChangeArrowheads="1"/>
          </p:cNvSpPr>
          <p:nvPr>
            <p:ph type="body" idx="1"/>
          </p:nvPr>
        </p:nvSpPr>
        <p:spPr>
          <a:ln/>
        </p:spPr>
        <p:txBody>
          <a:bodyPr lIns="19841" tIns="51588" rIns="19841" bIns="51588">
            <a:normAutofit/>
          </a:bodyPr>
          <a:lstStyle/>
          <a:p>
            <a:pPr marL="0" lvl="0" indent="0">
              <a:buNone/>
            </a:pPr>
            <a:r>
              <a:rPr lang="en-US" sz="2800" dirty="0">
                <a:latin typeface="Bookman Old Style" pitchFamily="18" charset="0"/>
              </a:rPr>
              <a:t>From the project managers perspective, the biggest shortcoming of the LOC metric is that the LOC count is very difficult to estimate during project planning stage, and can only be accurately computed after the software development is </a:t>
            </a:r>
            <a:r>
              <a:rPr lang="en-US" sz="2800" dirty="0" smtClean="0">
                <a:latin typeface="Bookman Old Style" pitchFamily="18" charset="0"/>
              </a:rPr>
              <a:t>complete.</a:t>
            </a:r>
            <a:endParaRPr lang="en-IN" sz="2800" dirty="0">
              <a:latin typeface="Bookman Old Style" pitchFamily="18" charset="0"/>
            </a:endParaRPr>
          </a:p>
        </p:txBody>
      </p:sp>
    </p:spTree>
    <p:extLst>
      <p:ext uri="{BB962C8B-B14F-4D97-AF65-F5344CB8AC3E}">
        <p14:creationId xmlns="" xmlns:p14="http://schemas.microsoft.com/office/powerpoint/2010/main" val="489884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ln/>
        </p:spPr>
        <p:txBody>
          <a:bodyPr lIns="19841" tIns="51588" rIns="19841" bIns="51588">
            <a:normAutofit/>
          </a:bodyPr>
          <a:lstStyle/>
          <a:p>
            <a:pPr marL="0" indent="0"/>
            <a:r>
              <a:rPr lang="en-US" sz="2800" dirty="0">
                <a:latin typeface="Bookman Old Style" pitchFamily="18" charset="0"/>
              </a:rPr>
              <a:t>Function point metric was proposed by Albrecht in 1983. </a:t>
            </a:r>
            <a:endParaRPr lang="en-US" sz="2800" dirty="0" smtClean="0">
              <a:latin typeface="Bookman Old Style" pitchFamily="18" charset="0"/>
            </a:endParaRPr>
          </a:p>
          <a:p>
            <a:pPr marL="0" indent="0"/>
            <a:r>
              <a:rPr lang="en-IN" sz="2800" dirty="0" smtClean="0">
                <a:latin typeface="Bookman Old Style" pitchFamily="18" charset="0"/>
              </a:rPr>
              <a:t>A function point is a "</a:t>
            </a:r>
            <a:r>
              <a:rPr lang="en-IN" sz="2800" b="1" dirty="0" smtClean="0">
                <a:latin typeface="Bookman Old Style" pitchFamily="18" charset="0"/>
              </a:rPr>
              <a:t>unit of measurement</a:t>
            </a:r>
            <a:r>
              <a:rPr lang="en-IN" sz="2800" dirty="0" smtClean="0">
                <a:latin typeface="Bookman Old Style" pitchFamily="18" charset="0"/>
              </a:rPr>
              <a:t>" to express the amount of business functionality of a product.</a:t>
            </a:r>
          </a:p>
          <a:p>
            <a:pPr marL="0" indent="0"/>
            <a:r>
              <a:rPr lang="en-IN" sz="2800" dirty="0" smtClean="0">
                <a:latin typeface="Bookman Old Style" pitchFamily="18" charset="0"/>
              </a:rPr>
              <a:t>Function points are used to compute a functional</a:t>
            </a:r>
          </a:p>
          <a:p>
            <a:pPr marL="0" indent="0">
              <a:buNone/>
            </a:pPr>
            <a:r>
              <a:rPr lang="en-IN" sz="2800" dirty="0" smtClean="0">
                <a:latin typeface="Bookman Old Style" pitchFamily="18" charset="0"/>
              </a:rPr>
              <a:t>size measurement (FSM) of software.</a:t>
            </a:r>
            <a:endParaRPr lang="en-IN" sz="2800" dirty="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ln/>
        </p:spPr>
        <p:txBody>
          <a:bodyPr lIns="19841" tIns="51588" rIns="19841" bIns="51588">
            <a:normAutofit lnSpcReduction="10000"/>
          </a:bodyPr>
          <a:lstStyle/>
          <a:p>
            <a:pPr marL="0" indent="0"/>
            <a:r>
              <a:rPr lang="en-IN" sz="2800" dirty="0" smtClean="0">
                <a:latin typeface="Bookman Old Style" pitchFamily="18" charset="0"/>
              </a:rPr>
              <a:t>The cost (in dollars or hours) of a single unit is</a:t>
            </a:r>
          </a:p>
          <a:p>
            <a:pPr marL="0" indent="0">
              <a:buNone/>
            </a:pPr>
            <a:r>
              <a:rPr lang="en-IN" sz="2800" dirty="0" smtClean="0">
                <a:latin typeface="Bookman Old Style" pitchFamily="18" charset="0"/>
              </a:rPr>
              <a:t>calculated from past projects</a:t>
            </a:r>
          </a:p>
          <a:p>
            <a:pPr marL="0" indent="0"/>
            <a:endParaRPr lang="en-IN" sz="2800" dirty="0" smtClean="0">
              <a:latin typeface="Bookman Old Style" pitchFamily="18" charset="0"/>
            </a:endParaRPr>
          </a:p>
          <a:p>
            <a:pPr marL="0" indent="0"/>
            <a:r>
              <a:rPr lang="en-IN" sz="2800" dirty="0" smtClean="0">
                <a:latin typeface="Bookman Old Style" pitchFamily="18" charset="0"/>
              </a:rPr>
              <a:t>The size of the project is estimated on the basis of </a:t>
            </a:r>
          </a:p>
          <a:p>
            <a:pPr marL="0" indent="0">
              <a:buNone/>
            </a:pPr>
            <a:r>
              <a:rPr lang="en-IN" sz="2800" dirty="0" smtClean="0">
                <a:latin typeface="Bookman Old Style" pitchFamily="18" charset="0"/>
              </a:rPr>
              <a:t>functions or services requested by the customer.</a:t>
            </a:r>
          </a:p>
          <a:p>
            <a:pPr marL="0" indent="0"/>
            <a:endParaRPr lang="en-IN" sz="2800" dirty="0" smtClean="0">
              <a:latin typeface="Bookman Old Style" pitchFamily="18" charset="0"/>
            </a:endParaRPr>
          </a:p>
          <a:p>
            <a:pPr marL="0" indent="0"/>
            <a:r>
              <a:rPr lang="en-IN" sz="2800" dirty="0" smtClean="0">
                <a:latin typeface="Bookman Old Style" pitchFamily="18" charset="0"/>
              </a:rPr>
              <a:t>It does not deal with the size of the LOC.</a:t>
            </a:r>
          </a:p>
          <a:p>
            <a:pPr marL="0" indent="0"/>
            <a:endParaRPr lang="en-IN" sz="2800" dirty="0" smtClean="0">
              <a:latin typeface="Bookman Old Style" pitchFamily="18" charset="0"/>
            </a:endParaRPr>
          </a:p>
          <a:p>
            <a:pPr marL="0" indent="0"/>
            <a:r>
              <a:rPr lang="en-IN" sz="2800" dirty="0" smtClean="0">
                <a:latin typeface="Bookman Old Style" pitchFamily="18" charset="0"/>
              </a:rPr>
              <a:t>It relies on the product features.</a:t>
            </a:r>
            <a:endParaRPr lang="en-IN" sz="2800" dirty="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609600" y="1600205"/>
            <a:ext cx="10972800" cy="5036122"/>
          </a:xfrm>
          <a:ln/>
        </p:spPr>
        <p:txBody>
          <a:bodyPr lIns="19841" tIns="51588" rIns="19841" bIns="51588">
            <a:normAutofit/>
          </a:bodyPr>
          <a:lstStyle/>
          <a:p>
            <a:pPr marL="0" indent="0">
              <a:buNone/>
            </a:pPr>
            <a:r>
              <a:rPr lang="en-IN" sz="2800" b="1" dirty="0" smtClean="0">
                <a:latin typeface="Bookman Old Style" pitchFamily="18" charset="0"/>
              </a:rPr>
              <a:t>Function point (FP) metric computation</a:t>
            </a:r>
          </a:p>
          <a:p>
            <a:pPr marL="0" indent="0">
              <a:buNone/>
            </a:pPr>
            <a:r>
              <a:rPr lang="en-IN" sz="2800" dirty="0" smtClean="0">
                <a:latin typeface="Bookman Old Style" pitchFamily="18" charset="0"/>
              </a:rPr>
              <a:t>The size of a software product (in units of function points or FPs) is computed using different characteristics of the product identified in its requirements specification. It is computed using the following three steps:</a:t>
            </a:r>
          </a:p>
          <a:p>
            <a:pPr marL="0" indent="0">
              <a:buNone/>
            </a:pPr>
            <a:r>
              <a:rPr lang="en-IN" sz="2400" b="1" dirty="0" smtClean="0">
                <a:latin typeface="Bookman Old Style" pitchFamily="18" charset="0"/>
              </a:rPr>
              <a:t>Step 1:</a:t>
            </a:r>
            <a:r>
              <a:rPr lang="en-IN" sz="2400" dirty="0" smtClean="0">
                <a:latin typeface="Bookman Old Style" pitchFamily="18" charset="0"/>
              </a:rPr>
              <a:t> Compute the unadjusted function point (UFP)</a:t>
            </a:r>
          </a:p>
          <a:p>
            <a:pPr marL="0" indent="0">
              <a:buNone/>
            </a:pPr>
            <a:r>
              <a:rPr lang="en-IN" sz="2400" b="1" dirty="0" smtClean="0">
                <a:latin typeface="Bookman Old Style" pitchFamily="18" charset="0"/>
              </a:rPr>
              <a:t>Step 2: </a:t>
            </a:r>
            <a:r>
              <a:rPr lang="en-IN" sz="2400" dirty="0" smtClean="0">
                <a:latin typeface="Bookman Old Style" pitchFamily="18" charset="0"/>
              </a:rPr>
              <a:t>Refine UFP </a:t>
            </a:r>
          </a:p>
          <a:p>
            <a:pPr marL="0" indent="0">
              <a:buNone/>
            </a:pPr>
            <a:r>
              <a:rPr lang="en-IN" sz="2400" b="1" dirty="0" smtClean="0">
                <a:latin typeface="Bookman Old Style" pitchFamily="18" charset="0"/>
              </a:rPr>
              <a:t>Step 3: </a:t>
            </a:r>
            <a:r>
              <a:rPr lang="en-IN" sz="2400" dirty="0" smtClean="0">
                <a:latin typeface="Bookman Old Style" pitchFamily="18" charset="0"/>
              </a:rPr>
              <a:t>Compute FP by further refining UFP</a:t>
            </a:r>
          </a:p>
        </p:txBody>
      </p:sp>
    </p:spTree>
    <p:extLst>
      <p:ext uri="{BB962C8B-B14F-4D97-AF65-F5344CB8AC3E}">
        <p14:creationId xmlns="" xmlns:p14="http://schemas.microsoft.com/office/powerpoint/2010/main" val="86687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buNone/>
            </a:pPr>
            <a:r>
              <a:rPr lang="en-IN" sz="2800" b="1" dirty="0" smtClean="0">
                <a:latin typeface="Bookman Old Style" pitchFamily="18" charset="0"/>
              </a:rPr>
              <a:t>Step 1: UFP computation</a:t>
            </a:r>
          </a:p>
          <a:p>
            <a:pPr marL="0" indent="0">
              <a:buNone/>
            </a:pPr>
            <a:r>
              <a:rPr lang="en-IN" sz="2400" dirty="0" smtClean="0">
                <a:latin typeface="Bookman Old Style" pitchFamily="18" charset="0"/>
              </a:rPr>
              <a:t>The unadjusted function points (UFP) is computed as the weighted sum of five characteristics of a product </a:t>
            </a:r>
          </a:p>
          <a:p>
            <a:pPr marL="0" indent="0">
              <a:buNone/>
            </a:pPr>
            <a:endParaRPr lang="en-IN" sz="2400" dirty="0" smtClean="0"/>
          </a:p>
          <a:p>
            <a:pPr marL="0" indent="0">
              <a:buNone/>
            </a:pPr>
            <a:endParaRPr lang="en-IN" sz="2400" dirty="0" smtClean="0">
              <a:solidFill>
                <a:srgbClr val="FF0000"/>
              </a:solidFill>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9" y="519113"/>
            <a:ext cx="9139237" cy="1019401"/>
          </a:xfrm>
        </p:spPr>
        <p:txBody>
          <a:bodyPr>
            <a:noAutofit/>
          </a:bodyPr>
          <a:lstStyle/>
          <a:p>
            <a:pPr>
              <a:defRPr/>
            </a:pPr>
            <a:r>
              <a:rPr lang="en-US" sz="3200" b="1" dirty="0">
                <a:solidFill>
                  <a:srgbClr val="0000FF"/>
                </a:solidFill>
                <a:latin typeface="Bookman Old Style"/>
                <a:ea typeface="Times New Roman"/>
                <a:cs typeface="Times New Roman"/>
              </a:rPr>
              <a:t>Syllabus</a:t>
            </a:r>
            <a:r>
              <a:rPr lang="en-US" sz="3200" dirty="0">
                <a:solidFill>
                  <a:srgbClr val="FF33CC"/>
                </a:solidFill>
                <a:latin typeface="Bookman Old Style" pitchFamily="18" charset="0"/>
              </a:rPr>
              <a:t/>
            </a:r>
            <a:br>
              <a:rPr lang="en-US" sz="3200" dirty="0">
                <a:solidFill>
                  <a:srgbClr val="FF33CC"/>
                </a:solidFill>
                <a:latin typeface="Bookman Old Style" pitchFamily="18" charset="0"/>
              </a:rPr>
            </a:br>
            <a:endParaRPr lang="en-IN" sz="3200" b="1" dirty="0">
              <a:solidFill>
                <a:srgbClr val="FF33CC"/>
              </a:solidFill>
              <a:latin typeface="Bookman Old Style" pitchFamily="18" charset="0"/>
            </a:endParaRPr>
          </a:p>
        </p:txBody>
      </p:sp>
      <p:sp>
        <p:nvSpPr>
          <p:cNvPr id="3" name="Content Placeholder 2"/>
          <p:cNvSpPr>
            <a:spLocks noGrp="1"/>
          </p:cNvSpPr>
          <p:nvPr>
            <p:ph idx="1"/>
          </p:nvPr>
        </p:nvSpPr>
        <p:spPr/>
        <p:txBody>
          <a:bodyPr/>
          <a:lstStyle/>
          <a:p>
            <a:pPr marL="0" indent="0" algn="just">
              <a:spcAft>
                <a:spcPts val="300"/>
              </a:spcAft>
              <a:buNone/>
            </a:pPr>
            <a:r>
              <a:rPr lang="en-US" dirty="0">
                <a:solidFill>
                  <a:srgbClr val="FF0000"/>
                </a:solidFill>
                <a:latin typeface="Bookman Old Style" pitchFamily="18" charset="0"/>
                <a:ea typeface="Calibri"/>
                <a:cs typeface="Arial"/>
              </a:rPr>
              <a:t>Project </a:t>
            </a:r>
            <a:r>
              <a:rPr lang="en-US" dirty="0" smtClean="0">
                <a:solidFill>
                  <a:srgbClr val="FF0000"/>
                </a:solidFill>
                <a:latin typeface="Bookman Old Style" pitchFamily="18" charset="0"/>
                <a:ea typeface="Calibri"/>
                <a:cs typeface="Arial"/>
              </a:rPr>
              <a:t>Planning- </a:t>
            </a:r>
            <a:r>
              <a:rPr lang="en-US" dirty="0">
                <a:solidFill>
                  <a:srgbClr val="FF0000"/>
                </a:solidFill>
                <a:latin typeface="Bookman Old Style" pitchFamily="18" charset="0"/>
                <a:ea typeface="Calibri"/>
                <a:cs typeface="Arial"/>
              </a:rPr>
              <a:t>Sliding window planning, The SPMP Document of Project Planning</a:t>
            </a:r>
          </a:p>
          <a:p>
            <a:pPr marL="0" indent="0" algn="just">
              <a:spcAft>
                <a:spcPts val="300"/>
              </a:spcAft>
              <a:buNone/>
            </a:pPr>
            <a:r>
              <a:rPr lang="en-IN" dirty="0" smtClean="0">
                <a:solidFill>
                  <a:srgbClr val="FF0000"/>
                </a:solidFill>
                <a:latin typeface="Bookman Old Style" pitchFamily="18" charset="0"/>
                <a:ea typeface="Calibri"/>
                <a:cs typeface="Arial"/>
              </a:rPr>
              <a:t>Metrics for Project size Estimation- Lines of code- Function Point</a:t>
            </a:r>
          </a:p>
          <a:p>
            <a:pPr marL="0" indent="0" algn="just">
              <a:spcAft>
                <a:spcPts val="300"/>
              </a:spcAft>
              <a:buNone/>
            </a:pPr>
            <a:r>
              <a:rPr lang="en-IN" dirty="0" smtClean="0">
                <a:solidFill>
                  <a:srgbClr val="FF0000"/>
                </a:solidFill>
                <a:latin typeface="Bookman Old Style" pitchFamily="18" charset="0"/>
                <a:ea typeface="Calibri"/>
                <a:cs typeface="Arial"/>
              </a:rPr>
              <a:t>COCOMO- </a:t>
            </a:r>
            <a:r>
              <a:rPr lang="en-IN" dirty="0">
                <a:solidFill>
                  <a:srgbClr val="FF0000"/>
                </a:solidFill>
                <a:latin typeface="Bookman Old Style" pitchFamily="18" charset="0"/>
                <a:ea typeface="Calibri"/>
                <a:cs typeface="Arial"/>
              </a:rPr>
              <a:t>Basic- Intermediate- </a:t>
            </a:r>
            <a:r>
              <a:rPr lang="en-IN" dirty="0" smtClean="0">
                <a:solidFill>
                  <a:srgbClr val="FF0000"/>
                </a:solidFill>
                <a:latin typeface="Bookman Old Style" pitchFamily="18" charset="0"/>
                <a:ea typeface="Calibri"/>
                <a:cs typeface="Arial"/>
              </a:rPr>
              <a:t>Complete </a:t>
            </a:r>
          </a:p>
          <a:p>
            <a:pPr marL="0" indent="0" algn="just">
              <a:spcAft>
                <a:spcPts val="300"/>
              </a:spcAft>
              <a:buNone/>
            </a:pPr>
            <a:r>
              <a:rPr lang="en-IN" dirty="0" smtClean="0">
                <a:solidFill>
                  <a:srgbClr val="FF0000"/>
                </a:solidFill>
                <a:latin typeface="Bookman Old Style" pitchFamily="18" charset="0"/>
                <a:ea typeface="Calibri"/>
                <a:cs typeface="Arial"/>
              </a:rPr>
              <a:t>Scheduling - </a:t>
            </a:r>
            <a:r>
              <a:rPr lang="en-IN" dirty="0">
                <a:solidFill>
                  <a:srgbClr val="FF0000"/>
                </a:solidFill>
                <a:latin typeface="Bookman Old Style" pitchFamily="18" charset="0"/>
                <a:ea typeface="Calibri"/>
                <a:cs typeface="Arial"/>
              </a:rPr>
              <a:t>work breakdown structure- Critical path method- PERT charts.</a:t>
            </a:r>
          </a:p>
        </p:txBody>
      </p:sp>
      <p:sp>
        <p:nvSpPr>
          <p:cNvPr id="51202" name="AutoShape 2"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buNone/>
            </a:pPr>
            <a:r>
              <a:rPr lang="en-IN" sz="2400" b="1" dirty="0" smtClean="0">
                <a:latin typeface="Bookman Old Style" pitchFamily="18" charset="0"/>
              </a:rPr>
              <a:t>Number of inputs: </a:t>
            </a:r>
            <a:r>
              <a:rPr lang="en-IN" sz="2400" dirty="0" smtClean="0">
                <a:latin typeface="Bookman Old Style" pitchFamily="18" charset="0"/>
              </a:rPr>
              <a:t>Each data item input by the user is counted. </a:t>
            </a:r>
          </a:p>
          <a:p>
            <a:pPr marL="0" indent="0">
              <a:buNone/>
            </a:pPr>
            <a:r>
              <a:rPr lang="en-IN" sz="2400" b="1" dirty="0" smtClean="0">
                <a:latin typeface="Bookman Old Style" pitchFamily="18" charset="0"/>
              </a:rPr>
              <a:t>Number of outputs: </a:t>
            </a:r>
            <a:r>
              <a:rPr lang="en-IN" sz="2400" dirty="0" smtClean="0">
                <a:latin typeface="Bookman Old Style" pitchFamily="18" charset="0"/>
              </a:rPr>
              <a:t>The outputs considered include reports printed, screen outputs, error messages produced, etc. </a:t>
            </a:r>
          </a:p>
          <a:p>
            <a:pPr marL="0" indent="0">
              <a:buNone/>
            </a:pPr>
            <a:r>
              <a:rPr lang="en-IN" sz="2400" b="1" dirty="0" smtClean="0">
                <a:latin typeface="Bookman Old Style" pitchFamily="18" charset="0"/>
              </a:rPr>
              <a:t>Number of inquiries: </a:t>
            </a:r>
            <a:r>
              <a:rPr lang="en-IN" sz="2400" dirty="0" smtClean="0">
                <a:latin typeface="Bookman Old Style" pitchFamily="18" charset="0"/>
              </a:rPr>
              <a:t>An inquiry is a user command (without any data input) and only requires some actions to be performed by the system. </a:t>
            </a:r>
          </a:p>
          <a:p>
            <a:pPr marL="0" indent="0">
              <a:buNone/>
            </a:pPr>
            <a:r>
              <a:rPr lang="en-IN" sz="2400" b="1" dirty="0" smtClean="0">
                <a:latin typeface="Bookman Old Style" pitchFamily="18" charset="0"/>
              </a:rPr>
              <a:t>Number of files: </a:t>
            </a:r>
            <a:r>
              <a:rPr lang="en-IN" sz="2400" dirty="0" smtClean="0">
                <a:latin typeface="Bookman Old Style" pitchFamily="18" charset="0"/>
              </a:rPr>
              <a:t>The files are logical files. </a:t>
            </a:r>
          </a:p>
          <a:p>
            <a:pPr marL="0" indent="0">
              <a:buNone/>
            </a:pPr>
            <a:r>
              <a:rPr lang="en-IN" sz="2400" b="1" dirty="0" smtClean="0">
                <a:latin typeface="Bookman Old Style" pitchFamily="18" charset="0"/>
              </a:rPr>
              <a:t>Number of interfaces: </a:t>
            </a:r>
            <a:r>
              <a:rPr lang="en-IN" sz="2400" dirty="0" smtClean="0">
                <a:latin typeface="Bookman Old Style" pitchFamily="18" charset="0"/>
              </a:rPr>
              <a:t>The interfaces denote the different mechanisms that are used to exchange information with other systems. Examples of such interfaces are data files on tapes, disks, communication links with other systems, etc. </a:t>
            </a:r>
          </a:p>
          <a:p>
            <a:pPr marL="0" indent="0">
              <a:buNone/>
            </a:pPr>
            <a:endParaRPr lang="en-IN" sz="2400" dirty="0" smtClean="0"/>
          </a:p>
          <a:p>
            <a:pPr marL="0" indent="0">
              <a:buNone/>
            </a:pPr>
            <a:endParaRPr lang="en-IN" sz="2400" dirty="0" smtClean="0"/>
          </a:p>
          <a:p>
            <a:pPr marL="0" indent="0">
              <a:buNone/>
            </a:pPr>
            <a:endParaRPr lang="en-IN" sz="2400" dirty="0" smtClean="0">
              <a:solidFill>
                <a:srgbClr val="FF0000"/>
              </a:solidFill>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buNone/>
            </a:pPr>
            <a:r>
              <a:rPr lang="en-IN" sz="2000" b="1" dirty="0" smtClean="0">
                <a:latin typeface="Bookman Old Style" pitchFamily="18" charset="0"/>
              </a:rPr>
              <a:t>Step 2: Refine parameters</a:t>
            </a:r>
          </a:p>
          <a:p>
            <a:pPr marL="0" indent="0"/>
            <a:r>
              <a:rPr lang="en-IN" sz="2000" dirty="0" smtClean="0">
                <a:latin typeface="Bookman Old Style" pitchFamily="18" charset="0"/>
              </a:rPr>
              <a:t>UFP computed at the end of step 1 is a gross indicator of the problem size. This UFP needs to be refined.</a:t>
            </a:r>
          </a:p>
          <a:p>
            <a:pPr marL="0" indent="0"/>
            <a:r>
              <a:rPr lang="en-IN" sz="2000" dirty="0" smtClean="0">
                <a:latin typeface="Bookman Old Style" pitchFamily="18" charset="0"/>
              </a:rPr>
              <a:t>For example, some input values may be extremely complex, some very simple, etc.</a:t>
            </a:r>
          </a:p>
          <a:p>
            <a:pPr marL="0" indent="0"/>
            <a:r>
              <a:rPr lang="en-IN" sz="2000" dirty="0" smtClean="0">
                <a:latin typeface="Bookman Old Style" pitchFamily="18" charset="0"/>
              </a:rPr>
              <a:t>The complexity of each parameter is graded into three broad </a:t>
            </a:r>
            <a:r>
              <a:rPr lang="en-IN" sz="2000" b="1" dirty="0" smtClean="0">
                <a:latin typeface="Bookman Old Style" pitchFamily="18" charset="0"/>
              </a:rPr>
              <a:t>categories—simple, average, or complex. </a:t>
            </a:r>
          </a:p>
          <a:p>
            <a:pPr marL="0" indent="0"/>
            <a:r>
              <a:rPr lang="en-IN" sz="2000" dirty="0" smtClean="0">
                <a:latin typeface="Bookman Old Style" pitchFamily="18" charset="0"/>
              </a:rPr>
              <a:t>The weights for the different parameters are determined based on the numerical values .</a:t>
            </a:r>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endParaRPr lang="en-IN" sz="2400" dirty="0" smtClean="0">
              <a:solidFill>
                <a:srgbClr val="FF0000"/>
              </a:solidFill>
              <a:latin typeface="Bookman Old Style" pitchFamily="18" charset="0"/>
            </a:endParaRPr>
          </a:p>
        </p:txBody>
      </p:sp>
      <p:pic>
        <p:nvPicPr>
          <p:cNvPr id="1026" name="Picture 2"/>
          <p:cNvPicPr>
            <a:picLocks noChangeAspect="1" noChangeArrowheads="1"/>
          </p:cNvPicPr>
          <p:nvPr/>
        </p:nvPicPr>
        <p:blipFill>
          <a:blip r:embed="rId3"/>
          <a:srcRect/>
          <a:stretch>
            <a:fillRect/>
          </a:stretch>
        </p:blipFill>
        <p:spPr bwMode="auto">
          <a:xfrm>
            <a:off x="2549236" y="4599710"/>
            <a:ext cx="6747163" cy="2008908"/>
          </a:xfrm>
          <a:prstGeom prst="rect">
            <a:avLst/>
          </a:prstGeom>
          <a:noFill/>
          <a:ln w="9525">
            <a:noFill/>
            <a:miter lim="800000"/>
            <a:headEnd/>
            <a:tailEnd/>
          </a:ln>
          <a:effectLst/>
        </p:spPr>
      </p:pic>
    </p:spTree>
    <p:extLst>
      <p:ext uri="{BB962C8B-B14F-4D97-AF65-F5344CB8AC3E}">
        <p14:creationId xmlns="" xmlns:p14="http://schemas.microsoft.com/office/powerpoint/2010/main" val="866879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4" name="Picture 3" descr="Capture">
            <a:hlinkClick r:id="rId2"/>
          </p:cNvPr>
          <p:cNvPicPr/>
          <p:nvPr/>
        </p:nvPicPr>
        <p:blipFill>
          <a:blip r:embed="rId3" cstate="print">
            <a:lum bright="-30000" contrast="30000"/>
          </a:blip>
          <a:srcRect/>
          <a:stretch>
            <a:fillRect/>
          </a:stretch>
        </p:blipFill>
        <p:spPr bwMode="auto">
          <a:xfrm>
            <a:off x="0" y="304800"/>
            <a:ext cx="1219200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buNone/>
            </a:pPr>
            <a:r>
              <a:rPr lang="en-IN" sz="2000" b="1" dirty="0" smtClean="0">
                <a:latin typeface="Bookman Old Style" pitchFamily="18" charset="0"/>
              </a:rPr>
              <a:t>Step 3: Refine UFP based on complexity of the overall project</a:t>
            </a:r>
          </a:p>
          <a:p>
            <a:pPr marL="0" indent="0"/>
            <a:r>
              <a:rPr lang="en-IN" sz="2000" dirty="0" smtClean="0">
                <a:latin typeface="Bookman Old Style" pitchFamily="18" charset="0"/>
              </a:rPr>
              <a:t>In the final step, several factors that can impact the overall project size are considered to refine the UFP computed in step 2.</a:t>
            </a:r>
          </a:p>
          <a:p>
            <a:pPr marL="0" indent="0"/>
            <a:r>
              <a:rPr lang="en-IN" sz="2000" dirty="0" smtClean="0">
                <a:latin typeface="Bookman Old Style" pitchFamily="18" charset="0"/>
              </a:rPr>
              <a:t>Albrecht identified 14 parameters that can influence the development effort.</a:t>
            </a:r>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endParaRPr lang="en-IN" sz="2400" dirty="0" smtClean="0">
              <a:solidFill>
                <a:srgbClr val="FF0000"/>
              </a:solidFill>
              <a:latin typeface="Bookman Old Style" pitchFamily="18" charset="0"/>
            </a:endParaRPr>
          </a:p>
        </p:txBody>
      </p:sp>
      <p:pic>
        <p:nvPicPr>
          <p:cNvPr id="2050" name="Picture 2"/>
          <p:cNvPicPr>
            <a:picLocks noChangeAspect="1" noChangeArrowheads="1"/>
          </p:cNvPicPr>
          <p:nvPr/>
        </p:nvPicPr>
        <p:blipFill>
          <a:blip r:embed="rId3"/>
          <a:srcRect/>
          <a:stretch>
            <a:fillRect/>
          </a:stretch>
        </p:blipFill>
        <p:spPr bwMode="auto">
          <a:xfrm>
            <a:off x="1122219" y="3352800"/>
            <a:ext cx="8506690" cy="3505199"/>
          </a:xfrm>
          <a:prstGeom prst="rect">
            <a:avLst/>
          </a:prstGeom>
          <a:noFill/>
          <a:ln w="9525">
            <a:noFill/>
            <a:miter lim="800000"/>
            <a:headEnd/>
            <a:tailEnd/>
          </a:ln>
          <a:effectLst/>
        </p:spPr>
      </p:pic>
    </p:spTree>
    <p:extLst>
      <p:ext uri="{BB962C8B-B14F-4D97-AF65-F5344CB8AC3E}">
        <p14:creationId xmlns="" xmlns:p14="http://schemas.microsoft.com/office/powerpoint/2010/main" val="86687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lnSpcReduction="10000"/>
          </a:bodyPr>
          <a:lstStyle/>
          <a:p>
            <a:pPr marL="0" indent="0"/>
            <a:r>
              <a:rPr lang="en-IN" sz="2000" dirty="0" smtClean="0">
                <a:latin typeface="Bookman Old Style" pitchFamily="18" charset="0"/>
              </a:rPr>
              <a:t>Each of these 14 parameters is assigned a value from 0 (not present or no influence) to 6 (strong influence). </a:t>
            </a:r>
          </a:p>
          <a:p>
            <a:pPr marL="0" indent="0"/>
            <a:endParaRPr lang="en-IN" sz="2000" dirty="0" smtClean="0">
              <a:latin typeface="Bookman Old Style" pitchFamily="18" charset="0"/>
            </a:endParaRPr>
          </a:p>
          <a:p>
            <a:pPr marL="0" indent="0"/>
            <a:r>
              <a:rPr lang="en-IN" sz="2000" dirty="0" smtClean="0">
                <a:latin typeface="Bookman Old Style" pitchFamily="18" charset="0"/>
              </a:rPr>
              <a:t>0 ( not present)</a:t>
            </a:r>
          </a:p>
          <a:p>
            <a:pPr marL="0" indent="0"/>
            <a:endParaRPr lang="en-IN" sz="2000" dirty="0" smtClean="0">
              <a:latin typeface="Bookman Old Style" pitchFamily="18" charset="0"/>
            </a:endParaRPr>
          </a:p>
          <a:p>
            <a:pPr marL="0" indent="0"/>
            <a:r>
              <a:rPr lang="en-IN" sz="2000" dirty="0" smtClean="0">
                <a:latin typeface="Bookman Old Style" pitchFamily="18" charset="0"/>
              </a:rPr>
              <a:t>1 (incidental)</a:t>
            </a:r>
          </a:p>
          <a:p>
            <a:pPr marL="0" indent="0"/>
            <a:endParaRPr lang="en-IN" sz="2000" dirty="0" smtClean="0">
              <a:latin typeface="Bookman Old Style" pitchFamily="18" charset="0"/>
            </a:endParaRPr>
          </a:p>
          <a:p>
            <a:pPr marL="0" indent="0"/>
            <a:r>
              <a:rPr lang="en-IN" sz="2000" dirty="0" smtClean="0">
                <a:latin typeface="Bookman Old Style" pitchFamily="18" charset="0"/>
              </a:rPr>
              <a:t>2 (moderate)</a:t>
            </a:r>
          </a:p>
          <a:p>
            <a:pPr marL="0" indent="0"/>
            <a:endParaRPr lang="en-IN" sz="2000" dirty="0" smtClean="0">
              <a:latin typeface="Bookman Old Style" pitchFamily="18" charset="0"/>
            </a:endParaRPr>
          </a:p>
          <a:p>
            <a:pPr marL="0" indent="0"/>
            <a:r>
              <a:rPr lang="en-IN" sz="2000" dirty="0" smtClean="0">
                <a:latin typeface="Bookman Old Style" pitchFamily="18" charset="0"/>
              </a:rPr>
              <a:t>3 (average)</a:t>
            </a:r>
          </a:p>
          <a:p>
            <a:pPr marL="0" indent="0"/>
            <a:endParaRPr lang="en-IN" sz="2000" dirty="0" smtClean="0">
              <a:latin typeface="Bookman Old Style" pitchFamily="18" charset="0"/>
            </a:endParaRPr>
          </a:p>
          <a:p>
            <a:pPr marL="0" indent="0"/>
            <a:r>
              <a:rPr lang="en-IN" sz="2000" dirty="0" smtClean="0">
                <a:latin typeface="Bookman Old Style" pitchFamily="18" charset="0"/>
              </a:rPr>
              <a:t>4 (significant)</a:t>
            </a:r>
          </a:p>
          <a:p>
            <a:pPr marL="0" indent="0"/>
            <a:endParaRPr lang="en-IN" sz="2000" dirty="0" smtClean="0">
              <a:latin typeface="Bookman Old Style" pitchFamily="18" charset="0"/>
            </a:endParaRPr>
          </a:p>
          <a:p>
            <a:pPr marL="0" indent="0"/>
            <a:r>
              <a:rPr lang="en-IN" sz="2000" dirty="0" smtClean="0">
                <a:latin typeface="Bookman Old Style" pitchFamily="18" charset="0"/>
              </a:rPr>
              <a:t>5 (highly essential)</a:t>
            </a:r>
          </a:p>
          <a:p>
            <a:pPr marL="0" indent="0"/>
            <a:r>
              <a:rPr lang="en-IN" sz="2000" dirty="0" smtClean="0">
                <a:latin typeface="Bookman Old Style" pitchFamily="18" charset="0"/>
              </a:rPr>
              <a:t>6 (strong influence)</a:t>
            </a:r>
          </a:p>
          <a:p>
            <a:pPr marL="0" indent="0"/>
            <a:endParaRPr lang="en-IN" sz="2000" dirty="0" smtClean="0">
              <a:latin typeface="Bookman Old Style" pitchFamily="18" charset="0"/>
            </a:endParaRPr>
          </a:p>
          <a:p>
            <a:pPr marL="0" indent="0">
              <a:buNone/>
            </a:pPr>
            <a:endParaRPr lang="en-IN" sz="2400" dirty="0" smtClean="0">
              <a:latin typeface="Bookman Old Style" pitchFamily="18" charset="0"/>
            </a:endParaRPr>
          </a:p>
          <a:p>
            <a:pPr marL="0" indent="0">
              <a:buNone/>
            </a:pPr>
            <a:endParaRPr lang="en-IN" sz="2400" dirty="0" smtClean="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Function Point (FP) Metric</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r>
              <a:rPr lang="en-IN" sz="2000" dirty="0" smtClean="0">
                <a:latin typeface="Bookman Old Style" pitchFamily="18" charset="0"/>
              </a:rPr>
              <a:t>The resulting numbers are summed, yielding the total </a:t>
            </a:r>
            <a:r>
              <a:rPr lang="en-IN" sz="2000" b="1" dirty="0" smtClean="0">
                <a:latin typeface="Bookman Old Style" pitchFamily="18" charset="0"/>
              </a:rPr>
              <a:t>degree of influence (DI).</a:t>
            </a:r>
          </a:p>
          <a:p>
            <a:pPr marL="0" indent="0"/>
            <a:r>
              <a:rPr lang="en-IN" sz="2000" dirty="0" smtClean="0">
                <a:latin typeface="Bookman Old Style" pitchFamily="18" charset="0"/>
              </a:rPr>
              <a:t> A </a:t>
            </a:r>
            <a:r>
              <a:rPr lang="en-IN" sz="2000" b="1" dirty="0" smtClean="0">
                <a:latin typeface="Bookman Old Style" pitchFamily="18" charset="0"/>
              </a:rPr>
              <a:t>Technical Complexity Factor (TCF) </a:t>
            </a:r>
            <a:r>
              <a:rPr lang="en-IN" sz="2000" dirty="0" smtClean="0">
                <a:latin typeface="Bookman Old Style" pitchFamily="18" charset="0"/>
              </a:rPr>
              <a:t>for the project is computed and the TCF is multiplied with UFP to yield FP.</a:t>
            </a:r>
          </a:p>
          <a:p>
            <a:pPr marL="0" indent="0"/>
            <a:r>
              <a:rPr lang="en-IN" sz="2000" dirty="0" smtClean="0">
                <a:latin typeface="Bookman Old Style" pitchFamily="18" charset="0"/>
              </a:rPr>
              <a:t> The TCF expresses the overall impact of the corresponding project parameters on the development effort. </a:t>
            </a:r>
          </a:p>
          <a:p>
            <a:pPr marL="0" indent="0"/>
            <a:r>
              <a:rPr lang="en-IN" sz="2000" dirty="0" smtClean="0">
                <a:latin typeface="Bookman Old Style" pitchFamily="18" charset="0"/>
              </a:rPr>
              <a:t>TCF is computed as (0.65+0.01*DI). </a:t>
            </a:r>
          </a:p>
          <a:p>
            <a:pPr marL="0" indent="0"/>
            <a:r>
              <a:rPr lang="en-IN" sz="2000" dirty="0" smtClean="0">
                <a:latin typeface="Bookman Old Style" pitchFamily="18" charset="0"/>
              </a:rPr>
              <a:t>As DI can vary from 0 to 84, TCF can vary from 0.65 to 1.49. </a:t>
            </a:r>
          </a:p>
          <a:p>
            <a:pPr marL="0" indent="0"/>
            <a:r>
              <a:rPr lang="en-IN" sz="2000" dirty="0" smtClean="0">
                <a:latin typeface="Bookman Old Style" pitchFamily="18" charset="0"/>
              </a:rPr>
              <a:t>Finally, FP is given as the product of UFP and TCF. </a:t>
            </a:r>
          </a:p>
          <a:p>
            <a:pPr marL="0" indent="0">
              <a:buNone/>
            </a:pPr>
            <a:r>
              <a:rPr lang="en-IN" sz="2000" dirty="0" smtClean="0">
                <a:latin typeface="Bookman Old Style" pitchFamily="18" charset="0"/>
              </a:rPr>
              <a:t> </a:t>
            </a:r>
            <a:r>
              <a:rPr lang="en-IN" sz="2000" b="1" dirty="0" smtClean="0">
                <a:latin typeface="Bookman Old Style" pitchFamily="18" charset="0"/>
              </a:rPr>
              <a:t>FP=UFP*TCF </a:t>
            </a:r>
          </a:p>
          <a:p>
            <a:pPr marL="0" indent="0">
              <a:buNone/>
            </a:pPr>
            <a:endParaRPr lang="en-IN" sz="2400" dirty="0" smtClean="0">
              <a:latin typeface="Bookman Old Style" pitchFamily="18" charset="0"/>
            </a:endParaRPr>
          </a:p>
          <a:p>
            <a:pPr marL="0" indent="0">
              <a:buNone/>
            </a:pPr>
            <a:endParaRPr lang="en-IN" sz="2400" dirty="0" smtClean="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11277600" cy="6096000"/>
          </a:xfrm>
        </p:spPr>
        <p:txBody>
          <a:bodyPr/>
          <a:lstStyle/>
          <a:p>
            <a:r>
              <a:rPr lang="en-US" dirty="0" smtClean="0">
                <a:latin typeface="Bookman Old Style" pitchFamily="18" charset="0"/>
              </a:rPr>
              <a:t>Compute the FP value for the grade calculation of students. Assume that it is an average complexity size project. The information domain values are as follows:</a:t>
            </a:r>
          </a:p>
          <a:p>
            <a:pPr lvl="1" algn="just">
              <a:buNone/>
            </a:pPr>
            <a:r>
              <a:rPr lang="en-US" dirty="0" smtClean="0">
                <a:latin typeface="Bookman Old Style" pitchFamily="18" charset="0"/>
              </a:rPr>
              <a:t>Number of user inputs = 13</a:t>
            </a:r>
          </a:p>
          <a:p>
            <a:pPr lvl="1" algn="just">
              <a:buNone/>
            </a:pPr>
            <a:r>
              <a:rPr lang="en-US" dirty="0" smtClean="0">
                <a:latin typeface="Bookman Old Style" pitchFamily="18" charset="0"/>
              </a:rPr>
              <a:t>Number of user outputs = 4</a:t>
            </a:r>
          </a:p>
          <a:p>
            <a:pPr lvl="1" algn="just">
              <a:buNone/>
            </a:pPr>
            <a:r>
              <a:rPr lang="en-US" dirty="0" smtClean="0">
                <a:latin typeface="Bookman Old Style" pitchFamily="18" charset="0"/>
              </a:rPr>
              <a:t>Number of user inquiries = 2</a:t>
            </a:r>
          </a:p>
          <a:p>
            <a:pPr lvl="1" algn="just">
              <a:buNone/>
            </a:pPr>
            <a:r>
              <a:rPr lang="en-US" dirty="0" smtClean="0">
                <a:latin typeface="Bookman Old Style" pitchFamily="18" charset="0"/>
              </a:rPr>
              <a:t>Number of files = 5</a:t>
            </a:r>
          </a:p>
          <a:p>
            <a:pPr lvl="1" algn="just">
              <a:buNone/>
            </a:pPr>
            <a:r>
              <a:rPr lang="en-US" dirty="0" smtClean="0">
                <a:latin typeface="Bookman Old Style" pitchFamily="18" charset="0"/>
              </a:rPr>
              <a:t>Number of external interfaces = 2</a:t>
            </a:r>
          </a:p>
          <a:p>
            <a:pPr lvl="1" algn="just">
              <a:buNone/>
            </a:pPr>
            <a:r>
              <a:rPr lang="en-US" sz="2800" dirty="0" smtClean="0">
                <a:latin typeface="Bookman Old Style" pitchFamily="18" charset="0"/>
              </a:rPr>
              <a:t>The total value of complexity adjustment attribute is 13.</a:t>
            </a:r>
          </a:p>
          <a:p>
            <a:pPr lvl="2"/>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08001" y="304800"/>
          <a:ext cx="11175999" cy="6298820"/>
        </p:xfrm>
        <a:graphic>
          <a:graphicData uri="http://schemas.openxmlformats.org/drawingml/2006/table">
            <a:tbl>
              <a:tblPr/>
              <a:tblGrid>
                <a:gridCol w="2686249"/>
                <a:gridCol w="1361261"/>
                <a:gridCol w="740373"/>
                <a:gridCol w="1597029"/>
                <a:gridCol w="1597029"/>
                <a:gridCol w="1597029"/>
                <a:gridCol w="1597029"/>
              </a:tblGrid>
              <a:tr h="598571">
                <a:tc rowSpan="2">
                  <a:txBody>
                    <a:bodyPr/>
                    <a:lstStyle/>
                    <a:p>
                      <a:pPr marL="0" marR="0" algn="just">
                        <a:lnSpc>
                          <a:spcPct val="115000"/>
                        </a:lnSpc>
                        <a:spcBef>
                          <a:spcPts val="0"/>
                        </a:spcBef>
                        <a:spcAft>
                          <a:spcPts val="0"/>
                        </a:spcAft>
                      </a:pPr>
                      <a:r>
                        <a:rPr lang="en-US" sz="2000" b="1" dirty="0">
                          <a:latin typeface="Times New Roman"/>
                          <a:ea typeface="Times New Roman"/>
                        </a:rPr>
                        <a:t>Domain Characteristics</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endParaRPr lang="en-US" sz="2000">
                        <a:latin typeface="Times New Roman"/>
                        <a:ea typeface="Times New Roman"/>
                      </a:endParaRPr>
                    </a:p>
                    <a:p>
                      <a:pPr marL="0" marR="0" algn="ctr">
                        <a:lnSpc>
                          <a:spcPct val="115000"/>
                        </a:lnSpc>
                        <a:spcBef>
                          <a:spcPts val="0"/>
                        </a:spcBef>
                        <a:spcAft>
                          <a:spcPts val="0"/>
                        </a:spcAft>
                      </a:pPr>
                      <a:r>
                        <a:rPr lang="en-US" sz="2000" b="1">
                          <a:latin typeface="Times New Roman"/>
                          <a:ea typeface="Times New Roman"/>
                        </a:rPr>
                        <a:t>Count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457200" algn="ctr">
                        <a:lnSpc>
                          <a:spcPct val="115000"/>
                        </a:lnSpc>
                        <a:spcBef>
                          <a:spcPts val="0"/>
                        </a:spcBef>
                        <a:spcAft>
                          <a:spcPts val="0"/>
                        </a:spcAft>
                      </a:pPr>
                      <a:r>
                        <a:rPr lang="en-US" sz="2000" b="1">
                          <a:latin typeface="Times New Roman"/>
                          <a:ea typeface="Times New Roman"/>
                        </a:rPr>
                        <a:t>Weighting factor</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15000"/>
                        </a:lnSpc>
                        <a:spcBef>
                          <a:spcPts val="0"/>
                        </a:spcBef>
                        <a:spcAft>
                          <a:spcPts val="0"/>
                        </a:spcAft>
                      </a:pPr>
                      <a:endParaRPr lang="en-US" sz="2000">
                        <a:latin typeface="Times New Roman"/>
                        <a:ea typeface="Times New Roman"/>
                      </a:endParaRPr>
                    </a:p>
                    <a:p>
                      <a:pPr marL="0" marR="0" algn="ctr">
                        <a:lnSpc>
                          <a:spcPct val="115000"/>
                        </a:lnSpc>
                        <a:spcBef>
                          <a:spcPts val="0"/>
                        </a:spcBef>
                        <a:spcAft>
                          <a:spcPts val="0"/>
                        </a:spcAft>
                      </a:pPr>
                      <a:r>
                        <a:rPr lang="en-US" sz="2000" b="1">
                          <a:latin typeface="Times New Roman"/>
                          <a:ea typeface="Times New Roman"/>
                        </a:rPr>
                        <a:t>Count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b="1">
                          <a:latin typeface="Times New Roman"/>
                          <a:ea typeface="Times New Roman"/>
                        </a:rPr>
                        <a:t>Simple</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Average</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Complex</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755126">
                <a:tc>
                  <a:txBody>
                    <a:bodyPr/>
                    <a:lstStyle/>
                    <a:p>
                      <a:pPr marL="0" marR="0" algn="just">
                        <a:lnSpc>
                          <a:spcPct val="115000"/>
                        </a:lnSpc>
                        <a:spcBef>
                          <a:spcPts val="0"/>
                        </a:spcBef>
                        <a:spcAft>
                          <a:spcPts val="0"/>
                        </a:spcAft>
                      </a:pPr>
                      <a:r>
                        <a:rPr lang="en-US" sz="2000" b="1" dirty="0">
                          <a:latin typeface="Times New Roman"/>
                          <a:ea typeface="Times New Roman"/>
                        </a:rPr>
                        <a:t>No of user Input</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13</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3</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4</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6</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52</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126">
                <a:tc>
                  <a:txBody>
                    <a:bodyPr/>
                    <a:lstStyle/>
                    <a:p>
                      <a:pPr marL="0" marR="0" algn="just">
                        <a:lnSpc>
                          <a:spcPct val="115000"/>
                        </a:lnSpc>
                        <a:spcBef>
                          <a:spcPts val="0"/>
                        </a:spcBef>
                        <a:spcAft>
                          <a:spcPts val="0"/>
                        </a:spcAft>
                      </a:pPr>
                      <a:r>
                        <a:rPr lang="en-US" sz="2000" b="1" dirty="0">
                          <a:latin typeface="Times New Roman"/>
                          <a:ea typeface="Times New Roman"/>
                        </a:rPr>
                        <a:t>No of user output</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4</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Times New Roman"/>
                          <a:ea typeface="Times New Roman"/>
                        </a:rPr>
                        <a:t>*</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4</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7</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20</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7142">
                <a:tc>
                  <a:txBody>
                    <a:bodyPr/>
                    <a:lstStyle/>
                    <a:p>
                      <a:pPr marL="0" marR="0" algn="just">
                        <a:lnSpc>
                          <a:spcPct val="115000"/>
                        </a:lnSpc>
                        <a:spcBef>
                          <a:spcPts val="0"/>
                        </a:spcBef>
                        <a:spcAft>
                          <a:spcPts val="0"/>
                        </a:spcAft>
                      </a:pPr>
                      <a:r>
                        <a:rPr lang="en-US" sz="2000" b="1">
                          <a:latin typeface="Times New Roman"/>
                          <a:ea typeface="Times New Roman"/>
                        </a:rPr>
                        <a:t>No of user </a:t>
                      </a:r>
                      <a:endParaRPr lang="en-US" sz="2000">
                        <a:latin typeface="Times New Roman"/>
                        <a:ea typeface="Times New Roman"/>
                      </a:endParaRPr>
                    </a:p>
                    <a:p>
                      <a:pPr marL="0" marR="0" algn="just">
                        <a:lnSpc>
                          <a:spcPct val="115000"/>
                        </a:lnSpc>
                        <a:spcBef>
                          <a:spcPts val="0"/>
                        </a:spcBef>
                        <a:spcAft>
                          <a:spcPts val="0"/>
                        </a:spcAft>
                      </a:pPr>
                      <a:r>
                        <a:rPr lang="en-US" sz="2000" b="1">
                          <a:latin typeface="Times New Roman"/>
                          <a:ea typeface="Times New Roman"/>
                        </a:rPr>
                        <a:t>enquiries</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2</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3</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4</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6</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8</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1">
                <a:tc>
                  <a:txBody>
                    <a:bodyPr/>
                    <a:lstStyle/>
                    <a:p>
                      <a:pPr marL="0" marR="0" algn="just">
                        <a:lnSpc>
                          <a:spcPct val="115000"/>
                        </a:lnSpc>
                        <a:spcBef>
                          <a:spcPts val="0"/>
                        </a:spcBef>
                        <a:spcAft>
                          <a:spcPts val="0"/>
                        </a:spcAft>
                      </a:pPr>
                      <a:r>
                        <a:rPr lang="en-US" sz="2000" b="1">
                          <a:latin typeface="Times New Roman"/>
                          <a:ea typeface="Times New Roman"/>
                        </a:rPr>
                        <a:t>No of files</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5</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7</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10</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15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50</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7142">
                <a:tc>
                  <a:txBody>
                    <a:bodyPr/>
                    <a:lstStyle/>
                    <a:p>
                      <a:pPr marL="0" marR="0" algn="just">
                        <a:lnSpc>
                          <a:spcPct val="115000"/>
                        </a:lnSpc>
                        <a:spcBef>
                          <a:spcPts val="0"/>
                        </a:spcBef>
                        <a:spcAft>
                          <a:spcPts val="0"/>
                        </a:spcAft>
                      </a:pPr>
                      <a:r>
                        <a:rPr lang="en-US" sz="2000" b="1">
                          <a:latin typeface="Times New Roman"/>
                          <a:ea typeface="Times New Roman"/>
                        </a:rPr>
                        <a:t>No of external</a:t>
                      </a:r>
                      <a:endParaRPr lang="en-US" sz="2000">
                        <a:latin typeface="Times New Roman"/>
                        <a:ea typeface="Times New Roman"/>
                      </a:endParaRPr>
                    </a:p>
                    <a:p>
                      <a:pPr marL="0" marR="0" algn="just">
                        <a:lnSpc>
                          <a:spcPct val="115000"/>
                        </a:lnSpc>
                        <a:spcBef>
                          <a:spcPts val="0"/>
                        </a:spcBef>
                        <a:spcAft>
                          <a:spcPts val="0"/>
                        </a:spcAft>
                      </a:pPr>
                      <a:r>
                        <a:rPr lang="en-US" sz="2000" b="1">
                          <a:latin typeface="Times New Roman"/>
                          <a:ea typeface="Times New Roman"/>
                        </a:rPr>
                        <a:t>interfaces</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2</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7</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10</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14</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1">
                <a:tc gridSpan="6">
                  <a:txBody>
                    <a:bodyPr/>
                    <a:lstStyle/>
                    <a:p>
                      <a:pPr marL="0" marR="0" algn="just">
                        <a:lnSpc>
                          <a:spcPct val="115000"/>
                        </a:lnSpc>
                        <a:spcBef>
                          <a:spcPts val="0"/>
                        </a:spcBef>
                        <a:spcAft>
                          <a:spcPts val="0"/>
                        </a:spcAft>
                      </a:pPr>
                      <a:r>
                        <a:rPr lang="en-US" sz="2000" b="1" dirty="0" smtClean="0">
                          <a:latin typeface="Times New Roman"/>
                          <a:ea typeface="Times New Roman"/>
                        </a:rPr>
                        <a:t>UFP value :</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000" dirty="0" smtClean="0">
                          <a:latin typeface="Times New Roman"/>
                          <a:ea typeface="Times New Roman"/>
                        </a:rPr>
                        <a:t>144</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457200"/>
            <a:ext cx="10363200" cy="5943600"/>
          </a:xfrm>
        </p:spPr>
        <p:txBody>
          <a:bodyPr>
            <a:normAutofit/>
          </a:bodyPr>
          <a:lstStyle/>
          <a:p>
            <a:r>
              <a:rPr lang="en-US" sz="3200" dirty="0" smtClean="0"/>
              <a:t>Compute  </a:t>
            </a:r>
            <a:r>
              <a:rPr lang="en-US" dirty="0" smtClean="0"/>
              <a:t>TCF</a:t>
            </a:r>
            <a:r>
              <a:rPr lang="en-US" sz="3200" dirty="0" smtClean="0"/>
              <a:t> , which has the CAA value = 13</a:t>
            </a:r>
          </a:p>
          <a:p>
            <a:r>
              <a:rPr lang="en-US" dirty="0" smtClean="0"/>
              <a:t>DI=13*3=39</a:t>
            </a:r>
            <a:endParaRPr lang="en-US" sz="3200" dirty="0" smtClean="0"/>
          </a:p>
          <a:p>
            <a:pPr lvl="1">
              <a:buNone/>
            </a:pPr>
            <a:r>
              <a:rPr lang="en-US" sz="3200" dirty="0" smtClean="0"/>
              <a:t>TCF=0.65+0.01*(DI)   = 0.65+0.01*39  = 1.04</a:t>
            </a:r>
          </a:p>
          <a:p>
            <a:r>
              <a:rPr lang="en-US" sz="3200" dirty="0" smtClean="0"/>
              <a:t> compute FP = UFP * TCF</a:t>
            </a:r>
          </a:p>
          <a:p>
            <a:r>
              <a:rPr lang="en-US" dirty="0" smtClean="0"/>
              <a:t>                        =144*1.04</a:t>
            </a:r>
          </a:p>
          <a:p>
            <a:pPr>
              <a:buNone/>
            </a:pPr>
            <a:r>
              <a:rPr lang="en-US" sz="3200" dirty="0" smtClean="0"/>
              <a:t>				= 149.76</a:t>
            </a:r>
          </a:p>
          <a:p>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11277600" cy="6096000"/>
          </a:xfrm>
        </p:spPr>
        <p:txBody>
          <a:bodyPr/>
          <a:lstStyle/>
          <a:p>
            <a:r>
              <a:rPr lang="en-US" b="1" dirty="0" smtClean="0">
                <a:latin typeface="Bookman Old Style" pitchFamily="18" charset="0"/>
              </a:rPr>
              <a:t>Example: </a:t>
            </a:r>
            <a:r>
              <a:rPr lang="en-US" dirty="0" smtClean="0">
                <a:latin typeface="Bookman Old Style" pitchFamily="18" charset="0"/>
              </a:rPr>
              <a:t>Compute the FP value for an average complexity size project. The information domain values are as follows:</a:t>
            </a:r>
          </a:p>
          <a:p>
            <a:pPr lvl="1" algn="just">
              <a:buNone/>
            </a:pPr>
            <a:r>
              <a:rPr lang="en-US" dirty="0" smtClean="0">
                <a:latin typeface="Bookman Old Style" pitchFamily="18" charset="0"/>
              </a:rPr>
              <a:t>Number of user inputs = 50</a:t>
            </a:r>
          </a:p>
          <a:p>
            <a:pPr lvl="1" algn="just">
              <a:buNone/>
            </a:pPr>
            <a:r>
              <a:rPr lang="en-US" dirty="0" smtClean="0">
                <a:latin typeface="Bookman Old Style" pitchFamily="18" charset="0"/>
              </a:rPr>
              <a:t>Number of user outputs = 40</a:t>
            </a:r>
          </a:p>
          <a:p>
            <a:pPr lvl="1" algn="just">
              <a:buNone/>
            </a:pPr>
            <a:r>
              <a:rPr lang="en-US" dirty="0" smtClean="0">
                <a:latin typeface="Bookman Old Style" pitchFamily="18" charset="0"/>
              </a:rPr>
              <a:t>Number of user inquiries = 35</a:t>
            </a:r>
          </a:p>
          <a:p>
            <a:pPr lvl="1" algn="just">
              <a:buNone/>
            </a:pPr>
            <a:r>
              <a:rPr lang="en-US" dirty="0" smtClean="0">
                <a:latin typeface="Bookman Old Style" pitchFamily="18" charset="0"/>
              </a:rPr>
              <a:t>Number of files = 6</a:t>
            </a:r>
          </a:p>
          <a:p>
            <a:pPr lvl="1" algn="just">
              <a:buNone/>
            </a:pPr>
            <a:r>
              <a:rPr lang="en-US" dirty="0" smtClean="0">
                <a:latin typeface="Bookman Old Style" pitchFamily="18" charset="0"/>
              </a:rPr>
              <a:t>Number of external interfaces = 4</a:t>
            </a:r>
          </a:p>
          <a:p>
            <a:pPr lvl="1" algn="just">
              <a:buNone/>
            </a:pPr>
            <a:r>
              <a:rPr lang="en-US" sz="2800" dirty="0" smtClean="0">
                <a:latin typeface="Bookman Old Style" pitchFamily="18" charset="0"/>
              </a:rPr>
              <a:t>The total value of complexity adjustment attribute is 14.</a:t>
            </a:r>
          </a:p>
          <a:p>
            <a:pPr lvl="2"/>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smtClean="0">
                <a:solidFill>
                  <a:srgbClr val="0033CC"/>
                </a:solidFill>
                <a:latin typeface="Bookman Old Style" pitchFamily="18" charset="0"/>
              </a:rPr>
              <a:t>Project Planning</a:t>
            </a:r>
            <a:endParaRPr lang="en-GB" sz="2000"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fontScale="92500" lnSpcReduction="20000"/>
          </a:bodyPr>
          <a:lstStyle/>
          <a:p>
            <a:pPr lvl="0"/>
            <a:r>
              <a:rPr lang="en-US" sz="2800" dirty="0">
                <a:latin typeface="Bookman Old Style" pitchFamily="18" charset="0"/>
              </a:rPr>
              <a:t>Once a project has been found to be feasible, software project managers undertake project </a:t>
            </a:r>
            <a:r>
              <a:rPr lang="en-US" sz="2800" dirty="0" smtClean="0">
                <a:latin typeface="Bookman Old Style" pitchFamily="18" charset="0"/>
              </a:rPr>
              <a:t>planning.</a:t>
            </a:r>
          </a:p>
          <a:p>
            <a:pPr lvl="0"/>
            <a:r>
              <a:rPr lang="en-US" sz="2800" dirty="0">
                <a:latin typeface="Bookman Old Style" pitchFamily="18" charset="0"/>
              </a:rPr>
              <a:t>Project planning is undertaken and completed before any development activity starts</a:t>
            </a:r>
            <a:r>
              <a:rPr lang="en-US" sz="2800" dirty="0" smtClean="0">
                <a:latin typeface="Bookman Old Style" pitchFamily="18" charset="0"/>
              </a:rPr>
              <a:t>.</a:t>
            </a:r>
          </a:p>
          <a:p>
            <a:pPr lvl="0"/>
            <a:r>
              <a:rPr lang="en-US" sz="2800" dirty="0">
                <a:latin typeface="Bookman Old Style" pitchFamily="18" charset="0"/>
              </a:rPr>
              <a:t>During project planning, the project manager performs the following activities. </a:t>
            </a:r>
            <a:endParaRPr lang="en-US" sz="2800" dirty="0" smtClean="0">
              <a:latin typeface="Bookman Old Style" pitchFamily="18" charset="0"/>
            </a:endParaRPr>
          </a:p>
          <a:p>
            <a:pPr marL="0" lvl="0" indent="0">
              <a:buNone/>
            </a:pPr>
            <a:r>
              <a:rPr lang="en-US" sz="2800" b="1" dirty="0">
                <a:latin typeface="Bookman Old Style" pitchFamily="18" charset="0"/>
              </a:rPr>
              <a:t>Estimation</a:t>
            </a:r>
            <a:r>
              <a:rPr lang="en-US" sz="2800" dirty="0">
                <a:latin typeface="Bookman Old Style" pitchFamily="18" charset="0"/>
              </a:rPr>
              <a:t>: The following project attributes are estimated. </a:t>
            </a:r>
            <a:endParaRPr lang="en-US" sz="2800" dirty="0" smtClean="0">
              <a:latin typeface="Bookman Old Style" pitchFamily="18" charset="0"/>
            </a:endParaRPr>
          </a:p>
          <a:p>
            <a:pPr marL="0" lvl="0" indent="0">
              <a:buNone/>
            </a:pPr>
            <a:r>
              <a:rPr lang="en-US" sz="2800" dirty="0" smtClean="0">
                <a:latin typeface="Bookman Old Style" pitchFamily="18" charset="0"/>
              </a:rPr>
              <a:t>• </a:t>
            </a:r>
            <a:r>
              <a:rPr lang="en-US" sz="2800" b="1" dirty="0">
                <a:latin typeface="Bookman Old Style" pitchFamily="18" charset="0"/>
              </a:rPr>
              <a:t>Cost</a:t>
            </a:r>
            <a:r>
              <a:rPr lang="en-US" sz="2800" dirty="0">
                <a:latin typeface="Bookman Old Style" pitchFamily="18" charset="0"/>
              </a:rPr>
              <a:t>: How much is it going to cost to develop the software product? </a:t>
            </a:r>
            <a:endParaRPr lang="en-US" sz="2800" dirty="0" smtClean="0">
              <a:latin typeface="Bookman Old Style" pitchFamily="18" charset="0"/>
            </a:endParaRPr>
          </a:p>
          <a:p>
            <a:pPr marL="0" lvl="0" indent="0">
              <a:buNone/>
            </a:pPr>
            <a:r>
              <a:rPr lang="en-US" sz="2800" dirty="0" smtClean="0">
                <a:latin typeface="Bookman Old Style" pitchFamily="18" charset="0"/>
              </a:rPr>
              <a:t>• </a:t>
            </a:r>
            <a:r>
              <a:rPr lang="en-US" sz="2800" b="1" dirty="0">
                <a:latin typeface="Bookman Old Style" pitchFamily="18" charset="0"/>
              </a:rPr>
              <a:t>Duration</a:t>
            </a:r>
            <a:r>
              <a:rPr lang="en-US" sz="2800" dirty="0">
                <a:latin typeface="Bookman Old Style" pitchFamily="18" charset="0"/>
              </a:rPr>
              <a:t>: How long is it going to take to develop the product? </a:t>
            </a:r>
            <a:endParaRPr lang="en-US" sz="2800" dirty="0" smtClean="0">
              <a:latin typeface="Bookman Old Style" pitchFamily="18" charset="0"/>
            </a:endParaRPr>
          </a:p>
          <a:p>
            <a:pPr marL="0" lvl="0" indent="0">
              <a:buNone/>
            </a:pPr>
            <a:r>
              <a:rPr lang="en-US" sz="2800" dirty="0" smtClean="0">
                <a:latin typeface="Bookman Old Style" pitchFamily="18" charset="0"/>
              </a:rPr>
              <a:t>• </a:t>
            </a:r>
            <a:r>
              <a:rPr lang="en-US" sz="2800" b="1" dirty="0">
                <a:latin typeface="Bookman Old Style" pitchFamily="18" charset="0"/>
              </a:rPr>
              <a:t>Effort:</a:t>
            </a:r>
            <a:r>
              <a:rPr lang="en-US" sz="2800" dirty="0">
                <a:latin typeface="Bookman Old Style" pitchFamily="18" charset="0"/>
              </a:rPr>
              <a:t> How much effort would be necessary to develop the product?</a:t>
            </a:r>
          </a:p>
          <a:p>
            <a:pPr lvl="0"/>
            <a:endParaRPr lang="en-IN" sz="2800" dirty="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08001" y="304800"/>
          <a:ext cx="11175999" cy="6298820"/>
        </p:xfrm>
        <a:graphic>
          <a:graphicData uri="http://schemas.openxmlformats.org/drawingml/2006/table">
            <a:tbl>
              <a:tblPr/>
              <a:tblGrid>
                <a:gridCol w="2686249"/>
                <a:gridCol w="1361261"/>
                <a:gridCol w="740373"/>
                <a:gridCol w="1597029"/>
                <a:gridCol w="1597029"/>
                <a:gridCol w="1597029"/>
                <a:gridCol w="1597029"/>
              </a:tblGrid>
              <a:tr h="598571">
                <a:tc rowSpan="2">
                  <a:txBody>
                    <a:bodyPr/>
                    <a:lstStyle/>
                    <a:p>
                      <a:pPr marL="0" marR="0" algn="just">
                        <a:lnSpc>
                          <a:spcPct val="115000"/>
                        </a:lnSpc>
                        <a:spcBef>
                          <a:spcPts val="0"/>
                        </a:spcBef>
                        <a:spcAft>
                          <a:spcPts val="0"/>
                        </a:spcAft>
                      </a:pPr>
                      <a:r>
                        <a:rPr lang="en-US" sz="2000" b="1" dirty="0">
                          <a:latin typeface="Times New Roman"/>
                          <a:ea typeface="Times New Roman"/>
                        </a:rPr>
                        <a:t>Domain Characteristics</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endParaRPr lang="en-US" sz="2000">
                        <a:latin typeface="Times New Roman"/>
                        <a:ea typeface="Times New Roman"/>
                      </a:endParaRPr>
                    </a:p>
                    <a:p>
                      <a:pPr marL="0" marR="0" algn="ctr">
                        <a:lnSpc>
                          <a:spcPct val="115000"/>
                        </a:lnSpc>
                        <a:spcBef>
                          <a:spcPts val="0"/>
                        </a:spcBef>
                        <a:spcAft>
                          <a:spcPts val="0"/>
                        </a:spcAft>
                      </a:pPr>
                      <a:r>
                        <a:rPr lang="en-US" sz="2000" b="1">
                          <a:latin typeface="Times New Roman"/>
                          <a:ea typeface="Times New Roman"/>
                        </a:rPr>
                        <a:t>Count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457200" algn="ctr">
                        <a:lnSpc>
                          <a:spcPct val="115000"/>
                        </a:lnSpc>
                        <a:spcBef>
                          <a:spcPts val="0"/>
                        </a:spcBef>
                        <a:spcAft>
                          <a:spcPts val="0"/>
                        </a:spcAft>
                      </a:pPr>
                      <a:r>
                        <a:rPr lang="en-US" sz="2000" b="1">
                          <a:latin typeface="Times New Roman"/>
                          <a:ea typeface="Times New Roman"/>
                        </a:rPr>
                        <a:t>Weighting factor</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15000"/>
                        </a:lnSpc>
                        <a:spcBef>
                          <a:spcPts val="0"/>
                        </a:spcBef>
                        <a:spcAft>
                          <a:spcPts val="0"/>
                        </a:spcAft>
                      </a:pPr>
                      <a:endParaRPr lang="en-US" sz="2000">
                        <a:latin typeface="Times New Roman"/>
                        <a:ea typeface="Times New Roman"/>
                      </a:endParaRPr>
                    </a:p>
                    <a:p>
                      <a:pPr marL="0" marR="0" algn="ctr">
                        <a:lnSpc>
                          <a:spcPct val="115000"/>
                        </a:lnSpc>
                        <a:spcBef>
                          <a:spcPts val="0"/>
                        </a:spcBef>
                        <a:spcAft>
                          <a:spcPts val="0"/>
                        </a:spcAft>
                      </a:pPr>
                      <a:r>
                        <a:rPr lang="en-US" sz="2000" b="1">
                          <a:latin typeface="Times New Roman"/>
                          <a:ea typeface="Times New Roman"/>
                        </a:rPr>
                        <a:t>Count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b="1">
                          <a:latin typeface="Times New Roman"/>
                          <a:ea typeface="Times New Roman"/>
                        </a:rPr>
                        <a:t>Simple</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Average</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Complex</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755126">
                <a:tc>
                  <a:txBody>
                    <a:bodyPr/>
                    <a:lstStyle/>
                    <a:p>
                      <a:pPr marL="0" marR="0" algn="just">
                        <a:lnSpc>
                          <a:spcPct val="115000"/>
                        </a:lnSpc>
                        <a:spcBef>
                          <a:spcPts val="0"/>
                        </a:spcBef>
                        <a:spcAft>
                          <a:spcPts val="0"/>
                        </a:spcAft>
                      </a:pPr>
                      <a:r>
                        <a:rPr lang="en-US" sz="2000" b="1" dirty="0">
                          <a:latin typeface="Times New Roman"/>
                          <a:ea typeface="Times New Roman"/>
                        </a:rPr>
                        <a:t>No of user Input</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50</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3</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4</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6</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200</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126">
                <a:tc>
                  <a:txBody>
                    <a:bodyPr/>
                    <a:lstStyle/>
                    <a:p>
                      <a:pPr marL="0" marR="0" algn="just">
                        <a:lnSpc>
                          <a:spcPct val="115000"/>
                        </a:lnSpc>
                        <a:spcBef>
                          <a:spcPts val="0"/>
                        </a:spcBef>
                        <a:spcAft>
                          <a:spcPts val="0"/>
                        </a:spcAft>
                      </a:pPr>
                      <a:r>
                        <a:rPr lang="en-US" sz="2000" b="1">
                          <a:latin typeface="Times New Roman"/>
                          <a:ea typeface="Times New Roman"/>
                        </a:rPr>
                        <a:t>No of user output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40</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Times New Roman"/>
                          <a:ea typeface="Times New Roman"/>
                        </a:rPr>
                        <a:t>*</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4</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7</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200</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7142">
                <a:tc>
                  <a:txBody>
                    <a:bodyPr/>
                    <a:lstStyle/>
                    <a:p>
                      <a:pPr marL="0" marR="0" algn="just">
                        <a:lnSpc>
                          <a:spcPct val="115000"/>
                        </a:lnSpc>
                        <a:spcBef>
                          <a:spcPts val="0"/>
                        </a:spcBef>
                        <a:spcAft>
                          <a:spcPts val="0"/>
                        </a:spcAft>
                      </a:pPr>
                      <a:r>
                        <a:rPr lang="en-US" sz="2000" b="1">
                          <a:latin typeface="Times New Roman"/>
                          <a:ea typeface="Times New Roman"/>
                        </a:rPr>
                        <a:t>No of user </a:t>
                      </a:r>
                      <a:endParaRPr lang="en-US" sz="2000">
                        <a:latin typeface="Times New Roman"/>
                        <a:ea typeface="Times New Roman"/>
                      </a:endParaRPr>
                    </a:p>
                    <a:p>
                      <a:pPr marL="0" marR="0" algn="just">
                        <a:lnSpc>
                          <a:spcPct val="115000"/>
                        </a:lnSpc>
                        <a:spcBef>
                          <a:spcPts val="0"/>
                        </a:spcBef>
                        <a:spcAft>
                          <a:spcPts val="0"/>
                        </a:spcAft>
                      </a:pPr>
                      <a:r>
                        <a:rPr lang="en-US" sz="2000" b="1">
                          <a:latin typeface="Times New Roman"/>
                          <a:ea typeface="Times New Roman"/>
                        </a:rPr>
                        <a:t>enquiries</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35</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3</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4</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6</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140</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1">
                <a:tc>
                  <a:txBody>
                    <a:bodyPr/>
                    <a:lstStyle/>
                    <a:p>
                      <a:pPr marL="0" marR="0" algn="just">
                        <a:lnSpc>
                          <a:spcPct val="115000"/>
                        </a:lnSpc>
                        <a:spcBef>
                          <a:spcPts val="0"/>
                        </a:spcBef>
                        <a:spcAft>
                          <a:spcPts val="0"/>
                        </a:spcAft>
                      </a:pPr>
                      <a:r>
                        <a:rPr lang="en-US" sz="2000" b="1">
                          <a:latin typeface="Times New Roman"/>
                          <a:ea typeface="Times New Roman"/>
                        </a:rPr>
                        <a:t>No of files</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6</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7</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10</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15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60</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7142">
                <a:tc>
                  <a:txBody>
                    <a:bodyPr/>
                    <a:lstStyle/>
                    <a:p>
                      <a:pPr marL="0" marR="0" algn="just">
                        <a:lnSpc>
                          <a:spcPct val="115000"/>
                        </a:lnSpc>
                        <a:spcBef>
                          <a:spcPts val="0"/>
                        </a:spcBef>
                        <a:spcAft>
                          <a:spcPts val="0"/>
                        </a:spcAft>
                      </a:pPr>
                      <a:r>
                        <a:rPr lang="en-US" sz="2000" b="1">
                          <a:latin typeface="Times New Roman"/>
                          <a:ea typeface="Times New Roman"/>
                        </a:rPr>
                        <a:t>No of external</a:t>
                      </a:r>
                      <a:endParaRPr lang="en-US" sz="2000">
                        <a:latin typeface="Times New Roman"/>
                        <a:ea typeface="Times New Roman"/>
                      </a:endParaRPr>
                    </a:p>
                    <a:p>
                      <a:pPr marL="0" marR="0" algn="just">
                        <a:lnSpc>
                          <a:spcPct val="115000"/>
                        </a:lnSpc>
                        <a:spcBef>
                          <a:spcPts val="0"/>
                        </a:spcBef>
                        <a:spcAft>
                          <a:spcPts val="0"/>
                        </a:spcAft>
                      </a:pPr>
                      <a:r>
                        <a:rPr lang="en-US" sz="2000" b="1">
                          <a:latin typeface="Times New Roman"/>
                          <a:ea typeface="Times New Roman"/>
                        </a:rPr>
                        <a:t>interfaces</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Times New Roman"/>
                        </a:rPr>
                        <a:t>4</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a:ea typeface="Times New Roman"/>
                        </a:rPr>
                        <a:t>*</a:t>
                      </a:r>
                      <a:endParaRPr lang="en-US" sz="20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Times New Roman"/>
                          <a:ea typeface="Times New Roman"/>
                        </a:rPr>
                        <a:t>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7</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Times New Roman"/>
                          <a:ea typeface="Times New Roman"/>
                        </a:rPr>
                        <a:t>10</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Times New Roman"/>
                          <a:ea typeface="Times New Roman"/>
                        </a:rPr>
                        <a:t>28</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1">
                <a:tc gridSpan="6">
                  <a:txBody>
                    <a:bodyPr/>
                    <a:lstStyle/>
                    <a:p>
                      <a:pPr marL="0" marR="0" algn="just">
                        <a:lnSpc>
                          <a:spcPct val="115000"/>
                        </a:lnSpc>
                        <a:spcBef>
                          <a:spcPts val="0"/>
                        </a:spcBef>
                        <a:spcAft>
                          <a:spcPts val="0"/>
                        </a:spcAft>
                      </a:pPr>
                      <a:r>
                        <a:rPr lang="en-US" sz="2000" b="1" dirty="0" smtClean="0">
                          <a:latin typeface="Times New Roman"/>
                          <a:ea typeface="Times New Roman"/>
                        </a:rPr>
                        <a:t>UFP value :</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000" dirty="0" smtClean="0">
                          <a:latin typeface="Times New Roman"/>
                          <a:ea typeface="Times New Roman"/>
                        </a:rPr>
                        <a:t>628</a:t>
                      </a:r>
                      <a:endParaRPr lang="en-US" sz="2000" dirty="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457200"/>
            <a:ext cx="10363200" cy="5943600"/>
          </a:xfrm>
        </p:spPr>
        <p:txBody>
          <a:bodyPr>
            <a:normAutofit/>
          </a:bodyPr>
          <a:lstStyle/>
          <a:p>
            <a:r>
              <a:rPr lang="en-US" sz="3200" dirty="0" smtClean="0"/>
              <a:t>Compute  </a:t>
            </a:r>
            <a:r>
              <a:rPr lang="en-US" dirty="0" smtClean="0"/>
              <a:t>TCF</a:t>
            </a:r>
            <a:r>
              <a:rPr lang="en-US" sz="3200" dirty="0" smtClean="0"/>
              <a:t> , which has the CAA value = </a:t>
            </a:r>
            <a:r>
              <a:rPr lang="en-US" dirty="0" smtClean="0"/>
              <a:t>14</a:t>
            </a:r>
            <a:endParaRPr lang="en-US" sz="3200" dirty="0" smtClean="0"/>
          </a:p>
          <a:p>
            <a:r>
              <a:rPr lang="en-US" dirty="0" smtClean="0"/>
              <a:t>DI=14*3=42</a:t>
            </a:r>
            <a:endParaRPr lang="en-US" sz="3200" dirty="0" smtClean="0"/>
          </a:p>
          <a:p>
            <a:pPr lvl="1">
              <a:buNone/>
            </a:pPr>
            <a:r>
              <a:rPr lang="en-US" sz="3200" dirty="0" smtClean="0"/>
              <a:t>TCF=0.65+0.01*(DI)   = 0.65+0.01*42  = 1.07</a:t>
            </a:r>
          </a:p>
          <a:p>
            <a:r>
              <a:rPr lang="en-US" sz="3200" dirty="0" smtClean="0"/>
              <a:t> compute FP = UFP * TCF</a:t>
            </a:r>
          </a:p>
          <a:p>
            <a:r>
              <a:rPr lang="en-US" dirty="0" smtClean="0"/>
              <a:t>                        =628*1.07</a:t>
            </a:r>
          </a:p>
          <a:p>
            <a:pPr>
              <a:buNone/>
            </a:pPr>
            <a:r>
              <a:rPr lang="en-US" sz="3200" dirty="0" smtClean="0"/>
              <a:t>				= </a:t>
            </a:r>
            <a:r>
              <a:rPr lang="en-US" dirty="0" smtClean="0"/>
              <a:t>671.96</a:t>
            </a:r>
            <a:endParaRPr lang="en-US" sz="3200" dirty="0" smtClean="0"/>
          </a:p>
          <a:p>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29491"/>
            <a:ext cx="10972800" cy="5696677"/>
          </a:xfrm>
        </p:spPr>
        <p:txBody>
          <a:bodyPr>
            <a:normAutofit/>
          </a:bodyPr>
          <a:lstStyle/>
          <a:p>
            <a:r>
              <a:rPr lang="en-US" b="1" dirty="0" smtClean="0">
                <a:solidFill>
                  <a:schemeClr val="tx1">
                    <a:lumMod val="95000"/>
                    <a:lumOff val="5000"/>
                  </a:schemeClr>
                </a:solidFill>
              </a:rPr>
              <a:t>Advantages</a:t>
            </a:r>
            <a:endParaRPr lang="en-US" dirty="0" smtClean="0"/>
          </a:p>
          <a:p>
            <a:r>
              <a:rPr lang="en-US" dirty="0" smtClean="0"/>
              <a:t>Accurately  estimates the  project cost, project duration, staffing size.</a:t>
            </a:r>
          </a:p>
          <a:p>
            <a:pPr lvl="0"/>
            <a:r>
              <a:rPr lang="en-US" b="1" dirty="0" smtClean="0">
                <a:solidFill>
                  <a:schemeClr val="tx1">
                    <a:lumMod val="95000"/>
                    <a:lumOff val="5000"/>
                  </a:schemeClr>
                </a:solidFill>
              </a:rPr>
              <a:t>Disadvantages</a:t>
            </a:r>
            <a:endParaRPr lang="en-US" sz="3200" dirty="0" smtClean="0"/>
          </a:p>
          <a:p>
            <a:pPr lvl="0"/>
            <a:r>
              <a:rPr lang="en-US" sz="3200" dirty="0" smtClean="0"/>
              <a:t>This method is only suitable for Business systems.</a:t>
            </a:r>
          </a:p>
          <a:p>
            <a:pPr lvl="0"/>
            <a:r>
              <a:rPr lang="en-US" sz="3200" dirty="0" smtClean="0"/>
              <a:t>Many aspects of this method are not validated.</a:t>
            </a:r>
          </a:p>
          <a:p>
            <a:pPr lvl="0"/>
            <a:r>
              <a:rPr lang="en-US" sz="3200" dirty="0" smtClean="0"/>
              <a:t>The functional point has no significant meaning, it’s just a numerical value.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COCOMO</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r>
              <a:rPr lang="en-IN" sz="2000" b="1" dirty="0" smtClean="0">
                <a:latin typeface="Bookman Old Style" pitchFamily="18" charset="0"/>
              </a:rPr>
              <a:t> </a:t>
            </a:r>
            <a:r>
              <a:rPr lang="en-IN" sz="2400" b="1" dirty="0" err="1" smtClean="0">
                <a:latin typeface="Bookman Old Style" pitchFamily="18" charset="0"/>
              </a:rPr>
              <a:t>COnstructive</a:t>
            </a:r>
            <a:r>
              <a:rPr lang="en-IN" sz="2400" b="1" dirty="0" smtClean="0">
                <a:latin typeface="Bookman Old Style" pitchFamily="18" charset="0"/>
              </a:rPr>
              <a:t> </a:t>
            </a:r>
            <a:r>
              <a:rPr lang="en-IN" sz="2400" b="1" dirty="0" err="1" smtClean="0">
                <a:latin typeface="Bookman Old Style" pitchFamily="18" charset="0"/>
              </a:rPr>
              <a:t>COst</a:t>
            </a:r>
            <a:r>
              <a:rPr lang="en-IN" sz="2400" b="1" dirty="0" smtClean="0">
                <a:latin typeface="Bookman Old Style" pitchFamily="18" charset="0"/>
              </a:rPr>
              <a:t> estimation </a:t>
            </a:r>
            <a:r>
              <a:rPr lang="en-IN" sz="2400" b="1" dirty="0" err="1" smtClean="0">
                <a:latin typeface="Bookman Old Style" pitchFamily="18" charset="0"/>
              </a:rPr>
              <a:t>MOdel</a:t>
            </a:r>
            <a:r>
              <a:rPr lang="en-IN" sz="2400" b="1" dirty="0" smtClean="0">
                <a:latin typeface="Bookman Old Style" pitchFamily="18" charset="0"/>
              </a:rPr>
              <a:t> (COCOMO) </a:t>
            </a:r>
            <a:r>
              <a:rPr lang="en-IN" sz="2400" dirty="0" smtClean="0">
                <a:latin typeface="Bookman Old Style" pitchFamily="18" charset="0"/>
              </a:rPr>
              <a:t>was proposed by Boehm [1981].</a:t>
            </a:r>
          </a:p>
          <a:p>
            <a:pPr marL="0" indent="0"/>
            <a:r>
              <a:rPr lang="en-IN" sz="2400" dirty="0" smtClean="0">
                <a:latin typeface="Bookman Old Style" pitchFamily="18" charset="0"/>
              </a:rPr>
              <a:t>It is a regression model based on LOC, </a:t>
            </a:r>
            <a:r>
              <a:rPr lang="en-IN" sz="2400" dirty="0" err="1" smtClean="0">
                <a:latin typeface="Bookman Old Style" pitchFamily="18" charset="0"/>
              </a:rPr>
              <a:t>i.e</a:t>
            </a:r>
            <a:r>
              <a:rPr lang="en-IN" sz="2400" dirty="0" smtClean="0">
                <a:latin typeface="Bookman Old Style" pitchFamily="18" charset="0"/>
              </a:rPr>
              <a:t> number of Lines of Code.</a:t>
            </a:r>
          </a:p>
          <a:p>
            <a:pPr marL="274320" lvl="0" indent="-274320" algn="just">
              <a:spcBef>
                <a:spcPts val="580"/>
              </a:spcBef>
              <a:buClr>
                <a:srgbClr val="D34817"/>
              </a:buClr>
              <a:buSzPct val="85000"/>
              <a:buNone/>
            </a:pPr>
            <a:r>
              <a:rPr lang="en-US" sz="2400" dirty="0" smtClean="0">
                <a:latin typeface="Bookman Old Style" pitchFamily="18" charset="0"/>
              </a:rPr>
              <a:t>Software cost estimation should be done </a:t>
            </a:r>
            <a:r>
              <a:rPr lang="en-US" sz="2800" dirty="0" smtClean="0">
                <a:solidFill>
                  <a:prstClr val="black"/>
                </a:solidFill>
                <a:latin typeface="Bookman Old Style" pitchFamily="18" charset="0"/>
              </a:rPr>
              <a:t>through </a:t>
            </a:r>
            <a:r>
              <a:rPr lang="en-US" dirty="0" smtClean="0">
                <a:solidFill>
                  <a:prstClr val="black"/>
                </a:solidFill>
                <a:latin typeface="Bookman Old Style" pitchFamily="18" charset="0"/>
              </a:rPr>
              <a:t>3 stages: </a:t>
            </a:r>
          </a:p>
          <a:p>
            <a:pPr marL="548640" lvl="1" indent="-228600" algn="just">
              <a:spcBef>
                <a:spcPts val="370"/>
              </a:spcBef>
              <a:buClr>
                <a:srgbClr val="9B2D1F"/>
              </a:buClr>
              <a:buSzPct val="85000"/>
              <a:buFont typeface="Arial" pitchFamily="34" charset="0"/>
              <a:buChar char="•"/>
            </a:pPr>
            <a:r>
              <a:rPr lang="en-US" dirty="0" smtClean="0">
                <a:solidFill>
                  <a:prstClr val="black"/>
                </a:solidFill>
                <a:latin typeface="Bookman Old Style" pitchFamily="18" charset="0"/>
              </a:rPr>
              <a:t>Basic COCOMO</a:t>
            </a:r>
          </a:p>
          <a:p>
            <a:pPr marL="548640" lvl="1" indent="-228600" algn="just">
              <a:spcBef>
                <a:spcPts val="370"/>
              </a:spcBef>
              <a:buClr>
                <a:srgbClr val="9B2D1F"/>
              </a:buClr>
              <a:buSzPct val="85000"/>
              <a:buFont typeface="Arial" pitchFamily="34" charset="0"/>
              <a:buChar char="•"/>
            </a:pPr>
            <a:r>
              <a:rPr lang="en-US" dirty="0" smtClean="0">
                <a:solidFill>
                  <a:prstClr val="black"/>
                </a:solidFill>
                <a:latin typeface="Bookman Old Style" pitchFamily="18" charset="0"/>
              </a:rPr>
              <a:t>Intermediate COCOMO and </a:t>
            </a:r>
          </a:p>
          <a:p>
            <a:pPr marL="548640" lvl="1" indent="-228600" algn="just">
              <a:spcBef>
                <a:spcPts val="370"/>
              </a:spcBef>
              <a:buClr>
                <a:srgbClr val="9B2D1F"/>
              </a:buClr>
              <a:buSzPct val="85000"/>
              <a:buFont typeface="Arial" pitchFamily="34" charset="0"/>
              <a:buChar char="•"/>
            </a:pPr>
            <a:r>
              <a:rPr lang="en-US" dirty="0" smtClean="0">
                <a:solidFill>
                  <a:prstClr val="black"/>
                </a:solidFill>
                <a:latin typeface="Bookman Old Style" pitchFamily="18" charset="0"/>
              </a:rPr>
              <a:t>Complete (detailed)COCOMO.</a:t>
            </a:r>
          </a:p>
          <a:p>
            <a:pPr marL="548640" lvl="1" indent="-228600" algn="just">
              <a:spcBef>
                <a:spcPts val="370"/>
              </a:spcBef>
              <a:buClr>
                <a:srgbClr val="9B2D1F"/>
              </a:buClr>
              <a:buSzPct val="85000"/>
              <a:buNone/>
            </a:pPr>
            <a:r>
              <a:rPr lang="en-US" dirty="0" smtClean="0">
                <a:solidFill>
                  <a:prstClr val="black"/>
                </a:solidFill>
                <a:latin typeface="Bookman Old Style" pitchFamily="18" charset="0"/>
              </a:rPr>
              <a:t>It is multivariable size estimation model</a:t>
            </a:r>
          </a:p>
          <a:p>
            <a:pPr marL="0" indent="0"/>
            <a:endParaRPr lang="en-IN" sz="2400" dirty="0" smtClean="0">
              <a:latin typeface="Bookman Old Style" pitchFamily="18" charset="0"/>
            </a:endParaRPr>
          </a:p>
          <a:p>
            <a:pPr marL="0" indent="0">
              <a:buNone/>
            </a:pPr>
            <a:endParaRPr lang="en-IN" sz="2400" dirty="0" smtClean="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Basic COCOMO Model</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r>
              <a:rPr lang="en-IN" sz="2000" dirty="0" smtClean="0">
                <a:latin typeface="Bookman Old Style" pitchFamily="18" charset="0"/>
              </a:rPr>
              <a:t> </a:t>
            </a:r>
            <a:r>
              <a:rPr lang="en-IN" sz="2400" dirty="0" smtClean="0">
                <a:latin typeface="Bookman Old Style" pitchFamily="18" charset="0"/>
              </a:rPr>
              <a:t>Boehm postulated that any software development project can be classified into one of the following three categories based on the development complexity—</a:t>
            </a:r>
          </a:p>
          <a:p>
            <a:pPr marL="0" indent="0"/>
            <a:r>
              <a:rPr lang="en-IN" sz="2400" b="1" dirty="0" smtClean="0">
                <a:latin typeface="Bookman Old Style" pitchFamily="18" charset="0"/>
              </a:rPr>
              <a:t>Organic</a:t>
            </a:r>
          </a:p>
          <a:p>
            <a:pPr marL="0" indent="0"/>
            <a:r>
              <a:rPr lang="en-IN" sz="2400" b="1" dirty="0" smtClean="0">
                <a:latin typeface="Bookman Old Style" pitchFamily="18" charset="0"/>
              </a:rPr>
              <a:t> semidetached</a:t>
            </a:r>
          </a:p>
          <a:p>
            <a:pPr marL="0" indent="0"/>
            <a:r>
              <a:rPr lang="en-IN" sz="2400" b="1" dirty="0" smtClean="0">
                <a:latin typeface="Bookman Old Style" pitchFamily="18" charset="0"/>
              </a:rPr>
              <a:t>embedded. </a:t>
            </a:r>
          </a:p>
          <a:p>
            <a:pPr marL="0" indent="0"/>
            <a:r>
              <a:rPr lang="en-IN" sz="2400" dirty="0" smtClean="0">
                <a:latin typeface="Bookman Old Style" pitchFamily="18" charset="0"/>
              </a:rPr>
              <a:t>Based on the category of a software development project, he gave different </a:t>
            </a:r>
            <a:r>
              <a:rPr lang="en-IN" sz="2400" b="1" dirty="0" smtClean="0">
                <a:latin typeface="Bookman Old Style" pitchFamily="18" charset="0"/>
              </a:rPr>
              <a:t>sets of formulas to estimate the effort and duration from the size estimate. </a:t>
            </a:r>
            <a:endParaRPr lang="en-US" b="1" dirty="0" smtClean="0">
              <a:solidFill>
                <a:prstClr val="black"/>
              </a:solidFill>
              <a:latin typeface="Bookman Old Style" pitchFamily="18" charset="0"/>
            </a:endParaRPr>
          </a:p>
          <a:p>
            <a:pPr marL="0" indent="0"/>
            <a:endParaRPr lang="en-IN" sz="2400" dirty="0" smtClean="0">
              <a:latin typeface="Bookman Old Style" pitchFamily="18" charset="0"/>
            </a:endParaRPr>
          </a:p>
          <a:p>
            <a:pPr marL="0" indent="0">
              <a:buNone/>
            </a:pPr>
            <a:endParaRPr lang="en-IN" sz="2400" dirty="0" smtClean="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Basic COCOMO Model</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fontScale="92500"/>
          </a:bodyPr>
          <a:lstStyle/>
          <a:p>
            <a:pPr marL="0" indent="0"/>
            <a:r>
              <a:rPr lang="en-IN" sz="2000" dirty="0" smtClean="0">
                <a:latin typeface="Bookman Old Style" pitchFamily="18" charset="0"/>
              </a:rPr>
              <a:t> </a:t>
            </a:r>
            <a:r>
              <a:rPr lang="en-IN" sz="2400" b="1" dirty="0" smtClean="0">
                <a:latin typeface="Bookman Old Style" pitchFamily="18" charset="0"/>
              </a:rPr>
              <a:t>Three basic classes of software development projects.</a:t>
            </a:r>
          </a:p>
          <a:p>
            <a:pPr marL="0" indent="0"/>
            <a:r>
              <a:rPr lang="en-IN" sz="2400" b="1" dirty="0" smtClean="0">
                <a:latin typeface="Bookman Old Style" pitchFamily="18" charset="0"/>
              </a:rPr>
              <a:t>Organic: </a:t>
            </a:r>
            <a:r>
              <a:rPr lang="en-IN" sz="2400" dirty="0" smtClean="0">
                <a:latin typeface="Bookman Old Style" pitchFamily="18" charset="0"/>
              </a:rPr>
              <a:t>We can classify a development project to be of organic type, if the project deals with developing a well-understood application program, the size of the development team is reasonably small, and the team members are experienced in developing similar types of projects.</a:t>
            </a:r>
          </a:p>
          <a:p>
            <a:pPr marL="0" indent="0"/>
            <a:r>
              <a:rPr lang="en-IN" sz="2400" dirty="0" smtClean="0">
                <a:latin typeface="Bookman Old Style" pitchFamily="18" charset="0"/>
              </a:rPr>
              <a:t> </a:t>
            </a:r>
            <a:r>
              <a:rPr lang="en-IN" sz="2400" b="1" dirty="0" smtClean="0">
                <a:latin typeface="Bookman Old Style" pitchFamily="18" charset="0"/>
              </a:rPr>
              <a:t>Semidetached: </a:t>
            </a:r>
            <a:r>
              <a:rPr lang="en-IN" sz="2400" dirty="0" smtClean="0">
                <a:latin typeface="Bookman Old Style" pitchFamily="18" charset="0"/>
              </a:rPr>
              <a:t>A development project can be classify to be of semidetached type, if the development team consists of a mixture of experienced and inexperienced staff. Team members may have limited experience on related systems but may be unfamiliar with some aspects of the system being developed. </a:t>
            </a:r>
            <a:r>
              <a:rPr lang="en-IN" sz="2400" b="1" dirty="0" smtClean="0">
                <a:latin typeface="Bookman Old Style" pitchFamily="18" charset="0"/>
              </a:rPr>
              <a:t>Embedded: </a:t>
            </a:r>
            <a:r>
              <a:rPr lang="en-IN" sz="2400" dirty="0" smtClean="0">
                <a:latin typeface="Bookman Old Style" pitchFamily="18" charset="0"/>
              </a:rPr>
              <a:t>A development project is considered to be of embedded type, if the software being developed is strongly coupled to hardware, or if stringent regulations on the operational procedures exist. Team members may have limited experience on related systems but may be unfamiliar with some aspects of the system being developed.</a:t>
            </a:r>
          </a:p>
          <a:p>
            <a:pPr marL="0" indent="0">
              <a:buNone/>
            </a:pPr>
            <a:endParaRPr lang="en-IN" sz="2400" dirty="0" smtClean="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Basic COCOMO Model</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r>
              <a:rPr lang="en-IN" sz="2000" dirty="0" smtClean="0">
                <a:latin typeface="Bookman Old Style" pitchFamily="18" charset="0"/>
              </a:rPr>
              <a:t> </a:t>
            </a:r>
            <a:r>
              <a:rPr lang="en-IN" sz="2400" dirty="0" smtClean="0">
                <a:latin typeface="Bookman Old Style" pitchFamily="18" charset="0"/>
              </a:rPr>
              <a:t>For the three product categories, Boehm provides different sets of expressions to predict the effort (in units of person-months) and development time from the size estimation given in kilo lines of source code (KLSC) or (KLOC).</a:t>
            </a:r>
          </a:p>
          <a:p>
            <a:pPr marL="0" indent="0"/>
            <a:r>
              <a:rPr lang="en-IN" sz="2400" b="1" dirty="0" smtClean="0">
                <a:latin typeface="Bookman Old Style" pitchFamily="18" charset="0"/>
              </a:rPr>
              <a:t>Person-month (PM) is a popular unit for effort measurement. </a:t>
            </a:r>
          </a:p>
          <a:p>
            <a:pPr marL="0" indent="0"/>
            <a:r>
              <a:rPr lang="en-IN" sz="2400" dirty="0" smtClean="0">
                <a:latin typeface="Bookman Old Style" pitchFamily="18" charset="0"/>
              </a:rPr>
              <a:t>Person-month (PM) is considered to be an appropriate unit for measuring effort, because developers are typically assigned to a project for a certain number of months.</a:t>
            </a:r>
          </a:p>
          <a:p>
            <a:pPr marL="0" indent="0"/>
            <a:endParaRPr lang="en-IN" sz="2400" dirty="0" smtClean="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Basic COCOMO Model</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buNone/>
            </a:pPr>
            <a:r>
              <a:rPr lang="en-IN" sz="2400" dirty="0" smtClean="0">
                <a:latin typeface="Bookman Old Style" pitchFamily="18" charset="0"/>
              </a:rPr>
              <a:t>The basic COCOMO estimation model is given by following expressions </a:t>
            </a:r>
          </a:p>
          <a:p>
            <a:pPr marL="0" indent="0"/>
            <a:r>
              <a:rPr lang="en-IN" sz="2400" b="1" dirty="0" smtClean="0">
                <a:latin typeface="Bookman Old Style" pitchFamily="18" charset="0"/>
              </a:rPr>
              <a:t>Effort = a1 × (KLOC)</a:t>
            </a:r>
            <a:r>
              <a:rPr lang="en-IN" sz="2400" b="1" baseline="30000" dirty="0" smtClean="0">
                <a:latin typeface="Bookman Old Style" pitchFamily="18" charset="0"/>
              </a:rPr>
              <a:t>a2</a:t>
            </a:r>
            <a:r>
              <a:rPr lang="en-IN" sz="2400" b="1" dirty="0" smtClean="0">
                <a:latin typeface="Bookman Old Style" pitchFamily="18" charset="0"/>
              </a:rPr>
              <a:t> PM</a:t>
            </a:r>
          </a:p>
          <a:p>
            <a:pPr marL="0" indent="0"/>
            <a:r>
              <a:rPr lang="en-IN" sz="2400" b="1" dirty="0" smtClean="0">
                <a:latin typeface="Bookman Old Style" pitchFamily="18" charset="0"/>
              </a:rPr>
              <a:t> </a:t>
            </a:r>
            <a:r>
              <a:rPr lang="en-IN" sz="2400" b="1" dirty="0" err="1" smtClean="0">
                <a:latin typeface="Bookman Old Style" pitchFamily="18" charset="0"/>
              </a:rPr>
              <a:t>Tdev</a:t>
            </a:r>
            <a:r>
              <a:rPr lang="en-IN" sz="2400" b="1" dirty="0" smtClean="0">
                <a:latin typeface="Bookman Old Style" pitchFamily="18" charset="0"/>
              </a:rPr>
              <a:t> = b1 × (Effort)</a:t>
            </a:r>
            <a:r>
              <a:rPr lang="en-IN" sz="2400" b="1" baseline="30000" dirty="0" smtClean="0">
                <a:latin typeface="Bookman Old Style" pitchFamily="18" charset="0"/>
              </a:rPr>
              <a:t>b2 </a:t>
            </a:r>
            <a:r>
              <a:rPr lang="en-IN" sz="2400" b="1" dirty="0" smtClean="0">
                <a:latin typeface="Bookman Old Style" pitchFamily="18" charset="0"/>
              </a:rPr>
              <a:t>months </a:t>
            </a:r>
          </a:p>
          <a:p>
            <a:pPr marL="0" indent="0">
              <a:buNone/>
            </a:pPr>
            <a:r>
              <a:rPr lang="en-IN" sz="2400" dirty="0" err="1" smtClean="0">
                <a:latin typeface="Bookman Old Style" pitchFamily="18" charset="0"/>
              </a:rPr>
              <a:t>where,KLOC</a:t>
            </a:r>
            <a:r>
              <a:rPr lang="en-IN" sz="2400" dirty="0" smtClean="0">
                <a:latin typeface="Bookman Old Style" pitchFamily="18" charset="0"/>
              </a:rPr>
              <a:t> is the estimated size of the software product expressed in Kilo Lines Of Code. </a:t>
            </a:r>
          </a:p>
          <a:p>
            <a:pPr marL="0" indent="0">
              <a:buNone/>
            </a:pPr>
            <a:r>
              <a:rPr lang="en-IN" sz="2400" dirty="0" smtClean="0">
                <a:latin typeface="Bookman Old Style" pitchFamily="18" charset="0"/>
              </a:rPr>
              <a:t>a1, a2, b1, b2 are constants for each category of software product. </a:t>
            </a:r>
          </a:p>
          <a:p>
            <a:pPr marL="0" indent="0">
              <a:buNone/>
            </a:pPr>
            <a:r>
              <a:rPr lang="en-IN" sz="2400" b="1" dirty="0" smtClean="0">
                <a:latin typeface="Bookman Old Style" pitchFamily="18" charset="0"/>
              </a:rPr>
              <a:t>Effort </a:t>
            </a:r>
            <a:r>
              <a:rPr lang="en-IN" sz="2400" dirty="0" smtClean="0">
                <a:latin typeface="Bookman Old Style" pitchFamily="18" charset="0"/>
              </a:rPr>
              <a:t>is the total effort required to develop the software product, expressed in person- months (PMs).</a:t>
            </a:r>
          </a:p>
          <a:p>
            <a:pPr marL="0" indent="0">
              <a:buNone/>
            </a:pPr>
            <a:r>
              <a:rPr lang="en-IN" sz="2400" b="1" dirty="0" err="1" smtClean="0">
                <a:latin typeface="Bookman Old Style" pitchFamily="18" charset="0"/>
              </a:rPr>
              <a:t>Tdev</a:t>
            </a:r>
            <a:r>
              <a:rPr lang="en-IN" sz="2400" b="1" dirty="0" smtClean="0">
                <a:latin typeface="Bookman Old Style" pitchFamily="18" charset="0"/>
              </a:rPr>
              <a:t> </a:t>
            </a:r>
            <a:r>
              <a:rPr lang="en-IN" sz="2400" dirty="0" smtClean="0">
                <a:latin typeface="Bookman Old Style" pitchFamily="18" charset="0"/>
              </a:rPr>
              <a:t>is the estimated time to develop the software, expressed in months.</a:t>
            </a:r>
          </a:p>
          <a:p>
            <a:pPr marL="0" indent="0">
              <a:buNone/>
            </a:pPr>
            <a:endParaRPr lang="en-IN" sz="2400" dirty="0" smtClean="0">
              <a:latin typeface="Bookman Old Style" pitchFamily="18" charset="0"/>
            </a:endParaRPr>
          </a:p>
          <a:p>
            <a:pPr marL="0" indent="0"/>
            <a:endParaRPr lang="en-IN" sz="2400" dirty="0" smtClean="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Basic COCOMO Model</a:t>
            </a:r>
            <a:endParaRPr lang="en-US" sz="3600" b="1" dirty="0">
              <a:solidFill>
                <a:srgbClr val="FF0000"/>
              </a:solidFill>
              <a:latin typeface="Bookman Old Style" pitchFamily="18" charset="0"/>
            </a:endParaRPr>
          </a:p>
        </p:txBody>
      </p:sp>
      <p:graphicFrame>
        <p:nvGraphicFramePr>
          <p:cNvPr id="4" name="Table 3"/>
          <p:cNvGraphicFramePr>
            <a:graphicFrameLocks noGrp="1"/>
          </p:cNvGraphicFramePr>
          <p:nvPr/>
        </p:nvGraphicFramePr>
        <p:xfrm>
          <a:off x="2128982" y="2840181"/>
          <a:ext cx="8128000" cy="2448099"/>
        </p:xfrm>
        <a:graphic>
          <a:graphicData uri="http://schemas.openxmlformats.org/drawingml/2006/table">
            <a:tbl>
              <a:tblPr firstRow="1" bandRow="1">
                <a:tableStyleId>{5940675A-B579-460E-94D1-54222C63F5DA}</a:tableStyleId>
              </a:tblPr>
              <a:tblGrid>
                <a:gridCol w="1625600"/>
                <a:gridCol w="1625600"/>
                <a:gridCol w="1625600"/>
                <a:gridCol w="1625600"/>
                <a:gridCol w="1625600"/>
              </a:tblGrid>
              <a:tr h="602673">
                <a:tc>
                  <a:txBody>
                    <a:bodyPr/>
                    <a:lstStyle/>
                    <a:p>
                      <a:pPr algn="ctr"/>
                      <a:endParaRPr lang="en-IN" dirty="0"/>
                    </a:p>
                  </a:txBody>
                  <a:tcPr/>
                </a:tc>
                <a:tc>
                  <a:txBody>
                    <a:bodyPr/>
                    <a:lstStyle/>
                    <a:p>
                      <a:pPr algn="ctr"/>
                      <a:r>
                        <a:rPr lang="en-IN" sz="2800" b="1" dirty="0" smtClean="0"/>
                        <a:t>a1</a:t>
                      </a:r>
                      <a:endParaRPr lang="en-IN" sz="2800" b="1" dirty="0"/>
                    </a:p>
                  </a:txBody>
                  <a:tcPr/>
                </a:tc>
                <a:tc>
                  <a:txBody>
                    <a:bodyPr/>
                    <a:lstStyle/>
                    <a:p>
                      <a:pPr algn="ctr"/>
                      <a:r>
                        <a:rPr lang="en-IN" sz="2800" b="1" dirty="0" smtClean="0"/>
                        <a:t>a2</a:t>
                      </a:r>
                      <a:endParaRPr lang="en-IN" sz="2800" b="1" dirty="0"/>
                    </a:p>
                  </a:txBody>
                  <a:tcPr/>
                </a:tc>
                <a:tc>
                  <a:txBody>
                    <a:bodyPr/>
                    <a:lstStyle/>
                    <a:p>
                      <a:pPr algn="ctr"/>
                      <a:r>
                        <a:rPr lang="en-IN" sz="2800" b="1" dirty="0" smtClean="0"/>
                        <a:t>b1</a:t>
                      </a:r>
                      <a:endParaRPr lang="en-IN" sz="2800" b="1" dirty="0"/>
                    </a:p>
                  </a:txBody>
                  <a:tcPr/>
                </a:tc>
                <a:tc>
                  <a:txBody>
                    <a:bodyPr/>
                    <a:lstStyle/>
                    <a:p>
                      <a:pPr algn="ctr"/>
                      <a:r>
                        <a:rPr lang="en-IN" sz="2800" b="1" dirty="0" smtClean="0"/>
                        <a:t>b2</a:t>
                      </a:r>
                      <a:endParaRPr lang="en-IN" sz="2800" b="1" dirty="0"/>
                    </a:p>
                  </a:txBody>
                  <a:tcPr/>
                </a:tc>
              </a:tr>
              <a:tr h="602673">
                <a:tc>
                  <a:txBody>
                    <a:bodyPr/>
                    <a:lstStyle/>
                    <a:p>
                      <a:pPr algn="ctr"/>
                      <a:r>
                        <a:rPr lang="en-IN" b="1" dirty="0" smtClean="0">
                          <a:latin typeface="Bookman Old Style" pitchFamily="18" charset="0"/>
                        </a:rPr>
                        <a:t>Organic</a:t>
                      </a:r>
                      <a:endParaRPr lang="en-IN" b="1" dirty="0">
                        <a:latin typeface="Bookman Old Style" pitchFamily="18" charset="0"/>
                      </a:endParaRPr>
                    </a:p>
                  </a:txBody>
                  <a:tcPr/>
                </a:tc>
                <a:tc>
                  <a:txBody>
                    <a:bodyPr/>
                    <a:lstStyle/>
                    <a:p>
                      <a:pPr algn="ctr"/>
                      <a:r>
                        <a:rPr lang="en-IN" b="0" dirty="0" smtClean="0">
                          <a:latin typeface="Bookman Old Style" pitchFamily="18" charset="0"/>
                        </a:rPr>
                        <a:t>2.4</a:t>
                      </a:r>
                      <a:endParaRPr lang="en-IN" b="0" dirty="0">
                        <a:latin typeface="Bookman Old Style" pitchFamily="18" charset="0"/>
                      </a:endParaRPr>
                    </a:p>
                  </a:txBody>
                  <a:tcPr/>
                </a:tc>
                <a:tc>
                  <a:txBody>
                    <a:bodyPr/>
                    <a:lstStyle/>
                    <a:p>
                      <a:pPr algn="ctr"/>
                      <a:r>
                        <a:rPr lang="en-IN" b="0" dirty="0" smtClean="0">
                          <a:latin typeface="Bookman Old Style" pitchFamily="18" charset="0"/>
                        </a:rPr>
                        <a:t>1.05</a:t>
                      </a:r>
                      <a:endParaRPr lang="en-IN" b="0" dirty="0">
                        <a:latin typeface="Bookman Old Style" pitchFamily="18" charset="0"/>
                      </a:endParaRPr>
                    </a:p>
                  </a:txBody>
                  <a:tcPr/>
                </a:tc>
                <a:tc>
                  <a:txBody>
                    <a:bodyPr/>
                    <a:lstStyle/>
                    <a:p>
                      <a:pPr algn="ctr"/>
                      <a:r>
                        <a:rPr lang="en-IN" b="0" dirty="0" smtClean="0">
                          <a:latin typeface="Bookman Old Style" pitchFamily="18" charset="0"/>
                        </a:rPr>
                        <a:t>2.5</a:t>
                      </a:r>
                      <a:endParaRPr lang="en-IN" b="0" dirty="0">
                        <a:latin typeface="Bookman Old Style" pitchFamily="18" charset="0"/>
                      </a:endParaRPr>
                    </a:p>
                  </a:txBody>
                  <a:tcPr/>
                </a:tc>
                <a:tc>
                  <a:txBody>
                    <a:bodyPr/>
                    <a:lstStyle/>
                    <a:p>
                      <a:pPr algn="ctr"/>
                      <a:r>
                        <a:rPr lang="en-IN" b="0" dirty="0" smtClean="0">
                          <a:latin typeface="Bookman Old Style" pitchFamily="18" charset="0"/>
                        </a:rPr>
                        <a:t>0.38</a:t>
                      </a:r>
                      <a:endParaRPr lang="en-IN" b="0" dirty="0">
                        <a:latin typeface="Bookman Old Style" pitchFamily="18" charset="0"/>
                      </a:endParaRPr>
                    </a:p>
                  </a:txBody>
                  <a:tcPr/>
                </a:tc>
              </a:tr>
              <a:tr h="602673">
                <a:tc>
                  <a:txBody>
                    <a:bodyPr/>
                    <a:lstStyle/>
                    <a:p>
                      <a:pPr algn="ctr"/>
                      <a:r>
                        <a:rPr lang="en-IN" b="1" dirty="0" smtClean="0">
                          <a:latin typeface="Bookman Old Style" pitchFamily="18" charset="0"/>
                        </a:rPr>
                        <a:t>Semi-detached</a:t>
                      </a:r>
                      <a:endParaRPr lang="en-IN" b="1" dirty="0">
                        <a:latin typeface="Bookman Old Style" pitchFamily="18" charset="0"/>
                      </a:endParaRPr>
                    </a:p>
                  </a:txBody>
                  <a:tcPr/>
                </a:tc>
                <a:tc>
                  <a:txBody>
                    <a:bodyPr/>
                    <a:lstStyle/>
                    <a:p>
                      <a:pPr algn="ctr"/>
                      <a:r>
                        <a:rPr lang="en-IN" b="0" dirty="0" smtClean="0">
                          <a:latin typeface="Bookman Old Style" pitchFamily="18" charset="0"/>
                        </a:rPr>
                        <a:t>3.0</a:t>
                      </a:r>
                      <a:endParaRPr lang="en-IN" b="0" dirty="0">
                        <a:latin typeface="Bookman Old Style" pitchFamily="18" charset="0"/>
                      </a:endParaRPr>
                    </a:p>
                  </a:txBody>
                  <a:tcPr/>
                </a:tc>
                <a:tc>
                  <a:txBody>
                    <a:bodyPr/>
                    <a:lstStyle/>
                    <a:p>
                      <a:pPr algn="ctr"/>
                      <a:r>
                        <a:rPr lang="en-IN" b="0" dirty="0" smtClean="0">
                          <a:latin typeface="Bookman Old Style" pitchFamily="18" charset="0"/>
                        </a:rPr>
                        <a:t>1.12</a:t>
                      </a:r>
                      <a:endParaRPr lang="en-IN" b="0" dirty="0">
                        <a:latin typeface="Bookman Old Style" pitchFamily="18" charset="0"/>
                      </a:endParaRPr>
                    </a:p>
                  </a:txBody>
                  <a:tcPr/>
                </a:tc>
                <a:tc>
                  <a:txBody>
                    <a:bodyPr/>
                    <a:lstStyle/>
                    <a:p>
                      <a:pPr algn="ctr"/>
                      <a:r>
                        <a:rPr lang="en-IN" b="0" dirty="0" smtClean="0">
                          <a:latin typeface="Bookman Old Style" pitchFamily="18" charset="0"/>
                        </a:rPr>
                        <a:t>2.5</a:t>
                      </a:r>
                      <a:endParaRPr lang="en-IN" b="0" dirty="0">
                        <a:latin typeface="Bookman Old Style" pitchFamily="18" charset="0"/>
                      </a:endParaRPr>
                    </a:p>
                  </a:txBody>
                  <a:tcPr/>
                </a:tc>
                <a:tc>
                  <a:txBody>
                    <a:bodyPr/>
                    <a:lstStyle/>
                    <a:p>
                      <a:pPr algn="ctr"/>
                      <a:r>
                        <a:rPr lang="en-IN" b="0" dirty="0" smtClean="0">
                          <a:latin typeface="Bookman Old Style" pitchFamily="18" charset="0"/>
                        </a:rPr>
                        <a:t>0.35</a:t>
                      </a:r>
                      <a:endParaRPr lang="en-IN" b="0" dirty="0">
                        <a:latin typeface="Bookman Old Style" pitchFamily="18" charset="0"/>
                      </a:endParaRPr>
                    </a:p>
                  </a:txBody>
                  <a:tcPr/>
                </a:tc>
              </a:tr>
              <a:tr h="602673">
                <a:tc>
                  <a:txBody>
                    <a:bodyPr/>
                    <a:lstStyle/>
                    <a:p>
                      <a:pPr algn="ctr"/>
                      <a:r>
                        <a:rPr lang="en-IN" b="1" dirty="0" smtClean="0">
                          <a:latin typeface="Bookman Old Style" pitchFamily="18" charset="0"/>
                        </a:rPr>
                        <a:t>Embedded</a:t>
                      </a:r>
                      <a:endParaRPr lang="en-IN" b="1" dirty="0">
                        <a:latin typeface="Bookman Old Style" pitchFamily="18" charset="0"/>
                      </a:endParaRPr>
                    </a:p>
                  </a:txBody>
                  <a:tcPr/>
                </a:tc>
                <a:tc>
                  <a:txBody>
                    <a:bodyPr/>
                    <a:lstStyle/>
                    <a:p>
                      <a:pPr algn="ctr"/>
                      <a:r>
                        <a:rPr lang="en-IN" b="0" dirty="0" smtClean="0">
                          <a:latin typeface="Bookman Old Style" pitchFamily="18" charset="0"/>
                        </a:rPr>
                        <a:t>3.6</a:t>
                      </a:r>
                      <a:endParaRPr lang="en-IN" b="0" dirty="0">
                        <a:latin typeface="Bookman Old Style" pitchFamily="18" charset="0"/>
                      </a:endParaRPr>
                    </a:p>
                  </a:txBody>
                  <a:tcPr/>
                </a:tc>
                <a:tc>
                  <a:txBody>
                    <a:bodyPr/>
                    <a:lstStyle/>
                    <a:p>
                      <a:pPr algn="ctr"/>
                      <a:r>
                        <a:rPr lang="en-IN" b="0" dirty="0" smtClean="0">
                          <a:latin typeface="Bookman Old Style" pitchFamily="18" charset="0"/>
                        </a:rPr>
                        <a:t>1.20</a:t>
                      </a:r>
                      <a:endParaRPr lang="en-IN" b="0" dirty="0">
                        <a:latin typeface="Bookman Old Style" pitchFamily="18" charset="0"/>
                      </a:endParaRPr>
                    </a:p>
                  </a:txBody>
                  <a:tcPr/>
                </a:tc>
                <a:tc>
                  <a:txBody>
                    <a:bodyPr/>
                    <a:lstStyle/>
                    <a:p>
                      <a:pPr algn="ctr"/>
                      <a:r>
                        <a:rPr lang="en-IN" b="0" dirty="0" smtClean="0">
                          <a:latin typeface="Bookman Old Style" pitchFamily="18" charset="0"/>
                        </a:rPr>
                        <a:t>2.5</a:t>
                      </a:r>
                      <a:endParaRPr lang="en-IN" b="0" dirty="0">
                        <a:latin typeface="Bookman Old Style" pitchFamily="18" charset="0"/>
                      </a:endParaRPr>
                    </a:p>
                  </a:txBody>
                  <a:tcPr/>
                </a:tc>
                <a:tc>
                  <a:txBody>
                    <a:bodyPr/>
                    <a:lstStyle/>
                    <a:p>
                      <a:pPr algn="ctr"/>
                      <a:r>
                        <a:rPr lang="en-IN" b="0" dirty="0" smtClean="0">
                          <a:latin typeface="Bookman Old Style" pitchFamily="18" charset="0"/>
                        </a:rPr>
                        <a:t>0.32</a:t>
                      </a:r>
                      <a:endParaRPr lang="en-IN" b="0" dirty="0">
                        <a:latin typeface="Bookman Old Style" pitchFamily="18" charset="0"/>
                      </a:endParaRPr>
                    </a:p>
                  </a:txBody>
                  <a:tcPr/>
                </a:tc>
              </a:tr>
            </a:tbl>
          </a:graphicData>
        </a:graphic>
      </p:graphicFrame>
    </p:spTree>
    <p:extLst>
      <p:ext uri="{BB962C8B-B14F-4D97-AF65-F5344CB8AC3E}">
        <p14:creationId xmlns="" xmlns:p14="http://schemas.microsoft.com/office/powerpoint/2010/main" val="866879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Basic COCOMO Model</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buNone/>
            </a:pPr>
            <a:r>
              <a:rPr lang="en-IN" sz="2400" b="1" dirty="0" smtClean="0">
                <a:latin typeface="Bookman Old Style" pitchFamily="18" charset="0"/>
              </a:rPr>
              <a:t>Estimation of  effort: </a:t>
            </a:r>
          </a:p>
          <a:p>
            <a:pPr marL="0" indent="0">
              <a:lnSpc>
                <a:spcPct val="200000"/>
              </a:lnSpc>
            </a:pPr>
            <a:r>
              <a:rPr lang="en-IN" sz="2400" dirty="0" smtClean="0">
                <a:latin typeface="Bookman Old Style" pitchFamily="18" charset="0"/>
              </a:rPr>
              <a:t>Organic : Effort = 2.4(KLOC)</a:t>
            </a:r>
            <a:r>
              <a:rPr lang="en-IN" sz="2400" baseline="30000" dirty="0" smtClean="0">
                <a:latin typeface="Bookman Old Style" pitchFamily="18" charset="0"/>
              </a:rPr>
              <a:t>1.05</a:t>
            </a:r>
            <a:r>
              <a:rPr lang="en-IN" sz="2400" dirty="0" smtClean="0">
                <a:latin typeface="Bookman Old Style" pitchFamily="18" charset="0"/>
              </a:rPr>
              <a:t> PM </a:t>
            </a:r>
          </a:p>
          <a:p>
            <a:pPr marL="0" indent="0">
              <a:lnSpc>
                <a:spcPct val="200000"/>
              </a:lnSpc>
            </a:pPr>
            <a:r>
              <a:rPr lang="en-IN" sz="2400" dirty="0" smtClean="0">
                <a:latin typeface="Bookman Old Style" pitchFamily="18" charset="0"/>
              </a:rPr>
              <a:t>Semi-detached : Effort = 3.0(KLOC)</a:t>
            </a:r>
            <a:r>
              <a:rPr lang="en-IN" sz="2400" baseline="30000" dirty="0" smtClean="0">
                <a:latin typeface="Bookman Old Style" pitchFamily="18" charset="0"/>
              </a:rPr>
              <a:t>1.12</a:t>
            </a:r>
            <a:r>
              <a:rPr lang="en-IN" sz="2400" dirty="0" smtClean="0">
                <a:latin typeface="Bookman Old Style" pitchFamily="18" charset="0"/>
              </a:rPr>
              <a:t> PM </a:t>
            </a:r>
          </a:p>
          <a:p>
            <a:pPr marL="0" indent="0">
              <a:lnSpc>
                <a:spcPct val="200000"/>
              </a:lnSpc>
            </a:pPr>
            <a:r>
              <a:rPr lang="en-IN" sz="2400" dirty="0" smtClean="0">
                <a:latin typeface="Bookman Old Style" pitchFamily="18" charset="0"/>
              </a:rPr>
              <a:t>Embedded : Effort = 3.6(KLOC)</a:t>
            </a:r>
            <a:r>
              <a:rPr lang="en-IN" sz="2400" baseline="30000" dirty="0" smtClean="0">
                <a:latin typeface="Bookman Old Style" pitchFamily="18" charset="0"/>
              </a:rPr>
              <a:t>1.20</a:t>
            </a:r>
            <a:r>
              <a:rPr lang="en-IN" sz="2400" dirty="0" smtClean="0">
                <a:latin typeface="Bookman Old Style" pitchFamily="18" charset="0"/>
              </a:rPr>
              <a:t> PM</a:t>
            </a:r>
          </a:p>
        </p:txBody>
      </p:sp>
    </p:spTree>
    <p:extLst>
      <p:ext uri="{BB962C8B-B14F-4D97-AF65-F5344CB8AC3E}">
        <p14:creationId xmlns="" xmlns:p14="http://schemas.microsoft.com/office/powerpoint/2010/main" val="86687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smtClean="0">
                <a:solidFill>
                  <a:srgbClr val="0033CC"/>
                </a:solidFill>
                <a:latin typeface="Bookman Old Style" pitchFamily="18" charset="0"/>
              </a:rPr>
              <a:t>Project Planning</a:t>
            </a:r>
            <a:endParaRPr lang="en-GB" sz="2000"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fontScale="92500"/>
          </a:bodyPr>
          <a:lstStyle/>
          <a:p>
            <a:pPr lvl="0"/>
            <a:r>
              <a:rPr lang="en-US" sz="2800" b="1" dirty="0">
                <a:latin typeface="Bookman Old Style" pitchFamily="18" charset="0"/>
              </a:rPr>
              <a:t>Scheduling</a:t>
            </a:r>
            <a:r>
              <a:rPr lang="en-US" sz="2800" dirty="0">
                <a:latin typeface="Bookman Old Style" pitchFamily="18" charset="0"/>
              </a:rPr>
              <a:t>: After all the necessary project parameters have been estimated, the schedules for manpower and other resources are developed. </a:t>
            </a:r>
            <a:endParaRPr lang="en-US" sz="2800" dirty="0" smtClean="0">
              <a:latin typeface="Bookman Old Style" pitchFamily="18" charset="0"/>
            </a:endParaRPr>
          </a:p>
          <a:p>
            <a:pPr lvl="0"/>
            <a:r>
              <a:rPr lang="en-US" sz="2800" b="1" dirty="0" smtClean="0">
                <a:latin typeface="Bookman Old Style" pitchFamily="18" charset="0"/>
              </a:rPr>
              <a:t>Staffing</a:t>
            </a:r>
            <a:r>
              <a:rPr lang="en-US" sz="2800" b="1" dirty="0">
                <a:latin typeface="Bookman Old Style" pitchFamily="18" charset="0"/>
              </a:rPr>
              <a:t>:</a:t>
            </a:r>
            <a:r>
              <a:rPr lang="en-US" sz="2800" dirty="0">
                <a:latin typeface="Bookman Old Style" pitchFamily="18" charset="0"/>
              </a:rPr>
              <a:t> Staff </a:t>
            </a:r>
            <a:r>
              <a:rPr lang="en-US" sz="2800" dirty="0" err="1">
                <a:latin typeface="Bookman Old Style" pitchFamily="18" charset="0"/>
              </a:rPr>
              <a:t>organisation</a:t>
            </a:r>
            <a:r>
              <a:rPr lang="en-US" sz="2800" dirty="0">
                <a:latin typeface="Bookman Old Style" pitchFamily="18" charset="0"/>
              </a:rPr>
              <a:t> and staffing plans are </a:t>
            </a:r>
            <a:r>
              <a:rPr lang="en-US" sz="2800" dirty="0" smtClean="0">
                <a:latin typeface="Bookman Old Style" pitchFamily="18" charset="0"/>
              </a:rPr>
              <a:t>made.</a:t>
            </a:r>
          </a:p>
          <a:p>
            <a:pPr lvl="0"/>
            <a:r>
              <a:rPr lang="en-US" sz="2800" b="1" dirty="0" smtClean="0">
                <a:latin typeface="Bookman Old Style" pitchFamily="18" charset="0"/>
              </a:rPr>
              <a:t>Risk </a:t>
            </a:r>
            <a:r>
              <a:rPr lang="en-US" sz="2800" b="1" dirty="0">
                <a:latin typeface="Bookman Old Style" pitchFamily="18" charset="0"/>
              </a:rPr>
              <a:t>management : </a:t>
            </a:r>
            <a:r>
              <a:rPr lang="en-US" sz="2800" dirty="0">
                <a:latin typeface="Bookman Old Style" pitchFamily="18" charset="0"/>
              </a:rPr>
              <a:t>This includes risk identification, </a:t>
            </a:r>
            <a:r>
              <a:rPr lang="en-US" sz="2800" dirty="0" smtClean="0">
                <a:latin typeface="Bookman Old Style" pitchFamily="18" charset="0"/>
              </a:rPr>
              <a:t>analysis</a:t>
            </a:r>
            <a:r>
              <a:rPr lang="en-US" sz="2800" dirty="0">
                <a:latin typeface="Bookman Old Style" pitchFamily="18" charset="0"/>
              </a:rPr>
              <a:t>.</a:t>
            </a:r>
            <a:endParaRPr lang="en-US" sz="2800" dirty="0" smtClean="0">
              <a:latin typeface="Bookman Old Style" pitchFamily="18" charset="0"/>
            </a:endParaRPr>
          </a:p>
          <a:p>
            <a:pPr lvl="0"/>
            <a:r>
              <a:rPr lang="en-US" sz="2800" b="1" dirty="0" smtClean="0">
                <a:latin typeface="Bookman Old Style" pitchFamily="18" charset="0"/>
              </a:rPr>
              <a:t>Miscellaneous </a:t>
            </a:r>
            <a:r>
              <a:rPr lang="en-US" sz="2800" b="1" dirty="0">
                <a:latin typeface="Bookman Old Style" pitchFamily="18" charset="0"/>
              </a:rPr>
              <a:t>plans: </a:t>
            </a:r>
            <a:r>
              <a:rPr lang="en-US" sz="2800" dirty="0">
                <a:latin typeface="Bookman Old Style" pitchFamily="18" charset="0"/>
              </a:rPr>
              <a:t>This includes </a:t>
            </a:r>
            <a:r>
              <a:rPr lang="en-US" sz="2800" dirty="0" smtClean="0">
                <a:latin typeface="Bookman Old Style" pitchFamily="18" charset="0"/>
              </a:rPr>
              <a:t>other </a:t>
            </a:r>
            <a:r>
              <a:rPr lang="en-US" sz="2800" dirty="0">
                <a:latin typeface="Bookman Old Style" pitchFamily="18" charset="0"/>
              </a:rPr>
              <a:t>plans such as quality assurance </a:t>
            </a:r>
            <a:r>
              <a:rPr lang="en-US" sz="2800" dirty="0" smtClean="0">
                <a:latin typeface="Bookman Old Style" pitchFamily="18" charset="0"/>
              </a:rPr>
              <a:t>plan </a:t>
            </a:r>
            <a:r>
              <a:rPr lang="en-US" sz="2800" dirty="0">
                <a:latin typeface="Bookman Old Style" pitchFamily="18" charset="0"/>
              </a:rPr>
              <a:t>and configuration management plan, etc</a:t>
            </a:r>
            <a:r>
              <a:rPr lang="en-US" sz="2800" dirty="0" smtClean="0">
                <a:latin typeface="Bookman Old Style" pitchFamily="18" charset="0"/>
              </a:rPr>
              <a:t>.</a:t>
            </a:r>
          </a:p>
          <a:p>
            <a:pPr lvl="0"/>
            <a:r>
              <a:rPr lang="en-US" sz="2800" dirty="0" smtClean="0">
                <a:latin typeface="Bookman Old Style" pitchFamily="18" charset="0"/>
              </a:rPr>
              <a:t>Size </a:t>
            </a:r>
            <a:r>
              <a:rPr lang="en-US" sz="2800" dirty="0">
                <a:latin typeface="Bookman Old Style" pitchFamily="18" charset="0"/>
              </a:rPr>
              <a:t>estimation is the first activity that a project manager undertakes during project planning. </a:t>
            </a:r>
            <a:endParaRPr lang="en-IN" sz="2800" dirty="0">
              <a:latin typeface="Bookman Old Style" pitchFamily="18" charset="0"/>
            </a:endParaRPr>
          </a:p>
        </p:txBody>
      </p:sp>
    </p:spTree>
    <p:extLst>
      <p:ext uri="{BB962C8B-B14F-4D97-AF65-F5344CB8AC3E}">
        <p14:creationId xmlns="" xmlns:p14="http://schemas.microsoft.com/office/powerpoint/2010/main" val="4158958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Basic COCOMO Model</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marL="0" indent="0">
              <a:buNone/>
            </a:pPr>
            <a:r>
              <a:rPr lang="en-IN" sz="2400" b="1" dirty="0" smtClean="0">
                <a:latin typeface="Bookman Old Style" pitchFamily="18" charset="0"/>
              </a:rPr>
              <a:t>Estimation of development time</a:t>
            </a:r>
          </a:p>
          <a:p>
            <a:pPr marL="0" indent="0">
              <a:lnSpc>
                <a:spcPct val="200000"/>
              </a:lnSpc>
              <a:buNone/>
            </a:pPr>
            <a:r>
              <a:rPr lang="en-IN" sz="2400" dirty="0" smtClean="0">
                <a:latin typeface="Bookman Old Style" pitchFamily="18" charset="0"/>
              </a:rPr>
              <a:t>Organic : </a:t>
            </a:r>
            <a:r>
              <a:rPr lang="en-IN" sz="2400" dirty="0" err="1" smtClean="0">
                <a:latin typeface="Bookman Old Style" pitchFamily="18" charset="0"/>
              </a:rPr>
              <a:t>Tdev</a:t>
            </a:r>
            <a:r>
              <a:rPr lang="en-IN" sz="2400" dirty="0" smtClean="0">
                <a:latin typeface="Bookman Old Style" pitchFamily="18" charset="0"/>
              </a:rPr>
              <a:t> = 2.5(Effort)</a:t>
            </a:r>
            <a:r>
              <a:rPr lang="en-IN" sz="2400" baseline="30000" dirty="0" smtClean="0">
                <a:latin typeface="Bookman Old Style" pitchFamily="18" charset="0"/>
              </a:rPr>
              <a:t>0.38</a:t>
            </a:r>
            <a:r>
              <a:rPr lang="en-IN" sz="2400" dirty="0" smtClean="0">
                <a:latin typeface="Bookman Old Style" pitchFamily="18" charset="0"/>
              </a:rPr>
              <a:t> Months</a:t>
            </a:r>
          </a:p>
          <a:p>
            <a:pPr marL="0" indent="0">
              <a:lnSpc>
                <a:spcPct val="200000"/>
              </a:lnSpc>
              <a:buNone/>
            </a:pPr>
            <a:r>
              <a:rPr lang="en-IN" sz="2400" dirty="0" smtClean="0">
                <a:latin typeface="Bookman Old Style" pitchFamily="18" charset="0"/>
              </a:rPr>
              <a:t> Semi-detached : </a:t>
            </a:r>
            <a:r>
              <a:rPr lang="en-IN" sz="2400" dirty="0" err="1" smtClean="0">
                <a:latin typeface="Bookman Old Style" pitchFamily="18" charset="0"/>
              </a:rPr>
              <a:t>Tdev</a:t>
            </a:r>
            <a:r>
              <a:rPr lang="en-IN" sz="2400" dirty="0" smtClean="0">
                <a:latin typeface="Bookman Old Style" pitchFamily="18" charset="0"/>
              </a:rPr>
              <a:t> = 2.5(Effort)</a:t>
            </a:r>
            <a:r>
              <a:rPr lang="en-IN" sz="2400" baseline="30000" dirty="0" smtClean="0">
                <a:latin typeface="Bookman Old Style" pitchFamily="18" charset="0"/>
              </a:rPr>
              <a:t>0.35</a:t>
            </a:r>
            <a:r>
              <a:rPr lang="en-IN" sz="2400" dirty="0" smtClean="0">
                <a:latin typeface="Bookman Old Style" pitchFamily="18" charset="0"/>
              </a:rPr>
              <a:t> Months </a:t>
            </a:r>
          </a:p>
          <a:p>
            <a:pPr marL="0" indent="0">
              <a:lnSpc>
                <a:spcPct val="200000"/>
              </a:lnSpc>
              <a:buNone/>
            </a:pPr>
            <a:r>
              <a:rPr lang="en-IN" sz="2400" dirty="0" smtClean="0">
                <a:latin typeface="Bookman Old Style" pitchFamily="18" charset="0"/>
              </a:rPr>
              <a:t>Embedded : </a:t>
            </a:r>
            <a:r>
              <a:rPr lang="en-IN" sz="2400" dirty="0" err="1" smtClean="0">
                <a:latin typeface="Bookman Old Style" pitchFamily="18" charset="0"/>
              </a:rPr>
              <a:t>Tdev</a:t>
            </a:r>
            <a:r>
              <a:rPr lang="en-IN" sz="2400" dirty="0" smtClean="0">
                <a:latin typeface="Bookman Old Style" pitchFamily="18" charset="0"/>
              </a:rPr>
              <a:t> = 2.5(Effort)</a:t>
            </a:r>
            <a:r>
              <a:rPr lang="en-IN" sz="2400" baseline="30000" dirty="0" smtClean="0">
                <a:latin typeface="Bookman Old Style" pitchFamily="18" charset="0"/>
              </a:rPr>
              <a:t>0.32</a:t>
            </a:r>
            <a:r>
              <a:rPr lang="en-IN" sz="2400" dirty="0" smtClean="0">
                <a:latin typeface="Bookman Old Style" pitchFamily="18" charset="0"/>
              </a:rPr>
              <a:t> Months </a:t>
            </a:r>
          </a:p>
        </p:txBody>
      </p:sp>
    </p:spTree>
    <p:extLst>
      <p:ext uri="{BB962C8B-B14F-4D97-AF65-F5344CB8AC3E}">
        <p14:creationId xmlns="" xmlns:p14="http://schemas.microsoft.com/office/powerpoint/2010/main" val="86687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dirty="0" smtClean="0">
                <a:solidFill>
                  <a:srgbClr val="FF0000"/>
                </a:solidFill>
                <a:latin typeface="Bookman Old Style" pitchFamily="18" charset="0"/>
              </a:rPr>
              <a:t>Problem 	</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algn="just"/>
            <a:r>
              <a:rPr lang="en-US" dirty="0" smtClean="0">
                <a:latin typeface="Bookman Old Style" pitchFamily="18" charset="0"/>
              </a:rPr>
              <a:t>Assume that a system for simple student registration in a course is planned to be developed and its estimated size is approximately 10,000 LOC. The organization proposed to pay 25,000 per month to s/w engineers. Compute the development effort, development time, and the total cost for product development.</a:t>
            </a:r>
            <a:endParaRPr lang="en-US" dirty="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5" name="Rectangle 3"/>
          <p:cNvSpPr>
            <a:spLocks noGrp="1" noChangeArrowheads="1"/>
          </p:cNvSpPr>
          <p:nvPr>
            <p:ph type="body" idx="1"/>
          </p:nvPr>
        </p:nvSpPr>
        <p:spPr>
          <a:xfrm>
            <a:off x="360218" y="443345"/>
            <a:ext cx="11305309" cy="6192982"/>
          </a:xfrm>
          <a:ln/>
        </p:spPr>
        <p:txBody>
          <a:bodyPr lIns="19841" tIns="51588" rIns="19841" bIns="51588">
            <a:normAutofit/>
          </a:bodyPr>
          <a:lstStyle/>
          <a:p>
            <a:r>
              <a:rPr lang="en-US" dirty="0" smtClean="0"/>
              <a:t>The project can be considered an organic project.</a:t>
            </a:r>
          </a:p>
          <a:p>
            <a:r>
              <a:rPr lang="en-US" dirty="0" smtClean="0"/>
              <a:t>From basic COCOMO Model </a:t>
            </a:r>
          </a:p>
          <a:p>
            <a:r>
              <a:rPr lang="en-US" dirty="0" smtClean="0"/>
              <a:t>  Development effort (E)=2.4*(10)</a:t>
            </a:r>
            <a:r>
              <a:rPr lang="en-US" baseline="30000" dirty="0" smtClean="0"/>
              <a:t>1.05</a:t>
            </a:r>
            <a:r>
              <a:rPr lang="en-US" dirty="0" smtClean="0"/>
              <a:t>=26.93PM</a:t>
            </a:r>
          </a:p>
          <a:p>
            <a:r>
              <a:rPr lang="en-US" dirty="0" smtClean="0"/>
              <a:t>Development effort (T)=2.5*(26.93)</a:t>
            </a:r>
            <a:r>
              <a:rPr lang="en-US" baseline="30000" dirty="0" smtClean="0"/>
              <a:t>0.38</a:t>
            </a:r>
            <a:r>
              <a:rPr lang="en-US" dirty="0" smtClean="0"/>
              <a:t>=8.74months</a:t>
            </a:r>
          </a:p>
          <a:p>
            <a:r>
              <a:rPr lang="en-US" dirty="0" smtClean="0"/>
              <a:t>Total product development cost=</a:t>
            </a:r>
          </a:p>
          <a:p>
            <a:pPr>
              <a:buNone/>
            </a:pPr>
            <a:r>
              <a:rPr lang="en-US" dirty="0" smtClean="0"/>
              <a:t>Development time *salaries of engineers</a:t>
            </a:r>
          </a:p>
          <a:p>
            <a:pPr>
              <a:buNone/>
            </a:pPr>
            <a:r>
              <a:rPr lang="en-US" dirty="0" smtClean="0"/>
              <a:t>                   =8.74*25000</a:t>
            </a:r>
          </a:p>
          <a:p>
            <a:pPr>
              <a:buNone/>
            </a:pPr>
            <a:r>
              <a:rPr lang="en-US" dirty="0" smtClean="0"/>
              <a:t>                    =2,18500</a:t>
            </a:r>
            <a:endParaRPr lang="en-US" dirty="0"/>
          </a:p>
        </p:txBody>
      </p:sp>
    </p:spTree>
    <p:extLst>
      <p:ext uri="{BB962C8B-B14F-4D97-AF65-F5344CB8AC3E}">
        <p14:creationId xmlns="" xmlns:p14="http://schemas.microsoft.com/office/powerpoint/2010/main" val="866879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dirty="0" smtClean="0">
                <a:solidFill>
                  <a:srgbClr val="FF0000"/>
                </a:solidFill>
                <a:latin typeface="Bookman Old Style" pitchFamily="18" charset="0"/>
              </a:rPr>
              <a:t>Problem 	</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a:bodyPr>
          <a:lstStyle/>
          <a:p>
            <a:pPr algn="just"/>
            <a:r>
              <a:rPr lang="en-US" dirty="0" smtClean="0">
                <a:latin typeface="Bookman Old Style" pitchFamily="18" charset="0"/>
              </a:rPr>
              <a:t>Assume that the size of an organic type software product has been estimated to be 32,000 lines of source code. Assume that the average salary of software engineers be Rs. 15,000/- per month. Determine the effort required to develop the software product and the nominal development time. </a:t>
            </a:r>
          </a:p>
        </p:txBody>
      </p:sp>
    </p:spTree>
    <p:extLst>
      <p:ext uri="{BB962C8B-B14F-4D97-AF65-F5344CB8AC3E}">
        <p14:creationId xmlns="" xmlns:p14="http://schemas.microsoft.com/office/powerpoint/2010/main" val="866879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2800" dirty="0" smtClean="0">
                <a:solidFill>
                  <a:schemeClr val="tx1"/>
                </a:solidFill>
              </a:rPr>
              <a:t>Intermediate COCOMO </a:t>
            </a:r>
          </a:p>
        </p:txBody>
      </p:sp>
      <p:sp>
        <p:nvSpPr>
          <p:cNvPr id="3" name="Content Placeholder 2"/>
          <p:cNvSpPr>
            <a:spLocks noGrp="1"/>
          </p:cNvSpPr>
          <p:nvPr>
            <p:ph sz="quarter" idx="1"/>
          </p:nvPr>
        </p:nvSpPr>
        <p:spPr/>
        <p:txBody>
          <a:bodyPr>
            <a:normAutofit fontScale="47500" lnSpcReduction="20000"/>
          </a:bodyPr>
          <a:lstStyle/>
          <a:p>
            <a:pPr>
              <a:lnSpc>
                <a:spcPct val="150000"/>
              </a:lnSpc>
              <a:buFont typeface="Wingdings" pitchFamily="2" charset="2"/>
              <a:buChar char="Ø"/>
            </a:pPr>
            <a:r>
              <a:rPr lang="en-US" dirty="0" smtClean="0">
                <a:latin typeface="Bookman Old Style" pitchFamily="18" charset="0"/>
              </a:rPr>
              <a:t>The </a:t>
            </a:r>
            <a:r>
              <a:rPr lang="en-US" b="1" dirty="0" smtClean="0">
                <a:latin typeface="Bookman Old Style" pitchFamily="18" charset="0"/>
              </a:rPr>
              <a:t>basic COCOMO</a:t>
            </a:r>
            <a:r>
              <a:rPr lang="en-US" dirty="0" smtClean="0">
                <a:latin typeface="Bookman Old Style" pitchFamily="18" charset="0"/>
              </a:rPr>
              <a:t> model </a:t>
            </a:r>
            <a:r>
              <a:rPr lang="en-US" dirty="0" smtClean="0">
                <a:solidFill>
                  <a:srgbClr val="FF0000"/>
                </a:solidFill>
                <a:latin typeface="Bookman Old Style" pitchFamily="18" charset="0"/>
              </a:rPr>
              <a:t>determines</a:t>
            </a:r>
            <a:r>
              <a:rPr lang="en-US" dirty="0" smtClean="0">
                <a:latin typeface="Bookman Old Style" pitchFamily="18" charset="0"/>
              </a:rPr>
              <a:t> the </a:t>
            </a:r>
            <a:r>
              <a:rPr lang="en-US" b="1" dirty="0" smtClean="0">
                <a:latin typeface="Bookman Old Style" pitchFamily="18" charset="0"/>
              </a:rPr>
              <a:t>effort</a:t>
            </a:r>
            <a:r>
              <a:rPr lang="en-US" dirty="0" smtClean="0">
                <a:latin typeface="Bookman Old Style" pitchFamily="18" charset="0"/>
              </a:rPr>
              <a:t> and </a:t>
            </a:r>
            <a:r>
              <a:rPr lang="en-US" b="1" dirty="0" smtClean="0">
                <a:latin typeface="Bookman Old Style" pitchFamily="18" charset="0"/>
              </a:rPr>
              <a:t>time</a:t>
            </a:r>
            <a:r>
              <a:rPr lang="en-US" dirty="0" smtClean="0">
                <a:latin typeface="Bookman Old Style" pitchFamily="18" charset="0"/>
              </a:rPr>
              <a:t> based on the </a:t>
            </a:r>
            <a:r>
              <a:rPr lang="en-US" b="1" u="sng" dirty="0" smtClean="0">
                <a:solidFill>
                  <a:srgbClr val="7030A0"/>
                </a:solidFill>
                <a:latin typeface="Bookman Old Style" pitchFamily="18" charset="0"/>
              </a:rPr>
              <a:t>project size</a:t>
            </a:r>
            <a:r>
              <a:rPr lang="en-US" dirty="0" smtClean="0">
                <a:latin typeface="Bookman Old Style" pitchFamily="18" charset="0"/>
              </a:rPr>
              <a:t>.</a:t>
            </a:r>
          </a:p>
          <a:p>
            <a:pPr>
              <a:lnSpc>
                <a:spcPct val="150000"/>
              </a:lnSpc>
              <a:buFont typeface="Wingdings" pitchFamily="2" charset="2"/>
              <a:buChar char="Ø"/>
            </a:pPr>
            <a:r>
              <a:rPr lang="en-IN" dirty="0" smtClean="0">
                <a:latin typeface="Bookman Old Style" pitchFamily="18" charset="0"/>
              </a:rPr>
              <a:t> </a:t>
            </a:r>
            <a:r>
              <a:rPr lang="en-US" dirty="0" smtClean="0">
                <a:latin typeface="Bookman Old Style" pitchFamily="18" charset="0"/>
              </a:rPr>
              <a:t>There are </a:t>
            </a:r>
            <a:r>
              <a:rPr lang="en-US" b="1" dirty="0" smtClean="0">
                <a:latin typeface="Bookman Old Style" pitchFamily="18" charset="0"/>
              </a:rPr>
              <a:t>certain other factors </a:t>
            </a:r>
            <a:r>
              <a:rPr lang="en-US" dirty="0" smtClean="0">
                <a:latin typeface="Bookman Old Style" pitchFamily="18" charset="0"/>
              </a:rPr>
              <a:t>that </a:t>
            </a:r>
            <a:r>
              <a:rPr lang="en-US" u="sng" dirty="0" smtClean="0">
                <a:latin typeface="Bookman Old Style" pitchFamily="18" charset="0"/>
              </a:rPr>
              <a:t>can affect the project size </a:t>
            </a:r>
            <a:r>
              <a:rPr lang="en-US" dirty="0" smtClean="0">
                <a:latin typeface="Bookman Old Style" pitchFamily="18" charset="0"/>
              </a:rPr>
              <a:t>and hence the </a:t>
            </a:r>
            <a:r>
              <a:rPr lang="en-US" b="1" dirty="0" smtClean="0">
                <a:solidFill>
                  <a:srgbClr val="FF0000"/>
                </a:solidFill>
                <a:latin typeface="Bookman Old Style" pitchFamily="18" charset="0"/>
              </a:rPr>
              <a:t>development effort</a:t>
            </a:r>
            <a:r>
              <a:rPr lang="en-US" b="1" dirty="0" smtClean="0">
                <a:latin typeface="Bookman Old Style" pitchFamily="18" charset="0"/>
              </a:rPr>
              <a:t> </a:t>
            </a:r>
            <a:r>
              <a:rPr lang="en-US" dirty="0" smtClean="0">
                <a:latin typeface="Bookman Old Style" pitchFamily="18" charset="0"/>
              </a:rPr>
              <a:t>and </a:t>
            </a:r>
            <a:r>
              <a:rPr lang="en-US" b="1" dirty="0" smtClean="0">
                <a:solidFill>
                  <a:srgbClr val="7030A0"/>
                </a:solidFill>
                <a:latin typeface="Bookman Old Style" pitchFamily="18" charset="0"/>
              </a:rPr>
              <a:t>time.</a:t>
            </a:r>
          </a:p>
          <a:p>
            <a:pPr>
              <a:lnSpc>
                <a:spcPct val="150000"/>
              </a:lnSpc>
              <a:buFont typeface="Wingdings" pitchFamily="2" charset="2"/>
              <a:buChar char="Ø"/>
            </a:pPr>
            <a:r>
              <a:rPr lang="en-IN" dirty="0" smtClean="0">
                <a:latin typeface="Bookman Old Style" pitchFamily="18" charset="0"/>
              </a:rPr>
              <a:t> </a:t>
            </a:r>
            <a:r>
              <a:rPr lang="en-US" dirty="0" smtClean="0">
                <a:latin typeface="Bookman Old Style" pitchFamily="18" charset="0"/>
              </a:rPr>
              <a:t>Therefore, </a:t>
            </a:r>
            <a:r>
              <a:rPr lang="en-US" b="1" dirty="0" smtClean="0">
                <a:solidFill>
                  <a:srgbClr val="FF0000"/>
                </a:solidFill>
                <a:latin typeface="Bookman Old Style" pitchFamily="18" charset="0"/>
              </a:rPr>
              <a:t>Boehm</a:t>
            </a:r>
            <a:r>
              <a:rPr lang="en-US" dirty="0" smtClean="0">
                <a:latin typeface="Bookman Old Style" pitchFamily="18" charset="0"/>
              </a:rPr>
              <a:t> has introduced </a:t>
            </a:r>
            <a:r>
              <a:rPr lang="en-US" b="1" dirty="0" smtClean="0">
                <a:latin typeface="Bookman Old Style" pitchFamily="18" charset="0"/>
              </a:rPr>
              <a:t>15 cost drivers</a:t>
            </a:r>
            <a:r>
              <a:rPr lang="en-US" dirty="0" smtClean="0">
                <a:latin typeface="Bookman Old Style" pitchFamily="18" charset="0"/>
              </a:rPr>
              <a:t>, considering the </a:t>
            </a:r>
            <a:r>
              <a:rPr lang="en-US" u="sng" dirty="0" smtClean="0">
                <a:latin typeface="Bookman Old Style" pitchFamily="18" charset="0"/>
              </a:rPr>
              <a:t>various aspects</a:t>
            </a:r>
            <a:r>
              <a:rPr lang="en-US" dirty="0" smtClean="0">
                <a:latin typeface="Bookman Old Style" pitchFamily="18" charset="0"/>
              </a:rPr>
              <a:t> of </a:t>
            </a:r>
            <a:r>
              <a:rPr lang="en-US" b="1" dirty="0" smtClean="0">
                <a:solidFill>
                  <a:srgbClr val="7030A0"/>
                </a:solidFill>
                <a:latin typeface="Bookman Old Style" pitchFamily="18" charset="0"/>
              </a:rPr>
              <a:t>product development environment.</a:t>
            </a:r>
          </a:p>
          <a:p>
            <a:pPr>
              <a:lnSpc>
                <a:spcPct val="150000"/>
              </a:lnSpc>
              <a:buFont typeface="Wingdings" pitchFamily="2" charset="2"/>
              <a:buChar char="Ø"/>
            </a:pPr>
            <a:r>
              <a:rPr lang="en-IN" dirty="0" smtClean="0">
                <a:latin typeface="Bookman Old Style" pitchFamily="18" charset="0"/>
              </a:rPr>
              <a:t> </a:t>
            </a:r>
            <a:r>
              <a:rPr lang="en-US" dirty="0" smtClean="0">
                <a:latin typeface="Bookman Old Style" pitchFamily="18" charset="0"/>
              </a:rPr>
              <a:t>These </a:t>
            </a:r>
            <a:r>
              <a:rPr lang="en-US" b="1" dirty="0" smtClean="0">
                <a:latin typeface="Bookman Old Style" pitchFamily="18" charset="0"/>
              </a:rPr>
              <a:t>cost drivers</a:t>
            </a:r>
            <a:r>
              <a:rPr lang="en-US" dirty="0" smtClean="0">
                <a:latin typeface="Bookman Old Style" pitchFamily="18" charset="0"/>
              </a:rPr>
              <a:t> are </a:t>
            </a:r>
            <a:r>
              <a:rPr lang="en-US" u="sng" dirty="0" smtClean="0">
                <a:latin typeface="Bookman Old Style" pitchFamily="18" charset="0"/>
              </a:rPr>
              <a:t>used to adjust the project complexity</a:t>
            </a:r>
            <a:r>
              <a:rPr lang="en-US" dirty="0" smtClean="0">
                <a:latin typeface="Bookman Old Style" pitchFamily="18" charset="0"/>
              </a:rPr>
              <a:t> and are termed as </a:t>
            </a:r>
            <a:r>
              <a:rPr lang="en-US" b="1" dirty="0" smtClean="0">
                <a:solidFill>
                  <a:srgbClr val="7030A0"/>
                </a:solidFill>
                <a:latin typeface="Bookman Old Style" pitchFamily="18" charset="0"/>
              </a:rPr>
              <a:t>effort adjustment factors (EAF).</a:t>
            </a:r>
          </a:p>
          <a:p>
            <a:pPr>
              <a:lnSpc>
                <a:spcPct val="150000"/>
              </a:lnSpc>
              <a:buFont typeface="Wingdings" pitchFamily="2" charset="2"/>
              <a:buChar char="Ø"/>
            </a:pPr>
            <a:r>
              <a:rPr lang="en-IN" dirty="0" smtClean="0">
                <a:latin typeface="Bookman Old Style" pitchFamily="18" charset="0"/>
              </a:rPr>
              <a:t> </a:t>
            </a:r>
            <a:r>
              <a:rPr lang="en-US" dirty="0" smtClean="0">
                <a:latin typeface="Bookman Old Style" pitchFamily="18" charset="0"/>
              </a:rPr>
              <a:t>These </a:t>
            </a:r>
            <a:r>
              <a:rPr lang="en-US" b="1" dirty="0" smtClean="0">
                <a:latin typeface="Bookman Old Style" pitchFamily="18" charset="0"/>
              </a:rPr>
              <a:t>cost drivers</a:t>
            </a:r>
            <a:r>
              <a:rPr lang="en-US" dirty="0" smtClean="0">
                <a:latin typeface="Bookman Old Style" pitchFamily="18" charset="0"/>
              </a:rPr>
              <a:t> are </a:t>
            </a:r>
            <a:r>
              <a:rPr lang="en-US" u="sng" dirty="0" smtClean="0">
                <a:latin typeface="Bookman Old Style" pitchFamily="18" charset="0"/>
              </a:rPr>
              <a:t>classified as</a:t>
            </a:r>
            <a:r>
              <a:rPr lang="en-US" dirty="0" smtClean="0">
                <a:latin typeface="Bookman Old Style" pitchFamily="18" charset="0"/>
              </a:rPr>
              <a:t> </a:t>
            </a:r>
            <a:r>
              <a:rPr lang="en-US" dirty="0" smtClean="0">
                <a:solidFill>
                  <a:srgbClr val="7030A0"/>
                </a:solidFill>
                <a:latin typeface="Bookman Old Style" pitchFamily="18" charset="0"/>
              </a:rPr>
              <a:t>Computer Attributes</a:t>
            </a:r>
            <a:r>
              <a:rPr lang="en-US" dirty="0" smtClean="0">
                <a:latin typeface="Bookman Old Style" pitchFamily="18" charset="0"/>
              </a:rPr>
              <a:t>, </a:t>
            </a:r>
            <a:r>
              <a:rPr lang="en-US" dirty="0" smtClean="0">
                <a:solidFill>
                  <a:srgbClr val="FF0000"/>
                </a:solidFill>
                <a:latin typeface="Bookman Old Style" pitchFamily="18" charset="0"/>
              </a:rPr>
              <a:t>Product Attributes</a:t>
            </a:r>
            <a:r>
              <a:rPr lang="en-US" dirty="0" smtClean="0">
                <a:latin typeface="Bookman Old Style" pitchFamily="18" charset="0"/>
              </a:rPr>
              <a:t>, </a:t>
            </a:r>
            <a:r>
              <a:rPr lang="en-US" dirty="0" smtClean="0">
                <a:solidFill>
                  <a:srgbClr val="002060"/>
                </a:solidFill>
                <a:latin typeface="Bookman Old Style" pitchFamily="18" charset="0"/>
              </a:rPr>
              <a:t>Project Attributes</a:t>
            </a:r>
            <a:r>
              <a:rPr lang="en-US" dirty="0" smtClean="0">
                <a:latin typeface="Bookman Old Style" pitchFamily="18" charset="0"/>
              </a:rPr>
              <a:t>, and </a:t>
            </a:r>
            <a:r>
              <a:rPr lang="en-US" dirty="0" smtClean="0">
                <a:solidFill>
                  <a:srgbClr val="002060"/>
                </a:solidFill>
                <a:latin typeface="Bookman Old Style" pitchFamily="18" charset="0"/>
              </a:rPr>
              <a:t>Personnel Attributes.</a:t>
            </a:r>
          </a:p>
          <a:p>
            <a:pPr>
              <a:lnSpc>
                <a:spcPct val="150000"/>
              </a:lnSpc>
              <a:buFont typeface="Wingdings" pitchFamily="2" charset="2"/>
              <a:buChar char="Ø"/>
            </a:pPr>
            <a:r>
              <a:rPr lang="en-IN" dirty="0" smtClean="0">
                <a:latin typeface="Bookman Old Style" pitchFamily="18" charset="0"/>
              </a:rPr>
              <a:t> </a:t>
            </a:r>
            <a:r>
              <a:rPr lang="en-US" dirty="0" smtClean="0">
                <a:latin typeface="Bookman Old Style" pitchFamily="18" charset="0"/>
              </a:rPr>
              <a:t>The </a:t>
            </a:r>
            <a:r>
              <a:rPr lang="en-US" b="1" dirty="0" smtClean="0">
                <a:latin typeface="Bookman Old Style" pitchFamily="18" charset="0"/>
              </a:rPr>
              <a:t>Intermediate COCOMO model</a:t>
            </a:r>
            <a:r>
              <a:rPr lang="en-US" dirty="0" smtClean="0">
                <a:latin typeface="Bookman Old Style" pitchFamily="18" charset="0"/>
              </a:rPr>
              <a:t> </a:t>
            </a:r>
            <a:r>
              <a:rPr lang="en-US" dirty="0" smtClean="0">
                <a:solidFill>
                  <a:srgbClr val="FF0000"/>
                </a:solidFill>
                <a:latin typeface="Bookman Old Style" pitchFamily="18" charset="0"/>
              </a:rPr>
              <a:t>computes</a:t>
            </a:r>
            <a:r>
              <a:rPr lang="en-US" dirty="0" smtClean="0">
                <a:latin typeface="Bookman Old Style" pitchFamily="18" charset="0"/>
              </a:rPr>
              <a:t> </a:t>
            </a:r>
            <a:r>
              <a:rPr lang="en-US" b="1" dirty="0" smtClean="0">
                <a:solidFill>
                  <a:srgbClr val="002060"/>
                </a:solidFill>
                <a:latin typeface="Bookman Old Style" pitchFamily="18" charset="0"/>
              </a:rPr>
              <a:t>software development effort</a:t>
            </a:r>
            <a:r>
              <a:rPr lang="en-US" dirty="0" smtClean="0">
                <a:latin typeface="Bookman Old Style" pitchFamily="18" charset="0"/>
              </a:rPr>
              <a:t> as a </a:t>
            </a:r>
            <a:r>
              <a:rPr lang="en-US" u="sng" dirty="0" smtClean="0">
                <a:latin typeface="Bookman Old Style" pitchFamily="18" charset="0"/>
              </a:rPr>
              <a:t>function of the program size</a:t>
            </a:r>
            <a:r>
              <a:rPr lang="en-US" dirty="0" smtClean="0">
                <a:latin typeface="Bookman Old Style" pitchFamily="18" charset="0"/>
              </a:rPr>
              <a:t> and a </a:t>
            </a:r>
            <a:r>
              <a:rPr lang="en-US" u="sng" dirty="0" smtClean="0">
                <a:latin typeface="Bookman Old Style" pitchFamily="18" charset="0"/>
              </a:rPr>
              <a:t>set of cost drivers</a:t>
            </a:r>
            <a:r>
              <a:rPr lang="en-US" dirty="0" smtClean="0">
                <a:latin typeface="Bookman Old Style" pitchFamily="18" charset="0"/>
              </a:rPr>
              <a:t>. The </a:t>
            </a:r>
            <a:r>
              <a:rPr lang="en-US" u="sng" dirty="0" smtClean="0">
                <a:solidFill>
                  <a:srgbClr val="FF0000"/>
                </a:solidFill>
                <a:latin typeface="Bookman Old Style" pitchFamily="18" charset="0"/>
              </a:rPr>
              <a:t>cost drivers</a:t>
            </a:r>
            <a:r>
              <a:rPr lang="en-US" dirty="0" smtClean="0">
                <a:latin typeface="Bookman Old Style" pitchFamily="18" charset="0"/>
              </a:rPr>
              <a:t> and their </a:t>
            </a:r>
            <a:r>
              <a:rPr lang="en-US" u="sng" dirty="0" smtClean="0">
                <a:solidFill>
                  <a:srgbClr val="FF0000"/>
                </a:solidFill>
                <a:latin typeface="Bookman Old Style" pitchFamily="18" charset="0"/>
              </a:rPr>
              <a:t>ratings</a:t>
            </a:r>
            <a:r>
              <a:rPr lang="en-US" u="sng" dirty="0" smtClean="0">
                <a:latin typeface="Bookman Old Style" pitchFamily="18" charset="0"/>
              </a:rPr>
              <a:t> </a:t>
            </a:r>
            <a:r>
              <a:rPr lang="en-US" dirty="0" smtClean="0">
                <a:latin typeface="Bookman Old Style" pitchFamily="18" charset="0"/>
              </a:rPr>
              <a:t>are shown in Table</a:t>
            </a:r>
            <a:endParaRPr lang="en-US" dirty="0" smtClean="0"/>
          </a:p>
          <a:p>
            <a:endParaRPr lang="en-US" dirty="0"/>
          </a:p>
        </p:txBody>
      </p:sp>
    </p:spTree>
    <p:extLst>
      <p:ext uri="{BB962C8B-B14F-4D97-AF65-F5344CB8AC3E}">
        <p14:creationId xmlns="" xmlns:p14="http://schemas.microsoft.com/office/powerpoint/2010/main" val="2980778946"/>
      </p:ext>
    </p:extLst>
  </p:cSld>
  <p:clrMapOvr>
    <a:masterClrMapping/>
  </p:clrMapOvr>
  <p:transition spd="slow">
    <p:cut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mediate-COCOMO-Model-cost-drivers.PNG"/>
          <p:cNvPicPr>
            <a:picLocks noGrp="1" noChangeAspect="1"/>
          </p:cNvPicPr>
          <p:nvPr>
            <p:ph sz="quarter" idx="1"/>
          </p:nvPr>
        </p:nvPicPr>
        <p:blipFill>
          <a:blip r:embed="rId2"/>
          <a:stretch>
            <a:fillRect/>
          </a:stretch>
        </p:blipFill>
        <p:spPr>
          <a:xfrm>
            <a:off x="304800" y="0"/>
            <a:ext cx="11887200" cy="6629400"/>
          </a:xfrm>
        </p:spPr>
      </p:pic>
    </p:spTree>
    <p:extLst>
      <p:ext uri="{BB962C8B-B14F-4D97-AF65-F5344CB8AC3E}">
        <p14:creationId xmlns="" xmlns:p14="http://schemas.microsoft.com/office/powerpoint/2010/main" val="2039367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762000"/>
            <a:ext cx="11277600" cy="5257800"/>
          </a:xfrm>
        </p:spPr>
        <p:txBody>
          <a:bodyPr>
            <a:normAutofit lnSpcReduction="10000"/>
          </a:bodyPr>
          <a:lstStyle/>
          <a:p>
            <a:pPr algn="just">
              <a:lnSpc>
                <a:spcPct val="150000"/>
              </a:lnSpc>
              <a:buFont typeface="Wingdings" pitchFamily="2" charset="2"/>
              <a:buChar char="Ø"/>
            </a:pPr>
            <a:r>
              <a:rPr lang="en-US" dirty="0" smtClean="0">
                <a:latin typeface="Bookman Old Style" pitchFamily="18" charset="0"/>
              </a:rPr>
              <a:t>The </a:t>
            </a:r>
            <a:r>
              <a:rPr lang="en-US" b="1" dirty="0" smtClean="0">
                <a:latin typeface="Bookman Old Style" pitchFamily="18" charset="0"/>
              </a:rPr>
              <a:t>intermediate COCOMO model</a:t>
            </a:r>
            <a:r>
              <a:rPr lang="en-US" dirty="0" smtClean="0">
                <a:latin typeface="Bookman Old Style" pitchFamily="18" charset="0"/>
              </a:rPr>
              <a:t> </a:t>
            </a:r>
            <a:r>
              <a:rPr lang="en-US" dirty="0" smtClean="0">
                <a:solidFill>
                  <a:srgbClr val="FF0000"/>
                </a:solidFill>
                <a:latin typeface="Bookman Old Style" pitchFamily="18" charset="0"/>
              </a:rPr>
              <a:t>estimates</a:t>
            </a:r>
            <a:r>
              <a:rPr lang="en-US" dirty="0" smtClean="0">
                <a:latin typeface="Bookman Old Style" pitchFamily="18" charset="0"/>
              </a:rPr>
              <a:t> the </a:t>
            </a:r>
            <a:r>
              <a:rPr lang="en-US" u="sng" dirty="0" smtClean="0">
                <a:latin typeface="Bookman Old Style" pitchFamily="18" charset="0"/>
              </a:rPr>
              <a:t>initial effort</a:t>
            </a:r>
            <a:r>
              <a:rPr lang="en-US" dirty="0" smtClean="0">
                <a:latin typeface="Bookman Old Style" pitchFamily="18" charset="0"/>
              </a:rPr>
              <a:t> using the basic </a:t>
            </a:r>
            <a:r>
              <a:rPr lang="en-US" dirty="0" smtClean="0">
                <a:solidFill>
                  <a:srgbClr val="FF0000"/>
                </a:solidFill>
                <a:latin typeface="Bookman Old Style" pitchFamily="18" charset="0"/>
              </a:rPr>
              <a:t>COCOMO model</a:t>
            </a:r>
          </a:p>
          <a:p>
            <a:pPr algn="just">
              <a:lnSpc>
                <a:spcPct val="150000"/>
              </a:lnSpc>
              <a:buFont typeface="Wingdings" pitchFamily="2" charset="2"/>
              <a:buChar char="Ø"/>
            </a:pPr>
            <a:r>
              <a:rPr lang="en-IN" dirty="0" smtClean="0">
                <a:latin typeface="Bookman Old Style" pitchFamily="18" charset="0"/>
              </a:rPr>
              <a:t> </a:t>
            </a:r>
            <a:r>
              <a:rPr lang="en-US" dirty="0" smtClean="0">
                <a:latin typeface="Bookman Old Style" pitchFamily="18" charset="0"/>
              </a:rPr>
              <a:t>Then the </a:t>
            </a:r>
            <a:r>
              <a:rPr lang="en-US" b="1" dirty="0" smtClean="0">
                <a:latin typeface="Bookman Old Style" pitchFamily="18" charset="0"/>
              </a:rPr>
              <a:t>EAF</a:t>
            </a:r>
            <a:r>
              <a:rPr lang="en-US" dirty="0" smtClean="0">
                <a:latin typeface="Bookman Old Style" pitchFamily="18" charset="0"/>
              </a:rPr>
              <a:t> is calculated as the </a:t>
            </a:r>
            <a:r>
              <a:rPr lang="en-US" u="sng" dirty="0" smtClean="0">
                <a:latin typeface="Bookman Old Style" pitchFamily="18" charset="0"/>
              </a:rPr>
              <a:t>product of 15 cost drivers.</a:t>
            </a:r>
          </a:p>
          <a:p>
            <a:pPr algn="just">
              <a:lnSpc>
                <a:spcPct val="150000"/>
              </a:lnSpc>
              <a:buFont typeface="Wingdings" pitchFamily="2" charset="2"/>
              <a:buChar char="Ø"/>
            </a:pPr>
            <a:r>
              <a:rPr lang="en-US" b="1" dirty="0" smtClean="0">
                <a:latin typeface="Bookman Old Style" pitchFamily="18" charset="0"/>
              </a:rPr>
              <a:t>Total effort</a:t>
            </a:r>
            <a:r>
              <a:rPr lang="en-US" dirty="0" smtClean="0">
                <a:latin typeface="Bookman Old Style" pitchFamily="18" charset="0"/>
              </a:rPr>
              <a:t> is </a:t>
            </a:r>
            <a:r>
              <a:rPr lang="en-US" dirty="0" smtClean="0">
                <a:solidFill>
                  <a:srgbClr val="FF0000"/>
                </a:solidFill>
                <a:latin typeface="Bookman Old Style" pitchFamily="18" charset="0"/>
              </a:rPr>
              <a:t>determined</a:t>
            </a:r>
            <a:r>
              <a:rPr lang="en-US" dirty="0" smtClean="0">
                <a:latin typeface="Bookman Old Style" pitchFamily="18" charset="0"/>
              </a:rPr>
              <a:t> by </a:t>
            </a:r>
            <a:r>
              <a:rPr lang="en-US" u="sng" dirty="0" smtClean="0">
                <a:latin typeface="Bookman Old Style" pitchFamily="18" charset="0"/>
              </a:rPr>
              <a:t>multiplying the initial effort</a:t>
            </a:r>
            <a:r>
              <a:rPr lang="en-US" dirty="0" smtClean="0">
                <a:latin typeface="Bookman Old Style" pitchFamily="18" charset="0"/>
              </a:rPr>
              <a:t> with </a:t>
            </a:r>
            <a:r>
              <a:rPr lang="en-US" u="sng" dirty="0" smtClean="0">
                <a:latin typeface="Bookman Old Style" pitchFamily="18" charset="0"/>
              </a:rPr>
              <a:t>the total value of EAF</a:t>
            </a:r>
            <a:r>
              <a:rPr lang="en-US" dirty="0" smtClean="0">
                <a:latin typeface="Bookman Old Style" pitchFamily="18" charset="0"/>
              </a:rPr>
              <a:t>.</a:t>
            </a:r>
          </a:p>
          <a:p>
            <a:pPr algn="just">
              <a:lnSpc>
                <a:spcPct val="150000"/>
              </a:lnSpc>
              <a:buFont typeface="Wingdings" pitchFamily="2" charset="2"/>
              <a:buChar char="Ø"/>
            </a:pPr>
            <a:r>
              <a:rPr lang="en-IN" dirty="0" smtClean="0">
                <a:latin typeface="Bookman Old Style" pitchFamily="18" charset="0"/>
              </a:rPr>
              <a:t> </a:t>
            </a:r>
            <a:r>
              <a:rPr lang="en-US" dirty="0" smtClean="0">
                <a:latin typeface="Bookman Old Style" pitchFamily="18" charset="0"/>
              </a:rPr>
              <a:t>The </a:t>
            </a:r>
            <a:r>
              <a:rPr lang="en-US" b="1" dirty="0" smtClean="0">
                <a:latin typeface="Bookman Old Style" pitchFamily="18" charset="0"/>
              </a:rPr>
              <a:t>computation steps</a:t>
            </a:r>
            <a:r>
              <a:rPr lang="en-US" dirty="0" smtClean="0">
                <a:latin typeface="Bookman Old Style" pitchFamily="18" charset="0"/>
              </a:rPr>
              <a:t> are </a:t>
            </a:r>
            <a:r>
              <a:rPr lang="en-US" dirty="0" smtClean="0">
                <a:solidFill>
                  <a:srgbClr val="FF0000"/>
                </a:solidFill>
                <a:latin typeface="Bookman Old Style" pitchFamily="18" charset="0"/>
              </a:rPr>
              <a:t>summarized below</a:t>
            </a:r>
            <a:endParaRPr lang="en-US" dirty="0"/>
          </a:p>
        </p:txBody>
      </p:sp>
    </p:spTree>
    <p:extLst>
      <p:ext uri="{BB962C8B-B14F-4D97-AF65-F5344CB8AC3E}">
        <p14:creationId xmlns="" xmlns:p14="http://schemas.microsoft.com/office/powerpoint/2010/main" val="2199696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Intermediate COCOMO Model</a:t>
            </a:r>
            <a:endParaRPr lang="en-US" sz="3600" b="1" dirty="0">
              <a:solidFill>
                <a:srgbClr val="FF0000"/>
              </a:solidFill>
              <a:latin typeface="Bookman Old Style" pitchFamily="18" charset="0"/>
            </a:endParaRPr>
          </a:p>
        </p:txBody>
      </p:sp>
      <p:graphicFrame>
        <p:nvGraphicFramePr>
          <p:cNvPr id="4" name="Table 3"/>
          <p:cNvGraphicFramePr>
            <a:graphicFrameLocks noGrp="1"/>
          </p:cNvGraphicFramePr>
          <p:nvPr/>
        </p:nvGraphicFramePr>
        <p:xfrm>
          <a:off x="2128982" y="2840181"/>
          <a:ext cx="8128000" cy="2448099"/>
        </p:xfrm>
        <a:graphic>
          <a:graphicData uri="http://schemas.openxmlformats.org/drawingml/2006/table">
            <a:tbl>
              <a:tblPr firstRow="1" bandRow="1">
                <a:tableStyleId>{5940675A-B579-460E-94D1-54222C63F5DA}</a:tableStyleId>
              </a:tblPr>
              <a:tblGrid>
                <a:gridCol w="1625600"/>
                <a:gridCol w="1625600"/>
                <a:gridCol w="1625600"/>
                <a:gridCol w="1625600"/>
                <a:gridCol w="1625600"/>
              </a:tblGrid>
              <a:tr h="602673">
                <a:tc>
                  <a:txBody>
                    <a:bodyPr/>
                    <a:lstStyle/>
                    <a:p>
                      <a:pPr algn="ctr"/>
                      <a:endParaRPr lang="en-IN" dirty="0"/>
                    </a:p>
                  </a:txBody>
                  <a:tcPr/>
                </a:tc>
                <a:tc>
                  <a:txBody>
                    <a:bodyPr/>
                    <a:lstStyle/>
                    <a:p>
                      <a:pPr algn="ctr"/>
                      <a:r>
                        <a:rPr lang="en-IN" sz="2800" b="1" dirty="0" smtClean="0"/>
                        <a:t>a1</a:t>
                      </a:r>
                      <a:endParaRPr lang="en-IN" sz="2800" b="1" dirty="0"/>
                    </a:p>
                  </a:txBody>
                  <a:tcPr/>
                </a:tc>
                <a:tc>
                  <a:txBody>
                    <a:bodyPr/>
                    <a:lstStyle/>
                    <a:p>
                      <a:pPr algn="ctr"/>
                      <a:r>
                        <a:rPr lang="en-IN" sz="2800" b="1" dirty="0" smtClean="0"/>
                        <a:t>a2</a:t>
                      </a:r>
                      <a:endParaRPr lang="en-IN" sz="2800" b="1" dirty="0"/>
                    </a:p>
                  </a:txBody>
                  <a:tcPr/>
                </a:tc>
                <a:tc>
                  <a:txBody>
                    <a:bodyPr/>
                    <a:lstStyle/>
                    <a:p>
                      <a:pPr algn="ctr"/>
                      <a:r>
                        <a:rPr lang="en-IN" sz="2800" b="1" dirty="0" smtClean="0"/>
                        <a:t>b1</a:t>
                      </a:r>
                      <a:endParaRPr lang="en-IN" sz="2800" b="1" dirty="0"/>
                    </a:p>
                  </a:txBody>
                  <a:tcPr/>
                </a:tc>
                <a:tc>
                  <a:txBody>
                    <a:bodyPr/>
                    <a:lstStyle/>
                    <a:p>
                      <a:pPr algn="ctr"/>
                      <a:r>
                        <a:rPr lang="en-IN" sz="2800" b="1" dirty="0" smtClean="0"/>
                        <a:t>b2</a:t>
                      </a:r>
                      <a:endParaRPr lang="en-IN" sz="2800" b="1" dirty="0"/>
                    </a:p>
                  </a:txBody>
                  <a:tcPr/>
                </a:tc>
              </a:tr>
              <a:tr h="602673">
                <a:tc>
                  <a:txBody>
                    <a:bodyPr/>
                    <a:lstStyle/>
                    <a:p>
                      <a:pPr algn="ctr"/>
                      <a:r>
                        <a:rPr lang="en-IN" b="1" dirty="0" smtClean="0">
                          <a:latin typeface="Bookman Old Style" pitchFamily="18" charset="0"/>
                        </a:rPr>
                        <a:t>Organic</a:t>
                      </a:r>
                      <a:endParaRPr lang="en-IN" b="1" dirty="0">
                        <a:latin typeface="Bookman Old Style" pitchFamily="18" charset="0"/>
                      </a:endParaRPr>
                    </a:p>
                  </a:txBody>
                  <a:tcPr/>
                </a:tc>
                <a:tc>
                  <a:txBody>
                    <a:bodyPr/>
                    <a:lstStyle/>
                    <a:p>
                      <a:pPr algn="ctr"/>
                      <a:r>
                        <a:rPr lang="en-IN" b="0" dirty="0" smtClean="0">
                          <a:latin typeface="Bookman Old Style" pitchFamily="18" charset="0"/>
                        </a:rPr>
                        <a:t>3.2</a:t>
                      </a:r>
                      <a:endParaRPr lang="en-IN" b="0" dirty="0">
                        <a:latin typeface="Bookman Old Style" pitchFamily="18" charset="0"/>
                      </a:endParaRPr>
                    </a:p>
                  </a:txBody>
                  <a:tcPr/>
                </a:tc>
                <a:tc>
                  <a:txBody>
                    <a:bodyPr/>
                    <a:lstStyle/>
                    <a:p>
                      <a:pPr algn="ctr"/>
                      <a:r>
                        <a:rPr lang="en-IN" b="0" dirty="0" smtClean="0">
                          <a:latin typeface="Bookman Old Style" pitchFamily="18" charset="0"/>
                        </a:rPr>
                        <a:t>1.05</a:t>
                      </a:r>
                      <a:endParaRPr lang="en-IN" b="0" dirty="0">
                        <a:latin typeface="Bookman Old Style" pitchFamily="18" charset="0"/>
                      </a:endParaRPr>
                    </a:p>
                  </a:txBody>
                  <a:tcPr/>
                </a:tc>
                <a:tc>
                  <a:txBody>
                    <a:bodyPr/>
                    <a:lstStyle/>
                    <a:p>
                      <a:pPr algn="ctr"/>
                      <a:r>
                        <a:rPr lang="en-IN" b="0" dirty="0" smtClean="0">
                          <a:latin typeface="Bookman Old Style" pitchFamily="18" charset="0"/>
                        </a:rPr>
                        <a:t>2.5</a:t>
                      </a:r>
                      <a:endParaRPr lang="en-IN" b="0" dirty="0">
                        <a:latin typeface="Bookman Old Style" pitchFamily="18" charset="0"/>
                      </a:endParaRPr>
                    </a:p>
                  </a:txBody>
                  <a:tcPr/>
                </a:tc>
                <a:tc>
                  <a:txBody>
                    <a:bodyPr/>
                    <a:lstStyle/>
                    <a:p>
                      <a:pPr algn="ctr"/>
                      <a:r>
                        <a:rPr lang="en-IN" b="0" dirty="0" smtClean="0">
                          <a:latin typeface="Bookman Old Style" pitchFamily="18" charset="0"/>
                        </a:rPr>
                        <a:t>0.38</a:t>
                      </a:r>
                      <a:endParaRPr lang="en-IN" b="0" dirty="0">
                        <a:latin typeface="Bookman Old Style" pitchFamily="18" charset="0"/>
                      </a:endParaRPr>
                    </a:p>
                  </a:txBody>
                  <a:tcPr/>
                </a:tc>
              </a:tr>
              <a:tr h="602673">
                <a:tc>
                  <a:txBody>
                    <a:bodyPr/>
                    <a:lstStyle/>
                    <a:p>
                      <a:pPr algn="ctr"/>
                      <a:r>
                        <a:rPr lang="en-IN" b="1" dirty="0" smtClean="0">
                          <a:latin typeface="Bookman Old Style" pitchFamily="18" charset="0"/>
                        </a:rPr>
                        <a:t>Semi-detached</a:t>
                      </a:r>
                      <a:endParaRPr lang="en-IN" b="1" dirty="0">
                        <a:latin typeface="Bookman Old Style" pitchFamily="18" charset="0"/>
                      </a:endParaRPr>
                    </a:p>
                  </a:txBody>
                  <a:tcPr/>
                </a:tc>
                <a:tc>
                  <a:txBody>
                    <a:bodyPr/>
                    <a:lstStyle/>
                    <a:p>
                      <a:pPr algn="ctr"/>
                      <a:r>
                        <a:rPr lang="en-IN" b="0" dirty="0" smtClean="0">
                          <a:latin typeface="Bookman Old Style" pitchFamily="18" charset="0"/>
                        </a:rPr>
                        <a:t>3.0</a:t>
                      </a:r>
                      <a:endParaRPr lang="en-IN" b="0" dirty="0">
                        <a:latin typeface="Bookman Old Style" pitchFamily="18" charset="0"/>
                      </a:endParaRPr>
                    </a:p>
                  </a:txBody>
                  <a:tcPr/>
                </a:tc>
                <a:tc>
                  <a:txBody>
                    <a:bodyPr/>
                    <a:lstStyle/>
                    <a:p>
                      <a:pPr algn="ctr"/>
                      <a:r>
                        <a:rPr lang="en-IN" b="0" dirty="0" smtClean="0">
                          <a:latin typeface="Bookman Old Style" pitchFamily="18" charset="0"/>
                        </a:rPr>
                        <a:t>1.12</a:t>
                      </a:r>
                      <a:endParaRPr lang="en-IN" b="0" dirty="0">
                        <a:latin typeface="Bookman Old Style" pitchFamily="18" charset="0"/>
                      </a:endParaRPr>
                    </a:p>
                  </a:txBody>
                  <a:tcPr/>
                </a:tc>
                <a:tc>
                  <a:txBody>
                    <a:bodyPr/>
                    <a:lstStyle/>
                    <a:p>
                      <a:pPr algn="ctr"/>
                      <a:r>
                        <a:rPr lang="en-IN" b="0" dirty="0" smtClean="0">
                          <a:latin typeface="Bookman Old Style" pitchFamily="18" charset="0"/>
                        </a:rPr>
                        <a:t>2.5</a:t>
                      </a:r>
                      <a:endParaRPr lang="en-IN" b="0" dirty="0">
                        <a:latin typeface="Bookman Old Style" pitchFamily="18" charset="0"/>
                      </a:endParaRPr>
                    </a:p>
                  </a:txBody>
                  <a:tcPr/>
                </a:tc>
                <a:tc>
                  <a:txBody>
                    <a:bodyPr/>
                    <a:lstStyle/>
                    <a:p>
                      <a:pPr algn="ctr"/>
                      <a:r>
                        <a:rPr lang="en-IN" b="0" dirty="0" smtClean="0">
                          <a:latin typeface="Bookman Old Style" pitchFamily="18" charset="0"/>
                        </a:rPr>
                        <a:t>0.35</a:t>
                      </a:r>
                      <a:endParaRPr lang="en-IN" b="0" dirty="0">
                        <a:latin typeface="Bookman Old Style" pitchFamily="18" charset="0"/>
                      </a:endParaRPr>
                    </a:p>
                  </a:txBody>
                  <a:tcPr/>
                </a:tc>
              </a:tr>
              <a:tr h="602673">
                <a:tc>
                  <a:txBody>
                    <a:bodyPr/>
                    <a:lstStyle/>
                    <a:p>
                      <a:pPr algn="ctr"/>
                      <a:r>
                        <a:rPr lang="en-IN" b="1" dirty="0" smtClean="0">
                          <a:latin typeface="Bookman Old Style" pitchFamily="18" charset="0"/>
                        </a:rPr>
                        <a:t>Embedded</a:t>
                      </a:r>
                      <a:endParaRPr lang="en-IN" b="1" dirty="0">
                        <a:latin typeface="Bookman Old Style" pitchFamily="18" charset="0"/>
                      </a:endParaRPr>
                    </a:p>
                  </a:txBody>
                  <a:tcPr/>
                </a:tc>
                <a:tc>
                  <a:txBody>
                    <a:bodyPr/>
                    <a:lstStyle/>
                    <a:p>
                      <a:pPr algn="ctr"/>
                      <a:r>
                        <a:rPr lang="en-IN" b="0" dirty="0" smtClean="0">
                          <a:latin typeface="Bookman Old Style" pitchFamily="18" charset="0"/>
                        </a:rPr>
                        <a:t>3.6</a:t>
                      </a:r>
                      <a:endParaRPr lang="en-IN" b="0" dirty="0">
                        <a:latin typeface="Bookman Old Style" pitchFamily="18" charset="0"/>
                      </a:endParaRPr>
                    </a:p>
                  </a:txBody>
                  <a:tcPr/>
                </a:tc>
                <a:tc>
                  <a:txBody>
                    <a:bodyPr/>
                    <a:lstStyle/>
                    <a:p>
                      <a:pPr algn="ctr"/>
                      <a:r>
                        <a:rPr lang="en-IN" b="0" dirty="0" smtClean="0">
                          <a:latin typeface="Bookman Old Style" pitchFamily="18" charset="0"/>
                        </a:rPr>
                        <a:t>1.20</a:t>
                      </a:r>
                      <a:endParaRPr lang="en-IN" b="0" dirty="0">
                        <a:latin typeface="Bookman Old Style" pitchFamily="18" charset="0"/>
                      </a:endParaRPr>
                    </a:p>
                  </a:txBody>
                  <a:tcPr/>
                </a:tc>
                <a:tc>
                  <a:txBody>
                    <a:bodyPr/>
                    <a:lstStyle/>
                    <a:p>
                      <a:pPr algn="ctr"/>
                      <a:r>
                        <a:rPr lang="en-IN" b="0" dirty="0" smtClean="0">
                          <a:latin typeface="Bookman Old Style" pitchFamily="18" charset="0"/>
                        </a:rPr>
                        <a:t>2.5</a:t>
                      </a:r>
                      <a:endParaRPr lang="en-IN" b="0" dirty="0">
                        <a:latin typeface="Bookman Old Style" pitchFamily="18" charset="0"/>
                      </a:endParaRPr>
                    </a:p>
                  </a:txBody>
                  <a:tcPr/>
                </a:tc>
                <a:tc>
                  <a:txBody>
                    <a:bodyPr/>
                    <a:lstStyle/>
                    <a:p>
                      <a:pPr algn="ctr"/>
                      <a:r>
                        <a:rPr lang="en-IN" b="0" dirty="0" smtClean="0">
                          <a:latin typeface="Bookman Old Style" pitchFamily="18" charset="0"/>
                        </a:rPr>
                        <a:t>0.32</a:t>
                      </a:r>
                      <a:endParaRPr lang="en-IN" b="0" dirty="0">
                        <a:latin typeface="Bookman Old Style" pitchFamily="18" charset="0"/>
                      </a:endParaRPr>
                    </a:p>
                  </a:txBody>
                  <a:tcPr/>
                </a:tc>
              </a:tr>
            </a:tbl>
          </a:graphicData>
        </a:graphic>
      </p:graphicFrame>
    </p:spTree>
    <p:extLst>
      <p:ext uri="{BB962C8B-B14F-4D97-AF65-F5344CB8AC3E}">
        <p14:creationId xmlns="" xmlns:p14="http://schemas.microsoft.com/office/powerpoint/2010/main" val="866879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Intermediate COCOMO Model</a:t>
            </a:r>
            <a:endParaRPr lang="en-US" dirty="0">
              <a:solidFill>
                <a:srgbClr val="00B0F0"/>
              </a:solidFill>
            </a:endParaRPr>
          </a:p>
        </p:txBody>
      </p:sp>
      <p:sp>
        <p:nvSpPr>
          <p:cNvPr id="3" name="Content Placeholder 2"/>
          <p:cNvSpPr>
            <a:spLocks noGrp="1"/>
          </p:cNvSpPr>
          <p:nvPr>
            <p:ph sz="quarter" idx="1"/>
          </p:nvPr>
        </p:nvSpPr>
        <p:spPr/>
        <p:txBody>
          <a:bodyPr>
            <a:normAutofit fontScale="92500" lnSpcReduction="10000"/>
          </a:bodyPr>
          <a:lstStyle/>
          <a:p>
            <a:pPr>
              <a:lnSpc>
                <a:spcPct val="150000"/>
              </a:lnSpc>
            </a:pPr>
            <a:r>
              <a:rPr lang="en-US" b="1" dirty="0" smtClean="0">
                <a:latin typeface="Bookman Old Style" pitchFamily="18" charset="0"/>
              </a:rPr>
              <a:t>Development effort (E):</a:t>
            </a:r>
          </a:p>
          <a:p>
            <a:pPr>
              <a:lnSpc>
                <a:spcPct val="150000"/>
              </a:lnSpc>
            </a:pPr>
            <a:r>
              <a:rPr lang="nn-NO" dirty="0" smtClean="0">
                <a:latin typeface="Bookman Old Style" pitchFamily="18" charset="0"/>
              </a:rPr>
              <a:t>Initial effort (E</a:t>
            </a:r>
            <a:r>
              <a:rPr lang="nn-NO" baseline="-25000" dirty="0" smtClean="0">
                <a:latin typeface="Bookman Old Style" pitchFamily="18" charset="0"/>
              </a:rPr>
              <a:t>i</a:t>
            </a:r>
            <a:r>
              <a:rPr lang="nn-NO" dirty="0" smtClean="0">
                <a:latin typeface="Bookman Old Style" pitchFamily="18" charset="0"/>
              </a:rPr>
              <a:t>) = </a:t>
            </a:r>
            <a:r>
              <a:rPr lang="nn-NO" b="1" dirty="0" smtClean="0">
                <a:latin typeface="Bookman Old Style" pitchFamily="18" charset="0"/>
              </a:rPr>
              <a:t>a1 × (KLOC) </a:t>
            </a:r>
            <a:r>
              <a:rPr lang="nn-NO" sz="3600" b="1" baseline="30000" dirty="0" smtClean="0">
                <a:latin typeface="Bookman Old Style" pitchFamily="18" charset="0"/>
              </a:rPr>
              <a:t>a2</a:t>
            </a:r>
            <a:endParaRPr lang="nn-NO" b="1" baseline="30000" dirty="0" smtClean="0">
              <a:latin typeface="Bookman Old Style" pitchFamily="18" charset="0"/>
            </a:endParaRPr>
          </a:p>
          <a:p>
            <a:pPr>
              <a:lnSpc>
                <a:spcPct val="150000"/>
              </a:lnSpc>
            </a:pPr>
            <a:r>
              <a:rPr lang="en-US" dirty="0" smtClean="0">
                <a:latin typeface="Bookman Old Style" pitchFamily="18" charset="0"/>
              </a:rPr>
              <a:t>Effort Adjustment Factor (EAF) = EAF1× EAF2×... × </a:t>
            </a:r>
            <a:r>
              <a:rPr lang="en-US" dirty="0" err="1" smtClean="0">
                <a:latin typeface="Bookman Old Style" pitchFamily="18" charset="0"/>
              </a:rPr>
              <a:t>EAF</a:t>
            </a:r>
            <a:r>
              <a:rPr lang="en-US" sz="3600" baseline="-25000" dirty="0" err="1" smtClean="0">
                <a:latin typeface="Bookman Old Style" pitchFamily="18" charset="0"/>
              </a:rPr>
              <a:t>n</a:t>
            </a:r>
            <a:endParaRPr lang="en-US" baseline="-25000" dirty="0" smtClean="0">
              <a:latin typeface="Bookman Old Style" pitchFamily="18" charset="0"/>
            </a:endParaRPr>
          </a:p>
          <a:p>
            <a:pPr>
              <a:lnSpc>
                <a:spcPct val="150000"/>
              </a:lnSpc>
            </a:pPr>
            <a:r>
              <a:rPr lang="en-US" dirty="0" smtClean="0">
                <a:latin typeface="Bookman Old Style" pitchFamily="18" charset="0"/>
              </a:rPr>
              <a:t>Total development effort (E) = </a:t>
            </a:r>
            <a:r>
              <a:rPr lang="en-US" dirty="0" err="1" smtClean="0">
                <a:latin typeface="Bookman Old Style" pitchFamily="18" charset="0"/>
              </a:rPr>
              <a:t>E</a:t>
            </a:r>
            <a:r>
              <a:rPr lang="en-US" sz="4400" baseline="-25000" dirty="0" err="1" smtClean="0">
                <a:latin typeface="Bookman Old Style" pitchFamily="18" charset="0"/>
              </a:rPr>
              <a:t>i</a:t>
            </a:r>
            <a:r>
              <a:rPr lang="en-US" dirty="0" smtClean="0">
                <a:latin typeface="Bookman Old Style" pitchFamily="18" charset="0"/>
              </a:rPr>
              <a:t>× EAF</a:t>
            </a:r>
          </a:p>
          <a:p>
            <a:pPr>
              <a:lnSpc>
                <a:spcPct val="150000"/>
              </a:lnSpc>
            </a:pPr>
            <a:r>
              <a:rPr lang="en-US" dirty="0" smtClean="0">
                <a:latin typeface="Bookman Old Style" pitchFamily="18" charset="0"/>
              </a:rPr>
              <a:t>Development time (T) = </a:t>
            </a:r>
            <a:r>
              <a:rPr lang="en-US" b="1" dirty="0" smtClean="0">
                <a:latin typeface="Bookman Old Style" pitchFamily="18" charset="0"/>
              </a:rPr>
              <a:t>b1 × (E)</a:t>
            </a:r>
            <a:r>
              <a:rPr lang="en-US" sz="4000" b="1" baseline="30000" dirty="0" smtClean="0">
                <a:latin typeface="Bookman Old Style" pitchFamily="18" charset="0"/>
              </a:rPr>
              <a:t>b2</a:t>
            </a:r>
            <a:endParaRPr lang="en-US" baseline="30000" dirty="0" smtClean="0">
              <a:latin typeface="Bookman Old Style" pitchFamily="18" charset="0"/>
            </a:endParaRPr>
          </a:p>
          <a:p>
            <a:endParaRPr lang="en-US" baseline="-25000" dirty="0"/>
          </a:p>
        </p:txBody>
      </p:sp>
    </p:spTree>
    <p:extLst>
      <p:ext uri="{BB962C8B-B14F-4D97-AF65-F5344CB8AC3E}">
        <p14:creationId xmlns="" xmlns:p14="http://schemas.microsoft.com/office/powerpoint/2010/main" val="23996680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10363200" cy="1143000"/>
          </a:xfrm>
        </p:spPr>
        <p:txBody>
          <a:bodyPr/>
          <a:lstStyle/>
          <a:p>
            <a:r>
              <a:rPr lang="en-US" dirty="0" smtClean="0">
                <a:solidFill>
                  <a:schemeClr val="tx1"/>
                </a:solidFill>
              </a:rPr>
              <a:t>PROBLEM:</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a:buNone/>
            </a:pPr>
            <a:r>
              <a:rPr lang="en-US" sz="3200" dirty="0" smtClean="0"/>
              <a:t>Suppose a lib management system (LMS) is to be designed for an academic institution. From the project proposal, the following five major components are identified:</a:t>
            </a:r>
          </a:p>
          <a:p>
            <a:pPr>
              <a:buNone/>
            </a:pPr>
            <a:r>
              <a:rPr lang="en-US" sz="3200" dirty="0" smtClean="0"/>
              <a:t>		online data entry		-	1.0 </a:t>
            </a:r>
            <a:r>
              <a:rPr lang="en-US" sz="3200" dirty="0" err="1" smtClean="0"/>
              <a:t>kloc</a:t>
            </a:r>
            <a:endParaRPr lang="en-US" sz="3200" dirty="0" smtClean="0"/>
          </a:p>
          <a:p>
            <a:pPr>
              <a:buNone/>
            </a:pPr>
            <a:r>
              <a:rPr lang="en-US" sz="3200" dirty="0" smtClean="0"/>
              <a:t>		data update			-	2.0 </a:t>
            </a:r>
            <a:r>
              <a:rPr lang="en-US" sz="3200" dirty="0" err="1" smtClean="0"/>
              <a:t>kloc</a:t>
            </a:r>
            <a:endParaRPr lang="en-US" sz="3200" dirty="0" smtClean="0"/>
          </a:p>
          <a:p>
            <a:pPr>
              <a:buNone/>
            </a:pPr>
            <a:r>
              <a:rPr lang="en-US" sz="3200" dirty="0" smtClean="0"/>
              <a:t>		file input and output	-	1.5 </a:t>
            </a:r>
            <a:r>
              <a:rPr lang="en-US" sz="3200" dirty="0" err="1" smtClean="0"/>
              <a:t>kloc</a:t>
            </a:r>
            <a:endParaRPr lang="en-US" sz="3200" dirty="0" smtClean="0"/>
          </a:p>
          <a:p>
            <a:pPr>
              <a:buNone/>
            </a:pPr>
            <a:r>
              <a:rPr lang="en-US" sz="3200" dirty="0" smtClean="0"/>
              <a:t>		library reports		-	2.0 </a:t>
            </a:r>
            <a:r>
              <a:rPr lang="en-US" sz="3200" dirty="0" err="1" smtClean="0"/>
              <a:t>kloc</a:t>
            </a:r>
            <a:endParaRPr lang="en-US" sz="3200" dirty="0" smtClean="0"/>
          </a:p>
          <a:p>
            <a:pPr>
              <a:buNone/>
            </a:pPr>
            <a:r>
              <a:rPr lang="en-US" sz="3200" dirty="0" smtClean="0"/>
              <a:t>		query and search		-	0.5 </a:t>
            </a:r>
            <a:r>
              <a:rPr lang="en-US" sz="3200" dirty="0" err="1" smtClean="0"/>
              <a:t>kloc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 Project Planning - GeeksforGeeks"/>
          <p:cNvPicPr>
            <a:picLocks noChangeAspect="1" noChangeArrowheads="1"/>
          </p:cNvPicPr>
          <p:nvPr/>
        </p:nvPicPr>
        <p:blipFill>
          <a:blip r:embed="rId2"/>
          <a:srcRect/>
          <a:stretch>
            <a:fillRect/>
          </a:stretch>
        </p:blipFill>
        <p:spPr bwMode="auto">
          <a:xfrm>
            <a:off x="203200" y="838200"/>
            <a:ext cx="11684000" cy="4572000"/>
          </a:xfrm>
          <a:prstGeom prst="rect">
            <a:avLst/>
          </a:prstGeom>
          <a:noFill/>
        </p:spPr>
      </p:pic>
    </p:spTree>
    <p:extLst>
      <p:ext uri="{BB962C8B-B14F-4D97-AF65-F5344CB8AC3E}">
        <p14:creationId xmlns="" xmlns:p14="http://schemas.microsoft.com/office/powerpoint/2010/main" val="2446573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533400"/>
            <a:ext cx="10363200" cy="5486400"/>
          </a:xfrm>
        </p:spPr>
        <p:txBody>
          <a:bodyPr>
            <a:normAutofit/>
          </a:bodyPr>
          <a:lstStyle/>
          <a:p>
            <a:pPr algn="just">
              <a:lnSpc>
                <a:spcPct val="150000"/>
              </a:lnSpc>
            </a:pPr>
            <a:r>
              <a:rPr lang="en-US" sz="2000" dirty="0" smtClean="0">
                <a:latin typeface="Times New Roman" pitchFamily="18" charset="0"/>
                <a:cs typeface="Times New Roman" pitchFamily="18" charset="0"/>
              </a:rPr>
              <a:t>The </a:t>
            </a:r>
            <a:r>
              <a:rPr lang="en-US" sz="2000" dirty="0" smtClean="0">
                <a:solidFill>
                  <a:srgbClr val="FF0000"/>
                </a:solidFill>
                <a:latin typeface="Times New Roman" pitchFamily="18" charset="0"/>
                <a:cs typeface="Times New Roman" pitchFamily="18" charset="0"/>
              </a:rPr>
              <a:t>database size</a:t>
            </a:r>
            <a:r>
              <a:rPr lang="en-US" sz="2000" dirty="0" smtClean="0">
                <a:latin typeface="Times New Roman" pitchFamily="18" charset="0"/>
                <a:cs typeface="Times New Roman" pitchFamily="18" charset="0"/>
              </a:rPr>
              <a:t> and </a:t>
            </a:r>
            <a:r>
              <a:rPr lang="en-US" sz="2000" dirty="0" smtClean="0">
                <a:solidFill>
                  <a:srgbClr val="FF0000"/>
                </a:solidFill>
                <a:latin typeface="Times New Roman" pitchFamily="18" charset="0"/>
                <a:cs typeface="Times New Roman" pitchFamily="18" charset="0"/>
              </a:rPr>
              <a:t>application experience</a:t>
            </a:r>
            <a:r>
              <a:rPr lang="en-US" sz="2000" dirty="0" smtClean="0">
                <a:latin typeface="Times New Roman" pitchFamily="18" charset="0"/>
                <a:cs typeface="Times New Roman" pitchFamily="18" charset="0"/>
              </a:rPr>
              <a:t> are </a:t>
            </a:r>
            <a:r>
              <a:rPr lang="en-US" sz="2000" u="sng" dirty="0" smtClean="0">
                <a:latin typeface="Times New Roman" pitchFamily="18" charset="0"/>
                <a:cs typeface="Times New Roman" pitchFamily="18" charset="0"/>
              </a:rPr>
              <a:t>very important</a:t>
            </a:r>
            <a:r>
              <a:rPr lang="en-US" sz="2000" dirty="0" smtClean="0">
                <a:latin typeface="Times New Roman" pitchFamily="18" charset="0"/>
                <a:cs typeface="Times New Roman" pitchFamily="18" charset="0"/>
              </a:rPr>
              <a:t> in this project. The use of the </a:t>
            </a:r>
            <a:r>
              <a:rPr lang="en-US" sz="2000" dirty="0" smtClean="0">
                <a:solidFill>
                  <a:srgbClr val="FF0000"/>
                </a:solidFill>
                <a:latin typeface="Times New Roman" pitchFamily="18" charset="0"/>
                <a:cs typeface="Times New Roman" pitchFamily="18" charset="0"/>
              </a:rPr>
              <a:t>software tool </a:t>
            </a:r>
            <a:r>
              <a:rPr lang="en-US" sz="2000" dirty="0" smtClean="0">
                <a:latin typeface="Times New Roman" pitchFamily="18" charset="0"/>
                <a:cs typeface="Times New Roman" pitchFamily="18" charset="0"/>
              </a:rPr>
              <a:t>and the </a:t>
            </a:r>
            <a:r>
              <a:rPr lang="en-US" sz="2000" dirty="0" smtClean="0">
                <a:solidFill>
                  <a:srgbClr val="FF0000"/>
                </a:solidFill>
                <a:latin typeface="Times New Roman" pitchFamily="18" charset="0"/>
                <a:cs typeface="Times New Roman" pitchFamily="18" charset="0"/>
              </a:rPr>
              <a:t>main storage </a:t>
            </a:r>
            <a:r>
              <a:rPr lang="en-US" sz="2000" dirty="0" smtClean="0">
                <a:latin typeface="Times New Roman" pitchFamily="18" charset="0"/>
                <a:cs typeface="Times New Roman" pitchFamily="18" charset="0"/>
              </a:rPr>
              <a:t>is </a:t>
            </a:r>
            <a:r>
              <a:rPr lang="en-US" sz="2000" u="sng" dirty="0" smtClean="0">
                <a:latin typeface="Times New Roman" pitchFamily="18" charset="0"/>
                <a:cs typeface="Times New Roman" pitchFamily="18" charset="0"/>
              </a:rPr>
              <a:t>highly considerable</a:t>
            </a:r>
            <a:r>
              <a:rPr lang="en-US" sz="2000" dirty="0" smtClean="0">
                <a:latin typeface="Times New Roman" pitchFamily="18" charset="0"/>
                <a:cs typeface="Times New Roman" pitchFamily="18" charset="0"/>
              </a:rPr>
              <a:t>. The </a:t>
            </a:r>
            <a:r>
              <a:rPr lang="en-US" sz="2000" dirty="0" smtClean="0">
                <a:solidFill>
                  <a:srgbClr val="FF0000"/>
                </a:solidFill>
                <a:latin typeface="Times New Roman" pitchFamily="18" charset="0"/>
                <a:cs typeface="Times New Roman" pitchFamily="18" charset="0"/>
              </a:rPr>
              <a:t>virtual machine experience </a:t>
            </a:r>
            <a:r>
              <a:rPr lang="en-US" sz="2000" dirty="0" smtClean="0">
                <a:latin typeface="Times New Roman" pitchFamily="18" charset="0"/>
                <a:cs typeface="Times New Roman" pitchFamily="18" charset="0"/>
              </a:rPr>
              <a:t>and its </a:t>
            </a:r>
            <a:r>
              <a:rPr lang="en-US" sz="2000" dirty="0" smtClean="0">
                <a:solidFill>
                  <a:srgbClr val="FF0000"/>
                </a:solidFill>
                <a:latin typeface="Times New Roman" pitchFamily="18" charset="0"/>
                <a:cs typeface="Times New Roman" pitchFamily="18" charset="0"/>
              </a:rPr>
              <a:t>volatility</a:t>
            </a:r>
            <a:r>
              <a:rPr lang="en-US" sz="2000" dirty="0" smtClean="0">
                <a:latin typeface="Times New Roman" pitchFamily="18" charset="0"/>
                <a:cs typeface="Times New Roman" pitchFamily="18" charset="0"/>
              </a:rPr>
              <a:t> can be </a:t>
            </a:r>
            <a:r>
              <a:rPr lang="en-US" sz="2000" u="sng" dirty="0" smtClean="0">
                <a:latin typeface="Times New Roman" pitchFamily="18" charset="0"/>
                <a:cs typeface="Times New Roman" pitchFamily="18" charset="0"/>
              </a:rPr>
              <a:t>kept low.</a:t>
            </a:r>
            <a:r>
              <a:rPr lang="en-US" sz="2000" dirty="0" smtClean="0">
                <a:latin typeface="Times New Roman" pitchFamily="18" charset="0"/>
                <a:cs typeface="Times New Roman" pitchFamily="18" charset="0"/>
              </a:rPr>
              <a:t> All other cost drivers have </a:t>
            </a:r>
            <a:r>
              <a:rPr lang="en-US" sz="2000" u="sng" dirty="0" smtClean="0">
                <a:latin typeface="Times New Roman" pitchFamily="18" charset="0"/>
                <a:cs typeface="Times New Roman" pitchFamily="18" charset="0"/>
              </a:rPr>
              <a:t>nominal requirements</a:t>
            </a:r>
            <a:r>
              <a:rPr lang="en-US" sz="2000" dirty="0" smtClean="0">
                <a:latin typeface="Times New Roman" pitchFamily="18" charset="0"/>
                <a:cs typeface="Times New Roman" pitchFamily="18" charset="0"/>
              </a:rPr>
              <a:t>. Use the </a:t>
            </a:r>
            <a:r>
              <a:rPr lang="en-US" sz="2000" b="1" dirty="0" smtClean="0">
                <a:latin typeface="Times New Roman" pitchFamily="18" charset="0"/>
                <a:cs typeface="Times New Roman" pitchFamily="18" charset="0"/>
              </a:rPr>
              <a:t>COCOMO model</a:t>
            </a:r>
            <a:r>
              <a:rPr lang="en-US" sz="2000" dirty="0" smtClean="0">
                <a:latin typeface="Times New Roman" pitchFamily="18" charset="0"/>
                <a:cs typeface="Times New Roman" pitchFamily="18" charset="0"/>
              </a:rPr>
              <a:t> to </a:t>
            </a:r>
            <a:r>
              <a:rPr lang="en-US" sz="2000" dirty="0" smtClean="0">
                <a:solidFill>
                  <a:srgbClr val="FF0000"/>
                </a:solidFill>
                <a:latin typeface="Times New Roman" pitchFamily="18" charset="0"/>
                <a:cs typeface="Times New Roman" pitchFamily="18" charset="0"/>
              </a:rPr>
              <a:t>estimate</a:t>
            </a:r>
            <a:r>
              <a:rPr lang="en-US" sz="2000" dirty="0" smtClean="0">
                <a:latin typeface="Times New Roman" pitchFamily="18" charset="0"/>
                <a:cs typeface="Times New Roman" pitchFamily="18" charset="0"/>
              </a:rPr>
              <a:t> the </a:t>
            </a:r>
            <a:r>
              <a:rPr lang="en-US" sz="2000" b="1" dirty="0" smtClean="0">
                <a:latin typeface="Times New Roman" pitchFamily="18" charset="0"/>
                <a:cs typeface="Times New Roman" pitchFamily="18" charset="0"/>
              </a:rPr>
              <a:t>development effort</a:t>
            </a:r>
            <a:r>
              <a:rPr lang="en-US" sz="2000" dirty="0" smtClean="0">
                <a:latin typeface="Times New Roman" pitchFamily="18" charset="0"/>
                <a:cs typeface="Times New Roman" pitchFamily="18" charset="0"/>
              </a:rPr>
              <a:t> and the </a:t>
            </a:r>
            <a:r>
              <a:rPr lang="en-US" sz="2000" b="1" dirty="0" smtClean="0">
                <a:latin typeface="Times New Roman" pitchFamily="18" charset="0"/>
                <a:cs typeface="Times New Roman" pitchFamily="18" charset="0"/>
              </a:rPr>
              <a:t>development time</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228600"/>
            <a:ext cx="10972800" cy="6324600"/>
          </a:xfrm>
        </p:spPr>
        <p:txBody>
          <a:bodyPr>
            <a:normAutofit/>
          </a:bodyPr>
          <a:lstStyle/>
          <a:p>
            <a:endParaRPr lang="en-IN" dirty="0" smtClean="0"/>
          </a:p>
          <a:p>
            <a:pPr>
              <a:buNone/>
            </a:pPr>
            <a:r>
              <a:rPr lang="en-IN" dirty="0" smtClean="0"/>
              <a:t>  </a:t>
            </a:r>
            <a:endParaRPr lang="en-IN" baseline="30000" dirty="0" smtClean="0"/>
          </a:p>
          <a:p>
            <a:pPr>
              <a:buNone/>
            </a:pPr>
            <a:endParaRPr lang="en-IN" baseline="30000" dirty="0" smtClean="0"/>
          </a:p>
          <a:p>
            <a:pPr>
              <a:buNone/>
            </a:pPr>
            <a:r>
              <a:rPr lang="en-IN" baseline="30000" dirty="0" smtClean="0"/>
              <a:t>         </a:t>
            </a:r>
          </a:p>
          <a:p>
            <a:pPr>
              <a:buNone/>
            </a:pPr>
            <a:endParaRPr lang="en-IN" dirty="0" smtClean="0"/>
          </a:p>
        </p:txBody>
      </p:sp>
      <p:pic>
        <p:nvPicPr>
          <p:cNvPr id="4" name="Picture 2"/>
          <p:cNvPicPr>
            <a:picLocks noChangeAspect="1" noChangeArrowheads="1"/>
          </p:cNvPicPr>
          <p:nvPr/>
        </p:nvPicPr>
        <p:blipFill>
          <a:blip r:embed="rId2"/>
          <a:srcRect/>
          <a:stretch>
            <a:fillRect/>
          </a:stretch>
        </p:blipFill>
        <p:spPr bwMode="auto">
          <a:xfrm>
            <a:off x="505097" y="546462"/>
            <a:ext cx="10907073" cy="5867400"/>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042400" cy="609600"/>
          </a:xfrm>
        </p:spPr>
        <p:txBody>
          <a:bodyPr>
            <a:normAutofit fontScale="90000"/>
          </a:bodyPr>
          <a:lstStyle/>
          <a:p>
            <a:r>
              <a:rPr lang="en-US" b="1" dirty="0" smtClean="0">
                <a:solidFill>
                  <a:srgbClr val="FF0000"/>
                </a:solidFill>
                <a:latin typeface="Bookman Old Style" pitchFamily="18" charset="0"/>
              </a:rPr>
              <a:t>Detailed COCOMO Model</a:t>
            </a:r>
            <a:endParaRPr lang="en-US" dirty="0">
              <a:solidFill>
                <a:srgbClr val="FF0000"/>
              </a:solidFill>
            </a:endParaRPr>
          </a:p>
        </p:txBody>
      </p:sp>
      <p:sp>
        <p:nvSpPr>
          <p:cNvPr id="3" name="Content Placeholder 2"/>
          <p:cNvSpPr>
            <a:spLocks noGrp="1"/>
          </p:cNvSpPr>
          <p:nvPr>
            <p:ph sz="quarter" idx="1"/>
          </p:nvPr>
        </p:nvSpPr>
        <p:spPr>
          <a:xfrm>
            <a:off x="711200" y="609600"/>
            <a:ext cx="11074400" cy="6248400"/>
          </a:xfrm>
        </p:spPr>
        <p:txBody>
          <a:bodyPr>
            <a:noAutofit/>
          </a:bodyPr>
          <a:lstStyle/>
          <a:p>
            <a:pPr algn="just">
              <a:buFont typeface="Wingdings" pitchFamily="2" charset="2"/>
              <a:buChar char="Ø"/>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detailed COCOMO </a:t>
            </a:r>
            <a:r>
              <a:rPr lang="en-US" sz="2000" dirty="0" smtClean="0">
                <a:solidFill>
                  <a:srgbClr val="FF0000"/>
                </a:solidFill>
                <a:latin typeface="Times New Roman" pitchFamily="18" charset="0"/>
                <a:cs typeface="Times New Roman" pitchFamily="18" charset="0"/>
              </a:rPr>
              <a:t>inherits</a:t>
            </a: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all the features</a:t>
            </a:r>
            <a:r>
              <a:rPr lang="en-US" sz="2000" dirty="0" smtClean="0">
                <a:latin typeface="Times New Roman" pitchFamily="18" charset="0"/>
                <a:cs typeface="Times New Roman" pitchFamily="18" charset="0"/>
              </a:rPr>
              <a:t> of the </a:t>
            </a:r>
            <a:r>
              <a:rPr lang="en-US" sz="2000" dirty="0" smtClean="0">
                <a:solidFill>
                  <a:srgbClr val="FF0000"/>
                </a:solidFill>
                <a:latin typeface="Times New Roman" pitchFamily="18" charset="0"/>
                <a:cs typeface="Times New Roman" pitchFamily="18" charset="0"/>
              </a:rPr>
              <a:t>intermediate COCOMO model</a:t>
            </a:r>
            <a:r>
              <a:rPr lang="en-US" sz="2000" dirty="0" smtClean="0">
                <a:latin typeface="Times New Roman" pitchFamily="18" charset="0"/>
                <a:cs typeface="Times New Roman" pitchFamily="18" charset="0"/>
              </a:rPr>
              <a:t> for the </a:t>
            </a:r>
            <a:r>
              <a:rPr lang="en-US" sz="2000" u="sng" dirty="0" smtClean="0">
                <a:latin typeface="Times New Roman" pitchFamily="18" charset="0"/>
                <a:cs typeface="Times New Roman" pitchFamily="18" charset="0"/>
              </a:rPr>
              <a:t>overall estimation of the project cost.</a:t>
            </a:r>
          </a:p>
          <a:p>
            <a:pPr algn="just">
              <a:buNone/>
            </a:pPr>
            <a:endParaRPr lang="en-US" sz="2000" u="sng" dirty="0" smtClean="0">
              <a:latin typeface="Times New Roman" pitchFamily="18" charset="0"/>
              <a:cs typeface="Times New Roman" pitchFamily="18" charset="0"/>
            </a:endParaRPr>
          </a:p>
          <a:p>
            <a:pPr algn="just">
              <a:buFont typeface="Wingdings" pitchFamily="2" charset="2"/>
              <a:buChar char="Ø"/>
            </a:pP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For </a:t>
            </a:r>
            <a:r>
              <a:rPr lang="en-US" sz="2000" dirty="0" smtClean="0">
                <a:solidFill>
                  <a:srgbClr val="FF0000"/>
                </a:solidFill>
                <a:latin typeface="Times New Roman" pitchFamily="18" charset="0"/>
                <a:cs typeface="Times New Roman" pitchFamily="18" charset="0"/>
              </a:rPr>
              <a:t>detailed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planning and scheduling</a:t>
            </a:r>
            <a:r>
              <a:rPr lang="en-US" sz="2000" dirty="0" smtClean="0">
                <a:latin typeface="Times New Roman" pitchFamily="18" charset="0"/>
                <a:cs typeface="Times New Roman" pitchFamily="18" charset="0"/>
              </a:rPr>
              <a:t>, it is necessary </a:t>
            </a:r>
            <a:r>
              <a:rPr lang="en-US" sz="2000" u="sng" dirty="0" smtClean="0">
                <a:latin typeface="Times New Roman" pitchFamily="18" charset="0"/>
                <a:cs typeface="Times New Roman" pitchFamily="18" charset="0"/>
              </a:rPr>
              <a:t>to assess the impact</a:t>
            </a:r>
            <a:r>
              <a:rPr lang="en-US" sz="2000" dirty="0" smtClean="0">
                <a:latin typeface="Times New Roman" pitchFamily="18" charset="0"/>
                <a:cs typeface="Times New Roman" pitchFamily="18" charset="0"/>
              </a:rPr>
              <a:t> of the </a:t>
            </a:r>
            <a:r>
              <a:rPr lang="en-US" sz="1800" dirty="0" smtClean="0">
                <a:solidFill>
                  <a:srgbClr val="FF0000"/>
                </a:solidFill>
                <a:latin typeface="Times New Roman" pitchFamily="18" charset="0"/>
                <a:cs typeface="Times New Roman" pitchFamily="18" charset="0"/>
              </a:rPr>
              <a:t>cost</a:t>
            </a:r>
            <a:r>
              <a:rPr lang="en-US" sz="2000" dirty="0" smtClean="0">
                <a:solidFill>
                  <a:srgbClr val="FF0000"/>
                </a:solidFill>
                <a:latin typeface="Times New Roman" pitchFamily="18" charset="0"/>
                <a:cs typeface="Times New Roman" pitchFamily="18" charset="0"/>
              </a:rPr>
              <a:t> drivers</a:t>
            </a:r>
            <a:r>
              <a:rPr lang="en-US" sz="2000" dirty="0" smtClean="0">
                <a:latin typeface="Times New Roman" pitchFamily="18" charset="0"/>
                <a:cs typeface="Times New Roman" pitchFamily="18" charset="0"/>
              </a:rPr>
              <a:t> in a </a:t>
            </a:r>
            <a:r>
              <a:rPr lang="en-US" sz="2000" dirty="0" smtClean="0">
                <a:solidFill>
                  <a:srgbClr val="FF0000"/>
                </a:solidFill>
                <a:latin typeface="Times New Roman" pitchFamily="18" charset="0"/>
                <a:cs typeface="Times New Roman" pitchFamily="18" charset="0"/>
              </a:rPr>
              <a:t>phased manner</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detailed COCOMO model</a:t>
            </a:r>
            <a:r>
              <a:rPr lang="en-US" sz="2000" dirty="0" smtClean="0">
                <a:latin typeface="Times New Roman" pitchFamily="18" charset="0"/>
                <a:cs typeface="Times New Roman" pitchFamily="18" charset="0"/>
              </a:rPr>
              <a:t> uses </a:t>
            </a:r>
            <a:r>
              <a:rPr lang="en-US" sz="2000" dirty="0" smtClean="0">
                <a:solidFill>
                  <a:srgbClr val="FF0000"/>
                </a:solidFill>
                <a:latin typeface="Times New Roman" pitchFamily="18" charset="0"/>
                <a:cs typeface="Times New Roman" pitchFamily="18" charset="0"/>
              </a:rPr>
              <a:t>different</a:t>
            </a:r>
            <a:r>
              <a:rPr lang="en-US" sz="2000" dirty="0" smtClean="0">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cost drivers</a:t>
            </a: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for each phase of the project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Phase-wise effort multipliers</a:t>
            </a:r>
            <a:r>
              <a:rPr lang="en-US" sz="2000" dirty="0" smtClean="0">
                <a:latin typeface="Times New Roman" pitchFamily="18" charset="0"/>
                <a:cs typeface="Times New Roman" pitchFamily="18" charset="0"/>
              </a:rPr>
              <a:t> provide </a:t>
            </a:r>
            <a:r>
              <a:rPr lang="en-US" sz="2000" dirty="0" smtClean="0">
                <a:solidFill>
                  <a:srgbClr val="FF0000"/>
                </a:solidFill>
                <a:latin typeface="Times New Roman" pitchFamily="18" charset="0"/>
                <a:cs typeface="Times New Roman" pitchFamily="18" charset="0"/>
              </a:rPr>
              <a:t>better</a:t>
            </a: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estimates</a:t>
            </a:r>
            <a:r>
              <a:rPr lang="en-US" sz="2000" dirty="0" smtClean="0">
                <a:latin typeface="Times New Roman" pitchFamily="18" charset="0"/>
                <a:cs typeface="Times New Roman" pitchFamily="18" charset="0"/>
              </a:rPr>
              <a:t> than the </a:t>
            </a:r>
            <a:r>
              <a:rPr lang="en-US" sz="2000" dirty="0" smtClean="0">
                <a:solidFill>
                  <a:srgbClr val="7030A0"/>
                </a:solidFill>
                <a:latin typeface="Times New Roman" pitchFamily="18" charset="0"/>
                <a:cs typeface="Times New Roman" pitchFamily="18" charset="0"/>
              </a:rPr>
              <a:t>intermediate model</a:t>
            </a:r>
            <a:r>
              <a:rPr lang="en-US" sz="2000" dirty="0" smtClean="0">
                <a:latin typeface="Times New Roman" pitchFamily="18" charset="0"/>
                <a:cs typeface="Times New Roman" pitchFamily="18" charset="0"/>
              </a:rPr>
              <a:t>.</a:t>
            </a:r>
          </a:p>
          <a:p>
            <a:pPr algn="just">
              <a:buFont typeface="Wingdings" pitchFamily="2" charset="2"/>
              <a:buChar char="Ø"/>
            </a:pP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detailed COCOMO model </a:t>
            </a:r>
            <a:r>
              <a:rPr lang="en-US" sz="2000" dirty="0" smtClean="0">
                <a:latin typeface="Times New Roman" pitchFamily="18" charset="0"/>
                <a:cs typeface="Times New Roman" pitchFamily="18" charset="0"/>
              </a:rPr>
              <a:t>defines </a:t>
            </a:r>
            <a:r>
              <a:rPr lang="en-US" sz="2000" b="1" dirty="0" smtClean="0">
                <a:solidFill>
                  <a:srgbClr val="FF0000"/>
                </a:solidFill>
                <a:latin typeface="Times New Roman" pitchFamily="18" charset="0"/>
                <a:cs typeface="Times New Roman" pitchFamily="18" charset="0"/>
              </a:rPr>
              <a:t>five</a:t>
            </a: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life cycle phases </a:t>
            </a:r>
            <a:r>
              <a:rPr lang="en-US" sz="2000" dirty="0" smtClean="0">
                <a:latin typeface="Times New Roman" pitchFamily="18" charset="0"/>
                <a:cs typeface="Times New Roman" pitchFamily="18" charset="0"/>
              </a:rPr>
              <a:t>for </a:t>
            </a:r>
            <a:r>
              <a:rPr lang="en-US" sz="2000" b="1" i="1" dirty="0" smtClean="0">
                <a:latin typeface="Times New Roman" pitchFamily="18" charset="0"/>
                <a:cs typeface="Times New Roman" pitchFamily="18" charset="0"/>
              </a:rPr>
              <a:t>effort distribution:</a:t>
            </a:r>
          </a:p>
          <a:p>
            <a:pPr lvl="2">
              <a:buFont typeface="Wingdings" pitchFamily="2" charset="2"/>
              <a:buChar char="ü"/>
            </a:pP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Plan and Requirement,</a:t>
            </a:r>
          </a:p>
          <a:p>
            <a:pPr lvl="2">
              <a:buFont typeface="Wingdings" pitchFamily="2" charset="2"/>
              <a:buChar char="ü"/>
            </a:pPr>
            <a:r>
              <a:rPr lang="en-US" dirty="0" smtClean="0">
                <a:solidFill>
                  <a:srgbClr val="7030A0"/>
                </a:solidFill>
                <a:latin typeface="Times New Roman" pitchFamily="18" charset="0"/>
                <a:cs typeface="Times New Roman" pitchFamily="18" charset="0"/>
              </a:rPr>
              <a:t> System Design,</a:t>
            </a:r>
          </a:p>
          <a:p>
            <a:pPr lvl="2">
              <a:buFont typeface="Wingdings" pitchFamily="2" charset="2"/>
              <a:buChar char="ü"/>
            </a:pPr>
            <a:r>
              <a:rPr lang="en-US" dirty="0" smtClean="0">
                <a:solidFill>
                  <a:srgbClr val="7030A0"/>
                </a:solidFill>
                <a:latin typeface="Times New Roman" pitchFamily="18" charset="0"/>
                <a:cs typeface="Times New Roman" pitchFamily="18" charset="0"/>
              </a:rPr>
              <a:t> Detailed Design,</a:t>
            </a:r>
          </a:p>
          <a:p>
            <a:pPr lvl="2">
              <a:buFont typeface="Wingdings" pitchFamily="2" charset="2"/>
              <a:buChar char="ü"/>
            </a:pPr>
            <a:r>
              <a:rPr lang="en-US" dirty="0" smtClean="0">
                <a:solidFill>
                  <a:srgbClr val="7030A0"/>
                </a:solidFill>
                <a:latin typeface="Times New Roman" pitchFamily="18" charset="0"/>
                <a:cs typeface="Times New Roman" pitchFamily="18" charset="0"/>
              </a:rPr>
              <a:t> Code and Unit Test, and</a:t>
            </a:r>
          </a:p>
          <a:p>
            <a:pPr lvl="2">
              <a:lnSpc>
                <a:spcPct val="150000"/>
              </a:lnSpc>
              <a:buFont typeface="Wingdings" pitchFamily="2" charset="2"/>
              <a:buChar char="ü"/>
            </a:pPr>
            <a:r>
              <a:rPr lang="en-US" dirty="0" smtClean="0">
                <a:solidFill>
                  <a:srgbClr val="7030A0"/>
                </a:solidFill>
                <a:latin typeface="Times New Roman" pitchFamily="18" charset="0"/>
                <a:cs typeface="Times New Roman" pitchFamily="18" charset="0"/>
              </a:rPr>
              <a:t> Integration Test</a:t>
            </a:r>
            <a:r>
              <a:rPr lang="en-US" dirty="0" smtClean="0">
                <a:latin typeface="Times New Roman" pitchFamily="18" charset="0"/>
                <a:cs typeface="Times New Roman" pitchFamily="18" charset="0"/>
              </a:rPr>
              <a:t>.</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114808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b="1" dirty="0" smtClean="0">
                <a:latin typeface="Bookman Old Style" pitchFamily="18" charset="0"/>
              </a:rPr>
              <a:t>Table 3.2: Phase-wise Effort Distribution for Detailed COCOMO</a:t>
            </a:r>
          </a:p>
          <a:p>
            <a:pPr>
              <a:lnSpc>
                <a:spcPct val="150000"/>
              </a:lnSpc>
            </a:pPr>
            <a:r>
              <a:rPr lang="en-US" b="1" dirty="0" smtClean="0">
                <a:latin typeface="Bookman Old Style" pitchFamily="18" charset="0"/>
              </a:rPr>
              <a:t>Model</a:t>
            </a:r>
            <a:endParaRPr lang="en-US" dirty="0">
              <a:latin typeface="Bookman Old Style" pitchFamily="18" charset="0"/>
            </a:endParaRPr>
          </a:p>
        </p:txBody>
      </p:sp>
      <p:pic>
        <p:nvPicPr>
          <p:cNvPr id="7170" name="Picture 2"/>
          <p:cNvPicPr>
            <a:picLocks noChangeAspect="1" noChangeArrowheads="1"/>
          </p:cNvPicPr>
          <p:nvPr/>
        </p:nvPicPr>
        <p:blipFill>
          <a:blip r:embed="rId2"/>
          <a:srcRect/>
          <a:stretch>
            <a:fillRect/>
          </a:stretch>
        </p:blipFill>
        <p:spPr bwMode="auto">
          <a:xfrm>
            <a:off x="304800" y="1295400"/>
            <a:ext cx="11379200" cy="5384800"/>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304801"/>
            <a:ext cx="115824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buFont typeface="Wingdings" pitchFamily="2" charset="2"/>
              <a:buChar char="Ø"/>
            </a:pPr>
            <a:r>
              <a:rPr lang="en-US" dirty="0" smtClean="0">
                <a:latin typeface="Bookman Old Style" pitchFamily="18" charset="0"/>
              </a:rPr>
              <a:t>The </a:t>
            </a:r>
            <a:r>
              <a:rPr lang="en-US" b="1" dirty="0" smtClean="0">
                <a:latin typeface="Bookman Old Style" pitchFamily="18" charset="0"/>
              </a:rPr>
              <a:t>percentage of effort</a:t>
            </a:r>
            <a:r>
              <a:rPr lang="en-US" dirty="0" smtClean="0">
                <a:latin typeface="Bookman Old Style" pitchFamily="18" charset="0"/>
              </a:rPr>
              <a:t> in a </a:t>
            </a:r>
            <a:r>
              <a:rPr lang="en-US" dirty="0" smtClean="0">
                <a:solidFill>
                  <a:srgbClr val="FF0000"/>
                </a:solidFill>
                <a:latin typeface="Bookman Old Style" pitchFamily="18" charset="0"/>
              </a:rPr>
              <a:t>phase</a:t>
            </a:r>
            <a:r>
              <a:rPr lang="en-US" dirty="0" smtClean="0">
                <a:latin typeface="Bookman Old Style" pitchFamily="18" charset="0"/>
              </a:rPr>
              <a:t> </a:t>
            </a:r>
            <a:r>
              <a:rPr lang="en-US" u="sng" dirty="0" smtClean="0">
                <a:latin typeface="Bookman Old Style" pitchFamily="18" charset="0"/>
              </a:rPr>
              <a:t>varies with the project size</a:t>
            </a:r>
            <a:r>
              <a:rPr lang="en-US" dirty="0" smtClean="0">
                <a:latin typeface="Bookman Old Style" pitchFamily="18" charset="0"/>
              </a:rPr>
              <a:t> and the </a:t>
            </a:r>
            <a:r>
              <a:rPr lang="en-US" u="sng" dirty="0" smtClean="0">
                <a:latin typeface="Bookman Old Style" pitchFamily="18" charset="0"/>
              </a:rPr>
              <a:t>project nature</a:t>
            </a:r>
            <a:r>
              <a:rPr lang="en-US" dirty="0" smtClean="0">
                <a:latin typeface="Bookman Old Style" pitchFamily="18" charset="0"/>
              </a:rPr>
              <a:t>. The </a:t>
            </a:r>
            <a:r>
              <a:rPr lang="en-US" b="1" dirty="0" smtClean="0">
                <a:latin typeface="Bookman Old Style" pitchFamily="18" charset="0"/>
              </a:rPr>
              <a:t>phase-wise percentage</a:t>
            </a:r>
            <a:r>
              <a:rPr lang="en-US" dirty="0" smtClean="0">
                <a:latin typeface="Bookman Old Style" pitchFamily="18" charset="0"/>
              </a:rPr>
              <a:t> of </a:t>
            </a:r>
            <a:r>
              <a:rPr lang="en-US" dirty="0" smtClean="0">
                <a:solidFill>
                  <a:srgbClr val="FF0000"/>
                </a:solidFill>
                <a:latin typeface="Bookman Old Style" pitchFamily="18" charset="0"/>
              </a:rPr>
              <a:t>effort distribution</a:t>
            </a:r>
            <a:r>
              <a:rPr lang="en-US" dirty="0" smtClean="0">
                <a:latin typeface="Bookman Old Style" pitchFamily="18" charset="0"/>
              </a:rPr>
              <a:t> for </a:t>
            </a:r>
            <a:r>
              <a:rPr lang="en-US" u="sng" dirty="0" smtClean="0">
                <a:latin typeface="Bookman Old Style" pitchFamily="18" charset="0"/>
              </a:rPr>
              <a:t>some KLOC values</a:t>
            </a:r>
            <a:r>
              <a:rPr lang="en-US" dirty="0" smtClean="0">
                <a:latin typeface="Bookman Old Style" pitchFamily="18" charset="0"/>
              </a:rPr>
              <a:t> is shown in table 3.2.</a:t>
            </a:r>
          </a:p>
          <a:p>
            <a:pPr algn="just">
              <a:lnSpc>
                <a:spcPct val="150000"/>
              </a:lnSpc>
              <a:buFont typeface="Wingdings" pitchFamily="2" charset="2"/>
              <a:buChar char="Ø"/>
            </a:pPr>
            <a:r>
              <a:rPr lang="en-IN" dirty="0" smtClean="0">
                <a:latin typeface="Bookman Old Style" pitchFamily="18" charset="0"/>
              </a:rPr>
              <a:t> </a:t>
            </a:r>
            <a:r>
              <a:rPr lang="en-US" dirty="0" smtClean="0">
                <a:latin typeface="Bookman Old Style" pitchFamily="18" charset="0"/>
              </a:rPr>
              <a:t>In the </a:t>
            </a:r>
            <a:r>
              <a:rPr lang="en-US" b="1" dirty="0" smtClean="0">
                <a:latin typeface="Bookman Old Style" pitchFamily="18" charset="0"/>
              </a:rPr>
              <a:t>detailed COCOMO model</a:t>
            </a:r>
            <a:r>
              <a:rPr lang="en-US" dirty="0" smtClean="0">
                <a:latin typeface="Bookman Old Style" pitchFamily="18" charset="0"/>
              </a:rPr>
              <a:t>, </a:t>
            </a:r>
            <a:r>
              <a:rPr lang="en-US" dirty="0" smtClean="0">
                <a:solidFill>
                  <a:srgbClr val="FF0000"/>
                </a:solidFill>
                <a:latin typeface="Bookman Old Style" pitchFamily="18" charset="0"/>
              </a:rPr>
              <a:t>effort</a:t>
            </a:r>
            <a:r>
              <a:rPr lang="en-US" dirty="0" smtClean="0">
                <a:latin typeface="Bookman Old Style" pitchFamily="18" charset="0"/>
              </a:rPr>
              <a:t> is </a:t>
            </a:r>
            <a:r>
              <a:rPr lang="en-US" dirty="0" smtClean="0">
                <a:solidFill>
                  <a:srgbClr val="FF0000"/>
                </a:solidFill>
                <a:latin typeface="Bookman Old Style" pitchFamily="18" charset="0"/>
              </a:rPr>
              <a:t>calculated</a:t>
            </a:r>
            <a:r>
              <a:rPr lang="en-US" dirty="0" smtClean="0">
                <a:latin typeface="Bookman Old Style" pitchFamily="18" charset="0"/>
              </a:rPr>
              <a:t> as a </a:t>
            </a:r>
            <a:r>
              <a:rPr lang="en-US" u="sng" dirty="0" smtClean="0">
                <a:latin typeface="Bookman Old Style" pitchFamily="18" charset="0"/>
              </a:rPr>
              <a:t>function of size (in terms of KLOC)</a:t>
            </a:r>
            <a:r>
              <a:rPr lang="en-US" dirty="0" smtClean="0">
                <a:latin typeface="Bookman Old Style" pitchFamily="18" charset="0"/>
              </a:rPr>
              <a:t> and the </a:t>
            </a:r>
            <a:r>
              <a:rPr lang="en-US" u="sng" dirty="0" smtClean="0">
                <a:latin typeface="Bookman Old Style" pitchFamily="18" charset="0"/>
              </a:rPr>
              <a:t>value of a set of cost drivers</a:t>
            </a:r>
            <a:r>
              <a:rPr lang="en-US" dirty="0" smtClean="0">
                <a:latin typeface="Bookman Old Style" pitchFamily="18" charset="0"/>
              </a:rPr>
              <a:t> according to </a:t>
            </a:r>
            <a:r>
              <a:rPr lang="en-US" u="sng" dirty="0" smtClean="0">
                <a:latin typeface="Bookman Old Style" pitchFamily="18" charset="0"/>
              </a:rPr>
              <a:t>each phase</a:t>
            </a:r>
            <a:r>
              <a:rPr lang="en-US" dirty="0" smtClean="0">
                <a:latin typeface="Bookman Old Style" pitchFamily="18" charset="0"/>
              </a:rPr>
              <a:t> of the </a:t>
            </a:r>
            <a:r>
              <a:rPr lang="en-US" dirty="0" smtClean="0">
                <a:solidFill>
                  <a:srgbClr val="FF0000"/>
                </a:solidFill>
                <a:latin typeface="Bookman Old Style" pitchFamily="18" charset="0"/>
              </a:rPr>
              <a:t>software life cycle</a:t>
            </a:r>
            <a:r>
              <a:rPr lang="en-US" dirty="0" smtClean="0">
                <a:latin typeface="Bookman Old Style"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228600"/>
            <a:ext cx="1215397" cy="507831"/>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nSpc>
                <a:spcPct val="150000"/>
              </a:lnSpc>
            </a:pPr>
            <a:r>
              <a:rPr lang="en-US" b="1" dirty="0" smtClean="0">
                <a:latin typeface="Bookman Old Style" pitchFamily="18" charset="0"/>
              </a:rPr>
              <a:t>Example</a:t>
            </a:r>
            <a:endParaRPr lang="en-US" dirty="0">
              <a:latin typeface="Bookman Old Style" pitchFamily="18" charset="0"/>
            </a:endParaRPr>
          </a:p>
        </p:txBody>
      </p:sp>
      <p:sp>
        <p:nvSpPr>
          <p:cNvPr id="3" name="Rectangle 2"/>
          <p:cNvSpPr/>
          <p:nvPr/>
        </p:nvSpPr>
        <p:spPr>
          <a:xfrm>
            <a:off x="304800" y="838200"/>
            <a:ext cx="114808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dirty="0" smtClean="0">
                <a:latin typeface="Bookman Old Style" pitchFamily="18" charset="0"/>
              </a:rPr>
              <a:t>Compute the </a:t>
            </a:r>
            <a:r>
              <a:rPr lang="en-US" b="1" dirty="0" smtClean="0">
                <a:latin typeface="Bookman Old Style" pitchFamily="18" charset="0"/>
              </a:rPr>
              <a:t>phase-wise development</a:t>
            </a:r>
            <a:r>
              <a:rPr lang="en-US" dirty="0" smtClean="0">
                <a:latin typeface="Bookman Old Style" pitchFamily="18" charset="0"/>
              </a:rPr>
              <a:t> </a:t>
            </a:r>
            <a:r>
              <a:rPr lang="en-US" dirty="0" smtClean="0">
                <a:solidFill>
                  <a:srgbClr val="FF0000"/>
                </a:solidFill>
                <a:latin typeface="Bookman Old Style" pitchFamily="18" charset="0"/>
              </a:rPr>
              <a:t>effort</a:t>
            </a:r>
            <a:r>
              <a:rPr lang="en-US" dirty="0" smtClean="0">
                <a:latin typeface="Bookman Old Style" pitchFamily="18" charset="0"/>
              </a:rPr>
              <a:t> for the problem discussed in</a:t>
            </a:r>
          </a:p>
          <a:p>
            <a:pPr>
              <a:lnSpc>
                <a:spcPct val="150000"/>
              </a:lnSpc>
            </a:pPr>
            <a:r>
              <a:rPr lang="en-US" dirty="0" smtClean="0">
                <a:latin typeface="Bookman Old Style" pitchFamily="18" charset="0"/>
              </a:rPr>
              <a:t>Example 3.2 above</a:t>
            </a:r>
            <a:endParaRPr lang="en-US" dirty="0">
              <a:latin typeface="Bookman Old Style" pitchFamily="18" charset="0"/>
            </a:endParaRPr>
          </a:p>
        </p:txBody>
      </p:sp>
      <p:sp>
        <p:nvSpPr>
          <p:cNvPr id="4" name="Rectangle 3"/>
          <p:cNvSpPr/>
          <p:nvPr/>
        </p:nvSpPr>
        <p:spPr>
          <a:xfrm>
            <a:off x="304800" y="1828801"/>
            <a:ext cx="11480800" cy="406265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t>Solution</a:t>
            </a:r>
          </a:p>
          <a:p>
            <a:pPr>
              <a:lnSpc>
                <a:spcPct val="150000"/>
              </a:lnSpc>
            </a:pPr>
            <a:r>
              <a:rPr lang="en-US" dirty="0" smtClean="0">
                <a:latin typeface="Bookman Old Style" pitchFamily="18" charset="0"/>
              </a:rPr>
              <a:t>There are </a:t>
            </a:r>
            <a:r>
              <a:rPr lang="en-US" b="1" dirty="0" smtClean="0">
                <a:solidFill>
                  <a:srgbClr val="FF0000"/>
                </a:solidFill>
                <a:latin typeface="Bookman Old Style" pitchFamily="18" charset="0"/>
              </a:rPr>
              <a:t>five</a:t>
            </a:r>
            <a:r>
              <a:rPr lang="en-US" dirty="0" smtClean="0">
                <a:latin typeface="Bookman Old Style" pitchFamily="18" charset="0"/>
              </a:rPr>
              <a:t> components in the </a:t>
            </a:r>
            <a:r>
              <a:rPr lang="en-US" b="1" u="sng" dirty="0" smtClean="0">
                <a:latin typeface="Bookman Old Style" pitchFamily="18" charset="0"/>
              </a:rPr>
              <a:t>organic project </a:t>
            </a:r>
            <a:r>
              <a:rPr lang="en-US" dirty="0" smtClean="0">
                <a:latin typeface="Bookman Old Style" pitchFamily="18" charset="0"/>
              </a:rPr>
              <a:t>discussed in Example above: </a:t>
            </a:r>
          </a:p>
          <a:p>
            <a:pPr lvl="2">
              <a:lnSpc>
                <a:spcPct val="150000"/>
              </a:lnSpc>
              <a:buFont typeface="Wingdings" pitchFamily="2" charset="2"/>
              <a:buChar char="ü"/>
            </a:pPr>
            <a:r>
              <a:rPr lang="en-US" dirty="0" smtClean="0">
                <a:latin typeface="Bookman Old Style" pitchFamily="18" charset="0"/>
              </a:rPr>
              <a:t> </a:t>
            </a:r>
            <a:r>
              <a:rPr lang="en-US" dirty="0" smtClean="0">
                <a:solidFill>
                  <a:srgbClr val="7030A0"/>
                </a:solidFill>
                <a:latin typeface="Bookman Old Style" pitchFamily="18" charset="0"/>
              </a:rPr>
              <a:t>Online Data Entry, </a:t>
            </a:r>
          </a:p>
          <a:p>
            <a:pPr lvl="2">
              <a:lnSpc>
                <a:spcPct val="150000"/>
              </a:lnSpc>
              <a:buFont typeface="Wingdings" pitchFamily="2" charset="2"/>
              <a:buChar char="ü"/>
            </a:pPr>
            <a:r>
              <a:rPr lang="en-US" dirty="0" smtClean="0">
                <a:solidFill>
                  <a:srgbClr val="7030A0"/>
                </a:solidFill>
                <a:latin typeface="Bookman Old Style" pitchFamily="18" charset="0"/>
              </a:rPr>
              <a:t> Data Update, </a:t>
            </a:r>
          </a:p>
          <a:p>
            <a:pPr lvl="2">
              <a:lnSpc>
                <a:spcPct val="150000"/>
              </a:lnSpc>
              <a:buFont typeface="Wingdings" pitchFamily="2" charset="2"/>
              <a:buChar char="ü"/>
            </a:pPr>
            <a:r>
              <a:rPr lang="en-US" dirty="0" smtClean="0">
                <a:solidFill>
                  <a:srgbClr val="7030A0"/>
                </a:solidFill>
                <a:latin typeface="Bookman Old Style" pitchFamily="18" charset="0"/>
              </a:rPr>
              <a:t> File Input and Output, </a:t>
            </a:r>
          </a:p>
          <a:p>
            <a:pPr lvl="2">
              <a:lnSpc>
                <a:spcPct val="150000"/>
              </a:lnSpc>
              <a:buFont typeface="Wingdings" pitchFamily="2" charset="2"/>
              <a:buChar char="ü"/>
            </a:pPr>
            <a:r>
              <a:rPr lang="en-US" dirty="0" smtClean="0">
                <a:solidFill>
                  <a:srgbClr val="7030A0"/>
                </a:solidFill>
                <a:latin typeface="Bookman Old Style" pitchFamily="18" charset="0"/>
              </a:rPr>
              <a:t> Library Reports,</a:t>
            </a:r>
          </a:p>
          <a:p>
            <a:pPr lvl="2">
              <a:lnSpc>
                <a:spcPct val="150000"/>
              </a:lnSpc>
              <a:buFont typeface="Wingdings" pitchFamily="2" charset="2"/>
              <a:buChar char="ü"/>
            </a:pPr>
            <a:r>
              <a:rPr lang="en-US" dirty="0" smtClean="0">
                <a:solidFill>
                  <a:srgbClr val="7030A0"/>
                </a:solidFill>
                <a:latin typeface="Bookman Old Style" pitchFamily="18" charset="0"/>
              </a:rPr>
              <a:t> Query and Search</a:t>
            </a:r>
            <a:r>
              <a:rPr lang="en-US" dirty="0" smtClean="0">
                <a:latin typeface="Bookman Old Style" pitchFamily="18" charset="0"/>
              </a:rPr>
              <a:t>.</a:t>
            </a:r>
          </a:p>
          <a:p>
            <a:pPr indent="457200" algn="just">
              <a:lnSpc>
                <a:spcPct val="150000"/>
              </a:lnSpc>
            </a:pPr>
            <a:r>
              <a:rPr lang="en-US" dirty="0" smtClean="0">
                <a:latin typeface="Bookman Old Style" pitchFamily="18" charset="0"/>
              </a:rPr>
              <a:t>The </a:t>
            </a:r>
            <a:r>
              <a:rPr lang="en-US" b="1" dirty="0" smtClean="0">
                <a:latin typeface="Bookman Old Style" pitchFamily="18" charset="0"/>
              </a:rPr>
              <a:t>estimated effort (E)</a:t>
            </a:r>
            <a:r>
              <a:rPr lang="en-US" dirty="0" smtClean="0">
                <a:latin typeface="Bookman Old Style" pitchFamily="18" charset="0"/>
              </a:rPr>
              <a:t> is </a:t>
            </a:r>
            <a:r>
              <a:rPr lang="en-US" u="sng" dirty="0" smtClean="0">
                <a:latin typeface="Bookman Old Style" pitchFamily="18" charset="0"/>
              </a:rPr>
              <a:t>21.6785 PM</a:t>
            </a:r>
            <a:r>
              <a:rPr lang="en-US" dirty="0" smtClean="0">
                <a:latin typeface="Bookman Old Style" pitchFamily="18" charset="0"/>
              </a:rPr>
              <a:t>. The </a:t>
            </a:r>
            <a:r>
              <a:rPr lang="en-US" dirty="0" smtClean="0">
                <a:solidFill>
                  <a:srgbClr val="FF0000"/>
                </a:solidFill>
                <a:latin typeface="Bookman Old Style" pitchFamily="18" charset="0"/>
              </a:rPr>
              <a:t>total size</a:t>
            </a:r>
            <a:r>
              <a:rPr lang="en-US" dirty="0" smtClean="0">
                <a:latin typeface="Bookman Old Style" pitchFamily="18" charset="0"/>
              </a:rPr>
              <a:t> is </a:t>
            </a:r>
            <a:r>
              <a:rPr lang="en-US" b="1" dirty="0" smtClean="0">
                <a:solidFill>
                  <a:srgbClr val="FF0000"/>
                </a:solidFill>
                <a:latin typeface="Bookman Old Style" pitchFamily="18" charset="0"/>
              </a:rPr>
              <a:t>7</a:t>
            </a:r>
            <a:r>
              <a:rPr lang="en-US" dirty="0" smtClean="0">
                <a:latin typeface="Bookman Old Style" pitchFamily="18" charset="0"/>
              </a:rPr>
              <a:t> </a:t>
            </a:r>
            <a:r>
              <a:rPr lang="en-US" u="sng" dirty="0" smtClean="0">
                <a:latin typeface="Bookman Old Style" pitchFamily="18" charset="0"/>
              </a:rPr>
              <a:t>KLOC</a:t>
            </a:r>
            <a:r>
              <a:rPr lang="en-US" dirty="0" smtClean="0">
                <a:latin typeface="Bookman Old Style" pitchFamily="18" charset="0"/>
              </a:rPr>
              <a:t>, which is between </a:t>
            </a:r>
            <a:r>
              <a:rPr lang="en-US" b="1" dirty="0" smtClean="0">
                <a:latin typeface="Bookman Old Style" pitchFamily="18" charset="0"/>
              </a:rPr>
              <a:t>2 KLOC </a:t>
            </a:r>
            <a:r>
              <a:rPr lang="en-US" dirty="0" smtClean="0">
                <a:latin typeface="Bookman Old Style" pitchFamily="18" charset="0"/>
              </a:rPr>
              <a:t>and </a:t>
            </a:r>
            <a:r>
              <a:rPr lang="en-US" b="1" dirty="0" smtClean="0">
                <a:latin typeface="Bookman Old Style" pitchFamily="18" charset="0"/>
              </a:rPr>
              <a:t>32 KLOC</a:t>
            </a:r>
            <a:r>
              <a:rPr lang="en-US" dirty="0" smtClean="0">
                <a:latin typeface="Bookman Old Style" pitchFamily="18" charset="0"/>
              </a:rPr>
              <a:t>. Thus, the </a:t>
            </a:r>
            <a:r>
              <a:rPr lang="en-US" b="1" dirty="0" smtClean="0">
                <a:latin typeface="Bookman Old Style" pitchFamily="18" charset="0"/>
              </a:rPr>
              <a:t>actual percentage</a:t>
            </a:r>
            <a:r>
              <a:rPr lang="en-US" dirty="0" smtClean="0">
                <a:latin typeface="Bookman Old Style" pitchFamily="18" charset="0"/>
              </a:rPr>
              <a:t> of </a:t>
            </a:r>
            <a:r>
              <a:rPr lang="en-US" dirty="0" smtClean="0">
                <a:solidFill>
                  <a:srgbClr val="FF0000"/>
                </a:solidFill>
                <a:latin typeface="Bookman Old Style" pitchFamily="18" charset="0"/>
              </a:rPr>
              <a:t>effort</a:t>
            </a:r>
            <a:r>
              <a:rPr lang="en-US" dirty="0" smtClean="0">
                <a:latin typeface="Bookman Old Style" pitchFamily="18" charset="0"/>
              </a:rPr>
              <a:t> can be calculated as follows:</a:t>
            </a:r>
          </a:p>
          <a:p>
            <a:pPr indent="457200" algn="just">
              <a:lnSpc>
                <a:spcPct val="150000"/>
              </a:lnSpc>
            </a:pPr>
            <a:r>
              <a:rPr lang="en-US" sz="1600" b="1" dirty="0" smtClean="0">
                <a:solidFill>
                  <a:srgbClr val="FF0000"/>
                </a:solidFill>
                <a:latin typeface="Bookman Old Style" pitchFamily="18" charset="0"/>
              </a:rPr>
              <a:t>H.KLOC DV + [(L.KLOC DV - H.KLOC DV) / (H.KLOC - L.KLOC)]*Size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1" y="838201"/>
            <a:ext cx="10909300" cy="4810125"/>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Scheduling</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600205"/>
            <a:ext cx="11305309" cy="5036122"/>
          </a:xfrm>
          <a:ln/>
        </p:spPr>
        <p:txBody>
          <a:bodyPr lIns="19841" tIns="51588" rIns="19841" bIns="51588">
            <a:normAutofit fontScale="92500" lnSpcReduction="10000"/>
          </a:bodyPr>
          <a:lstStyle/>
          <a:p>
            <a:pPr marL="0" indent="0">
              <a:buNone/>
            </a:pPr>
            <a:r>
              <a:rPr lang="en-US" sz="2400" dirty="0">
                <a:latin typeface="Bookman Old Style" pitchFamily="18" charset="0"/>
              </a:rPr>
              <a:t>Scheduling the project tasks is an important project planning activity</a:t>
            </a:r>
            <a:r>
              <a:rPr lang="en-US" sz="2400" dirty="0" smtClean="0">
                <a:latin typeface="Bookman Old Style" pitchFamily="18" charset="0"/>
              </a:rPr>
              <a:t>.</a:t>
            </a:r>
          </a:p>
          <a:p>
            <a:pPr marL="0" indent="0">
              <a:buNone/>
            </a:pPr>
            <a:r>
              <a:rPr lang="en-US" sz="2400" dirty="0" smtClean="0">
                <a:latin typeface="Bookman Old Style" pitchFamily="18" charset="0"/>
              </a:rPr>
              <a:t>To </a:t>
            </a:r>
            <a:r>
              <a:rPr lang="en-US" sz="2400" dirty="0">
                <a:latin typeface="Bookman Old Style" pitchFamily="18" charset="0"/>
              </a:rPr>
              <a:t>schedule the project activities, a software project manager needs to do the following:</a:t>
            </a:r>
          </a:p>
          <a:p>
            <a:pPr marL="457200" indent="-457200">
              <a:buAutoNum type="arabicPeriod"/>
            </a:pPr>
            <a:r>
              <a:rPr lang="en-US" sz="2400" dirty="0" smtClean="0">
                <a:latin typeface="Bookman Old Style" pitchFamily="18" charset="0"/>
              </a:rPr>
              <a:t>Identify </a:t>
            </a:r>
            <a:r>
              <a:rPr lang="en-US" sz="2400" dirty="0">
                <a:latin typeface="Bookman Old Style" pitchFamily="18" charset="0"/>
              </a:rPr>
              <a:t>all the major activities that need to be carried out to complete the </a:t>
            </a:r>
            <a:r>
              <a:rPr lang="en-US" sz="2400" dirty="0" smtClean="0">
                <a:latin typeface="Bookman Old Style" pitchFamily="18" charset="0"/>
              </a:rPr>
              <a:t>project.</a:t>
            </a:r>
          </a:p>
          <a:p>
            <a:pPr marL="0" indent="0">
              <a:buNone/>
            </a:pPr>
            <a:r>
              <a:rPr lang="en-US" sz="2400" dirty="0" smtClean="0">
                <a:latin typeface="Bookman Old Style" pitchFamily="18" charset="0"/>
              </a:rPr>
              <a:t>2</a:t>
            </a:r>
            <a:r>
              <a:rPr lang="en-US" sz="2400" dirty="0">
                <a:latin typeface="Bookman Old Style" pitchFamily="18" charset="0"/>
              </a:rPr>
              <a:t>. Break down each activity into </a:t>
            </a:r>
            <a:r>
              <a:rPr lang="en-US" sz="2400" dirty="0" smtClean="0">
                <a:latin typeface="Bookman Old Style" pitchFamily="18" charset="0"/>
              </a:rPr>
              <a:t>tasks.</a:t>
            </a:r>
          </a:p>
          <a:p>
            <a:pPr marL="0" indent="0">
              <a:buNone/>
            </a:pPr>
            <a:r>
              <a:rPr lang="en-US" sz="2400" dirty="0" smtClean="0">
                <a:latin typeface="Bookman Old Style" pitchFamily="18" charset="0"/>
              </a:rPr>
              <a:t>3</a:t>
            </a:r>
            <a:r>
              <a:rPr lang="en-US" sz="2400" dirty="0">
                <a:latin typeface="Bookman Old Style" pitchFamily="18" charset="0"/>
              </a:rPr>
              <a:t>. Determine the dependency among different </a:t>
            </a:r>
            <a:r>
              <a:rPr lang="en-US" sz="2400" dirty="0" smtClean="0">
                <a:latin typeface="Bookman Old Style" pitchFamily="18" charset="0"/>
              </a:rPr>
              <a:t>tasks.</a:t>
            </a:r>
          </a:p>
          <a:p>
            <a:pPr marL="0" indent="0">
              <a:buNone/>
            </a:pPr>
            <a:r>
              <a:rPr lang="en-US" sz="2400" dirty="0" smtClean="0">
                <a:latin typeface="Bookman Old Style" pitchFamily="18" charset="0"/>
              </a:rPr>
              <a:t>4</a:t>
            </a:r>
            <a:r>
              <a:rPr lang="en-US" sz="2400" dirty="0">
                <a:latin typeface="Bookman Old Style" pitchFamily="18" charset="0"/>
              </a:rPr>
              <a:t>. Establish the estimates for the time durations necessary to complete the </a:t>
            </a:r>
            <a:r>
              <a:rPr lang="en-US" sz="2400" dirty="0" smtClean="0">
                <a:latin typeface="Bookman Old Style" pitchFamily="18" charset="0"/>
              </a:rPr>
              <a:t>tasks.</a:t>
            </a:r>
          </a:p>
          <a:p>
            <a:pPr marL="0" indent="0">
              <a:buNone/>
            </a:pPr>
            <a:r>
              <a:rPr lang="en-US" sz="2400" dirty="0" smtClean="0">
                <a:latin typeface="Bookman Old Style" pitchFamily="18" charset="0"/>
              </a:rPr>
              <a:t>5</a:t>
            </a:r>
            <a:r>
              <a:rPr lang="en-US" sz="2400" dirty="0">
                <a:latin typeface="Bookman Old Style" pitchFamily="18" charset="0"/>
              </a:rPr>
              <a:t>. Represent the information in the form of an activity </a:t>
            </a:r>
            <a:r>
              <a:rPr lang="en-US" sz="2400" dirty="0" smtClean="0">
                <a:latin typeface="Bookman Old Style" pitchFamily="18" charset="0"/>
              </a:rPr>
              <a:t>network.</a:t>
            </a:r>
          </a:p>
          <a:p>
            <a:pPr marL="0" indent="0">
              <a:buNone/>
            </a:pPr>
            <a:r>
              <a:rPr lang="en-US" sz="2400" dirty="0" smtClean="0">
                <a:latin typeface="Bookman Old Style" pitchFamily="18" charset="0"/>
              </a:rPr>
              <a:t>6</a:t>
            </a:r>
            <a:r>
              <a:rPr lang="en-US" sz="2400" dirty="0">
                <a:latin typeface="Bookman Old Style" pitchFamily="18" charset="0"/>
              </a:rPr>
              <a:t>. Determine task starting and ending dates from the information represented in the activity </a:t>
            </a:r>
            <a:r>
              <a:rPr lang="en-US" sz="2400" dirty="0" smtClean="0">
                <a:latin typeface="Bookman Old Style" pitchFamily="18" charset="0"/>
              </a:rPr>
              <a:t>network.</a:t>
            </a:r>
          </a:p>
          <a:p>
            <a:pPr marL="0" indent="0">
              <a:buNone/>
            </a:pPr>
            <a:r>
              <a:rPr lang="en-US" sz="2400" dirty="0" smtClean="0">
                <a:latin typeface="Bookman Old Style" pitchFamily="18" charset="0"/>
              </a:rPr>
              <a:t>7</a:t>
            </a:r>
            <a:r>
              <a:rPr lang="en-US" sz="2400" dirty="0">
                <a:latin typeface="Bookman Old Style" pitchFamily="18" charset="0"/>
              </a:rPr>
              <a:t>. Determine the critical path. A critical path is a chain of tasks that determines the duration of the </a:t>
            </a:r>
            <a:r>
              <a:rPr lang="en-US" sz="2400" dirty="0" smtClean="0">
                <a:latin typeface="Bookman Old Style" pitchFamily="18" charset="0"/>
              </a:rPr>
              <a:t>project.</a:t>
            </a:r>
          </a:p>
          <a:p>
            <a:pPr marL="0" indent="0">
              <a:buNone/>
            </a:pPr>
            <a:r>
              <a:rPr lang="en-US" sz="2400" dirty="0" smtClean="0">
                <a:latin typeface="Bookman Old Style" pitchFamily="18" charset="0"/>
              </a:rPr>
              <a:t>8</a:t>
            </a:r>
            <a:r>
              <a:rPr lang="en-US" sz="2400" dirty="0">
                <a:latin typeface="Bookman Old Style" pitchFamily="18" charset="0"/>
              </a:rPr>
              <a:t>. Allocate resources to tasks.</a:t>
            </a:r>
            <a:endParaRPr lang="en-IN" sz="2400" dirty="0" smtClean="0">
              <a:latin typeface="Bookman Old Style" pitchFamily="18" charset="0"/>
            </a:endParaRPr>
          </a:p>
          <a:p>
            <a:pPr marL="0" indent="0">
              <a:buNone/>
            </a:pPr>
            <a:endParaRPr lang="en-IN" sz="2400" dirty="0" smtClean="0">
              <a:latin typeface="Bookman Old Style" pitchFamily="18" charset="0"/>
            </a:endParaRPr>
          </a:p>
        </p:txBody>
      </p:sp>
    </p:spTree>
    <p:extLst>
      <p:ext uri="{BB962C8B-B14F-4D97-AF65-F5344CB8AC3E}">
        <p14:creationId xmlns="" xmlns:p14="http://schemas.microsoft.com/office/powerpoint/2010/main" val="1327719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7"/>
            <a:ext cx="10400641" cy="883954"/>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Work Breakdown </a:t>
            </a:r>
            <a:r>
              <a:rPr lang="en-US" b="1" dirty="0" smtClean="0">
                <a:solidFill>
                  <a:srgbClr val="FF0000"/>
                </a:solidFill>
                <a:latin typeface="Bookman Old Style" pitchFamily="18" charset="0"/>
              </a:rPr>
              <a:t>Structure</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089329"/>
            <a:ext cx="11305309" cy="5546998"/>
          </a:xfrm>
          <a:ln/>
        </p:spPr>
        <p:txBody>
          <a:bodyPr lIns="19841" tIns="51588" rIns="19841" bIns="51588">
            <a:normAutofit lnSpcReduction="10000"/>
          </a:bodyPr>
          <a:lstStyle/>
          <a:p>
            <a:r>
              <a:rPr lang="en-US" sz="2400" dirty="0">
                <a:latin typeface="Bookman Old Style" pitchFamily="18" charset="0"/>
              </a:rPr>
              <a:t>Work breakdown structure (WBS) is used to recursively decompose a given set of activities into smaller activities</a:t>
            </a:r>
            <a:r>
              <a:rPr lang="en-US" sz="2400" dirty="0" smtClean="0">
                <a:latin typeface="Bookman Old Style" pitchFamily="18" charset="0"/>
              </a:rPr>
              <a:t>.</a:t>
            </a:r>
          </a:p>
          <a:p>
            <a:r>
              <a:rPr lang="en-US" sz="2400" dirty="0">
                <a:latin typeface="Bookman Old Style" pitchFamily="18" charset="0"/>
              </a:rPr>
              <a:t>Once project activities have been decomposed into a set of tasks using WBS, the time frame when each activity is to be performed is to be determined. </a:t>
            </a:r>
            <a:endParaRPr lang="en-US" sz="2400" dirty="0" smtClean="0">
              <a:latin typeface="Bookman Old Style" pitchFamily="18" charset="0"/>
            </a:endParaRPr>
          </a:p>
          <a:p>
            <a:r>
              <a:rPr lang="en-US" sz="2400" dirty="0" smtClean="0">
                <a:latin typeface="Bookman Old Style" pitchFamily="18" charset="0"/>
              </a:rPr>
              <a:t>The </a:t>
            </a:r>
            <a:r>
              <a:rPr lang="en-US" sz="2400" dirty="0">
                <a:latin typeface="Bookman Old Style" pitchFamily="18" charset="0"/>
              </a:rPr>
              <a:t>end of each important activity is called a </a:t>
            </a:r>
            <a:r>
              <a:rPr lang="en-US" sz="2400" b="1" dirty="0">
                <a:latin typeface="Bookman Old Style" pitchFamily="18" charset="0"/>
              </a:rPr>
              <a:t>milestone. </a:t>
            </a:r>
            <a:endParaRPr lang="en-US" sz="2400" b="1" dirty="0" smtClean="0">
              <a:latin typeface="Bookman Old Style" pitchFamily="18" charset="0"/>
            </a:endParaRPr>
          </a:p>
          <a:p>
            <a:r>
              <a:rPr lang="en-US" sz="2400" dirty="0">
                <a:latin typeface="Bookman Old Style" pitchFamily="18" charset="0"/>
              </a:rPr>
              <a:t>WBS provides a notation for representing the activities, sub-activities, and tasks needed to be carried out in order to solve a problem</a:t>
            </a:r>
            <a:r>
              <a:rPr lang="en-US" sz="2400" dirty="0" smtClean="0">
                <a:latin typeface="Bookman Old Style" pitchFamily="18" charset="0"/>
              </a:rPr>
              <a:t>.</a:t>
            </a:r>
          </a:p>
          <a:p>
            <a:r>
              <a:rPr lang="en-US" sz="2400" dirty="0" smtClean="0">
                <a:latin typeface="Bookman Old Style" pitchFamily="18" charset="0"/>
              </a:rPr>
              <a:t> </a:t>
            </a:r>
            <a:r>
              <a:rPr lang="en-US" sz="2400" dirty="0">
                <a:latin typeface="Bookman Old Style" pitchFamily="18" charset="0"/>
              </a:rPr>
              <a:t>Each of </a:t>
            </a:r>
            <a:r>
              <a:rPr lang="en-US" sz="2400" dirty="0" smtClean="0">
                <a:latin typeface="Bookman Old Style" pitchFamily="18" charset="0"/>
              </a:rPr>
              <a:t>the activity </a:t>
            </a:r>
            <a:r>
              <a:rPr lang="en-US" sz="2400" dirty="0">
                <a:latin typeface="Bookman Old Style" pitchFamily="18" charset="0"/>
              </a:rPr>
              <a:t>is represented using a </a:t>
            </a:r>
            <a:r>
              <a:rPr lang="en-US" sz="2400" dirty="0" smtClean="0">
                <a:latin typeface="Bookman Old Style" pitchFamily="18" charset="0"/>
              </a:rPr>
              <a:t>rectangle.</a:t>
            </a:r>
          </a:p>
          <a:p>
            <a:r>
              <a:rPr lang="en-US" sz="2400" dirty="0">
                <a:latin typeface="Bookman Old Style" pitchFamily="18" charset="0"/>
              </a:rPr>
              <a:t>The root of the tree is </a:t>
            </a:r>
            <a:r>
              <a:rPr lang="en-US" sz="2400" dirty="0" err="1">
                <a:latin typeface="Bookman Old Style" pitchFamily="18" charset="0"/>
              </a:rPr>
              <a:t>labelled</a:t>
            </a:r>
            <a:r>
              <a:rPr lang="en-US" sz="2400" dirty="0">
                <a:latin typeface="Bookman Old Style" pitchFamily="18" charset="0"/>
              </a:rPr>
              <a:t> by the project name. </a:t>
            </a:r>
            <a:endParaRPr lang="en-US" sz="2400" dirty="0" smtClean="0">
              <a:latin typeface="Bookman Old Style" pitchFamily="18" charset="0"/>
            </a:endParaRPr>
          </a:p>
          <a:p>
            <a:r>
              <a:rPr lang="en-US" sz="2400" dirty="0" smtClean="0">
                <a:latin typeface="Bookman Old Style" pitchFamily="18" charset="0"/>
              </a:rPr>
              <a:t>Each </a:t>
            </a:r>
            <a:r>
              <a:rPr lang="en-US" sz="2400" dirty="0">
                <a:latin typeface="Bookman Old Style" pitchFamily="18" charset="0"/>
              </a:rPr>
              <a:t>node of the tree is broken down into smaller activities that are made the children of the node. </a:t>
            </a:r>
            <a:endParaRPr lang="en-US" sz="2400" dirty="0" smtClean="0">
              <a:latin typeface="Bookman Old Style" pitchFamily="18" charset="0"/>
            </a:endParaRPr>
          </a:p>
          <a:p>
            <a:r>
              <a:rPr lang="en-US" sz="2400" dirty="0" smtClean="0">
                <a:latin typeface="Bookman Old Style" pitchFamily="18" charset="0"/>
              </a:rPr>
              <a:t>The project is decomposed until a </a:t>
            </a:r>
            <a:r>
              <a:rPr lang="en-US" sz="2400" dirty="0">
                <a:latin typeface="Bookman Old Style" pitchFamily="18" charset="0"/>
              </a:rPr>
              <a:t>leaf-level </a:t>
            </a:r>
            <a:r>
              <a:rPr lang="en-US" sz="2400" dirty="0" err="1">
                <a:latin typeface="Bookman Old Style" pitchFamily="18" charset="0"/>
              </a:rPr>
              <a:t>subactivity</a:t>
            </a:r>
            <a:r>
              <a:rPr lang="en-US" sz="2400" dirty="0">
                <a:latin typeface="Bookman Old Style" pitchFamily="18" charset="0"/>
              </a:rPr>
              <a:t> (a task) requires approximately two weeks to develop. </a:t>
            </a:r>
            <a:endParaRPr lang="en-US" sz="2400" dirty="0" smtClean="0">
              <a:latin typeface="Bookman Old Style" pitchFamily="18" charset="0"/>
            </a:endParaRPr>
          </a:p>
          <a:p>
            <a:endParaRPr lang="en-IN" sz="2400" dirty="0" smtClean="0">
              <a:latin typeface="Bookman Old Style" pitchFamily="18" charset="0"/>
            </a:endParaRPr>
          </a:p>
        </p:txBody>
      </p:sp>
    </p:spTree>
    <p:extLst>
      <p:ext uri="{BB962C8B-B14F-4D97-AF65-F5344CB8AC3E}">
        <p14:creationId xmlns="" xmlns:p14="http://schemas.microsoft.com/office/powerpoint/2010/main" val="438282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6"/>
            <a:ext cx="10400641" cy="1137719"/>
          </a:xfrm>
          <a:ln/>
        </p:spPr>
        <p:txBody>
          <a:bodyPr lIns="19841" tIns="51588" rIns="19841" bIns="51588">
            <a:noAutofit/>
          </a:bodyPr>
          <a:lstStyle/>
          <a:p>
            <a:pPr>
              <a:spcBef>
                <a:spcPts val="1000"/>
              </a:spcBef>
            </a:pPr>
            <a:r>
              <a:rPr lang="en-US" sz="3600" b="1" dirty="0" smtClean="0">
                <a:solidFill>
                  <a:srgbClr val="FF0000"/>
                </a:solidFill>
                <a:latin typeface="Bookman Old Style" pitchFamily="18" charset="0"/>
              </a:rPr>
              <a:t>WBS of Management Information System Software</a:t>
            </a:r>
            <a:endParaRPr lang="en-US" sz="2800" b="1" dirty="0">
              <a:solidFill>
                <a:srgbClr val="FF0000"/>
              </a:solidFill>
              <a:latin typeface="Bookman Old Style" pitchFamily="18" charset="0"/>
            </a:endParaRPr>
          </a:p>
        </p:txBody>
      </p:sp>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81275" y="1554853"/>
            <a:ext cx="7029450" cy="454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1824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smtClean="0">
                <a:solidFill>
                  <a:srgbClr val="0033CC"/>
                </a:solidFill>
                <a:latin typeface="Bookman Old Style" pitchFamily="18" charset="0"/>
              </a:rPr>
              <a:t>Project Planning</a:t>
            </a:r>
            <a:endParaRPr lang="en-GB" sz="2000"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lnSpcReduction="10000"/>
          </a:bodyPr>
          <a:lstStyle/>
          <a:p>
            <a:pPr lvl="0"/>
            <a:r>
              <a:rPr lang="en-US" sz="2800" dirty="0">
                <a:latin typeface="Bookman Old Style" pitchFamily="18" charset="0"/>
              </a:rPr>
              <a:t>Size is the most fundamental parameter based on which all other estimations and project plans are made. </a:t>
            </a:r>
            <a:endParaRPr lang="en-US" sz="2800" dirty="0" smtClean="0">
              <a:latin typeface="Bookman Old Style" pitchFamily="18" charset="0"/>
            </a:endParaRPr>
          </a:p>
          <a:p>
            <a:pPr lvl="0"/>
            <a:r>
              <a:rPr lang="en-US" sz="2800" dirty="0" smtClean="0">
                <a:latin typeface="Bookman Old Style" pitchFamily="18" charset="0"/>
              </a:rPr>
              <a:t>Based </a:t>
            </a:r>
            <a:r>
              <a:rPr lang="en-US" sz="2800" dirty="0">
                <a:latin typeface="Bookman Old Style" pitchFamily="18" charset="0"/>
              </a:rPr>
              <a:t>on the size estimation, the effort required to complete a project and the duration over which the development is to be carried out are estimated</a:t>
            </a:r>
            <a:r>
              <a:rPr lang="en-US" sz="2800" dirty="0" smtClean="0">
                <a:latin typeface="Bookman Old Style" pitchFamily="18" charset="0"/>
              </a:rPr>
              <a:t>.</a:t>
            </a:r>
          </a:p>
          <a:p>
            <a:pPr lvl="0"/>
            <a:r>
              <a:rPr lang="en-US" sz="2800" dirty="0" smtClean="0">
                <a:latin typeface="Bookman Old Style" pitchFamily="18" charset="0"/>
              </a:rPr>
              <a:t> </a:t>
            </a:r>
            <a:r>
              <a:rPr lang="en-US" sz="2800" dirty="0">
                <a:latin typeface="Bookman Old Style" pitchFamily="18" charset="0"/>
              </a:rPr>
              <a:t>Based on the effort estimation, the cost of the project is computed. </a:t>
            </a:r>
            <a:endParaRPr lang="en-US" sz="2800" dirty="0" smtClean="0">
              <a:latin typeface="Bookman Old Style" pitchFamily="18" charset="0"/>
            </a:endParaRPr>
          </a:p>
          <a:p>
            <a:pPr lvl="0"/>
            <a:r>
              <a:rPr lang="en-US" sz="2800" dirty="0" smtClean="0">
                <a:latin typeface="Bookman Old Style" pitchFamily="18" charset="0"/>
              </a:rPr>
              <a:t>Other </a:t>
            </a:r>
            <a:r>
              <a:rPr lang="en-US" sz="2800" dirty="0">
                <a:latin typeface="Bookman Old Style" pitchFamily="18" charset="0"/>
              </a:rPr>
              <a:t>planning activities such as staffing, scheduling etc. are undertaken based on the effort and duration estimates made.</a:t>
            </a:r>
            <a:endParaRPr lang="en-IN" sz="2800" dirty="0">
              <a:latin typeface="Bookman Old Style" pitchFamily="18" charset="0"/>
            </a:endParaRPr>
          </a:p>
        </p:txBody>
      </p:sp>
    </p:spTree>
    <p:extLst>
      <p:ext uri="{BB962C8B-B14F-4D97-AF65-F5344CB8AC3E}">
        <p14:creationId xmlns="" xmlns:p14="http://schemas.microsoft.com/office/powerpoint/2010/main" val="16887546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7"/>
            <a:ext cx="10400641" cy="883954"/>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Activity Network</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089329"/>
            <a:ext cx="11305309" cy="5546998"/>
          </a:xfrm>
          <a:ln/>
        </p:spPr>
        <p:txBody>
          <a:bodyPr lIns="19841" tIns="51588" rIns="19841" bIns="51588">
            <a:normAutofit/>
          </a:bodyPr>
          <a:lstStyle/>
          <a:p>
            <a:r>
              <a:rPr lang="en-US" sz="2400" dirty="0">
                <a:latin typeface="Bookman Old Style" pitchFamily="18" charset="0"/>
              </a:rPr>
              <a:t>An activity network shows the different activities making up a project, their estimated durations, and their interdependencies</a:t>
            </a:r>
            <a:r>
              <a:rPr lang="en-US" sz="2400" dirty="0" smtClean="0">
                <a:latin typeface="Bookman Old Style" pitchFamily="18" charset="0"/>
              </a:rPr>
              <a:t>.</a:t>
            </a:r>
          </a:p>
          <a:p>
            <a:r>
              <a:rPr lang="en-US" sz="2400" b="1" dirty="0">
                <a:latin typeface="Bookman Old Style" pitchFamily="18" charset="0"/>
              </a:rPr>
              <a:t>Activity on Node (</a:t>
            </a:r>
            <a:r>
              <a:rPr lang="en-US" sz="2400" b="1" dirty="0" err="1">
                <a:latin typeface="Bookman Old Style" pitchFamily="18" charset="0"/>
              </a:rPr>
              <a:t>AoN</a:t>
            </a:r>
            <a:r>
              <a:rPr lang="en-US" sz="2400" b="1" dirty="0">
                <a:latin typeface="Bookman Old Style" pitchFamily="18" charset="0"/>
              </a:rPr>
              <a:t>): </a:t>
            </a:r>
            <a:r>
              <a:rPr lang="en-US" sz="2400" dirty="0">
                <a:latin typeface="Bookman Old Style" pitchFamily="18" charset="0"/>
              </a:rPr>
              <a:t>In this representation, each activity is represented by a rectangular (some use circular) node and the duration of the activity is shown alongside each task in the node. </a:t>
            </a:r>
            <a:endParaRPr lang="en-US" sz="2400" dirty="0" smtClean="0">
              <a:latin typeface="Bookman Old Style" pitchFamily="18" charset="0"/>
            </a:endParaRPr>
          </a:p>
          <a:p>
            <a:r>
              <a:rPr lang="en-US" sz="2400" b="1" dirty="0">
                <a:latin typeface="Bookman Old Style" pitchFamily="18" charset="0"/>
              </a:rPr>
              <a:t>Activity on Edge (</a:t>
            </a:r>
            <a:r>
              <a:rPr lang="en-US" sz="2400" b="1" dirty="0" err="1">
                <a:latin typeface="Bookman Old Style" pitchFamily="18" charset="0"/>
              </a:rPr>
              <a:t>AoE</a:t>
            </a:r>
            <a:r>
              <a:rPr lang="en-US" sz="2400" b="1" dirty="0">
                <a:latin typeface="Bookman Old Style" pitchFamily="18" charset="0"/>
              </a:rPr>
              <a:t>): </a:t>
            </a:r>
            <a:r>
              <a:rPr lang="en-US" sz="2400" dirty="0">
                <a:latin typeface="Bookman Old Style" pitchFamily="18" charset="0"/>
              </a:rPr>
              <a:t>In this representation tasks are associated with the edges. The edges are also annotated with the task duration. </a:t>
            </a:r>
            <a:endParaRPr lang="en-US" sz="2400" dirty="0" smtClean="0">
              <a:latin typeface="Bookman Old Style" pitchFamily="18" charset="0"/>
            </a:endParaRPr>
          </a:p>
          <a:p>
            <a:r>
              <a:rPr lang="en-US" sz="2400" dirty="0">
                <a:latin typeface="Bookman Old Style" pitchFamily="18" charset="0"/>
              </a:rPr>
              <a:t>Activity networks were originally represented using activity on edge (</a:t>
            </a:r>
            <a:r>
              <a:rPr lang="en-US" sz="2400" dirty="0" err="1">
                <a:latin typeface="Bookman Old Style" pitchFamily="18" charset="0"/>
              </a:rPr>
              <a:t>AoE</a:t>
            </a:r>
            <a:r>
              <a:rPr lang="en-US" sz="2400" dirty="0">
                <a:latin typeface="Bookman Old Style" pitchFamily="18" charset="0"/>
              </a:rPr>
              <a:t>) representation. </a:t>
            </a:r>
            <a:r>
              <a:rPr lang="en-US" sz="2400" dirty="0" smtClean="0">
                <a:latin typeface="Bookman Old Style" pitchFamily="18" charset="0"/>
              </a:rPr>
              <a:t>However, activity </a:t>
            </a:r>
            <a:r>
              <a:rPr lang="en-US" sz="2400" dirty="0">
                <a:latin typeface="Bookman Old Style" pitchFamily="18" charset="0"/>
              </a:rPr>
              <a:t>on node (</a:t>
            </a:r>
            <a:r>
              <a:rPr lang="en-US" sz="2400" dirty="0" err="1">
                <a:latin typeface="Bookman Old Style" pitchFamily="18" charset="0"/>
              </a:rPr>
              <a:t>AoN</a:t>
            </a:r>
            <a:r>
              <a:rPr lang="en-US" sz="2400" dirty="0">
                <a:latin typeface="Bookman Old Style" pitchFamily="18" charset="0"/>
              </a:rPr>
              <a:t>) has become popular since this representation is easier to </a:t>
            </a:r>
            <a:r>
              <a:rPr lang="en-US" sz="2400" dirty="0" smtClean="0">
                <a:latin typeface="Bookman Old Style" pitchFamily="18" charset="0"/>
              </a:rPr>
              <a:t>understand. </a:t>
            </a:r>
            <a:endParaRPr lang="en-IN" sz="2400" dirty="0" smtClean="0">
              <a:latin typeface="Bookman Old Style" pitchFamily="18" charset="0"/>
            </a:endParaRPr>
          </a:p>
        </p:txBody>
      </p:sp>
    </p:spTree>
    <p:extLst>
      <p:ext uri="{BB962C8B-B14F-4D97-AF65-F5344CB8AC3E}">
        <p14:creationId xmlns="" xmlns:p14="http://schemas.microsoft.com/office/powerpoint/2010/main" val="1396117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6"/>
            <a:ext cx="10400641" cy="1137719"/>
          </a:xfrm>
          <a:ln/>
        </p:spPr>
        <p:txBody>
          <a:bodyPr lIns="19841" tIns="51588" rIns="19841" bIns="51588">
            <a:noAutofit/>
          </a:bodyPr>
          <a:lstStyle/>
          <a:p>
            <a:pPr>
              <a:spcBef>
                <a:spcPts val="1000"/>
              </a:spcBef>
            </a:pPr>
            <a:r>
              <a:rPr lang="en-US" b="1" dirty="0">
                <a:solidFill>
                  <a:srgbClr val="FF0000"/>
                </a:solidFill>
                <a:latin typeface="Bookman Old Style" pitchFamily="18" charset="0"/>
              </a:rPr>
              <a:t>Activity Network</a:t>
            </a:r>
            <a:endParaRPr lang="en-US" sz="3600" b="1" dirty="0">
              <a:solidFill>
                <a:srgbClr val="FF0000"/>
              </a:solidFill>
              <a:latin typeface="Bookman Old Style" pitchFamily="18" charset="0"/>
            </a:endParaRPr>
          </a:p>
        </p:txBody>
      </p:sp>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85963" y="1381125"/>
            <a:ext cx="8220075" cy="409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98971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6"/>
            <a:ext cx="10400641" cy="1137719"/>
          </a:xfrm>
          <a:ln/>
        </p:spPr>
        <p:txBody>
          <a:bodyPr lIns="19841" tIns="51588" rIns="19841" bIns="51588">
            <a:noAutofit/>
          </a:bodyPr>
          <a:lstStyle/>
          <a:p>
            <a:pPr>
              <a:spcBef>
                <a:spcPts val="1000"/>
              </a:spcBef>
            </a:pPr>
            <a:r>
              <a:rPr lang="en-US" b="1" dirty="0">
                <a:solidFill>
                  <a:srgbClr val="FF0000"/>
                </a:solidFill>
                <a:latin typeface="Bookman Old Style" pitchFamily="18" charset="0"/>
              </a:rPr>
              <a:t>Activity Network</a:t>
            </a:r>
            <a:endParaRPr lang="en-US" sz="3600" b="1" dirty="0">
              <a:solidFill>
                <a:srgbClr val="FF0000"/>
              </a:solidFill>
              <a:latin typeface="Bookman Old Style" pitchFamily="18" charset="0"/>
            </a:endParaRPr>
          </a:p>
        </p:txBody>
      </p:sp>
      <p:pic>
        <p:nvPicPr>
          <p:cNvPr id="307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28516" y="2147888"/>
            <a:ext cx="7164124" cy="3314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07258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7"/>
            <a:ext cx="10400641" cy="883954"/>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Critical Path Method (CPM) </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089329"/>
            <a:ext cx="11305309" cy="5546998"/>
          </a:xfrm>
          <a:ln/>
        </p:spPr>
        <p:txBody>
          <a:bodyPr lIns="19841" tIns="51588" rIns="19841" bIns="51588">
            <a:normAutofit fontScale="92500" lnSpcReduction="10000"/>
          </a:bodyPr>
          <a:lstStyle/>
          <a:p>
            <a:r>
              <a:rPr lang="en-US" sz="2400" dirty="0">
                <a:latin typeface="Bookman Old Style" pitchFamily="18" charset="0"/>
              </a:rPr>
              <a:t> A critical path consists of a set of dependent tasks that need to be performed in a sequence and which together take the longest time to complete. </a:t>
            </a:r>
            <a:endParaRPr lang="en-US" sz="2400" dirty="0" smtClean="0">
              <a:latin typeface="Bookman Old Style" pitchFamily="18" charset="0"/>
            </a:endParaRPr>
          </a:p>
          <a:p>
            <a:r>
              <a:rPr lang="en-US" sz="2400" b="1" dirty="0" smtClean="0">
                <a:latin typeface="Bookman Old Style" pitchFamily="18" charset="0"/>
              </a:rPr>
              <a:t>A </a:t>
            </a:r>
            <a:r>
              <a:rPr lang="en-US" sz="2400" b="1" dirty="0">
                <a:latin typeface="Bookman Old Style" pitchFamily="18" charset="0"/>
              </a:rPr>
              <a:t>path from the start node to the finish node containing only critical tasks is called a critical path. </a:t>
            </a:r>
            <a:endParaRPr lang="en-US" sz="2400" b="1" dirty="0" smtClean="0">
              <a:latin typeface="Bookman Old Style" pitchFamily="18" charset="0"/>
            </a:endParaRPr>
          </a:p>
          <a:p>
            <a:r>
              <a:rPr lang="en-US" sz="2400" dirty="0" smtClean="0">
                <a:latin typeface="Bookman Old Style" pitchFamily="18" charset="0"/>
              </a:rPr>
              <a:t>CPM </a:t>
            </a:r>
            <a:r>
              <a:rPr lang="en-US" sz="2400" dirty="0">
                <a:latin typeface="Bookman Old Style" pitchFamily="18" charset="0"/>
              </a:rPr>
              <a:t>is an algorithmic approach to determine the critical paths and slack </a:t>
            </a:r>
            <a:r>
              <a:rPr lang="en-US" sz="2400" dirty="0" smtClean="0">
                <a:latin typeface="Bookman Old Style" pitchFamily="18" charset="0"/>
              </a:rPr>
              <a:t>times.</a:t>
            </a:r>
          </a:p>
          <a:p>
            <a:r>
              <a:rPr lang="en-US" sz="2400" b="1" dirty="0" smtClean="0">
                <a:latin typeface="Bookman Old Style" pitchFamily="18" charset="0"/>
              </a:rPr>
              <a:t>Critical path is the path through the network in which the slack time is zero.</a:t>
            </a:r>
          </a:p>
          <a:p>
            <a:r>
              <a:rPr lang="en-US" sz="2400" dirty="0" smtClean="0">
                <a:latin typeface="Bookman Old Style" pitchFamily="18" charset="0"/>
              </a:rPr>
              <a:t>The </a:t>
            </a:r>
            <a:r>
              <a:rPr lang="en-US" sz="2400" dirty="0">
                <a:latin typeface="Bookman Old Style" pitchFamily="18" charset="0"/>
              </a:rPr>
              <a:t>following </a:t>
            </a:r>
            <a:r>
              <a:rPr lang="en-US" sz="2400" dirty="0" smtClean="0">
                <a:latin typeface="Bookman Old Style" pitchFamily="18" charset="0"/>
              </a:rPr>
              <a:t>quantities</a:t>
            </a:r>
            <a:r>
              <a:rPr lang="en-US" sz="2400" dirty="0" smtClean="0">
                <a:latin typeface="Bookman Old Style" pitchFamily="18" charset="0"/>
              </a:rPr>
              <a:t> </a:t>
            </a:r>
            <a:r>
              <a:rPr lang="en-US" sz="2400" dirty="0" smtClean="0">
                <a:latin typeface="Bookman Old Style" pitchFamily="18" charset="0"/>
              </a:rPr>
              <a:t>are used to calculate the critical path</a:t>
            </a:r>
            <a:endParaRPr lang="en-US" sz="2400" dirty="0" smtClean="0">
              <a:latin typeface="Bookman Old Style" pitchFamily="18" charset="0"/>
            </a:endParaRPr>
          </a:p>
          <a:p>
            <a:r>
              <a:rPr lang="en-US" sz="2400" b="1" dirty="0" smtClean="0">
                <a:latin typeface="Bookman Old Style" pitchFamily="18" charset="0"/>
              </a:rPr>
              <a:t>Minimum </a:t>
            </a:r>
            <a:r>
              <a:rPr lang="en-US" sz="2400" b="1" dirty="0">
                <a:latin typeface="Bookman Old Style" pitchFamily="18" charset="0"/>
              </a:rPr>
              <a:t>time (MT): </a:t>
            </a:r>
            <a:r>
              <a:rPr lang="en-US" sz="2400" dirty="0">
                <a:latin typeface="Bookman Old Style" pitchFamily="18" charset="0"/>
              </a:rPr>
              <a:t>It is the minimum time required to complete the project. It is computed by determining the maximum of all paths from start to finish. </a:t>
            </a:r>
            <a:endParaRPr lang="en-US" sz="2400" dirty="0" smtClean="0">
              <a:latin typeface="Bookman Old Style" pitchFamily="18" charset="0"/>
            </a:endParaRPr>
          </a:p>
          <a:p>
            <a:r>
              <a:rPr lang="en-US" sz="2400" dirty="0" smtClean="0">
                <a:solidFill>
                  <a:srgbClr val="FF0000"/>
                </a:solidFill>
                <a:latin typeface="Bookman Old Style" pitchFamily="18" charset="0"/>
              </a:rPr>
              <a:t>ES and EF are calculated in the forward pass through the network diagram.</a:t>
            </a:r>
            <a:endParaRPr lang="en-US" sz="2400" dirty="0" smtClean="0">
              <a:solidFill>
                <a:srgbClr val="FF0000"/>
              </a:solidFill>
              <a:latin typeface="Bookman Old Style" pitchFamily="18" charset="0"/>
            </a:endParaRPr>
          </a:p>
          <a:p>
            <a:r>
              <a:rPr lang="en-US" sz="2400" b="1" dirty="0" smtClean="0">
                <a:latin typeface="Bookman Old Style" pitchFamily="18" charset="0"/>
              </a:rPr>
              <a:t>Earliest </a:t>
            </a:r>
            <a:r>
              <a:rPr lang="en-US" sz="2400" b="1" dirty="0">
                <a:latin typeface="Bookman Old Style" pitchFamily="18" charset="0"/>
              </a:rPr>
              <a:t>start (ES): </a:t>
            </a:r>
            <a:r>
              <a:rPr lang="en-US" sz="2400" dirty="0">
                <a:latin typeface="Bookman Old Style" pitchFamily="18" charset="0"/>
              </a:rPr>
              <a:t>It is the time of a task is the maximum of all paths from the start to this task. </a:t>
            </a:r>
          </a:p>
          <a:p>
            <a:pPr marL="0" indent="0">
              <a:buNone/>
            </a:pPr>
            <a:r>
              <a:rPr lang="en-US" sz="2400" dirty="0" smtClean="0">
                <a:latin typeface="Bookman Old Style" pitchFamily="18" charset="0"/>
              </a:rPr>
              <a:t>                     </a:t>
            </a:r>
            <a:r>
              <a:rPr lang="en-US" sz="2400" dirty="0" smtClean="0">
                <a:solidFill>
                  <a:srgbClr val="FF0000"/>
                </a:solidFill>
                <a:latin typeface="Bookman Old Style" pitchFamily="18" charset="0"/>
              </a:rPr>
              <a:t>ES=EF value of predecessor activity</a:t>
            </a:r>
            <a:endParaRPr lang="en-US" sz="2400" dirty="0">
              <a:solidFill>
                <a:srgbClr val="FF0000"/>
              </a:solidFill>
              <a:latin typeface="Bookman Old Style" pitchFamily="18" charset="0"/>
            </a:endParaRPr>
          </a:p>
        </p:txBody>
      </p:sp>
    </p:spTree>
    <p:extLst>
      <p:ext uri="{BB962C8B-B14F-4D97-AF65-F5344CB8AC3E}">
        <p14:creationId xmlns="" xmlns:p14="http://schemas.microsoft.com/office/powerpoint/2010/main" val="1969263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7"/>
            <a:ext cx="10400641" cy="883954"/>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Critical Path Method (CPM) </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089329"/>
            <a:ext cx="11305309" cy="5546998"/>
          </a:xfrm>
          <a:ln/>
        </p:spPr>
        <p:txBody>
          <a:bodyPr lIns="19841" tIns="51588" rIns="19841" bIns="51588">
            <a:normAutofit fontScale="92500" lnSpcReduction="10000"/>
          </a:bodyPr>
          <a:lstStyle/>
          <a:p>
            <a:r>
              <a:rPr lang="en-US" sz="2400" b="1" dirty="0">
                <a:latin typeface="Bookman Old Style" pitchFamily="18" charset="0"/>
              </a:rPr>
              <a:t>Earliest finish time (EF): </a:t>
            </a:r>
            <a:r>
              <a:rPr lang="en-US" sz="2400" dirty="0">
                <a:latin typeface="Bookman Old Style" pitchFamily="18" charset="0"/>
              </a:rPr>
              <a:t>The EF for a task is the sum of the earliest start time of the task and the duration of the task. </a:t>
            </a:r>
          </a:p>
          <a:p>
            <a:pPr marL="0" indent="0">
              <a:buNone/>
            </a:pPr>
            <a:r>
              <a:rPr lang="en-US" sz="2400" dirty="0">
                <a:solidFill>
                  <a:srgbClr val="FF0000"/>
                </a:solidFill>
                <a:latin typeface="Bookman Old Style" pitchFamily="18" charset="0"/>
              </a:rPr>
              <a:t>                           EF= </a:t>
            </a:r>
            <a:r>
              <a:rPr lang="en-US" sz="2400" dirty="0" err="1">
                <a:solidFill>
                  <a:srgbClr val="FF0000"/>
                </a:solidFill>
                <a:latin typeface="Bookman Old Style" pitchFamily="18" charset="0"/>
              </a:rPr>
              <a:t>ES+activity</a:t>
            </a:r>
            <a:r>
              <a:rPr lang="en-US" sz="2400" dirty="0">
                <a:solidFill>
                  <a:srgbClr val="FF0000"/>
                </a:solidFill>
                <a:latin typeface="Bookman Old Style" pitchFamily="18" charset="0"/>
              </a:rPr>
              <a:t> </a:t>
            </a:r>
            <a:r>
              <a:rPr lang="en-US" sz="2400" dirty="0" smtClean="0">
                <a:solidFill>
                  <a:srgbClr val="FF0000"/>
                </a:solidFill>
                <a:latin typeface="Bookman Old Style" pitchFamily="18" charset="0"/>
              </a:rPr>
              <a:t>duration</a:t>
            </a:r>
          </a:p>
          <a:p>
            <a:pPr marL="0" indent="0">
              <a:buNone/>
            </a:pPr>
            <a:r>
              <a:rPr lang="en-US" sz="2400" dirty="0" smtClean="0">
                <a:solidFill>
                  <a:srgbClr val="FF0000"/>
                </a:solidFill>
                <a:latin typeface="Bookman Old Style" pitchFamily="18" charset="0"/>
              </a:rPr>
              <a:t>LS </a:t>
            </a:r>
            <a:r>
              <a:rPr lang="en-US" sz="2400" dirty="0" smtClean="0">
                <a:solidFill>
                  <a:srgbClr val="FF0000"/>
                </a:solidFill>
                <a:latin typeface="Bookman Old Style" pitchFamily="18" charset="0"/>
              </a:rPr>
              <a:t>and </a:t>
            </a:r>
            <a:r>
              <a:rPr lang="en-US" sz="2400" dirty="0" smtClean="0">
                <a:solidFill>
                  <a:srgbClr val="FF0000"/>
                </a:solidFill>
                <a:latin typeface="Bookman Old Style" pitchFamily="18" charset="0"/>
              </a:rPr>
              <a:t>LF </a:t>
            </a:r>
            <a:r>
              <a:rPr lang="en-US" sz="2400" dirty="0" smtClean="0">
                <a:solidFill>
                  <a:srgbClr val="FF0000"/>
                </a:solidFill>
                <a:latin typeface="Bookman Old Style" pitchFamily="18" charset="0"/>
              </a:rPr>
              <a:t>are calculated in the </a:t>
            </a:r>
            <a:r>
              <a:rPr lang="en-US" sz="2400" dirty="0" smtClean="0">
                <a:solidFill>
                  <a:srgbClr val="FF0000"/>
                </a:solidFill>
                <a:latin typeface="Bookman Old Style" pitchFamily="18" charset="0"/>
              </a:rPr>
              <a:t>backward </a:t>
            </a:r>
            <a:r>
              <a:rPr lang="en-US" sz="2400" dirty="0" smtClean="0">
                <a:solidFill>
                  <a:srgbClr val="FF0000"/>
                </a:solidFill>
                <a:latin typeface="Bookman Old Style" pitchFamily="18" charset="0"/>
              </a:rPr>
              <a:t>pass through the network diagram</a:t>
            </a:r>
            <a:r>
              <a:rPr lang="en-US" sz="2400" dirty="0" smtClean="0">
                <a:solidFill>
                  <a:srgbClr val="FF0000"/>
                </a:solidFill>
                <a:latin typeface="Bookman Old Style" pitchFamily="18" charset="0"/>
              </a:rPr>
              <a:t>.</a:t>
            </a:r>
            <a:endParaRPr lang="en-US" sz="2400" b="1" dirty="0" smtClean="0">
              <a:solidFill>
                <a:srgbClr val="FF0000"/>
              </a:solidFill>
              <a:latin typeface="Bookman Old Style" pitchFamily="18" charset="0"/>
            </a:endParaRPr>
          </a:p>
          <a:p>
            <a:r>
              <a:rPr lang="en-US" sz="2400" b="1" dirty="0" smtClean="0">
                <a:latin typeface="Bookman Old Style" pitchFamily="18" charset="0"/>
              </a:rPr>
              <a:t>Latest </a:t>
            </a:r>
            <a:r>
              <a:rPr lang="en-US" sz="2400" b="1" dirty="0">
                <a:latin typeface="Bookman Old Style" pitchFamily="18" charset="0"/>
              </a:rPr>
              <a:t>start time (LST):</a:t>
            </a:r>
            <a:r>
              <a:rPr lang="en-US" sz="2400" dirty="0">
                <a:latin typeface="Bookman Old Style" pitchFamily="18" charset="0"/>
              </a:rPr>
              <a:t> It is the difference between MT and the maximum of all paths from this task to the finish. </a:t>
            </a:r>
            <a:endParaRPr lang="en-US" sz="2400" dirty="0" smtClean="0">
              <a:latin typeface="Bookman Old Style" pitchFamily="18" charset="0"/>
            </a:endParaRPr>
          </a:p>
          <a:p>
            <a:pPr marL="0" indent="0">
              <a:buNone/>
            </a:pPr>
            <a:r>
              <a:rPr lang="en-US" sz="2400" dirty="0" smtClean="0">
                <a:latin typeface="Bookman Old Style" pitchFamily="18" charset="0"/>
              </a:rPr>
              <a:t>                            </a:t>
            </a:r>
            <a:r>
              <a:rPr lang="en-US" sz="2400" dirty="0" smtClean="0">
                <a:solidFill>
                  <a:srgbClr val="FF0000"/>
                </a:solidFill>
                <a:latin typeface="Bookman Old Style" pitchFamily="18" charset="0"/>
              </a:rPr>
              <a:t>LS= LF-activity duration</a:t>
            </a:r>
          </a:p>
          <a:p>
            <a:r>
              <a:rPr lang="en-US" sz="2400" b="1" dirty="0" smtClean="0">
                <a:latin typeface="Bookman Old Style" pitchFamily="18" charset="0"/>
              </a:rPr>
              <a:t>Latest </a:t>
            </a:r>
            <a:r>
              <a:rPr lang="en-US" sz="2400" b="1" dirty="0">
                <a:latin typeface="Bookman Old Style" pitchFamily="18" charset="0"/>
              </a:rPr>
              <a:t>finish (LF): </a:t>
            </a:r>
            <a:r>
              <a:rPr lang="en-US" sz="2400" dirty="0">
                <a:latin typeface="Bookman Old Style" pitchFamily="18" charset="0"/>
              </a:rPr>
              <a:t>LF indicates the latest time by which a task can finish without affecting the final completion time of the project. A task completing beyond its LF would cause project delay. LF of a task can be obtained by subtracting maximum of all paths from this task to finish from MT. </a:t>
            </a:r>
            <a:endParaRPr lang="en-US" sz="2400" dirty="0" smtClean="0">
              <a:latin typeface="Bookman Old Style" pitchFamily="18" charset="0"/>
            </a:endParaRPr>
          </a:p>
          <a:p>
            <a:pPr marL="0" indent="0">
              <a:buNone/>
            </a:pPr>
            <a:r>
              <a:rPr lang="en-US" sz="2400" dirty="0">
                <a:latin typeface="Bookman Old Style" pitchFamily="18" charset="0"/>
              </a:rPr>
              <a:t> </a:t>
            </a:r>
            <a:r>
              <a:rPr lang="en-US" sz="2400" dirty="0" smtClean="0">
                <a:latin typeface="Bookman Old Style" pitchFamily="18" charset="0"/>
              </a:rPr>
              <a:t>            </a:t>
            </a:r>
            <a:r>
              <a:rPr lang="en-US" sz="2400" dirty="0" smtClean="0">
                <a:solidFill>
                  <a:srgbClr val="FF0000"/>
                </a:solidFill>
                <a:latin typeface="Bookman Old Style" pitchFamily="18" charset="0"/>
              </a:rPr>
              <a:t>LF= LS value of Immediate successor activity</a:t>
            </a:r>
          </a:p>
          <a:p>
            <a:r>
              <a:rPr lang="en-US" sz="2400" b="1" dirty="0" smtClean="0">
                <a:latin typeface="Bookman Old Style" pitchFamily="18" charset="0"/>
              </a:rPr>
              <a:t>Slack time (ST): </a:t>
            </a:r>
            <a:r>
              <a:rPr lang="en-US" sz="2400" dirty="0" smtClean="0">
                <a:latin typeface="Bookman Old Style" pitchFamily="18" charset="0"/>
              </a:rPr>
              <a:t>The slack time (or float time) is the total time that a task may be delayed before it will affect the end time of the project. The slack time indicates the ”flexibility” in starting and completion of tasks. </a:t>
            </a:r>
            <a:r>
              <a:rPr lang="en-US" sz="2400" dirty="0" smtClean="0">
                <a:solidFill>
                  <a:srgbClr val="FF0000"/>
                </a:solidFill>
                <a:latin typeface="Bookman Old Style" pitchFamily="18" charset="0"/>
              </a:rPr>
              <a:t>ST for a task is LS-ES and can equivalently be written as LF-EF. </a:t>
            </a:r>
            <a:endParaRPr lang="en-IN" sz="2400" dirty="0" smtClean="0">
              <a:solidFill>
                <a:srgbClr val="FF0000"/>
              </a:solidFill>
              <a:latin typeface="Bookman Old Style" pitchFamily="18" charset="0"/>
            </a:endParaRPr>
          </a:p>
        </p:txBody>
      </p:sp>
    </p:spTree>
    <p:extLst>
      <p:ext uri="{BB962C8B-B14F-4D97-AF65-F5344CB8AC3E}">
        <p14:creationId xmlns="" xmlns:p14="http://schemas.microsoft.com/office/powerpoint/2010/main" val="18714439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71725" y="1600200"/>
            <a:ext cx="7448550" cy="4228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91578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00300" y="1571625"/>
            <a:ext cx="7391400" cy="371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0466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49003" y="2169710"/>
            <a:ext cx="6543634" cy="403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681717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7"/>
            <a:ext cx="10400641" cy="883954"/>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 PERT Charts</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089329"/>
            <a:ext cx="11305309" cy="5546998"/>
          </a:xfrm>
          <a:ln/>
        </p:spPr>
        <p:txBody>
          <a:bodyPr lIns="19841" tIns="51588" rIns="19841" bIns="51588">
            <a:normAutofit/>
          </a:bodyPr>
          <a:lstStyle/>
          <a:p>
            <a:endParaRPr lang="en-US" sz="2400" dirty="0" smtClean="0">
              <a:latin typeface="Bookman Old Style" pitchFamily="18" charset="0"/>
            </a:endParaRPr>
          </a:p>
          <a:p>
            <a:r>
              <a:rPr lang="en-US" sz="2400" b="1" dirty="0" smtClean="0">
                <a:latin typeface="Bookman Old Style" pitchFamily="18" charset="0"/>
              </a:rPr>
              <a:t>Project Evaluation and Review Technique (PERT)</a:t>
            </a:r>
            <a:r>
              <a:rPr lang="en-US" sz="2400" dirty="0" smtClean="0">
                <a:latin typeface="Bookman Old Style" pitchFamily="18" charset="0"/>
              </a:rPr>
              <a:t> charts are a more sophisticated form of activity chart</a:t>
            </a:r>
            <a:r>
              <a:rPr lang="en-US" sz="2400" dirty="0" smtClean="0">
                <a:latin typeface="Bookman Old Style" pitchFamily="18" charset="0"/>
              </a:rPr>
              <a:t>.</a:t>
            </a:r>
          </a:p>
          <a:p>
            <a:r>
              <a:rPr lang="en-US" sz="2400" dirty="0" smtClean="0">
                <a:latin typeface="Bookman Old Style" pitchFamily="18" charset="0"/>
              </a:rPr>
              <a:t>PERT charts like activity networks consist of a network of boxes and arrows</a:t>
            </a:r>
            <a:r>
              <a:rPr lang="en-US" sz="2400" dirty="0" smtClean="0">
                <a:latin typeface="Bookman Old Style" pitchFamily="18" charset="0"/>
              </a:rPr>
              <a:t>.</a:t>
            </a:r>
            <a:endParaRPr lang="en-US" sz="2400" dirty="0" smtClean="0">
              <a:latin typeface="Bookman Old Style" pitchFamily="18" charset="0"/>
            </a:endParaRPr>
          </a:p>
          <a:p>
            <a:r>
              <a:rPr lang="en-US" sz="2400" dirty="0" smtClean="0">
                <a:latin typeface="Bookman Old Style" pitchFamily="18" charset="0"/>
              </a:rPr>
              <a:t>The </a:t>
            </a:r>
            <a:r>
              <a:rPr lang="en-US" sz="2400" dirty="0">
                <a:latin typeface="Bookman Old Style" pitchFamily="18" charset="0"/>
              </a:rPr>
              <a:t>activity durations computed using an activity network are only estimated duration. </a:t>
            </a:r>
            <a:endParaRPr lang="en-US" sz="2400" dirty="0" smtClean="0">
              <a:latin typeface="Bookman Old Style" pitchFamily="18" charset="0"/>
            </a:endParaRPr>
          </a:p>
          <a:p>
            <a:r>
              <a:rPr lang="en-US" sz="2400" dirty="0" smtClean="0">
                <a:latin typeface="Bookman Old Style" pitchFamily="18" charset="0"/>
              </a:rPr>
              <a:t>It </a:t>
            </a:r>
            <a:r>
              <a:rPr lang="en-US" sz="2400" dirty="0">
                <a:latin typeface="Bookman Old Style" pitchFamily="18" charset="0"/>
              </a:rPr>
              <a:t>is therefore not possible to estimate the worst case (pessimistic) and best case (optimistic) estimations using an activity diagram. </a:t>
            </a:r>
            <a:endParaRPr lang="en-US" sz="2400" dirty="0" smtClean="0">
              <a:latin typeface="Bookman Old Style" pitchFamily="18" charset="0"/>
            </a:endParaRPr>
          </a:p>
          <a:p>
            <a:r>
              <a:rPr lang="en-US" sz="2400" dirty="0">
                <a:latin typeface="Bookman Old Style" pitchFamily="18" charset="0"/>
              </a:rPr>
              <a:t>The CPM can be used to determine the duration of a </a:t>
            </a:r>
            <a:r>
              <a:rPr lang="en-US" sz="2400" dirty="0" smtClean="0">
                <a:latin typeface="Bookman Old Style" pitchFamily="18" charset="0"/>
              </a:rPr>
              <a:t>project.</a:t>
            </a:r>
            <a:endParaRPr lang="en-IN" sz="2400" dirty="0" smtClean="0">
              <a:latin typeface="Bookman Old Style" pitchFamily="18" charset="0"/>
            </a:endParaRPr>
          </a:p>
        </p:txBody>
      </p:sp>
    </p:spTree>
    <p:extLst>
      <p:ext uri="{BB962C8B-B14F-4D97-AF65-F5344CB8AC3E}">
        <p14:creationId xmlns="" xmlns:p14="http://schemas.microsoft.com/office/powerpoint/2010/main" val="1213332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7"/>
            <a:ext cx="10400641" cy="883954"/>
          </a:xfrm>
          <a:ln/>
        </p:spPr>
        <p:txBody>
          <a:bodyPr lIns="19841" tIns="51588" rIns="19841" bIns="51588">
            <a:normAutofit/>
          </a:bodyPr>
          <a:lstStyle/>
          <a:p>
            <a:pPr>
              <a:spcBef>
                <a:spcPts val="1000"/>
              </a:spcBef>
            </a:pPr>
            <a:r>
              <a:rPr lang="en-US" b="1" dirty="0">
                <a:solidFill>
                  <a:srgbClr val="FF0000"/>
                </a:solidFill>
                <a:latin typeface="Bookman Old Style" pitchFamily="18" charset="0"/>
              </a:rPr>
              <a:t> PERT Charts</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089329"/>
            <a:ext cx="11305309" cy="5546998"/>
          </a:xfrm>
          <a:ln/>
        </p:spPr>
        <p:txBody>
          <a:bodyPr lIns="19841" tIns="51588" rIns="19841" bIns="51588">
            <a:normAutofit/>
          </a:bodyPr>
          <a:lstStyle/>
          <a:p>
            <a:r>
              <a:rPr lang="en-US" sz="2400" dirty="0" smtClean="0">
                <a:latin typeface="Bookman Old Style" pitchFamily="18" charset="0"/>
              </a:rPr>
              <a:t>In PERT chart, each </a:t>
            </a:r>
            <a:r>
              <a:rPr lang="en-US" sz="2400" dirty="0">
                <a:latin typeface="Bookman Old Style" pitchFamily="18" charset="0"/>
              </a:rPr>
              <a:t>task is annotated with three estimates:</a:t>
            </a:r>
          </a:p>
          <a:p>
            <a:r>
              <a:rPr lang="en-US" sz="2400" b="1" dirty="0">
                <a:latin typeface="Bookman Old Style" pitchFamily="18" charset="0"/>
              </a:rPr>
              <a:t>Optimistic (O): </a:t>
            </a:r>
            <a:r>
              <a:rPr lang="en-US" sz="2400" dirty="0">
                <a:latin typeface="Bookman Old Style" pitchFamily="18" charset="0"/>
              </a:rPr>
              <a:t>The best possible case task completion time. </a:t>
            </a:r>
            <a:endParaRPr lang="en-US" sz="2400" dirty="0" smtClean="0">
              <a:latin typeface="Bookman Old Style" pitchFamily="18" charset="0"/>
            </a:endParaRPr>
          </a:p>
          <a:p>
            <a:r>
              <a:rPr lang="en-US" sz="2400" b="1" dirty="0" smtClean="0">
                <a:latin typeface="Bookman Old Style" pitchFamily="18" charset="0"/>
              </a:rPr>
              <a:t>Most </a:t>
            </a:r>
            <a:r>
              <a:rPr lang="en-US" sz="2400" b="1" dirty="0">
                <a:latin typeface="Bookman Old Style" pitchFamily="18" charset="0"/>
              </a:rPr>
              <a:t>likely estimate (M): </a:t>
            </a:r>
            <a:r>
              <a:rPr lang="en-US" sz="2400" dirty="0">
                <a:latin typeface="Bookman Old Style" pitchFamily="18" charset="0"/>
              </a:rPr>
              <a:t>Most likely task completion </a:t>
            </a:r>
            <a:r>
              <a:rPr lang="en-US" sz="2400" dirty="0" smtClean="0">
                <a:latin typeface="Bookman Old Style" pitchFamily="18" charset="0"/>
              </a:rPr>
              <a:t>time.</a:t>
            </a:r>
          </a:p>
          <a:p>
            <a:r>
              <a:rPr lang="en-US" sz="2400" b="1" dirty="0" smtClean="0">
                <a:latin typeface="Bookman Old Style" pitchFamily="18" charset="0"/>
              </a:rPr>
              <a:t>Worst </a:t>
            </a:r>
            <a:r>
              <a:rPr lang="en-US" sz="2400" b="1" dirty="0">
                <a:latin typeface="Bookman Old Style" pitchFamily="18" charset="0"/>
              </a:rPr>
              <a:t>case (W):</a:t>
            </a:r>
            <a:r>
              <a:rPr lang="en-US" sz="2400" dirty="0">
                <a:latin typeface="Bookman Old Style" pitchFamily="18" charset="0"/>
              </a:rPr>
              <a:t> The worst possible case task completion time</a:t>
            </a:r>
            <a:r>
              <a:rPr lang="en-US" sz="2400" dirty="0" smtClean="0">
                <a:latin typeface="Bookman Old Style" pitchFamily="18" charset="0"/>
              </a:rPr>
              <a:t>.</a:t>
            </a:r>
          </a:p>
          <a:p>
            <a:r>
              <a:rPr lang="en-US" sz="2400" dirty="0">
                <a:latin typeface="Bookman Old Style" pitchFamily="18" charset="0"/>
              </a:rPr>
              <a:t>The optimistic (O) and worst case (W) estimates represent the </a:t>
            </a:r>
            <a:r>
              <a:rPr lang="en-US" sz="2400" dirty="0" smtClean="0">
                <a:latin typeface="Bookman Old Style" pitchFamily="18" charset="0"/>
              </a:rPr>
              <a:t>all </a:t>
            </a:r>
            <a:r>
              <a:rPr lang="en-US" sz="2400" dirty="0">
                <a:latin typeface="Bookman Old Style" pitchFamily="18" charset="0"/>
              </a:rPr>
              <a:t>possible scenarios of task completion. </a:t>
            </a:r>
            <a:endParaRPr lang="en-US" sz="2400" dirty="0" smtClean="0">
              <a:latin typeface="Bookman Old Style" pitchFamily="18" charset="0"/>
            </a:endParaRPr>
          </a:p>
          <a:p>
            <a:r>
              <a:rPr lang="en-US" sz="2400" dirty="0" smtClean="0">
                <a:latin typeface="Bookman Old Style" pitchFamily="18" charset="0"/>
              </a:rPr>
              <a:t>The </a:t>
            </a:r>
            <a:r>
              <a:rPr lang="en-US" sz="2400" dirty="0">
                <a:latin typeface="Bookman Old Style" pitchFamily="18" charset="0"/>
              </a:rPr>
              <a:t>most likely estimate (M) is the completion time that has the highest probability. </a:t>
            </a:r>
            <a:endParaRPr lang="en-US" sz="2400" dirty="0" smtClean="0">
              <a:latin typeface="Bookman Old Style" pitchFamily="18" charset="0"/>
            </a:endParaRPr>
          </a:p>
          <a:p>
            <a:r>
              <a:rPr lang="en-US" sz="2400" dirty="0">
                <a:latin typeface="Bookman Old Style" pitchFamily="18" charset="0"/>
              </a:rPr>
              <a:t>The three estimates are used to compute the </a:t>
            </a:r>
            <a:r>
              <a:rPr lang="en-US" sz="2400" dirty="0" smtClean="0">
                <a:latin typeface="Bookman Old Style" pitchFamily="18" charset="0"/>
              </a:rPr>
              <a:t>mean </a:t>
            </a:r>
            <a:r>
              <a:rPr lang="en-US" sz="2400" dirty="0">
                <a:latin typeface="Bookman Old Style" pitchFamily="18" charset="0"/>
              </a:rPr>
              <a:t>estimated </a:t>
            </a:r>
            <a:r>
              <a:rPr lang="en-US" sz="2400" dirty="0" smtClean="0">
                <a:latin typeface="Bookman Old Style" pitchFamily="18" charset="0"/>
              </a:rPr>
              <a:t>time</a:t>
            </a:r>
            <a:r>
              <a:rPr lang="en-US" sz="2400" dirty="0" smtClean="0">
                <a:latin typeface="Bookman Old Style" pitchFamily="18" charset="0"/>
              </a:rPr>
              <a:t>. It </a:t>
            </a:r>
            <a:r>
              <a:rPr lang="en-US" sz="2400" dirty="0">
                <a:latin typeface="Bookman Old Style" pitchFamily="18" charset="0"/>
              </a:rPr>
              <a:t>is calculated as ET = (O + 4M + W )/6.</a:t>
            </a:r>
          </a:p>
        </p:txBody>
      </p:sp>
    </p:spTree>
    <p:extLst>
      <p:ext uri="{BB962C8B-B14F-4D97-AF65-F5344CB8AC3E}">
        <p14:creationId xmlns="" xmlns:p14="http://schemas.microsoft.com/office/powerpoint/2010/main" val="246478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smtClean="0">
                <a:solidFill>
                  <a:srgbClr val="0033CC"/>
                </a:solidFill>
                <a:latin typeface="Bookman Old Style" pitchFamily="18" charset="0"/>
              </a:rPr>
              <a:t>Sliding Window Planning</a:t>
            </a:r>
            <a:endParaRPr lang="en-GB" sz="2000"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fontScale="92500" lnSpcReduction="10000"/>
          </a:bodyPr>
          <a:lstStyle/>
          <a:p>
            <a:pPr lvl="0"/>
            <a:r>
              <a:rPr lang="en-US" sz="2800" dirty="0">
                <a:latin typeface="Bookman Old Style" pitchFamily="18" charset="0"/>
              </a:rPr>
              <a:t>It is usually very difficult to make accurate plans for large projects at project initiation. </a:t>
            </a:r>
            <a:endParaRPr lang="en-US" sz="2800" dirty="0" smtClean="0">
              <a:latin typeface="Bookman Old Style" pitchFamily="18" charset="0"/>
            </a:endParaRPr>
          </a:p>
          <a:p>
            <a:pPr lvl="0"/>
            <a:r>
              <a:rPr lang="en-US" sz="2800" dirty="0">
                <a:latin typeface="Bookman Old Style" pitchFamily="18" charset="0"/>
              </a:rPr>
              <a:t> In order to overcome this problem, sometimes project managers undertake project planning over several stages</a:t>
            </a:r>
            <a:r>
              <a:rPr lang="en-US" sz="2800" dirty="0" smtClean="0">
                <a:latin typeface="Bookman Old Style" pitchFamily="18" charset="0"/>
              </a:rPr>
              <a:t>.</a:t>
            </a:r>
          </a:p>
          <a:p>
            <a:pPr lvl="0"/>
            <a:r>
              <a:rPr lang="en-US" sz="2800" dirty="0">
                <a:latin typeface="Bookman Old Style" pitchFamily="18" charset="0"/>
              </a:rPr>
              <a:t> Planning a project over a number of stages protects managers from making big commitments at the start of the project. </a:t>
            </a:r>
            <a:endParaRPr lang="en-US" sz="2800" dirty="0" smtClean="0">
              <a:latin typeface="Bookman Old Style" pitchFamily="18" charset="0"/>
            </a:endParaRPr>
          </a:p>
          <a:p>
            <a:pPr lvl="0"/>
            <a:r>
              <a:rPr lang="en-US" sz="2800" dirty="0" smtClean="0">
                <a:latin typeface="Bookman Old Style" pitchFamily="18" charset="0"/>
              </a:rPr>
              <a:t>This </a:t>
            </a:r>
            <a:r>
              <a:rPr lang="en-US" sz="2800" dirty="0">
                <a:latin typeface="Bookman Old Style" pitchFamily="18" charset="0"/>
              </a:rPr>
              <a:t>technique of staggered planning is known as </a:t>
            </a:r>
            <a:r>
              <a:rPr lang="en-US" sz="2800" b="1" dirty="0">
                <a:latin typeface="Bookman Old Style" pitchFamily="18" charset="0"/>
              </a:rPr>
              <a:t>sliding window planning. </a:t>
            </a:r>
            <a:endParaRPr lang="en-US" sz="2800" b="1" dirty="0" smtClean="0">
              <a:latin typeface="Bookman Old Style" pitchFamily="18" charset="0"/>
            </a:endParaRPr>
          </a:p>
          <a:p>
            <a:pPr lvl="0"/>
            <a:r>
              <a:rPr lang="en-US" sz="2800" dirty="0">
                <a:latin typeface="Bookman Old Style" pitchFamily="18" charset="0"/>
              </a:rPr>
              <a:t>In the sliding window planning technique, starting with an initial plan, the project is planned more accurately over a number of stages. </a:t>
            </a:r>
            <a:endParaRPr lang="en-US" sz="2800" dirty="0" smtClean="0">
              <a:latin typeface="Bookman Old Style" pitchFamily="18" charset="0"/>
            </a:endParaRPr>
          </a:p>
          <a:p>
            <a:pPr marL="0" lvl="0" indent="0">
              <a:buNone/>
            </a:pPr>
            <a:endParaRPr lang="en-IN" sz="2800" dirty="0">
              <a:latin typeface="Bookman Old Style" pitchFamily="18" charset="0"/>
            </a:endParaRPr>
          </a:p>
        </p:txBody>
      </p:sp>
    </p:spTree>
    <p:extLst>
      <p:ext uri="{BB962C8B-B14F-4D97-AF65-F5344CB8AC3E}">
        <p14:creationId xmlns="" xmlns:p14="http://schemas.microsoft.com/office/powerpoint/2010/main" val="27801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57438" y="1643063"/>
            <a:ext cx="7477125" cy="3571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196763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71486" y="1118259"/>
          <a:ext cx="8128000" cy="5045826"/>
        </p:xfrm>
        <a:graphic>
          <a:graphicData uri="http://schemas.openxmlformats.org/drawingml/2006/table">
            <a:tbl>
              <a:tblPr firstRow="1" bandRow="1">
                <a:tableStyleId>{5940675A-B579-460E-94D1-54222C63F5DA}</a:tableStyleId>
              </a:tblPr>
              <a:tblGrid>
                <a:gridCol w="1625600"/>
                <a:gridCol w="1066800"/>
                <a:gridCol w="1330036"/>
                <a:gridCol w="1425039"/>
                <a:gridCol w="2680525"/>
              </a:tblGrid>
              <a:tr h="602673">
                <a:tc>
                  <a:txBody>
                    <a:bodyPr/>
                    <a:lstStyle/>
                    <a:p>
                      <a:pPr algn="ctr"/>
                      <a:r>
                        <a:rPr lang="en-IN" b="1" dirty="0" smtClean="0">
                          <a:latin typeface="Bookman Old Style" pitchFamily="18" charset="0"/>
                        </a:rPr>
                        <a:t>Activity</a:t>
                      </a:r>
                      <a:endParaRPr lang="en-IN" b="1" dirty="0">
                        <a:latin typeface="Bookman Old Style" pitchFamily="18" charset="0"/>
                      </a:endParaRPr>
                    </a:p>
                  </a:txBody>
                  <a:tcPr/>
                </a:tc>
                <a:tc>
                  <a:txBody>
                    <a:bodyPr/>
                    <a:lstStyle/>
                    <a:p>
                      <a:pPr algn="ctr"/>
                      <a:endParaRPr lang="en-IN" dirty="0" smtClean="0">
                        <a:latin typeface="Bookman Old Style" pitchFamily="18" charset="0"/>
                      </a:endParaRPr>
                    </a:p>
                    <a:p>
                      <a:pPr algn="ctr"/>
                      <a:r>
                        <a:rPr lang="en-IN" dirty="0" smtClean="0">
                          <a:latin typeface="Bookman Old Style" pitchFamily="18" charset="0"/>
                        </a:rPr>
                        <a:t>O</a:t>
                      </a:r>
                      <a:endParaRPr lang="en-IN" dirty="0">
                        <a:latin typeface="Bookman Old Style" pitchFamily="18" charset="0"/>
                      </a:endParaRPr>
                    </a:p>
                  </a:txBody>
                  <a:tcPr/>
                </a:tc>
                <a:tc>
                  <a:txBody>
                    <a:bodyPr/>
                    <a:lstStyle/>
                    <a:p>
                      <a:pPr algn="ctr"/>
                      <a:endParaRPr lang="en-IN" dirty="0" smtClean="0">
                        <a:latin typeface="Bookman Old Style" pitchFamily="18" charset="0"/>
                      </a:endParaRPr>
                    </a:p>
                    <a:p>
                      <a:pPr algn="ctr"/>
                      <a:r>
                        <a:rPr lang="en-IN" dirty="0" smtClean="0">
                          <a:latin typeface="Bookman Old Style" pitchFamily="18" charset="0"/>
                        </a:rPr>
                        <a:t>M</a:t>
                      </a:r>
                      <a:endParaRPr lang="en-IN" dirty="0">
                        <a:latin typeface="Bookman Old Style" pitchFamily="18" charset="0"/>
                      </a:endParaRPr>
                    </a:p>
                  </a:txBody>
                  <a:tcPr/>
                </a:tc>
                <a:tc>
                  <a:txBody>
                    <a:bodyPr/>
                    <a:lstStyle/>
                    <a:p>
                      <a:pPr algn="ctr"/>
                      <a:endParaRPr lang="en-IN" dirty="0" smtClean="0">
                        <a:latin typeface="Bookman Old Style" pitchFamily="18" charset="0"/>
                      </a:endParaRPr>
                    </a:p>
                    <a:p>
                      <a:pPr algn="ctr"/>
                      <a:r>
                        <a:rPr lang="en-IN" dirty="0" smtClean="0">
                          <a:latin typeface="Bookman Old Style" pitchFamily="18" charset="0"/>
                        </a:rPr>
                        <a:t>W</a:t>
                      </a:r>
                      <a:endParaRPr lang="en-IN" dirty="0">
                        <a:latin typeface="Bookman Old Style" pitchFamily="18" charset="0"/>
                      </a:endParaRPr>
                    </a:p>
                  </a:txBody>
                  <a:tcPr/>
                </a:tc>
                <a:tc>
                  <a:txBody>
                    <a:bodyPr/>
                    <a:lstStyle/>
                    <a:p>
                      <a:pPr algn="ctr"/>
                      <a:r>
                        <a:rPr lang="en-IN" dirty="0" smtClean="0">
                          <a:latin typeface="Bookman Old Style" pitchFamily="18" charset="0"/>
                        </a:rPr>
                        <a:t>Estimated time=(O+4M+W)/6</a:t>
                      </a:r>
                      <a:endParaRPr lang="en-IN" dirty="0">
                        <a:latin typeface="Bookman Old Style" pitchFamily="18" charset="0"/>
                      </a:endParaRPr>
                    </a:p>
                  </a:txBody>
                  <a:tcPr/>
                </a:tc>
              </a:tr>
              <a:tr h="602673">
                <a:tc>
                  <a:txBody>
                    <a:bodyPr/>
                    <a:lstStyle/>
                    <a:p>
                      <a:pPr algn="ctr"/>
                      <a:r>
                        <a:rPr lang="en-IN" b="1" dirty="0" smtClean="0">
                          <a:latin typeface="Bookman Old Style" pitchFamily="18" charset="0"/>
                        </a:rPr>
                        <a:t>Specification</a:t>
                      </a:r>
                      <a:endParaRPr lang="en-IN" b="1" dirty="0">
                        <a:latin typeface="Bookman Old Style" pitchFamily="18" charset="0"/>
                      </a:endParaRPr>
                    </a:p>
                  </a:txBody>
                  <a:tcPr/>
                </a:tc>
                <a:tc>
                  <a:txBody>
                    <a:bodyPr/>
                    <a:lstStyle/>
                    <a:p>
                      <a:pPr algn="ctr"/>
                      <a:r>
                        <a:rPr lang="en-IN" dirty="0" smtClean="0"/>
                        <a:t>12</a:t>
                      </a:r>
                      <a:endParaRPr lang="en-IN" dirty="0"/>
                    </a:p>
                  </a:txBody>
                  <a:tcPr/>
                </a:tc>
                <a:tc>
                  <a:txBody>
                    <a:bodyPr/>
                    <a:lstStyle/>
                    <a:p>
                      <a:pPr algn="ctr"/>
                      <a:r>
                        <a:rPr lang="en-IN" dirty="0" smtClean="0"/>
                        <a:t>15</a:t>
                      </a:r>
                      <a:endParaRPr lang="en-IN" dirty="0"/>
                    </a:p>
                  </a:txBody>
                  <a:tcPr/>
                </a:tc>
                <a:tc>
                  <a:txBody>
                    <a:bodyPr/>
                    <a:lstStyle/>
                    <a:p>
                      <a:pPr algn="ctr"/>
                      <a:r>
                        <a:rPr lang="en-IN" dirty="0" smtClean="0"/>
                        <a:t>20</a:t>
                      </a:r>
                      <a:endParaRPr lang="en-IN" dirty="0"/>
                    </a:p>
                  </a:txBody>
                  <a:tcPr/>
                </a:tc>
                <a:tc>
                  <a:txBody>
                    <a:bodyPr/>
                    <a:lstStyle/>
                    <a:p>
                      <a:pPr algn="ctr"/>
                      <a:r>
                        <a:rPr lang="en-IN" dirty="0" smtClean="0"/>
                        <a:t>15.3</a:t>
                      </a:r>
                      <a:endParaRPr lang="en-IN" dirty="0"/>
                    </a:p>
                  </a:txBody>
                  <a:tcPr/>
                </a:tc>
              </a:tr>
              <a:tr h="602673">
                <a:tc>
                  <a:txBody>
                    <a:bodyPr/>
                    <a:lstStyle/>
                    <a:p>
                      <a:pPr algn="ctr"/>
                      <a:r>
                        <a:rPr lang="en-IN" b="1" dirty="0" smtClean="0">
                          <a:latin typeface="Bookman Old Style" pitchFamily="18" charset="0"/>
                        </a:rPr>
                        <a:t>Design Database</a:t>
                      </a:r>
                    </a:p>
                  </a:txBody>
                  <a:tcPr/>
                </a:tc>
                <a:tc>
                  <a:txBody>
                    <a:bodyPr/>
                    <a:lstStyle/>
                    <a:p>
                      <a:pPr algn="ctr"/>
                      <a:r>
                        <a:rPr lang="en-IN" dirty="0" smtClean="0"/>
                        <a:t>40</a:t>
                      </a:r>
                      <a:endParaRPr lang="en-IN" dirty="0"/>
                    </a:p>
                  </a:txBody>
                  <a:tcPr/>
                </a:tc>
                <a:tc>
                  <a:txBody>
                    <a:bodyPr/>
                    <a:lstStyle/>
                    <a:p>
                      <a:pPr algn="ctr"/>
                      <a:r>
                        <a:rPr lang="en-IN" dirty="0" smtClean="0"/>
                        <a:t>45</a:t>
                      </a:r>
                      <a:endParaRPr lang="en-IN" dirty="0"/>
                    </a:p>
                  </a:txBody>
                  <a:tcPr/>
                </a:tc>
                <a:tc>
                  <a:txBody>
                    <a:bodyPr/>
                    <a:lstStyle/>
                    <a:p>
                      <a:pPr algn="ctr"/>
                      <a:r>
                        <a:rPr lang="en-IN" dirty="0" smtClean="0"/>
                        <a:t>60</a:t>
                      </a:r>
                      <a:endParaRPr lang="en-IN" dirty="0"/>
                    </a:p>
                  </a:txBody>
                  <a:tcPr/>
                </a:tc>
                <a:tc>
                  <a:txBody>
                    <a:bodyPr/>
                    <a:lstStyle/>
                    <a:p>
                      <a:pPr algn="ctr"/>
                      <a:r>
                        <a:rPr lang="en-IN" dirty="0" smtClean="0"/>
                        <a:t>46.66</a:t>
                      </a:r>
                      <a:endParaRPr lang="en-IN" dirty="0"/>
                    </a:p>
                  </a:txBody>
                  <a:tcPr/>
                </a:tc>
              </a:tr>
              <a:tr h="602673">
                <a:tc>
                  <a:txBody>
                    <a:bodyPr/>
                    <a:lstStyle/>
                    <a:p>
                      <a:pPr algn="ctr"/>
                      <a:r>
                        <a:rPr lang="en-IN" b="1" dirty="0" smtClean="0">
                          <a:latin typeface="Bookman Old Style" pitchFamily="18" charset="0"/>
                        </a:rPr>
                        <a:t>Code database</a:t>
                      </a:r>
                      <a:endParaRPr lang="en-IN" b="1" dirty="0">
                        <a:latin typeface="Bookman Old Style" pitchFamily="18" charset="0"/>
                      </a:endParaRPr>
                    </a:p>
                  </a:txBody>
                  <a:tcPr/>
                </a:tc>
                <a:tc>
                  <a:txBody>
                    <a:bodyPr/>
                    <a:lstStyle/>
                    <a:p>
                      <a:pPr algn="ctr"/>
                      <a:r>
                        <a:rPr lang="en-IN" dirty="0" smtClean="0"/>
                        <a:t>95</a:t>
                      </a:r>
                      <a:endParaRPr lang="en-IN" dirty="0"/>
                    </a:p>
                  </a:txBody>
                  <a:tcPr/>
                </a:tc>
                <a:tc>
                  <a:txBody>
                    <a:bodyPr/>
                    <a:lstStyle/>
                    <a:p>
                      <a:pPr algn="ctr"/>
                      <a:r>
                        <a:rPr lang="en-IN" dirty="0" smtClean="0"/>
                        <a:t>105</a:t>
                      </a:r>
                      <a:endParaRPr lang="en-IN" dirty="0"/>
                    </a:p>
                  </a:txBody>
                  <a:tcPr/>
                </a:tc>
                <a:tc>
                  <a:txBody>
                    <a:bodyPr/>
                    <a:lstStyle/>
                    <a:p>
                      <a:pPr algn="ctr"/>
                      <a:r>
                        <a:rPr lang="en-IN" dirty="0" smtClean="0"/>
                        <a:t>120</a:t>
                      </a:r>
                      <a:endParaRPr lang="en-IN" dirty="0"/>
                    </a:p>
                  </a:txBody>
                  <a:tcPr/>
                </a:tc>
                <a:tc>
                  <a:txBody>
                    <a:bodyPr/>
                    <a:lstStyle/>
                    <a:p>
                      <a:pPr algn="ctr"/>
                      <a:r>
                        <a:rPr lang="en-IN" dirty="0" smtClean="0"/>
                        <a:t>105.83</a:t>
                      </a:r>
                      <a:endParaRPr lang="en-IN" dirty="0"/>
                    </a:p>
                  </a:txBody>
                  <a:tcPr/>
                </a:tc>
              </a:tr>
              <a:tr h="602673">
                <a:tc>
                  <a:txBody>
                    <a:bodyPr/>
                    <a:lstStyle/>
                    <a:p>
                      <a:pPr algn="ctr"/>
                      <a:r>
                        <a:rPr lang="en-IN" b="1" dirty="0" smtClean="0">
                          <a:latin typeface="Bookman Old Style" pitchFamily="18" charset="0"/>
                        </a:rPr>
                        <a:t>Design </a:t>
                      </a:r>
                      <a:r>
                        <a:rPr lang="en-IN" b="1" dirty="0" smtClean="0">
                          <a:latin typeface="Bookman Old Style" pitchFamily="18" charset="0"/>
                        </a:rPr>
                        <a:t>GUI</a:t>
                      </a:r>
                      <a:endParaRPr lang="en-IN" b="1" dirty="0" smtClean="0">
                        <a:latin typeface="Bookman Old Style" pitchFamily="18" charset="0"/>
                      </a:endParaRPr>
                    </a:p>
                  </a:txBody>
                  <a:tcPr/>
                </a:tc>
                <a:tc>
                  <a:txBody>
                    <a:bodyPr/>
                    <a:lstStyle/>
                    <a:p>
                      <a:pPr algn="ctr"/>
                      <a:r>
                        <a:rPr lang="en-IN" dirty="0" smtClean="0"/>
                        <a:t>24</a:t>
                      </a:r>
                      <a:endParaRPr lang="en-IN" dirty="0"/>
                    </a:p>
                  </a:txBody>
                  <a:tcPr/>
                </a:tc>
                <a:tc>
                  <a:txBody>
                    <a:bodyPr/>
                    <a:lstStyle/>
                    <a:p>
                      <a:pPr algn="ctr"/>
                      <a:r>
                        <a:rPr lang="en-IN" dirty="0" smtClean="0"/>
                        <a:t>30</a:t>
                      </a:r>
                      <a:endParaRPr lang="en-IN" dirty="0"/>
                    </a:p>
                  </a:txBody>
                  <a:tcPr/>
                </a:tc>
                <a:tc>
                  <a:txBody>
                    <a:bodyPr/>
                    <a:lstStyle/>
                    <a:p>
                      <a:pPr algn="ctr"/>
                      <a:r>
                        <a:rPr lang="en-IN" dirty="0" smtClean="0"/>
                        <a:t>38</a:t>
                      </a:r>
                      <a:endParaRPr lang="en-IN" dirty="0"/>
                    </a:p>
                  </a:txBody>
                  <a:tcPr/>
                </a:tc>
                <a:tc>
                  <a:txBody>
                    <a:bodyPr/>
                    <a:lstStyle/>
                    <a:p>
                      <a:pPr algn="ctr"/>
                      <a:r>
                        <a:rPr lang="en-IN" dirty="0" smtClean="0"/>
                        <a:t>30.33</a:t>
                      </a:r>
                      <a:endParaRPr lang="en-IN" dirty="0"/>
                    </a:p>
                  </a:txBody>
                  <a:tcPr/>
                </a:tc>
              </a:tr>
              <a:tr h="602673">
                <a:tc>
                  <a:txBody>
                    <a:bodyPr/>
                    <a:lstStyle/>
                    <a:p>
                      <a:pPr algn="ctr"/>
                      <a:r>
                        <a:rPr lang="en-IN" b="1" dirty="0" smtClean="0">
                          <a:latin typeface="Bookman Old Style" pitchFamily="18" charset="0"/>
                        </a:rPr>
                        <a:t>Code </a:t>
                      </a:r>
                      <a:r>
                        <a:rPr lang="en-IN" b="1" dirty="0" smtClean="0">
                          <a:latin typeface="Bookman Old Style" pitchFamily="18" charset="0"/>
                        </a:rPr>
                        <a:t>GUI</a:t>
                      </a:r>
                      <a:endParaRPr lang="en-IN" b="1" dirty="0">
                        <a:latin typeface="Bookman Old Style" pitchFamily="18" charset="0"/>
                      </a:endParaRPr>
                    </a:p>
                  </a:txBody>
                  <a:tcPr/>
                </a:tc>
                <a:tc>
                  <a:txBody>
                    <a:bodyPr/>
                    <a:lstStyle/>
                    <a:p>
                      <a:pPr algn="ctr"/>
                      <a:r>
                        <a:rPr lang="en-IN" dirty="0" smtClean="0"/>
                        <a:t>38</a:t>
                      </a:r>
                      <a:endParaRPr lang="en-IN" dirty="0"/>
                    </a:p>
                  </a:txBody>
                  <a:tcPr/>
                </a:tc>
                <a:tc>
                  <a:txBody>
                    <a:bodyPr/>
                    <a:lstStyle/>
                    <a:p>
                      <a:pPr algn="ctr"/>
                      <a:r>
                        <a:rPr lang="en-IN" dirty="0" smtClean="0"/>
                        <a:t>45</a:t>
                      </a:r>
                      <a:endParaRPr lang="en-IN" dirty="0"/>
                    </a:p>
                  </a:txBody>
                  <a:tcPr/>
                </a:tc>
                <a:tc>
                  <a:txBody>
                    <a:bodyPr/>
                    <a:lstStyle/>
                    <a:p>
                      <a:pPr algn="ctr"/>
                      <a:r>
                        <a:rPr lang="en-IN" dirty="0" smtClean="0"/>
                        <a:t>52</a:t>
                      </a:r>
                      <a:endParaRPr lang="en-IN" dirty="0"/>
                    </a:p>
                  </a:txBody>
                  <a:tcPr/>
                </a:tc>
                <a:tc>
                  <a:txBody>
                    <a:bodyPr/>
                    <a:lstStyle/>
                    <a:p>
                      <a:pPr algn="ctr"/>
                      <a:r>
                        <a:rPr lang="en-IN" dirty="0" smtClean="0"/>
                        <a:t>45</a:t>
                      </a:r>
                      <a:endParaRPr lang="en-IN" dirty="0"/>
                    </a:p>
                  </a:txBody>
                  <a:tcPr/>
                </a:tc>
              </a:tr>
              <a:tr h="602673">
                <a:tc>
                  <a:txBody>
                    <a:bodyPr/>
                    <a:lstStyle/>
                    <a:p>
                      <a:pPr algn="ctr"/>
                      <a:r>
                        <a:rPr lang="en-IN" b="1" dirty="0" smtClean="0">
                          <a:latin typeface="Bookman Old Style" pitchFamily="18" charset="0"/>
                        </a:rPr>
                        <a:t>Integrate and Test</a:t>
                      </a:r>
                      <a:endParaRPr lang="en-IN" b="1" dirty="0">
                        <a:latin typeface="Bookman Old Style" pitchFamily="18" charset="0"/>
                      </a:endParaRPr>
                    </a:p>
                  </a:txBody>
                  <a:tcPr/>
                </a:tc>
                <a:tc>
                  <a:txBody>
                    <a:bodyPr/>
                    <a:lstStyle/>
                    <a:p>
                      <a:pPr algn="ctr"/>
                      <a:r>
                        <a:rPr lang="en-IN" dirty="0" smtClean="0"/>
                        <a:t>100</a:t>
                      </a:r>
                      <a:endParaRPr lang="en-IN" dirty="0"/>
                    </a:p>
                  </a:txBody>
                  <a:tcPr/>
                </a:tc>
                <a:tc>
                  <a:txBody>
                    <a:bodyPr/>
                    <a:lstStyle/>
                    <a:p>
                      <a:pPr algn="ctr"/>
                      <a:r>
                        <a:rPr lang="en-IN" dirty="0" smtClean="0"/>
                        <a:t>120</a:t>
                      </a:r>
                      <a:endParaRPr lang="en-IN" dirty="0"/>
                    </a:p>
                  </a:txBody>
                  <a:tcPr/>
                </a:tc>
                <a:tc>
                  <a:txBody>
                    <a:bodyPr/>
                    <a:lstStyle/>
                    <a:p>
                      <a:pPr algn="ctr"/>
                      <a:r>
                        <a:rPr lang="en-IN" dirty="0" smtClean="0"/>
                        <a:t>140</a:t>
                      </a:r>
                      <a:endParaRPr lang="en-IN" dirty="0"/>
                    </a:p>
                  </a:txBody>
                  <a:tcPr/>
                </a:tc>
                <a:tc>
                  <a:txBody>
                    <a:bodyPr/>
                    <a:lstStyle/>
                    <a:p>
                      <a:pPr algn="ctr"/>
                      <a:r>
                        <a:rPr lang="en-IN" dirty="0" smtClean="0"/>
                        <a:t>120</a:t>
                      </a:r>
                      <a:endParaRPr lang="en-IN" dirty="0"/>
                    </a:p>
                  </a:txBody>
                  <a:tcPr/>
                </a:tc>
              </a:tr>
              <a:tr h="602673">
                <a:tc>
                  <a:txBody>
                    <a:bodyPr/>
                    <a:lstStyle/>
                    <a:p>
                      <a:pPr algn="ctr"/>
                      <a:r>
                        <a:rPr lang="en-IN" b="1" dirty="0" smtClean="0">
                          <a:latin typeface="Bookman Old Style" pitchFamily="18" charset="0"/>
                        </a:rPr>
                        <a:t>Write User Manual</a:t>
                      </a:r>
                      <a:endParaRPr lang="en-IN" b="1" dirty="0">
                        <a:latin typeface="Bookman Old Style" pitchFamily="18" charset="0"/>
                      </a:endParaRPr>
                    </a:p>
                  </a:txBody>
                  <a:tcPr/>
                </a:tc>
                <a:tc>
                  <a:txBody>
                    <a:bodyPr/>
                    <a:lstStyle/>
                    <a:p>
                      <a:pPr algn="ctr"/>
                      <a:r>
                        <a:rPr lang="en-IN" dirty="0" smtClean="0"/>
                        <a:t>50</a:t>
                      </a:r>
                      <a:endParaRPr lang="en-IN" dirty="0"/>
                    </a:p>
                  </a:txBody>
                  <a:tcPr/>
                </a:tc>
                <a:tc>
                  <a:txBody>
                    <a:bodyPr/>
                    <a:lstStyle/>
                    <a:p>
                      <a:pPr algn="ctr"/>
                      <a:r>
                        <a:rPr lang="en-IN" dirty="0" smtClean="0"/>
                        <a:t>60</a:t>
                      </a:r>
                      <a:endParaRPr lang="en-IN" dirty="0"/>
                    </a:p>
                  </a:txBody>
                  <a:tcPr/>
                </a:tc>
                <a:tc>
                  <a:txBody>
                    <a:bodyPr/>
                    <a:lstStyle/>
                    <a:p>
                      <a:pPr algn="ctr"/>
                      <a:r>
                        <a:rPr lang="en-IN" dirty="0" smtClean="0"/>
                        <a:t>70</a:t>
                      </a:r>
                      <a:endParaRPr lang="en-IN" dirty="0"/>
                    </a:p>
                  </a:txBody>
                  <a:tcPr/>
                </a:tc>
                <a:tc>
                  <a:txBody>
                    <a:bodyPr/>
                    <a:lstStyle/>
                    <a:p>
                      <a:pPr algn="ctr"/>
                      <a:r>
                        <a:rPr lang="en-IN" dirty="0" smtClean="0"/>
                        <a:t>60</a:t>
                      </a:r>
                      <a:endParaRPr lang="en-IN" dirty="0"/>
                    </a:p>
                  </a:txBody>
                  <a:tcPr/>
                </a:tc>
              </a:tr>
            </a:tbl>
          </a:graphicData>
        </a:graphic>
      </p:graphicFrame>
      <p:sp>
        <p:nvSpPr>
          <p:cNvPr id="5" name="Title 4"/>
          <p:cNvSpPr>
            <a:spLocks noGrp="1"/>
          </p:cNvSpPr>
          <p:nvPr>
            <p:ph type="title"/>
          </p:nvPr>
        </p:nvSpPr>
        <p:spPr>
          <a:xfrm>
            <a:off x="609600" y="274638"/>
            <a:ext cx="10972800" cy="604136"/>
          </a:xfrm>
        </p:spPr>
        <p:txBody>
          <a:bodyPr>
            <a:noAutofit/>
          </a:bodyPr>
          <a:lstStyle/>
          <a:p>
            <a:r>
              <a:rPr lang="en-IN" sz="3600" dirty="0" smtClean="0">
                <a:latin typeface="Bookman Old Style" pitchFamily="18" charset="0"/>
              </a:rPr>
              <a:t>Estimated time calculation for Pert chart</a:t>
            </a:r>
            <a:endParaRPr lang="en-IN" sz="3600" dirty="0">
              <a:latin typeface="Bookman Old Style" pitchFamily="18" charset="0"/>
            </a:endParaRPr>
          </a:p>
        </p:txBody>
      </p:sp>
    </p:spTree>
    <p:extLst>
      <p:ext uri="{BB962C8B-B14F-4D97-AF65-F5344CB8AC3E}">
        <p14:creationId xmlns="" xmlns:p14="http://schemas.microsoft.com/office/powerpoint/2010/main" val="866879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example</a:t>
            </a:r>
            <a:endParaRPr lang="en-IN" dirty="0"/>
          </a:p>
        </p:txBody>
      </p:sp>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72</a:t>
            </a:fld>
            <a:endParaRPr lang="en-IN"/>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57425" y="1452563"/>
            <a:ext cx="7677150" cy="3952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511556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02671" y="149717"/>
            <a:ext cx="10400641" cy="883954"/>
          </a:xfrm>
          <a:ln/>
        </p:spPr>
        <p:txBody>
          <a:bodyPr lIns="19841" tIns="51588" rIns="19841" bIns="51588">
            <a:normAutofit/>
          </a:bodyPr>
          <a:lstStyle/>
          <a:p>
            <a:pPr>
              <a:spcBef>
                <a:spcPts val="1000"/>
              </a:spcBef>
            </a:pPr>
            <a:r>
              <a:rPr lang="en-US" b="1" dirty="0" smtClean="0">
                <a:solidFill>
                  <a:srgbClr val="FF0000"/>
                </a:solidFill>
                <a:latin typeface="Bookman Old Style" pitchFamily="18" charset="0"/>
              </a:rPr>
              <a:t>Gantt </a:t>
            </a:r>
            <a:r>
              <a:rPr lang="en-US" b="1" dirty="0">
                <a:solidFill>
                  <a:srgbClr val="FF0000"/>
                </a:solidFill>
                <a:latin typeface="Bookman Old Style" pitchFamily="18" charset="0"/>
              </a:rPr>
              <a:t>Charts</a:t>
            </a:r>
            <a:endParaRPr lang="en-US" sz="3600" b="1"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360218" y="1089329"/>
            <a:ext cx="11305309" cy="5546998"/>
          </a:xfrm>
          <a:ln/>
        </p:spPr>
        <p:txBody>
          <a:bodyPr lIns="19841" tIns="51588" rIns="19841" bIns="51588">
            <a:normAutofit lnSpcReduction="10000"/>
          </a:bodyPr>
          <a:lstStyle/>
          <a:p>
            <a:r>
              <a:rPr lang="en-US" sz="2400" dirty="0">
                <a:latin typeface="Bookman Old Style" pitchFamily="18" charset="0"/>
              </a:rPr>
              <a:t>Gantt chart has been named after its developer Henry Gantt</a:t>
            </a:r>
            <a:r>
              <a:rPr lang="en-US" sz="2400" dirty="0" smtClean="0">
                <a:latin typeface="Bookman Old Style" pitchFamily="18" charset="0"/>
              </a:rPr>
              <a:t>.</a:t>
            </a:r>
          </a:p>
          <a:p>
            <a:r>
              <a:rPr lang="en-US" sz="2400" dirty="0" smtClean="0">
                <a:latin typeface="Bookman Old Style" pitchFamily="18" charset="0"/>
              </a:rPr>
              <a:t> </a:t>
            </a:r>
            <a:r>
              <a:rPr lang="en-US" sz="2400" dirty="0">
                <a:latin typeface="Bookman Old Style" pitchFamily="18" charset="0"/>
              </a:rPr>
              <a:t>A Gantt chart is a form of bar chart. </a:t>
            </a:r>
            <a:endParaRPr lang="en-US" sz="2400" dirty="0" smtClean="0">
              <a:latin typeface="Bookman Old Style" pitchFamily="18" charset="0"/>
            </a:endParaRPr>
          </a:p>
          <a:p>
            <a:r>
              <a:rPr lang="en-US" sz="2400" dirty="0" smtClean="0">
                <a:latin typeface="Bookman Old Style" pitchFamily="18" charset="0"/>
              </a:rPr>
              <a:t>The </a:t>
            </a:r>
            <a:r>
              <a:rPr lang="en-US" sz="2400" dirty="0">
                <a:latin typeface="Bookman Old Style" pitchFamily="18" charset="0"/>
              </a:rPr>
              <a:t>vertical axis lists all the tasks to be performed. </a:t>
            </a:r>
            <a:endParaRPr lang="en-US" sz="2400" dirty="0" smtClean="0">
              <a:latin typeface="Bookman Old Style" pitchFamily="18" charset="0"/>
            </a:endParaRPr>
          </a:p>
          <a:p>
            <a:r>
              <a:rPr lang="en-US" sz="2400" dirty="0" smtClean="0">
                <a:latin typeface="Bookman Old Style" pitchFamily="18" charset="0"/>
              </a:rPr>
              <a:t>The </a:t>
            </a:r>
            <a:r>
              <a:rPr lang="en-US" sz="2400" dirty="0">
                <a:latin typeface="Bookman Old Style" pitchFamily="18" charset="0"/>
              </a:rPr>
              <a:t>bars are drawn along the y-axis, one for each task. </a:t>
            </a:r>
            <a:endParaRPr lang="en-US" sz="2400" dirty="0" smtClean="0">
              <a:latin typeface="Bookman Old Style" pitchFamily="18" charset="0"/>
            </a:endParaRPr>
          </a:p>
          <a:p>
            <a:r>
              <a:rPr lang="en-US" sz="2400" dirty="0">
                <a:latin typeface="Bookman Old Style" pitchFamily="18" charset="0"/>
              </a:rPr>
              <a:t>Gantt charts used in software project management are actually an enhanced version of the standard Gantt charts. </a:t>
            </a:r>
            <a:endParaRPr lang="en-US" sz="2400" dirty="0" smtClean="0">
              <a:latin typeface="Bookman Old Style" pitchFamily="18" charset="0"/>
            </a:endParaRPr>
          </a:p>
          <a:p>
            <a:r>
              <a:rPr lang="en-US" sz="2400" dirty="0" smtClean="0">
                <a:latin typeface="Bookman Old Style" pitchFamily="18" charset="0"/>
              </a:rPr>
              <a:t>In </a:t>
            </a:r>
            <a:r>
              <a:rPr lang="en-US" sz="2400" dirty="0">
                <a:latin typeface="Bookman Old Style" pitchFamily="18" charset="0"/>
              </a:rPr>
              <a:t>the Gantt charts used for software project management, each bar consists of a </a:t>
            </a:r>
            <a:r>
              <a:rPr lang="en-US" sz="2400" dirty="0" err="1">
                <a:latin typeface="Bookman Old Style" pitchFamily="18" charset="0"/>
              </a:rPr>
              <a:t>unshaded</a:t>
            </a:r>
            <a:r>
              <a:rPr lang="en-US" sz="2400" dirty="0">
                <a:latin typeface="Bookman Old Style" pitchFamily="18" charset="0"/>
              </a:rPr>
              <a:t> part and a shaded part</a:t>
            </a:r>
            <a:r>
              <a:rPr lang="en-US" sz="2400" dirty="0" smtClean="0">
                <a:latin typeface="Bookman Old Style" pitchFamily="18" charset="0"/>
              </a:rPr>
              <a:t>.</a:t>
            </a:r>
          </a:p>
          <a:p>
            <a:r>
              <a:rPr lang="en-US" sz="2400" dirty="0" smtClean="0">
                <a:latin typeface="Bookman Old Style" pitchFamily="18" charset="0"/>
              </a:rPr>
              <a:t> </a:t>
            </a:r>
            <a:r>
              <a:rPr lang="en-US" sz="2400" dirty="0">
                <a:latin typeface="Bookman Old Style" pitchFamily="18" charset="0"/>
              </a:rPr>
              <a:t>The shaded part of the bar shows the length of time each task is estimated to take. </a:t>
            </a:r>
            <a:endParaRPr lang="en-US" sz="2400" dirty="0" smtClean="0">
              <a:latin typeface="Bookman Old Style" pitchFamily="18" charset="0"/>
            </a:endParaRPr>
          </a:p>
          <a:p>
            <a:r>
              <a:rPr lang="en-US" sz="2400" dirty="0" smtClean="0">
                <a:latin typeface="Bookman Old Style" pitchFamily="18" charset="0"/>
              </a:rPr>
              <a:t>The </a:t>
            </a:r>
            <a:r>
              <a:rPr lang="en-US" sz="2400" dirty="0" err="1">
                <a:latin typeface="Bookman Old Style" pitchFamily="18" charset="0"/>
              </a:rPr>
              <a:t>unshaded</a:t>
            </a:r>
            <a:r>
              <a:rPr lang="en-US" sz="2400" dirty="0">
                <a:latin typeface="Bookman Old Style" pitchFamily="18" charset="0"/>
              </a:rPr>
              <a:t> part shows the slack </a:t>
            </a:r>
            <a:r>
              <a:rPr lang="en-US" sz="2400" dirty="0" smtClean="0">
                <a:latin typeface="Bookman Old Style" pitchFamily="18" charset="0"/>
              </a:rPr>
              <a:t>time.</a:t>
            </a:r>
          </a:p>
          <a:p>
            <a:r>
              <a:rPr lang="en-US" sz="2400" dirty="0">
                <a:latin typeface="Bookman Old Style" pitchFamily="18" charset="0"/>
              </a:rPr>
              <a:t>Gantt chart representation of a project schedule is helpful in planning the </a:t>
            </a:r>
            <a:r>
              <a:rPr lang="en-US" sz="2400" dirty="0" err="1">
                <a:latin typeface="Bookman Old Style" pitchFamily="18" charset="0"/>
              </a:rPr>
              <a:t>utilisation</a:t>
            </a:r>
            <a:r>
              <a:rPr lang="en-US" sz="2400" dirty="0">
                <a:latin typeface="Bookman Old Style" pitchFamily="18" charset="0"/>
              </a:rPr>
              <a:t> of resources, while PERT chart is useful for monitoring the timely progress of activities.</a:t>
            </a:r>
          </a:p>
        </p:txBody>
      </p:sp>
    </p:spTree>
    <p:extLst>
      <p:ext uri="{BB962C8B-B14F-4D97-AF65-F5344CB8AC3E}">
        <p14:creationId xmlns="" xmlns:p14="http://schemas.microsoft.com/office/powerpoint/2010/main" val="1929990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47938" y="785813"/>
            <a:ext cx="7096125" cy="528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920187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smtClean="0"/>
              <a:t>for CPM</a:t>
            </a:r>
            <a:endParaRPr lang="en-IN" dirty="0"/>
          </a:p>
        </p:txBody>
      </p:sp>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75</a:t>
            </a:fld>
            <a:endParaRPr lang="en-IN"/>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71900" y="1814513"/>
            <a:ext cx="4648200" cy="322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466530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76</a:t>
            </a:fld>
            <a:endParaRPr lang="en-IN"/>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300538" y="1152939"/>
            <a:ext cx="3590925" cy="49097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3583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6" y="274638"/>
            <a:ext cx="10956234" cy="490675"/>
          </a:xfrm>
        </p:spPr>
        <p:txBody>
          <a:bodyPr>
            <a:normAutofit fontScale="90000"/>
          </a:bodyPr>
          <a:lstStyle/>
          <a:p>
            <a:r>
              <a:rPr lang="en-IN" sz="3200" dirty="0" smtClean="0"/>
              <a:t>Previous Question paper Problems</a:t>
            </a:r>
            <a:endParaRPr lang="en-IN" sz="3200" dirty="0"/>
          </a:p>
        </p:txBody>
      </p:sp>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77</a:t>
            </a:fld>
            <a:endParaRPr lang="en-IN"/>
          </a:p>
        </p:txBody>
      </p:sp>
      <p:sp>
        <p:nvSpPr>
          <p:cNvPr id="6" name="Content Placeholder 5"/>
          <p:cNvSpPr>
            <a:spLocks noGrp="1"/>
          </p:cNvSpPr>
          <p:nvPr>
            <p:ph idx="1"/>
          </p:nvPr>
        </p:nvSpPr>
        <p:spPr>
          <a:xfrm>
            <a:off x="451262" y="993912"/>
            <a:ext cx="11177521" cy="5864088"/>
          </a:xfrm>
        </p:spPr>
        <p:txBody>
          <a:bodyPr>
            <a:normAutofit fontScale="47500" lnSpcReduction="20000"/>
          </a:bodyPr>
          <a:lstStyle/>
          <a:p>
            <a:pPr>
              <a:buNone/>
            </a:pPr>
            <a:r>
              <a:rPr lang="en-IN" sz="4000" dirty="0" smtClean="0"/>
              <a:t> </a:t>
            </a:r>
            <a:r>
              <a:rPr lang="en-IN" sz="4000" dirty="0" smtClean="0">
                <a:latin typeface="Bookman Old Style" pitchFamily="18" charset="0"/>
              </a:rPr>
              <a:t>Suppose a project was estimated to be 400 KLOC. Calculate the effort , development time and average staff size for each of the three model i.e., organic, semi-detached &amp; embedded.</a:t>
            </a:r>
          </a:p>
          <a:p>
            <a:pPr>
              <a:buNone/>
            </a:pPr>
            <a:r>
              <a:rPr lang="en-IN" sz="4000" b="1" dirty="0" smtClean="0">
                <a:latin typeface="Bookman Old Style" pitchFamily="18" charset="0"/>
              </a:rPr>
              <a:t>Solution:</a:t>
            </a:r>
            <a:r>
              <a:rPr lang="en-IN" sz="4000" dirty="0" smtClean="0">
                <a:latin typeface="Bookman Old Style" pitchFamily="18" charset="0"/>
              </a:rPr>
              <a:t> The basic COCOMO equation takes the form:</a:t>
            </a:r>
          </a:p>
          <a:p>
            <a:pPr>
              <a:buNone/>
            </a:pPr>
            <a:r>
              <a:rPr lang="en-IN" sz="4000" dirty="0" smtClean="0">
                <a:latin typeface="Bookman Old Style" pitchFamily="18" charset="0"/>
              </a:rPr>
              <a:t>                Effort=a</a:t>
            </a:r>
            <a:r>
              <a:rPr lang="en-IN" sz="4000" baseline="-25000" dirty="0" smtClean="0">
                <a:latin typeface="Bookman Old Style" pitchFamily="18" charset="0"/>
              </a:rPr>
              <a:t>1</a:t>
            </a:r>
            <a:r>
              <a:rPr lang="en-IN" sz="4000" dirty="0" smtClean="0">
                <a:latin typeface="Bookman Old Style" pitchFamily="18" charset="0"/>
              </a:rPr>
              <a:t>*(KLOC) </a:t>
            </a:r>
            <a:r>
              <a:rPr lang="en-IN" sz="4000" baseline="30000" dirty="0" smtClean="0">
                <a:latin typeface="Bookman Old Style" pitchFamily="18" charset="0"/>
              </a:rPr>
              <a:t>a2</a:t>
            </a:r>
            <a:r>
              <a:rPr lang="en-IN" sz="4000" dirty="0" smtClean="0">
                <a:latin typeface="Bookman Old Style" pitchFamily="18" charset="0"/>
              </a:rPr>
              <a:t> PM</a:t>
            </a:r>
            <a:br>
              <a:rPr lang="en-IN" sz="4000" dirty="0" smtClean="0">
                <a:latin typeface="Bookman Old Style" pitchFamily="18" charset="0"/>
              </a:rPr>
            </a:br>
            <a:r>
              <a:rPr lang="en-IN" sz="4000" dirty="0" smtClean="0">
                <a:latin typeface="Bookman Old Style" pitchFamily="18" charset="0"/>
              </a:rPr>
              <a:t>           </a:t>
            </a:r>
            <a:r>
              <a:rPr lang="en-IN" sz="4000" dirty="0" err="1" smtClean="0">
                <a:latin typeface="Bookman Old Style" pitchFamily="18" charset="0"/>
              </a:rPr>
              <a:t>Tdev</a:t>
            </a:r>
            <a:r>
              <a:rPr lang="en-IN" sz="4000" dirty="0" smtClean="0">
                <a:latin typeface="Bookman Old Style" pitchFamily="18" charset="0"/>
              </a:rPr>
              <a:t>=b</a:t>
            </a:r>
            <a:r>
              <a:rPr lang="en-IN" sz="4000" baseline="-25000" dirty="0" smtClean="0">
                <a:latin typeface="Bookman Old Style" pitchFamily="18" charset="0"/>
              </a:rPr>
              <a:t>1</a:t>
            </a:r>
            <a:r>
              <a:rPr lang="en-IN" sz="4000" dirty="0" smtClean="0">
                <a:latin typeface="Bookman Old Style" pitchFamily="18" charset="0"/>
              </a:rPr>
              <a:t>*(efforts)</a:t>
            </a:r>
            <a:r>
              <a:rPr lang="en-IN" sz="4000" baseline="30000" dirty="0" smtClean="0">
                <a:latin typeface="Bookman Old Style" pitchFamily="18" charset="0"/>
              </a:rPr>
              <a:t>b2</a:t>
            </a:r>
            <a:r>
              <a:rPr lang="en-IN" sz="4000" dirty="0" smtClean="0">
                <a:latin typeface="Bookman Old Style" pitchFamily="18" charset="0"/>
              </a:rPr>
              <a:t> Months</a:t>
            </a:r>
          </a:p>
          <a:p>
            <a:pPr>
              <a:buNone/>
            </a:pPr>
            <a:r>
              <a:rPr lang="en-IN" sz="4000" dirty="0" smtClean="0">
                <a:latin typeface="Bookman Old Style" pitchFamily="18" charset="0"/>
              </a:rPr>
              <a:t>                Average staff size=Effort/</a:t>
            </a:r>
            <a:r>
              <a:rPr lang="en-IN" sz="4000" dirty="0" err="1" smtClean="0">
                <a:latin typeface="Bookman Old Style" pitchFamily="18" charset="0"/>
              </a:rPr>
              <a:t>Tdev</a:t>
            </a:r>
            <a:r>
              <a:rPr lang="en-IN" sz="4000" dirty="0" smtClean="0">
                <a:latin typeface="Bookman Old Style" pitchFamily="18" charset="0"/>
              </a:rPr>
              <a:t> </a:t>
            </a:r>
            <a:br>
              <a:rPr lang="en-IN" sz="4000" dirty="0" smtClean="0">
                <a:latin typeface="Bookman Old Style" pitchFamily="18" charset="0"/>
              </a:rPr>
            </a:br>
            <a:r>
              <a:rPr lang="en-IN" sz="4000" dirty="0" smtClean="0">
                <a:latin typeface="Bookman Old Style" pitchFamily="18" charset="0"/>
              </a:rPr>
              <a:t>                Estimated Size of project= 400 KLOC</a:t>
            </a:r>
          </a:p>
          <a:p>
            <a:pPr>
              <a:buNone/>
            </a:pPr>
            <a:r>
              <a:rPr lang="en-IN" sz="4000" b="1" dirty="0" smtClean="0">
                <a:latin typeface="Bookman Old Style" pitchFamily="18" charset="0"/>
              </a:rPr>
              <a:t>(</a:t>
            </a:r>
            <a:r>
              <a:rPr lang="en-IN" sz="4000" b="1" dirty="0" err="1" smtClean="0">
                <a:latin typeface="Bookman Old Style" pitchFamily="18" charset="0"/>
              </a:rPr>
              <a:t>i</a:t>
            </a:r>
            <a:r>
              <a:rPr lang="en-IN" sz="4000" b="1" dirty="0" smtClean="0">
                <a:latin typeface="Bookman Old Style" pitchFamily="18" charset="0"/>
              </a:rPr>
              <a:t>)Organic Mode</a:t>
            </a:r>
            <a:endParaRPr lang="en-IN" sz="4000" dirty="0" smtClean="0">
              <a:latin typeface="Bookman Old Style" pitchFamily="18" charset="0"/>
            </a:endParaRPr>
          </a:p>
          <a:p>
            <a:pPr>
              <a:buNone/>
            </a:pPr>
            <a:r>
              <a:rPr lang="en-IN" sz="4000" dirty="0" smtClean="0">
                <a:latin typeface="Bookman Old Style" pitchFamily="18" charset="0"/>
              </a:rPr>
              <a:t>               Effort = 2.4 * (400)</a:t>
            </a:r>
            <a:r>
              <a:rPr lang="en-IN" sz="4000" baseline="30000" dirty="0" smtClean="0">
                <a:latin typeface="Bookman Old Style" pitchFamily="18" charset="0"/>
              </a:rPr>
              <a:t>1.05 </a:t>
            </a:r>
            <a:r>
              <a:rPr lang="en-IN" sz="4000" dirty="0" smtClean="0">
                <a:latin typeface="Bookman Old Style" pitchFamily="18" charset="0"/>
              </a:rPr>
              <a:t>= 1295.31 PM</a:t>
            </a:r>
            <a:br>
              <a:rPr lang="en-IN" sz="4000" dirty="0" smtClean="0">
                <a:latin typeface="Bookman Old Style" pitchFamily="18" charset="0"/>
              </a:rPr>
            </a:br>
            <a:r>
              <a:rPr lang="en-IN" sz="4000" dirty="0" smtClean="0">
                <a:latin typeface="Bookman Old Style" pitchFamily="18" charset="0"/>
              </a:rPr>
              <a:t>         </a:t>
            </a:r>
            <a:r>
              <a:rPr lang="en-IN" sz="4000" dirty="0" err="1" smtClean="0">
                <a:latin typeface="Bookman Old Style" pitchFamily="18" charset="0"/>
              </a:rPr>
              <a:t>Tdev</a:t>
            </a:r>
            <a:r>
              <a:rPr lang="en-IN" sz="4000" dirty="0" smtClean="0">
                <a:latin typeface="Bookman Old Style" pitchFamily="18" charset="0"/>
              </a:rPr>
              <a:t> = 2.5 * (1295.31)</a:t>
            </a:r>
            <a:r>
              <a:rPr lang="en-IN" sz="4000" baseline="30000" dirty="0" smtClean="0">
                <a:latin typeface="Bookman Old Style" pitchFamily="18" charset="0"/>
              </a:rPr>
              <a:t>0.38</a:t>
            </a:r>
            <a:r>
              <a:rPr lang="en-IN" sz="4000" dirty="0" smtClean="0">
                <a:latin typeface="Bookman Old Style" pitchFamily="18" charset="0"/>
              </a:rPr>
              <a:t>=38.07 Months</a:t>
            </a:r>
          </a:p>
          <a:p>
            <a:pPr>
              <a:buNone/>
            </a:pPr>
            <a:r>
              <a:rPr lang="en-IN" sz="4000" dirty="0" smtClean="0">
                <a:latin typeface="Bookman Old Style" pitchFamily="18" charset="0"/>
              </a:rPr>
              <a:t>Average staff size=Effort/</a:t>
            </a:r>
            <a:r>
              <a:rPr lang="en-IN" sz="4000" dirty="0" err="1" smtClean="0">
                <a:latin typeface="Bookman Old Style" pitchFamily="18" charset="0"/>
              </a:rPr>
              <a:t>Tdev</a:t>
            </a:r>
            <a:r>
              <a:rPr lang="en-IN" sz="4000" dirty="0" smtClean="0">
                <a:latin typeface="Bookman Old Style" pitchFamily="18" charset="0"/>
              </a:rPr>
              <a:t>= 1295.31/38.07=34.03 Persons</a:t>
            </a:r>
          </a:p>
          <a:p>
            <a:pPr>
              <a:buNone/>
            </a:pPr>
            <a:r>
              <a:rPr lang="en-IN" sz="4000" b="1" dirty="0" smtClean="0">
                <a:latin typeface="Bookman Old Style" pitchFamily="18" charset="0"/>
              </a:rPr>
              <a:t>(ii)Semidetached Mode</a:t>
            </a:r>
            <a:endParaRPr lang="en-IN" sz="4000" dirty="0" smtClean="0">
              <a:latin typeface="Bookman Old Style" pitchFamily="18" charset="0"/>
            </a:endParaRPr>
          </a:p>
          <a:p>
            <a:pPr>
              <a:buNone/>
            </a:pPr>
            <a:r>
              <a:rPr lang="en-IN" sz="4000" dirty="0" smtClean="0">
                <a:latin typeface="Bookman Old Style" pitchFamily="18" charset="0"/>
              </a:rPr>
              <a:t>               Effort = 3.0 * (400)</a:t>
            </a:r>
            <a:r>
              <a:rPr lang="en-IN" sz="4000" baseline="30000" dirty="0" smtClean="0">
                <a:latin typeface="Bookman Old Style" pitchFamily="18" charset="0"/>
              </a:rPr>
              <a:t>1.12</a:t>
            </a:r>
            <a:r>
              <a:rPr lang="en-IN" sz="4000" dirty="0" smtClean="0">
                <a:latin typeface="Bookman Old Style" pitchFamily="18" charset="0"/>
              </a:rPr>
              <a:t>=2462.79 PM</a:t>
            </a:r>
            <a:br>
              <a:rPr lang="en-IN" sz="4000" dirty="0" smtClean="0">
                <a:latin typeface="Bookman Old Style" pitchFamily="18" charset="0"/>
              </a:rPr>
            </a:br>
            <a:r>
              <a:rPr lang="en-IN" sz="4000" dirty="0" smtClean="0">
                <a:latin typeface="Bookman Old Style" pitchFamily="18" charset="0"/>
              </a:rPr>
              <a:t>           </a:t>
            </a:r>
            <a:r>
              <a:rPr lang="en-IN" sz="4000" dirty="0" err="1" smtClean="0">
                <a:latin typeface="Bookman Old Style" pitchFamily="18" charset="0"/>
              </a:rPr>
              <a:t>Tdev</a:t>
            </a:r>
            <a:r>
              <a:rPr lang="en-IN" sz="4000" dirty="0" smtClean="0">
                <a:latin typeface="Bookman Old Style" pitchFamily="18" charset="0"/>
              </a:rPr>
              <a:t> = 2.5 * (2462.79)</a:t>
            </a:r>
            <a:r>
              <a:rPr lang="en-IN" sz="4000" baseline="30000" dirty="0" smtClean="0">
                <a:latin typeface="Bookman Old Style" pitchFamily="18" charset="0"/>
              </a:rPr>
              <a:t>0.35</a:t>
            </a:r>
            <a:r>
              <a:rPr lang="en-IN" sz="4000" dirty="0" smtClean="0">
                <a:latin typeface="Bookman Old Style" pitchFamily="18" charset="0"/>
              </a:rPr>
              <a:t>=38.45 Months</a:t>
            </a:r>
          </a:p>
          <a:p>
            <a:pPr>
              <a:buNone/>
            </a:pPr>
            <a:r>
              <a:rPr lang="en-IN" sz="4000" dirty="0" smtClean="0">
                <a:latin typeface="Bookman Old Style" pitchFamily="18" charset="0"/>
              </a:rPr>
              <a:t>Average staff size=Effort/</a:t>
            </a:r>
            <a:r>
              <a:rPr lang="en-IN" sz="4000" dirty="0" err="1" smtClean="0">
                <a:latin typeface="Bookman Old Style" pitchFamily="18" charset="0"/>
              </a:rPr>
              <a:t>Tdev</a:t>
            </a:r>
            <a:r>
              <a:rPr lang="en-IN" sz="4000" dirty="0" smtClean="0">
                <a:latin typeface="Bookman Old Style" pitchFamily="18" charset="0"/>
              </a:rPr>
              <a:t>= 2462.79/38.45=64.05 Persons</a:t>
            </a:r>
          </a:p>
          <a:p>
            <a:pPr>
              <a:buNone/>
            </a:pPr>
            <a:endParaRPr lang="en-IN" sz="4000" dirty="0" smtClean="0">
              <a:latin typeface="Bookman Old Style" pitchFamily="18" charset="0"/>
            </a:endParaRPr>
          </a:p>
          <a:p>
            <a:pPr>
              <a:buNone/>
            </a:pPr>
            <a:r>
              <a:rPr lang="en-IN" sz="4000" b="1" dirty="0" smtClean="0">
                <a:latin typeface="Bookman Old Style" pitchFamily="18" charset="0"/>
              </a:rPr>
              <a:t>(iii) Embedded Mode</a:t>
            </a:r>
            <a:endParaRPr lang="en-IN" sz="4000" dirty="0" smtClean="0">
              <a:latin typeface="Bookman Old Style" pitchFamily="18" charset="0"/>
            </a:endParaRPr>
          </a:p>
          <a:p>
            <a:pPr>
              <a:buNone/>
            </a:pPr>
            <a:r>
              <a:rPr lang="en-IN" sz="4000" dirty="0" smtClean="0">
                <a:latin typeface="Bookman Old Style" pitchFamily="18" charset="0"/>
              </a:rPr>
              <a:t>                Effort = 3.6 * (400)</a:t>
            </a:r>
            <a:r>
              <a:rPr lang="en-IN" sz="4000" baseline="30000" dirty="0" smtClean="0">
                <a:latin typeface="Bookman Old Style" pitchFamily="18" charset="0"/>
              </a:rPr>
              <a:t>1.20</a:t>
            </a:r>
            <a:r>
              <a:rPr lang="en-IN" sz="4000" dirty="0" smtClean="0">
                <a:latin typeface="Bookman Old Style" pitchFamily="18" charset="0"/>
              </a:rPr>
              <a:t> = 4772.81 PM</a:t>
            </a:r>
            <a:br>
              <a:rPr lang="en-IN" sz="4000" dirty="0" smtClean="0">
                <a:latin typeface="Bookman Old Style" pitchFamily="18" charset="0"/>
              </a:rPr>
            </a:br>
            <a:r>
              <a:rPr lang="en-IN" sz="4000" dirty="0" smtClean="0">
                <a:latin typeface="Bookman Old Style" pitchFamily="18" charset="0"/>
              </a:rPr>
              <a:t>           </a:t>
            </a:r>
            <a:r>
              <a:rPr lang="en-IN" sz="4000" dirty="0" err="1" smtClean="0">
                <a:latin typeface="Bookman Old Style" pitchFamily="18" charset="0"/>
              </a:rPr>
              <a:t>Tdev</a:t>
            </a:r>
            <a:r>
              <a:rPr lang="en-IN" sz="4000" dirty="0" smtClean="0">
                <a:latin typeface="Bookman Old Style" pitchFamily="18" charset="0"/>
              </a:rPr>
              <a:t> = 2.5 * (4772.8)</a:t>
            </a:r>
            <a:r>
              <a:rPr lang="en-IN" sz="4000" baseline="30000" dirty="0" smtClean="0">
                <a:latin typeface="Bookman Old Style" pitchFamily="18" charset="0"/>
              </a:rPr>
              <a:t>0.32</a:t>
            </a:r>
            <a:r>
              <a:rPr lang="en-IN" sz="4000" dirty="0" smtClean="0">
                <a:latin typeface="Bookman Old Style" pitchFamily="18" charset="0"/>
              </a:rPr>
              <a:t> = 38 Months</a:t>
            </a:r>
          </a:p>
          <a:p>
            <a:pPr>
              <a:buNone/>
            </a:pPr>
            <a:r>
              <a:rPr lang="en-IN" sz="4000" dirty="0" smtClean="0">
                <a:latin typeface="Bookman Old Style" pitchFamily="18" charset="0"/>
              </a:rPr>
              <a:t>Average staff size=Effort/</a:t>
            </a:r>
            <a:r>
              <a:rPr lang="en-IN" sz="4000" dirty="0" err="1" smtClean="0">
                <a:latin typeface="Bookman Old Style" pitchFamily="18" charset="0"/>
              </a:rPr>
              <a:t>Tdev</a:t>
            </a:r>
            <a:r>
              <a:rPr lang="en-IN" sz="4000" dirty="0" smtClean="0">
                <a:latin typeface="Bookman Old Style" pitchFamily="18" charset="0"/>
              </a:rPr>
              <a:t>= 4772.81 /38=125.60 Persons</a:t>
            </a:r>
          </a:p>
          <a:p>
            <a:pPr>
              <a:buNone/>
            </a:pPr>
            <a:endParaRPr lang="en-IN" dirty="0" smtClean="0"/>
          </a:p>
          <a:p>
            <a:pPr>
              <a:buNone/>
            </a:pPr>
            <a:endParaRPr lang="en-IN" dirty="0" smtClean="0"/>
          </a:p>
          <a:p>
            <a:pPr>
              <a:buNone/>
            </a:pPr>
            <a:endParaRPr lang="en-IN" dirty="0" smtClean="0"/>
          </a:p>
          <a:p>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6" y="274638"/>
            <a:ext cx="10956234" cy="490675"/>
          </a:xfrm>
        </p:spPr>
        <p:txBody>
          <a:bodyPr>
            <a:normAutofit fontScale="90000"/>
          </a:bodyPr>
          <a:lstStyle/>
          <a:p>
            <a:r>
              <a:rPr lang="en-IN" sz="3200" dirty="0" smtClean="0"/>
              <a:t>Previous Question paper Problems</a:t>
            </a:r>
            <a:endParaRPr lang="en-IN" sz="3200" dirty="0"/>
          </a:p>
        </p:txBody>
      </p:sp>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78</a:t>
            </a:fld>
            <a:endParaRPr lang="en-IN"/>
          </a:p>
        </p:txBody>
      </p:sp>
      <p:sp>
        <p:nvSpPr>
          <p:cNvPr id="6" name="Content Placeholder 5"/>
          <p:cNvSpPr>
            <a:spLocks noGrp="1"/>
          </p:cNvSpPr>
          <p:nvPr>
            <p:ph idx="1"/>
          </p:nvPr>
        </p:nvSpPr>
        <p:spPr>
          <a:xfrm>
            <a:off x="451262" y="993912"/>
            <a:ext cx="11177521" cy="5703771"/>
          </a:xfrm>
        </p:spPr>
        <p:txBody>
          <a:bodyPr>
            <a:normAutofit lnSpcReduction="10000"/>
          </a:bodyPr>
          <a:lstStyle/>
          <a:p>
            <a:r>
              <a:rPr lang="en-IN" sz="2000" dirty="0" smtClean="0">
                <a:latin typeface="Bookman Old Style" pitchFamily="18" charset="0"/>
              </a:rPr>
              <a:t>A project size of 200 KLOC is to be developed. Software development team has average experience on similar type of projects. The project schedule is not very tight. Calculate the Effort, development time, average staff size, and productivity of the project.</a:t>
            </a:r>
          </a:p>
          <a:p>
            <a:r>
              <a:rPr lang="en-IN" sz="2000" b="1" dirty="0" smtClean="0">
                <a:latin typeface="Bookman Old Style" pitchFamily="18" charset="0"/>
              </a:rPr>
              <a:t>Solution:</a:t>
            </a:r>
            <a:r>
              <a:rPr lang="en-IN" sz="2000" dirty="0" smtClean="0">
                <a:latin typeface="Bookman Old Style" pitchFamily="18" charset="0"/>
              </a:rPr>
              <a:t>  Software development team has average experience on similar type of projects. The project schedule is not very tight. So this is semidetached type of project.</a:t>
            </a:r>
          </a:p>
          <a:p>
            <a:pPr>
              <a:buNone/>
            </a:pPr>
            <a:r>
              <a:rPr lang="en-IN" sz="2000" dirty="0" smtClean="0">
                <a:latin typeface="Bookman Old Style" pitchFamily="18" charset="0"/>
              </a:rPr>
              <a:t>                Effort=a</a:t>
            </a:r>
            <a:r>
              <a:rPr lang="en-IN" sz="2000" baseline="-25000" dirty="0" smtClean="0">
                <a:latin typeface="Bookman Old Style" pitchFamily="18" charset="0"/>
              </a:rPr>
              <a:t>1</a:t>
            </a:r>
            <a:r>
              <a:rPr lang="en-IN" sz="2000" dirty="0" smtClean="0">
                <a:latin typeface="Bookman Old Style" pitchFamily="18" charset="0"/>
              </a:rPr>
              <a:t>*(KLOC) </a:t>
            </a:r>
            <a:r>
              <a:rPr lang="en-IN" sz="2000" baseline="30000" dirty="0" smtClean="0">
                <a:latin typeface="Bookman Old Style" pitchFamily="18" charset="0"/>
              </a:rPr>
              <a:t>a2</a:t>
            </a:r>
            <a:r>
              <a:rPr lang="en-IN" sz="2000" dirty="0" smtClean="0">
                <a:latin typeface="Bookman Old Style" pitchFamily="18" charset="0"/>
              </a:rPr>
              <a:t> PM</a:t>
            </a:r>
            <a:br>
              <a:rPr lang="en-IN" sz="2000" dirty="0" smtClean="0">
                <a:latin typeface="Bookman Old Style" pitchFamily="18" charset="0"/>
              </a:rPr>
            </a:br>
            <a:r>
              <a:rPr lang="en-IN" sz="2000" dirty="0" smtClean="0">
                <a:latin typeface="Bookman Old Style" pitchFamily="18" charset="0"/>
              </a:rPr>
              <a:t>           </a:t>
            </a:r>
            <a:r>
              <a:rPr lang="en-IN" sz="2000" dirty="0" err="1" smtClean="0">
                <a:latin typeface="Bookman Old Style" pitchFamily="18" charset="0"/>
              </a:rPr>
              <a:t>Tdev</a:t>
            </a:r>
            <a:r>
              <a:rPr lang="en-IN" sz="2000" dirty="0" smtClean="0">
                <a:latin typeface="Bookman Old Style" pitchFamily="18" charset="0"/>
              </a:rPr>
              <a:t>=b</a:t>
            </a:r>
            <a:r>
              <a:rPr lang="en-IN" sz="2000" baseline="-25000" dirty="0" smtClean="0">
                <a:latin typeface="Bookman Old Style" pitchFamily="18" charset="0"/>
              </a:rPr>
              <a:t>1</a:t>
            </a:r>
            <a:r>
              <a:rPr lang="en-IN" sz="2000" dirty="0" smtClean="0">
                <a:latin typeface="Bookman Old Style" pitchFamily="18" charset="0"/>
              </a:rPr>
              <a:t>*(efforts)</a:t>
            </a:r>
            <a:r>
              <a:rPr lang="en-IN" sz="2000" baseline="30000" dirty="0" smtClean="0">
                <a:latin typeface="Bookman Old Style" pitchFamily="18" charset="0"/>
              </a:rPr>
              <a:t>b2</a:t>
            </a:r>
            <a:r>
              <a:rPr lang="en-IN" sz="2000" dirty="0" smtClean="0">
                <a:latin typeface="Bookman Old Style" pitchFamily="18" charset="0"/>
              </a:rPr>
              <a:t> Months</a:t>
            </a:r>
          </a:p>
          <a:p>
            <a:pPr>
              <a:buNone/>
            </a:pPr>
            <a:r>
              <a:rPr lang="en-IN" sz="2000" dirty="0" smtClean="0">
                <a:latin typeface="Bookman Old Style" pitchFamily="18" charset="0"/>
              </a:rPr>
              <a:t>                Average staff size=Effort/</a:t>
            </a:r>
            <a:r>
              <a:rPr lang="en-IN" sz="2000" dirty="0" err="1" smtClean="0">
                <a:latin typeface="Bookman Old Style" pitchFamily="18" charset="0"/>
              </a:rPr>
              <a:t>Tdev</a:t>
            </a:r>
            <a:endParaRPr lang="en-IN" sz="2000" dirty="0" smtClean="0">
              <a:latin typeface="Bookman Old Style" pitchFamily="18" charset="0"/>
            </a:endParaRPr>
          </a:p>
          <a:p>
            <a:pPr>
              <a:buNone/>
            </a:pPr>
            <a:r>
              <a:rPr lang="en-IN" sz="2000" dirty="0" smtClean="0">
                <a:latin typeface="Bookman Old Style" pitchFamily="18" charset="0"/>
              </a:rPr>
              <a:t>                 Productivity=KLOC/Effort</a:t>
            </a:r>
          </a:p>
          <a:p>
            <a:r>
              <a:rPr lang="en-IN" sz="2000" dirty="0" smtClean="0">
                <a:latin typeface="Bookman Old Style" pitchFamily="18" charset="0"/>
              </a:rPr>
              <a:t> Effort=3.0(200)</a:t>
            </a:r>
            <a:r>
              <a:rPr lang="en-IN" sz="2000" baseline="30000" dirty="0" smtClean="0">
                <a:latin typeface="Bookman Old Style" pitchFamily="18" charset="0"/>
              </a:rPr>
              <a:t>1.12</a:t>
            </a:r>
            <a:r>
              <a:rPr lang="en-IN" sz="2000" dirty="0" smtClean="0">
                <a:latin typeface="Bookman Old Style" pitchFamily="18" charset="0"/>
              </a:rPr>
              <a:t>=1133.12PM</a:t>
            </a:r>
            <a:br>
              <a:rPr lang="en-IN" sz="2000" dirty="0" smtClean="0">
                <a:latin typeface="Bookman Old Style" pitchFamily="18" charset="0"/>
              </a:rPr>
            </a:br>
            <a:r>
              <a:rPr lang="en-IN" sz="2000" dirty="0" smtClean="0">
                <a:latin typeface="Bookman Old Style" pitchFamily="18" charset="0"/>
              </a:rPr>
              <a:t> </a:t>
            </a:r>
            <a:r>
              <a:rPr lang="en-IN" sz="2000" dirty="0" err="1" smtClean="0">
                <a:latin typeface="Bookman Old Style" pitchFamily="18" charset="0"/>
              </a:rPr>
              <a:t>Tdev</a:t>
            </a:r>
            <a:r>
              <a:rPr lang="en-IN" sz="2000" dirty="0" smtClean="0">
                <a:latin typeface="Bookman Old Style" pitchFamily="18" charset="0"/>
              </a:rPr>
              <a:t>=2.5(1133.12)</a:t>
            </a:r>
            <a:r>
              <a:rPr lang="en-IN" sz="2000" baseline="30000" dirty="0" smtClean="0">
                <a:latin typeface="Bookman Old Style" pitchFamily="18" charset="0"/>
              </a:rPr>
              <a:t>0.35</a:t>
            </a:r>
            <a:r>
              <a:rPr lang="en-IN" sz="2000" dirty="0" smtClean="0">
                <a:latin typeface="Bookman Old Style" pitchFamily="18" charset="0"/>
              </a:rPr>
              <a:t>=29.3 Months</a:t>
            </a:r>
          </a:p>
          <a:p>
            <a:r>
              <a:rPr lang="en-IN" sz="2000" dirty="0" smtClean="0">
                <a:latin typeface="Bookman Old Style" pitchFamily="18" charset="0"/>
              </a:rPr>
              <a:t>Productivity=KLOC/Effort</a:t>
            </a:r>
          </a:p>
          <a:p>
            <a:pPr>
              <a:buNone/>
            </a:pPr>
            <a:r>
              <a:rPr lang="en-IN" sz="2000" dirty="0" smtClean="0">
                <a:latin typeface="Bookman Old Style" pitchFamily="18" charset="0"/>
              </a:rPr>
              <a:t>                       =200/1133.12</a:t>
            </a:r>
          </a:p>
          <a:p>
            <a:pPr>
              <a:buNone/>
            </a:pPr>
            <a:r>
              <a:rPr lang="en-IN" sz="2000" dirty="0" smtClean="0">
                <a:latin typeface="Bookman Old Style" pitchFamily="18" charset="0"/>
              </a:rPr>
              <a:t>                       =0.176 KLOC/PM</a:t>
            </a:r>
          </a:p>
          <a:p>
            <a:pPr>
              <a:buNone/>
            </a:pPr>
            <a:r>
              <a:rPr lang="en-IN" sz="2000" dirty="0" smtClean="0">
                <a:latin typeface="Bookman Old Style" pitchFamily="18" charset="0"/>
              </a:rPr>
              <a:t>                       =176 LOC/PM </a:t>
            </a:r>
          </a:p>
          <a:p>
            <a:pPr>
              <a:buNone/>
            </a:pPr>
            <a:endParaRPr lang="en-IN" sz="2000" dirty="0" smtClean="0">
              <a:latin typeface="Bookman Old Style" pitchFamily="18" charset="0"/>
            </a:endParaRPr>
          </a:p>
          <a:p>
            <a:pPr>
              <a:buNone/>
            </a:pPr>
            <a:endParaRPr lang="en-IN" dirty="0" smtClean="0"/>
          </a:p>
          <a:p>
            <a:pPr>
              <a:buNone/>
            </a:pPr>
            <a:endParaRPr lang="en-IN" dirty="0" smtClean="0"/>
          </a:p>
          <a:p>
            <a:pPr>
              <a:buNone/>
            </a:pP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a:spcBef>
                <a:spcPts val="1000"/>
              </a:spcBef>
            </a:pPr>
            <a:r>
              <a:rPr lang="en-US" dirty="0">
                <a:solidFill>
                  <a:srgbClr val="0033CC"/>
                </a:solidFill>
                <a:latin typeface="Bookman Old Style" pitchFamily="18" charset="0"/>
              </a:rPr>
              <a:t>The SPMP Document of Project Planning</a:t>
            </a:r>
          </a:p>
        </p:txBody>
      </p:sp>
      <p:sp>
        <p:nvSpPr>
          <p:cNvPr id="965635" name="Rectangle 3"/>
          <p:cNvSpPr>
            <a:spLocks noGrp="1" noChangeArrowheads="1"/>
          </p:cNvSpPr>
          <p:nvPr>
            <p:ph type="body" idx="1"/>
          </p:nvPr>
        </p:nvSpPr>
        <p:spPr>
          <a:ln/>
        </p:spPr>
        <p:txBody>
          <a:bodyPr lIns="19841" tIns="51588" rIns="19841" bIns="51588">
            <a:normAutofit fontScale="77500" lnSpcReduction="20000"/>
          </a:bodyPr>
          <a:lstStyle/>
          <a:p>
            <a:pPr lvl="0"/>
            <a:r>
              <a:rPr lang="en-US" sz="2800" dirty="0">
                <a:latin typeface="Bookman Old Style" pitchFamily="18" charset="0"/>
              </a:rPr>
              <a:t>Once project planning is complete, project managers document their plans in a software project management plan (SPMP) document</a:t>
            </a:r>
            <a:r>
              <a:rPr lang="en-US" sz="2800" dirty="0" smtClean="0">
                <a:latin typeface="Bookman Old Style" pitchFamily="18" charset="0"/>
              </a:rPr>
              <a:t>.</a:t>
            </a:r>
          </a:p>
          <a:p>
            <a:pPr lvl="0"/>
            <a:r>
              <a:rPr lang="en-US" sz="2800" dirty="0" err="1">
                <a:latin typeface="Bookman Old Style" pitchFamily="18" charset="0"/>
              </a:rPr>
              <a:t>Organisation</a:t>
            </a:r>
            <a:r>
              <a:rPr lang="en-US" sz="2800" dirty="0">
                <a:latin typeface="Bookman Old Style" pitchFamily="18" charset="0"/>
              </a:rPr>
              <a:t> of the software project management plan (SPMP) document </a:t>
            </a:r>
            <a:endParaRPr lang="en-US" sz="2800" dirty="0" smtClean="0">
              <a:latin typeface="Bookman Old Style" pitchFamily="18" charset="0"/>
            </a:endParaRPr>
          </a:p>
          <a:p>
            <a:pPr lvl="0"/>
            <a:r>
              <a:rPr lang="en-US" sz="2800" b="1" dirty="0" smtClean="0">
                <a:latin typeface="Bookman Old Style" pitchFamily="18" charset="0"/>
              </a:rPr>
              <a:t>1</a:t>
            </a:r>
            <a:r>
              <a:rPr lang="en-US" sz="2800" b="1" dirty="0">
                <a:latin typeface="Bookman Old Style" pitchFamily="18" charset="0"/>
              </a:rPr>
              <a:t>. Introduction </a:t>
            </a:r>
            <a:endParaRPr lang="en-US" sz="2800" b="1" dirty="0" smtClean="0">
              <a:latin typeface="Bookman Old Style" pitchFamily="18" charset="0"/>
            </a:endParaRPr>
          </a:p>
          <a:p>
            <a:pPr lvl="0"/>
            <a:r>
              <a:rPr lang="en-US" sz="2800" dirty="0" smtClean="0">
                <a:latin typeface="Bookman Old Style" pitchFamily="18" charset="0"/>
              </a:rPr>
              <a:t>(</a:t>
            </a:r>
            <a:r>
              <a:rPr lang="en-US" sz="2800" dirty="0">
                <a:latin typeface="Bookman Old Style" pitchFamily="18" charset="0"/>
              </a:rPr>
              <a:t>a) Objectives </a:t>
            </a:r>
            <a:endParaRPr lang="en-US" sz="2800" dirty="0" smtClean="0">
              <a:latin typeface="Bookman Old Style" pitchFamily="18" charset="0"/>
            </a:endParaRPr>
          </a:p>
          <a:p>
            <a:pPr lvl="0"/>
            <a:r>
              <a:rPr lang="en-US" sz="2800" dirty="0" smtClean="0">
                <a:latin typeface="Bookman Old Style" pitchFamily="18" charset="0"/>
              </a:rPr>
              <a:t>(</a:t>
            </a:r>
            <a:r>
              <a:rPr lang="en-US" sz="2800" dirty="0">
                <a:latin typeface="Bookman Old Style" pitchFamily="18" charset="0"/>
              </a:rPr>
              <a:t>b) Major Functions </a:t>
            </a:r>
            <a:endParaRPr lang="en-US" sz="2800" dirty="0" smtClean="0">
              <a:latin typeface="Bookman Old Style" pitchFamily="18" charset="0"/>
            </a:endParaRPr>
          </a:p>
          <a:p>
            <a:pPr lvl="0"/>
            <a:r>
              <a:rPr lang="en-US" sz="2800" dirty="0" smtClean="0">
                <a:latin typeface="Bookman Old Style" pitchFamily="18" charset="0"/>
              </a:rPr>
              <a:t>(</a:t>
            </a:r>
            <a:r>
              <a:rPr lang="en-US" sz="2800" dirty="0">
                <a:latin typeface="Bookman Old Style" pitchFamily="18" charset="0"/>
              </a:rPr>
              <a:t>c) Performance Issues </a:t>
            </a:r>
            <a:endParaRPr lang="en-US" sz="2800" dirty="0" smtClean="0">
              <a:latin typeface="Bookman Old Style" pitchFamily="18" charset="0"/>
            </a:endParaRPr>
          </a:p>
          <a:p>
            <a:pPr lvl="0"/>
            <a:r>
              <a:rPr lang="en-US" sz="2800" dirty="0" smtClean="0">
                <a:latin typeface="Bookman Old Style" pitchFamily="18" charset="0"/>
              </a:rPr>
              <a:t>(</a:t>
            </a:r>
            <a:r>
              <a:rPr lang="en-US" sz="2800" dirty="0">
                <a:latin typeface="Bookman Old Style" pitchFamily="18" charset="0"/>
              </a:rPr>
              <a:t>d) Management and Technical Constraints </a:t>
            </a:r>
            <a:endParaRPr lang="en-US" sz="2800" dirty="0" smtClean="0">
              <a:latin typeface="Bookman Old Style" pitchFamily="18" charset="0"/>
            </a:endParaRPr>
          </a:p>
          <a:p>
            <a:pPr lvl="0"/>
            <a:r>
              <a:rPr lang="en-US" sz="2800" b="1" dirty="0" smtClean="0">
                <a:latin typeface="Bookman Old Style" pitchFamily="18" charset="0"/>
              </a:rPr>
              <a:t>2</a:t>
            </a:r>
            <a:r>
              <a:rPr lang="en-US" sz="2800" b="1" dirty="0">
                <a:latin typeface="Bookman Old Style" pitchFamily="18" charset="0"/>
              </a:rPr>
              <a:t>. Project estimates </a:t>
            </a:r>
            <a:endParaRPr lang="en-US" sz="2800" b="1" dirty="0" smtClean="0">
              <a:latin typeface="Bookman Old Style" pitchFamily="18" charset="0"/>
            </a:endParaRPr>
          </a:p>
          <a:p>
            <a:pPr lvl="0"/>
            <a:r>
              <a:rPr lang="en-US" sz="2800" dirty="0" smtClean="0">
                <a:latin typeface="Bookman Old Style" pitchFamily="18" charset="0"/>
              </a:rPr>
              <a:t>(</a:t>
            </a:r>
            <a:r>
              <a:rPr lang="en-US" sz="2800" dirty="0">
                <a:latin typeface="Bookman Old Style" pitchFamily="18" charset="0"/>
              </a:rPr>
              <a:t>a) Historical Data Used </a:t>
            </a:r>
          </a:p>
          <a:p>
            <a:pPr lvl="0"/>
            <a:r>
              <a:rPr lang="en-US" sz="2800" dirty="0" smtClean="0">
                <a:latin typeface="Bookman Old Style" pitchFamily="18" charset="0"/>
              </a:rPr>
              <a:t>(</a:t>
            </a:r>
            <a:r>
              <a:rPr lang="en-US" sz="2800" dirty="0">
                <a:latin typeface="Bookman Old Style" pitchFamily="18" charset="0"/>
              </a:rPr>
              <a:t>b) Estimation Techniques Used </a:t>
            </a:r>
            <a:endParaRPr lang="en-US" sz="2800" dirty="0" smtClean="0">
              <a:latin typeface="Bookman Old Style" pitchFamily="18" charset="0"/>
            </a:endParaRPr>
          </a:p>
          <a:p>
            <a:pPr lvl="0"/>
            <a:r>
              <a:rPr lang="en-US" sz="2800" dirty="0" smtClean="0">
                <a:latin typeface="Bookman Old Style" pitchFamily="18" charset="0"/>
              </a:rPr>
              <a:t>(</a:t>
            </a:r>
            <a:r>
              <a:rPr lang="en-US" sz="2800" dirty="0">
                <a:latin typeface="Bookman Old Style" pitchFamily="18" charset="0"/>
              </a:rPr>
              <a:t>c) Effort, Resource, Cost, and Project Duration Estimates </a:t>
            </a:r>
            <a:endParaRPr lang="en-IN" sz="2800" dirty="0">
              <a:latin typeface="Bookman Old Style" pitchFamily="18" charset="0"/>
            </a:endParaRPr>
          </a:p>
        </p:txBody>
      </p:sp>
    </p:spTree>
    <p:extLst>
      <p:ext uri="{BB962C8B-B14F-4D97-AF65-F5344CB8AC3E}">
        <p14:creationId xmlns="" xmlns:p14="http://schemas.microsoft.com/office/powerpoint/2010/main" val="131220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a:spcBef>
                <a:spcPts val="1000"/>
              </a:spcBef>
            </a:pPr>
            <a:r>
              <a:rPr lang="en-US" dirty="0">
                <a:solidFill>
                  <a:srgbClr val="0033CC"/>
                </a:solidFill>
                <a:latin typeface="Bookman Old Style" pitchFamily="18" charset="0"/>
              </a:rPr>
              <a:t>The SPMP Document of Project Planning</a:t>
            </a:r>
          </a:p>
        </p:txBody>
      </p:sp>
      <p:sp>
        <p:nvSpPr>
          <p:cNvPr id="965635" name="Rectangle 3"/>
          <p:cNvSpPr>
            <a:spLocks noGrp="1" noChangeArrowheads="1"/>
          </p:cNvSpPr>
          <p:nvPr>
            <p:ph type="body" idx="1"/>
          </p:nvPr>
        </p:nvSpPr>
        <p:spPr>
          <a:ln/>
        </p:spPr>
        <p:txBody>
          <a:bodyPr lIns="19841" tIns="51588" rIns="19841" bIns="51588">
            <a:normAutofit fontScale="85000" lnSpcReduction="20000"/>
          </a:bodyPr>
          <a:lstStyle/>
          <a:p>
            <a:pPr marL="0" lvl="0" indent="0">
              <a:buNone/>
            </a:pPr>
            <a:r>
              <a:rPr lang="en-US" sz="2800" b="1" dirty="0">
                <a:latin typeface="Bookman Old Style" pitchFamily="18" charset="0"/>
              </a:rPr>
              <a:t>3. Schedule </a:t>
            </a:r>
            <a:endParaRPr lang="en-US" sz="2800" b="1"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a) Work Breakdown Structure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b) Task Network Representation </a:t>
            </a:r>
            <a:endParaRPr lang="en-US" sz="2800" dirty="0" smtClean="0">
              <a:latin typeface="Bookman Old Style" pitchFamily="18" charset="0"/>
            </a:endParaRPr>
          </a:p>
          <a:p>
            <a:pPr marL="0" lvl="0" indent="0">
              <a:buNone/>
            </a:pPr>
            <a:r>
              <a:rPr lang="en-US" sz="2800" dirty="0" smtClean="0">
                <a:latin typeface="Bookman Old Style" pitchFamily="18" charset="0"/>
              </a:rPr>
              <a:t>(</a:t>
            </a:r>
            <a:r>
              <a:rPr lang="en-US" sz="2800" dirty="0">
                <a:latin typeface="Bookman Old Style" pitchFamily="18" charset="0"/>
              </a:rPr>
              <a:t>c) Gantt Chart Representation </a:t>
            </a:r>
          </a:p>
          <a:p>
            <a:pPr marL="0" lvl="0" indent="0">
              <a:buNone/>
            </a:pPr>
            <a:r>
              <a:rPr lang="en-US" sz="2800" dirty="0" smtClean="0">
                <a:latin typeface="Bookman Old Style" pitchFamily="18" charset="0"/>
              </a:rPr>
              <a:t>(</a:t>
            </a:r>
            <a:r>
              <a:rPr lang="en-US" sz="2800" dirty="0">
                <a:latin typeface="Bookman Old Style" pitchFamily="18" charset="0"/>
              </a:rPr>
              <a:t>d) PERT Chart Representation </a:t>
            </a:r>
            <a:endParaRPr lang="en-US" sz="2800" dirty="0" smtClean="0">
              <a:latin typeface="Bookman Old Style" pitchFamily="18" charset="0"/>
            </a:endParaRPr>
          </a:p>
          <a:p>
            <a:pPr marL="0" lvl="0" indent="0">
              <a:buNone/>
            </a:pPr>
            <a:r>
              <a:rPr lang="en-US" sz="2800" b="1" dirty="0" smtClean="0">
                <a:latin typeface="Bookman Old Style" pitchFamily="18" charset="0"/>
              </a:rPr>
              <a:t>4</a:t>
            </a:r>
            <a:r>
              <a:rPr lang="en-US" sz="2800" b="1" dirty="0">
                <a:latin typeface="Bookman Old Style" pitchFamily="18" charset="0"/>
              </a:rPr>
              <a:t>. Project resources </a:t>
            </a:r>
            <a:endParaRPr lang="en-US" sz="2800" b="1" dirty="0" smtClean="0">
              <a:latin typeface="Bookman Old Style" pitchFamily="18" charset="0"/>
            </a:endParaRPr>
          </a:p>
          <a:p>
            <a:pPr marL="514350" lvl="0" indent="-514350">
              <a:buAutoNum type="alphaLcParenBoth"/>
            </a:pPr>
            <a:r>
              <a:rPr lang="en-US" sz="2800" dirty="0" smtClean="0">
                <a:latin typeface="Bookman Old Style" pitchFamily="18" charset="0"/>
              </a:rPr>
              <a:t>People </a:t>
            </a:r>
          </a:p>
          <a:p>
            <a:pPr marL="0" lvl="0" indent="0">
              <a:buNone/>
            </a:pPr>
            <a:r>
              <a:rPr lang="en-US" sz="2800" dirty="0" smtClean="0">
                <a:latin typeface="Bookman Old Style" pitchFamily="18" charset="0"/>
              </a:rPr>
              <a:t>(</a:t>
            </a:r>
            <a:r>
              <a:rPr lang="en-US" sz="2800" dirty="0">
                <a:latin typeface="Bookman Old Style" pitchFamily="18" charset="0"/>
              </a:rPr>
              <a:t>b) Hardware and </a:t>
            </a:r>
            <a:r>
              <a:rPr lang="en-US" sz="2800" dirty="0" smtClean="0">
                <a:latin typeface="Bookman Old Style" pitchFamily="18" charset="0"/>
              </a:rPr>
              <a:t>Software</a:t>
            </a:r>
          </a:p>
          <a:p>
            <a:pPr marL="0" lvl="0" indent="0">
              <a:buNone/>
            </a:pPr>
            <a:r>
              <a:rPr lang="en-US" sz="2800" dirty="0" smtClean="0">
                <a:latin typeface="Bookman Old Style" pitchFamily="18" charset="0"/>
              </a:rPr>
              <a:t>(</a:t>
            </a:r>
            <a:r>
              <a:rPr lang="en-US" sz="2800" dirty="0">
                <a:latin typeface="Bookman Old Style" pitchFamily="18" charset="0"/>
              </a:rPr>
              <a:t>c) Special Resources </a:t>
            </a:r>
            <a:endParaRPr lang="en-US" sz="2800" dirty="0" smtClean="0">
              <a:latin typeface="Bookman Old Style" pitchFamily="18" charset="0"/>
            </a:endParaRPr>
          </a:p>
          <a:p>
            <a:pPr marL="0" lvl="0" indent="0">
              <a:buNone/>
            </a:pPr>
            <a:r>
              <a:rPr lang="en-US" sz="2800" b="1" dirty="0" smtClean="0">
                <a:latin typeface="Bookman Old Style" pitchFamily="18" charset="0"/>
              </a:rPr>
              <a:t>5</a:t>
            </a:r>
            <a:r>
              <a:rPr lang="en-US" sz="2800" b="1" dirty="0">
                <a:latin typeface="Bookman Old Style" pitchFamily="18" charset="0"/>
              </a:rPr>
              <a:t>. Staff </a:t>
            </a:r>
            <a:r>
              <a:rPr lang="en-US" sz="2800" b="1" dirty="0" err="1" smtClean="0">
                <a:latin typeface="Bookman Old Style" pitchFamily="18" charset="0"/>
              </a:rPr>
              <a:t>organisation</a:t>
            </a:r>
            <a:endParaRPr lang="en-US" sz="2800" b="1" dirty="0" smtClean="0">
              <a:latin typeface="Bookman Old Style" pitchFamily="18" charset="0"/>
            </a:endParaRPr>
          </a:p>
          <a:p>
            <a:pPr marL="0" lvl="0" indent="0">
              <a:buNone/>
            </a:pPr>
            <a:r>
              <a:rPr lang="en-US" sz="2800" dirty="0" smtClean="0">
                <a:latin typeface="Bookman Old Style" pitchFamily="18" charset="0"/>
              </a:rPr>
              <a:t> </a:t>
            </a:r>
            <a:r>
              <a:rPr lang="en-US" sz="2800" dirty="0">
                <a:latin typeface="Bookman Old Style" pitchFamily="18" charset="0"/>
              </a:rPr>
              <a:t>(a) Team </a:t>
            </a:r>
            <a:r>
              <a:rPr lang="en-US" sz="2800" dirty="0" smtClean="0">
                <a:latin typeface="Bookman Old Style" pitchFamily="18" charset="0"/>
              </a:rPr>
              <a:t>Structure</a:t>
            </a:r>
          </a:p>
          <a:p>
            <a:pPr marL="0" lvl="0" indent="0">
              <a:buNone/>
            </a:pPr>
            <a:r>
              <a:rPr lang="en-US" sz="2800" dirty="0" smtClean="0">
                <a:latin typeface="Bookman Old Style" pitchFamily="18" charset="0"/>
              </a:rPr>
              <a:t> </a:t>
            </a:r>
            <a:r>
              <a:rPr lang="en-US" sz="2800" dirty="0">
                <a:latin typeface="Bookman Old Style" pitchFamily="18" charset="0"/>
              </a:rPr>
              <a:t>(b) Management Reporting</a:t>
            </a:r>
            <a:endParaRPr lang="en-IN" sz="2800" dirty="0">
              <a:latin typeface="Bookman Old Style" pitchFamily="18" charset="0"/>
            </a:endParaRPr>
          </a:p>
        </p:txBody>
      </p:sp>
    </p:spTree>
    <p:extLst>
      <p:ext uri="{BB962C8B-B14F-4D97-AF65-F5344CB8AC3E}">
        <p14:creationId xmlns="" xmlns:p14="http://schemas.microsoft.com/office/powerpoint/2010/main" val="1624665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6813</TotalTime>
  <Words>4557</Words>
  <Application>Microsoft Office PowerPoint</Application>
  <PresentationFormat>Custom</PresentationFormat>
  <Paragraphs>598</Paragraphs>
  <Slides>78</Slides>
  <Notes>50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Unit-II </vt:lpstr>
      <vt:lpstr>Syllabus </vt:lpstr>
      <vt:lpstr>Project Planning</vt:lpstr>
      <vt:lpstr>Project Planning</vt:lpstr>
      <vt:lpstr>Slide 5</vt:lpstr>
      <vt:lpstr>Project Planning</vt:lpstr>
      <vt:lpstr>Sliding Window Planning</vt:lpstr>
      <vt:lpstr>The SPMP Document of Project Planning</vt:lpstr>
      <vt:lpstr>The SPMP Document of Project Planning</vt:lpstr>
      <vt:lpstr>The SPMP Document of Project Planning</vt:lpstr>
      <vt:lpstr>The SPMP Document of Project Planning</vt:lpstr>
      <vt:lpstr>METRICS FOR PROJECT SIZE ESTIMATION</vt:lpstr>
      <vt:lpstr>Lines of code (LOC)</vt:lpstr>
      <vt:lpstr>Lines of code (LOC)</vt:lpstr>
      <vt:lpstr>Lines of code (LOC)</vt:lpstr>
      <vt:lpstr>Function Point (FP) Metric</vt:lpstr>
      <vt:lpstr>Function Point (FP) Metric</vt:lpstr>
      <vt:lpstr>Function Point (FP) Metric</vt:lpstr>
      <vt:lpstr>Function Point (FP) Metric</vt:lpstr>
      <vt:lpstr>Function Point (FP) Metric</vt:lpstr>
      <vt:lpstr>Function Point (FP) Metric</vt:lpstr>
      <vt:lpstr>Slide 22</vt:lpstr>
      <vt:lpstr>Function Point (FP) Metric</vt:lpstr>
      <vt:lpstr>Function Point (FP) Metric</vt:lpstr>
      <vt:lpstr>Function Point (FP) Metric</vt:lpstr>
      <vt:lpstr>Slide 26</vt:lpstr>
      <vt:lpstr>Slide 27</vt:lpstr>
      <vt:lpstr>Slide 28</vt:lpstr>
      <vt:lpstr>Slide 29</vt:lpstr>
      <vt:lpstr>Slide 30</vt:lpstr>
      <vt:lpstr>Slide 31</vt:lpstr>
      <vt:lpstr>Slide 32</vt:lpstr>
      <vt:lpstr>COCOMO</vt:lpstr>
      <vt:lpstr>Basic COCOMO Model</vt:lpstr>
      <vt:lpstr>Basic COCOMO Model</vt:lpstr>
      <vt:lpstr>Basic COCOMO Model</vt:lpstr>
      <vt:lpstr>Basic COCOMO Model</vt:lpstr>
      <vt:lpstr>Basic COCOMO Model</vt:lpstr>
      <vt:lpstr>Basic COCOMO Model</vt:lpstr>
      <vt:lpstr>Basic COCOMO Model</vt:lpstr>
      <vt:lpstr>Problem  </vt:lpstr>
      <vt:lpstr>Slide 42</vt:lpstr>
      <vt:lpstr>Problem  </vt:lpstr>
      <vt:lpstr>Intermediate COCOMO </vt:lpstr>
      <vt:lpstr>Slide 45</vt:lpstr>
      <vt:lpstr>Slide 46</vt:lpstr>
      <vt:lpstr>Intermediate COCOMO Model</vt:lpstr>
      <vt:lpstr>Intermediate COCOMO Model</vt:lpstr>
      <vt:lpstr>PROBLEM:</vt:lpstr>
      <vt:lpstr>Slide 50</vt:lpstr>
      <vt:lpstr>Slide 51</vt:lpstr>
      <vt:lpstr>Detailed COCOMO Model</vt:lpstr>
      <vt:lpstr>Slide 53</vt:lpstr>
      <vt:lpstr>Slide 54</vt:lpstr>
      <vt:lpstr>Slide 55</vt:lpstr>
      <vt:lpstr>Slide 56</vt:lpstr>
      <vt:lpstr>Scheduling</vt:lpstr>
      <vt:lpstr>Work Breakdown Structure</vt:lpstr>
      <vt:lpstr>WBS of Management Information System Software</vt:lpstr>
      <vt:lpstr>Activity Network</vt:lpstr>
      <vt:lpstr>Activity Network</vt:lpstr>
      <vt:lpstr>Activity Network</vt:lpstr>
      <vt:lpstr>Critical Path Method (CPM) </vt:lpstr>
      <vt:lpstr>Critical Path Method (CPM) </vt:lpstr>
      <vt:lpstr>Slide 65</vt:lpstr>
      <vt:lpstr>Slide 66</vt:lpstr>
      <vt:lpstr>Slide 67</vt:lpstr>
      <vt:lpstr> PERT Charts</vt:lpstr>
      <vt:lpstr> PERT Charts</vt:lpstr>
      <vt:lpstr>Slide 70</vt:lpstr>
      <vt:lpstr>Estimated time calculation for Pert chart</vt:lpstr>
      <vt:lpstr>PERT example</vt:lpstr>
      <vt:lpstr>Gantt Charts</vt:lpstr>
      <vt:lpstr>Slide 74</vt:lpstr>
      <vt:lpstr>Examples for CPM</vt:lpstr>
      <vt:lpstr>Slide 76</vt:lpstr>
      <vt:lpstr>Previous Question paper Problems</vt:lpstr>
      <vt:lpstr>Previous Question paper Problems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through Java</dc:title>
  <dc:creator>balakrishnagec@gmail.com</dc:creator>
  <cp:lastModifiedBy>gec-cse-exam</cp:lastModifiedBy>
  <cp:revision>703</cp:revision>
  <dcterms:created xsi:type="dcterms:W3CDTF">2020-08-16T10:15:06Z</dcterms:created>
  <dcterms:modified xsi:type="dcterms:W3CDTF">2022-04-21T06:39:57Z</dcterms:modified>
</cp:coreProperties>
</file>