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5" r:id="rId1"/>
  </p:sldMasterIdLst>
  <p:notesMasterIdLst>
    <p:notesMasterId r:id="rId33"/>
  </p:notesMasterIdLst>
  <p:handoutMasterIdLst>
    <p:handoutMasterId r:id="rId34"/>
  </p:handoutMasterIdLst>
  <p:sldIdLst>
    <p:sldId id="437" r:id="rId2"/>
    <p:sldId id="299" r:id="rId3"/>
    <p:sldId id="536" r:id="rId4"/>
    <p:sldId id="619" r:id="rId5"/>
    <p:sldId id="620" r:id="rId6"/>
    <p:sldId id="621" r:id="rId7"/>
    <p:sldId id="622" r:id="rId8"/>
    <p:sldId id="623" r:id="rId9"/>
    <p:sldId id="624" r:id="rId10"/>
    <p:sldId id="625" r:id="rId11"/>
    <p:sldId id="626" r:id="rId12"/>
    <p:sldId id="627" r:id="rId13"/>
    <p:sldId id="628" r:id="rId14"/>
    <p:sldId id="629" r:id="rId15"/>
    <p:sldId id="630" r:id="rId16"/>
    <p:sldId id="631" r:id="rId17"/>
    <p:sldId id="632" r:id="rId18"/>
    <p:sldId id="633" r:id="rId19"/>
    <p:sldId id="634" r:id="rId20"/>
    <p:sldId id="635" r:id="rId21"/>
    <p:sldId id="636" r:id="rId22"/>
    <p:sldId id="637" r:id="rId23"/>
    <p:sldId id="638" r:id="rId24"/>
    <p:sldId id="639" r:id="rId25"/>
    <p:sldId id="640" r:id="rId26"/>
    <p:sldId id="641" r:id="rId27"/>
    <p:sldId id="643" r:id="rId28"/>
    <p:sldId id="642" r:id="rId29"/>
    <p:sldId id="644" r:id="rId30"/>
    <p:sldId id="645" r:id="rId31"/>
    <p:sldId id="646" r:id="rId32"/>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Tw Cen MT"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Tw Cen MT"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Tw Cen MT"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Tw Cen MT"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Tw Cen MT" pitchFamily="34" charset="0"/>
        <a:ea typeface="+mn-ea"/>
        <a:cs typeface="+mn-cs"/>
      </a:defRPr>
    </a:lvl5pPr>
    <a:lvl6pPr marL="2286000" algn="l" defTabSz="914400" rtl="0" eaLnBrk="1" latinLnBrk="0" hangingPunct="1">
      <a:defRPr kern="1200">
        <a:solidFill>
          <a:schemeClr val="tx1"/>
        </a:solidFill>
        <a:latin typeface="Tw Cen MT" pitchFamily="34" charset="0"/>
        <a:ea typeface="+mn-ea"/>
        <a:cs typeface="+mn-cs"/>
      </a:defRPr>
    </a:lvl6pPr>
    <a:lvl7pPr marL="2743200" algn="l" defTabSz="914400" rtl="0" eaLnBrk="1" latinLnBrk="0" hangingPunct="1">
      <a:defRPr kern="1200">
        <a:solidFill>
          <a:schemeClr val="tx1"/>
        </a:solidFill>
        <a:latin typeface="Tw Cen MT" pitchFamily="34" charset="0"/>
        <a:ea typeface="+mn-ea"/>
        <a:cs typeface="+mn-cs"/>
      </a:defRPr>
    </a:lvl7pPr>
    <a:lvl8pPr marL="3200400" algn="l" defTabSz="914400" rtl="0" eaLnBrk="1" latinLnBrk="0" hangingPunct="1">
      <a:defRPr kern="1200">
        <a:solidFill>
          <a:schemeClr val="tx1"/>
        </a:solidFill>
        <a:latin typeface="Tw Cen MT" pitchFamily="34" charset="0"/>
        <a:ea typeface="+mn-ea"/>
        <a:cs typeface="+mn-cs"/>
      </a:defRPr>
    </a:lvl8pPr>
    <a:lvl9pPr marL="3657600" algn="l" defTabSz="914400" rtl="0" eaLnBrk="1" latinLnBrk="0" hangingPunct="1">
      <a:defRPr kern="1200">
        <a:solidFill>
          <a:schemeClr val="tx1"/>
        </a:solidFill>
        <a:latin typeface="Tw Cen MT" pitchFamily="34"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3300"/>
    <a:srgbClr val="FF0066"/>
    <a:srgbClr val="0000FF"/>
    <a:srgbClr val="009900"/>
    <a:srgbClr val="660066"/>
    <a:srgbClr val="660033"/>
    <a:srgbClr val="FF33CC"/>
    <a:srgbClr val="33CC33"/>
    <a:srgbClr val="E9D3DE"/>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3584" autoAdjust="0"/>
    <p:restoredTop sz="94660" autoAdjust="0"/>
  </p:normalViewPr>
  <p:slideViewPr>
    <p:cSldViewPr snapToGrid="0">
      <p:cViewPr>
        <p:scale>
          <a:sx n="80" d="100"/>
          <a:sy n="80" d="100"/>
        </p:scale>
        <p:origin x="-306" y="144"/>
      </p:cViewPr>
      <p:guideLst>
        <p:guide orient="horz" pos="2160"/>
        <p:guide pos="3840"/>
      </p:guideLst>
    </p:cSldViewPr>
  </p:slideViewPr>
  <p:outlineViewPr>
    <p:cViewPr>
      <p:scale>
        <a:sx n="33" d="100"/>
        <a:sy n="33" d="100"/>
      </p:scale>
      <p:origin x="30" y="711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49F44486-1DFA-4F2F-BCF6-CF2624FDF035}" type="datetimeFigureOut">
              <a:rPr lang="en-IN"/>
              <a:pPr>
                <a:defRPr/>
              </a:pPr>
              <a:t>04-05-2022</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455C0226-F1C6-432E-A4D5-BFF667F41925}" type="slidenum">
              <a:rPr lang="en-IN"/>
              <a:pPr>
                <a:defRPr/>
              </a:pPr>
              <a:t>‹#›</a:t>
            </a:fld>
            <a:endParaRPr lang="en-IN"/>
          </a:p>
        </p:txBody>
      </p:sp>
    </p:spTree>
    <p:extLst>
      <p:ext uri="{BB962C8B-B14F-4D97-AF65-F5344CB8AC3E}">
        <p14:creationId xmlns:p14="http://schemas.microsoft.com/office/powerpoint/2010/main" xmlns="" val="3779970575"/>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92CB3164-1490-48E3-AB71-E6D1889A252C}" type="datetimeFigureOut">
              <a:rPr lang="en-IN"/>
              <a:pPr>
                <a:defRPr/>
              </a:pPr>
              <a:t>04-05-2022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itchFamily="34" charset="0"/>
              </a:defRPr>
            </a:lvl1pPr>
          </a:lstStyle>
          <a:p>
            <a:pPr>
              <a:defRPr/>
            </a:pPr>
            <a:fld id="{0E59662B-B719-4296-973C-355E852D75CD}" type="slidenum">
              <a:rPr lang="en-IN"/>
              <a:pPr>
                <a:defRPr/>
              </a:pPr>
              <a:t>‹#›</a:t>
            </a:fld>
            <a:endParaRPr lang="en-IN"/>
          </a:p>
        </p:txBody>
      </p:sp>
    </p:spTree>
    <p:extLst>
      <p:ext uri="{BB962C8B-B14F-4D97-AF65-F5344CB8AC3E}">
        <p14:creationId xmlns:p14="http://schemas.microsoft.com/office/powerpoint/2010/main" xmlns="" val="4229846889"/>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bwMode="auto">
          <a:xfrm>
            <a:off x="179388" y="303213"/>
            <a:ext cx="6497637" cy="36560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966659" name="Text Box 3"/>
          <p:cNvSpPr txBox="1">
            <a:spLocks noChangeArrowheads="1"/>
          </p:cNvSpPr>
          <p:nvPr/>
        </p:nvSpPr>
        <p:spPr bwMode="auto">
          <a:xfrm>
            <a:off x="503169" y="4315918"/>
            <a:ext cx="5854769" cy="40598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defTabSz="931863">
              <a:defRPr sz="2400">
                <a:solidFill>
                  <a:schemeClr val="tx1"/>
                </a:solidFill>
                <a:latin typeface="Times New Roman" pitchFamily="18" charset="0"/>
              </a:defRPr>
            </a:lvl1pPr>
            <a:lvl2pPr marL="465138" defTabSz="931863">
              <a:defRPr sz="2400">
                <a:solidFill>
                  <a:schemeClr val="tx1"/>
                </a:solidFill>
                <a:latin typeface="Times New Roman" pitchFamily="18" charset="0"/>
              </a:defRPr>
            </a:lvl2pPr>
            <a:lvl3pPr marL="931863" defTabSz="931863">
              <a:defRPr sz="2400">
                <a:solidFill>
                  <a:schemeClr val="tx1"/>
                </a:solidFill>
                <a:latin typeface="Times New Roman" pitchFamily="18" charset="0"/>
              </a:defRPr>
            </a:lvl3pPr>
            <a:lvl4pPr marL="1397000" defTabSz="931863">
              <a:defRPr sz="2400">
                <a:solidFill>
                  <a:schemeClr val="tx1"/>
                </a:solidFill>
                <a:latin typeface="Times New Roman" pitchFamily="18" charset="0"/>
              </a:defRPr>
            </a:lvl4pPr>
            <a:lvl5pPr marL="1863725" defTabSz="931863">
              <a:defRPr sz="2400">
                <a:solidFill>
                  <a:schemeClr val="tx1"/>
                </a:solidFill>
                <a:latin typeface="Times New Roman" pitchFamily="18" charset="0"/>
              </a:defRPr>
            </a:lvl5pPr>
            <a:lvl6pPr marL="2320925" defTabSz="931863" eaLnBrk="0" fontAlgn="base" hangingPunct="0">
              <a:spcBef>
                <a:spcPct val="0"/>
              </a:spcBef>
              <a:spcAft>
                <a:spcPct val="0"/>
              </a:spcAft>
              <a:defRPr sz="2400">
                <a:solidFill>
                  <a:schemeClr val="tx1"/>
                </a:solidFill>
                <a:latin typeface="Times New Roman" pitchFamily="18" charset="0"/>
              </a:defRPr>
            </a:lvl6pPr>
            <a:lvl7pPr marL="2778125" defTabSz="931863" eaLnBrk="0" fontAlgn="base" hangingPunct="0">
              <a:spcBef>
                <a:spcPct val="0"/>
              </a:spcBef>
              <a:spcAft>
                <a:spcPct val="0"/>
              </a:spcAft>
              <a:defRPr sz="2400">
                <a:solidFill>
                  <a:schemeClr val="tx1"/>
                </a:solidFill>
                <a:latin typeface="Times New Roman" pitchFamily="18" charset="0"/>
              </a:defRPr>
            </a:lvl7pPr>
            <a:lvl8pPr marL="3235325" defTabSz="931863" eaLnBrk="0" fontAlgn="base" hangingPunct="0">
              <a:spcBef>
                <a:spcPct val="0"/>
              </a:spcBef>
              <a:spcAft>
                <a:spcPct val="0"/>
              </a:spcAft>
              <a:defRPr sz="2400">
                <a:solidFill>
                  <a:schemeClr val="tx1"/>
                </a:solidFill>
                <a:latin typeface="Times New Roman" pitchFamily="18" charset="0"/>
              </a:defRPr>
            </a:lvl8pPr>
            <a:lvl9pPr marL="3692525" defTabSz="931863" eaLnBrk="0" fontAlgn="base" hangingPunct="0">
              <a:spcBef>
                <a:spcPct val="0"/>
              </a:spcBef>
              <a:spcAft>
                <a:spcPct val="0"/>
              </a:spcAft>
              <a:defRPr sz="2400">
                <a:solidFill>
                  <a:schemeClr val="tx1"/>
                </a:solidFill>
                <a:latin typeface="Times New Roman" pitchFamily="18" charset="0"/>
              </a:defRPr>
            </a:lvl9pPr>
          </a:lstStyle>
          <a:p>
            <a:endParaRPr lang="en-US">
              <a:latin typeface="Arial Black"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0"/>
            <a:ext cx="103632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pPr>
              <a:defRPr/>
            </a:pPr>
            <a:fld id="{145F259B-2C3A-4FCA-BD2B-FCB2D00EE866}" type="datetime1">
              <a:rPr lang="en-IN" smtClean="0"/>
              <a:pPr>
                <a:defRPr/>
              </a:pPr>
              <a:t>04-05-2022</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pPr>
              <a:defRPr/>
            </a:pPr>
            <a:fld id="{DBF07013-60E2-43E4-8277-715F6943D471}" type="slidenum">
              <a:rPr lang="en-IN" smtClean="0"/>
              <a:pPr>
                <a:defRPr/>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pPr>
              <a:defRPr/>
            </a:pPr>
            <a:fld id="{F4C54DA1-4C63-44E7-A7B8-1B54EC241EF4}" type="datetime1">
              <a:rPr lang="en-IN" smtClean="0"/>
              <a:pPr>
                <a:defRPr/>
              </a:pPr>
              <a:t>04-05-2022</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pPr>
              <a:defRPr/>
            </a:pPr>
            <a:fld id="{C75B5177-52DA-441F-9571-3E3A9BFC4C39}" type="slidenum">
              <a:rPr lang="en-IN" smtClean="0"/>
              <a:pPr>
                <a:defRPr/>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3"/>
            <a:ext cx="36576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12800" y="274643"/>
            <a:ext cx="10769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pPr>
              <a:defRPr/>
            </a:pPr>
            <a:fld id="{1070AE46-F27E-451E-8B38-253A97DE6780}" type="datetime1">
              <a:rPr lang="en-IN" smtClean="0"/>
              <a:pPr>
                <a:defRPr/>
              </a:pPr>
              <a:t>04-05-2022</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pPr>
              <a:defRPr/>
            </a:pPr>
            <a:fld id="{7C6E71C0-E710-423F-840A-521D331A2AD4}" type="slidenum">
              <a:rPr lang="en-IN" smtClean="0"/>
              <a:pPr>
                <a:defRPr/>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pPr>
              <a:defRPr/>
            </a:pPr>
            <a:fld id="{5BFC9365-B5C9-400E-AF09-B37B187AC3DF}" type="datetime1">
              <a:rPr lang="en-IN" smtClean="0"/>
              <a:pPr>
                <a:defRPr/>
              </a:pPr>
              <a:t>04-05-2022</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pPr>
              <a:defRPr/>
            </a:pPr>
            <a:fld id="{11DB3027-5108-4D0D-B146-5AE5443D16DA}" type="slidenum">
              <a:rPr lang="en-IN" smtClean="0"/>
              <a:pPr>
                <a:defRPr/>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5"/>
            <a:ext cx="103632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69B43A46-9174-4B4E-92B5-527FA722FA73}" type="datetime1">
              <a:rPr lang="en-IN" smtClean="0"/>
              <a:pPr>
                <a:defRPr/>
              </a:pPr>
              <a:t>04-05-2022</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pPr>
              <a:defRPr/>
            </a:pPr>
            <a:fld id="{BBB87E77-90FD-4F03-8CE5-A1309F3AFFF5}" type="slidenum">
              <a:rPr lang="en-IN" smtClean="0"/>
              <a:pPr>
                <a:defRPr/>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12800" y="1600205"/>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8229600" y="1600205"/>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pPr>
              <a:defRPr/>
            </a:pPr>
            <a:fld id="{126BE22D-F2D0-4F36-8D78-F9CE0409402D}" type="datetime1">
              <a:rPr lang="en-IN" smtClean="0"/>
              <a:pPr>
                <a:defRPr/>
              </a:pPr>
              <a:t>04-05-2022</a:t>
            </a:fld>
            <a:endParaRPr lang="en-IN"/>
          </a:p>
        </p:txBody>
      </p:sp>
      <p:sp>
        <p:nvSpPr>
          <p:cNvPr id="6" name="Footer Placeholder 5"/>
          <p:cNvSpPr>
            <a:spLocks noGrp="1"/>
          </p:cNvSpPr>
          <p:nvPr>
            <p:ph type="ftr" sz="quarter" idx="11"/>
          </p:nvPr>
        </p:nvSpPr>
        <p:spPr/>
        <p:txBody>
          <a:bodyPr/>
          <a:lstStyle/>
          <a:p>
            <a:pPr>
              <a:defRPr/>
            </a:pPr>
            <a:endParaRPr lang="en-IN"/>
          </a:p>
        </p:txBody>
      </p:sp>
      <p:sp>
        <p:nvSpPr>
          <p:cNvPr id="7" name="Slide Number Placeholder 6"/>
          <p:cNvSpPr>
            <a:spLocks noGrp="1"/>
          </p:cNvSpPr>
          <p:nvPr>
            <p:ph type="sldNum" sz="quarter" idx="12"/>
          </p:nvPr>
        </p:nvSpPr>
        <p:spPr/>
        <p:txBody>
          <a:bodyPr/>
          <a:lstStyle/>
          <a:p>
            <a:pPr>
              <a:defRPr/>
            </a:pPr>
            <a:fld id="{67602CE2-B6D2-4BFA-871B-F770C1C1C860}" type="slidenum">
              <a:rPr lang="en-IN" smtClean="0"/>
              <a:pPr>
                <a:defRPr/>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93370"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pPr>
              <a:defRPr/>
            </a:pPr>
            <a:fld id="{FF6A01AE-4E73-4D16-B7EA-9368F6297314}" type="datetime1">
              <a:rPr lang="en-IN" smtClean="0"/>
              <a:pPr>
                <a:defRPr/>
              </a:pPr>
              <a:t>04-05-2022</a:t>
            </a:fld>
            <a:endParaRPr lang="en-IN"/>
          </a:p>
        </p:txBody>
      </p:sp>
      <p:sp>
        <p:nvSpPr>
          <p:cNvPr id="8" name="Footer Placeholder 7"/>
          <p:cNvSpPr>
            <a:spLocks noGrp="1"/>
          </p:cNvSpPr>
          <p:nvPr>
            <p:ph type="ftr" sz="quarter" idx="11"/>
          </p:nvPr>
        </p:nvSpPr>
        <p:spPr/>
        <p:txBody>
          <a:bodyPr/>
          <a:lstStyle/>
          <a:p>
            <a:pPr>
              <a:defRPr/>
            </a:pPr>
            <a:endParaRPr lang="en-IN"/>
          </a:p>
        </p:txBody>
      </p:sp>
      <p:sp>
        <p:nvSpPr>
          <p:cNvPr id="9" name="Slide Number Placeholder 8"/>
          <p:cNvSpPr>
            <a:spLocks noGrp="1"/>
          </p:cNvSpPr>
          <p:nvPr>
            <p:ph type="sldNum" sz="quarter" idx="12"/>
          </p:nvPr>
        </p:nvSpPr>
        <p:spPr/>
        <p:txBody>
          <a:bodyPr/>
          <a:lstStyle/>
          <a:p>
            <a:pPr>
              <a:defRPr/>
            </a:pPr>
            <a:fld id="{332F5189-766F-453C-8C29-35DE74C1C9C8}" type="slidenum">
              <a:rPr lang="en-IN" smtClean="0"/>
              <a:pPr>
                <a:defRPr/>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pPr>
              <a:defRPr/>
            </a:pPr>
            <a:fld id="{B6066055-983C-45FD-8F4F-C90850B5B133}" type="datetime1">
              <a:rPr lang="en-IN" smtClean="0"/>
              <a:pPr>
                <a:defRPr/>
              </a:pPr>
              <a:t>04-05-2022</a:t>
            </a:fld>
            <a:endParaRPr lang="en-IN"/>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12"/>
          </p:nvPr>
        </p:nvSpPr>
        <p:spPr/>
        <p:txBody>
          <a:bodyPr/>
          <a:lstStyle/>
          <a:p>
            <a:pPr>
              <a:defRPr/>
            </a:pPr>
            <a:fld id="{268E273F-4942-4579-87ED-8C64B3FDF80F}" type="slidenum">
              <a:rPr lang="en-IN" smtClean="0"/>
              <a:pPr>
                <a:defRPr/>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103B42E5-0E5D-4255-9BAF-3E97D5E06E53}" type="datetime1">
              <a:rPr lang="en-IN" smtClean="0"/>
              <a:pPr>
                <a:defRPr/>
              </a:pPr>
              <a:t>04-05-2022</a:t>
            </a:fld>
            <a:endParaRPr lang="en-IN"/>
          </a:p>
        </p:txBody>
      </p:sp>
      <p:sp>
        <p:nvSpPr>
          <p:cNvPr id="3" name="Footer Placeholder 2"/>
          <p:cNvSpPr>
            <a:spLocks noGrp="1"/>
          </p:cNvSpPr>
          <p:nvPr>
            <p:ph type="ftr" sz="quarter" idx="11"/>
          </p:nvPr>
        </p:nvSpPr>
        <p:spPr/>
        <p:txBody>
          <a:bodyPr/>
          <a:lstStyle/>
          <a:p>
            <a:pPr>
              <a:defRPr/>
            </a:pPr>
            <a:endParaRPr lang="en-IN"/>
          </a:p>
        </p:txBody>
      </p:sp>
      <p:sp>
        <p:nvSpPr>
          <p:cNvPr id="4" name="Slide Number Placeholder 3"/>
          <p:cNvSpPr>
            <a:spLocks noGrp="1"/>
          </p:cNvSpPr>
          <p:nvPr>
            <p:ph type="sldNum" sz="quarter" idx="12"/>
          </p:nvPr>
        </p:nvSpPr>
        <p:spPr/>
        <p:txBody>
          <a:bodyPr/>
          <a:lstStyle/>
          <a:p>
            <a:pPr>
              <a:defRPr/>
            </a:pPr>
            <a:fld id="{AFBA1392-42F8-4513-8377-3CD6EDE203FC}" type="slidenum">
              <a:rPr lang="en-IN" smtClean="0"/>
              <a:pPr>
                <a:defRPr/>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4766733" y="27305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859299EF-34F0-44A4-B781-E7A502731993}" type="datetime1">
              <a:rPr lang="en-IN" smtClean="0"/>
              <a:pPr>
                <a:defRPr/>
              </a:pPr>
              <a:t>04-05-2022</a:t>
            </a:fld>
            <a:endParaRPr lang="en-IN"/>
          </a:p>
        </p:txBody>
      </p:sp>
      <p:sp>
        <p:nvSpPr>
          <p:cNvPr id="6" name="Footer Placeholder 5"/>
          <p:cNvSpPr>
            <a:spLocks noGrp="1"/>
          </p:cNvSpPr>
          <p:nvPr>
            <p:ph type="ftr" sz="quarter" idx="11"/>
          </p:nvPr>
        </p:nvSpPr>
        <p:spPr/>
        <p:txBody>
          <a:bodyPr/>
          <a:lstStyle/>
          <a:p>
            <a:pPr>
              <a:defRPr/>
            </a:pPr>
            <a:endParaRPr lang="en-IN"/>
          </a:p>
        </p:txBody>
      </p:sp>
      <p:sp>
        <p:nvSpPr>
          <p:cNvPr id="7" name="Slide Number Placeholder 6"/>
          <p:cNvSpPr>
            <a:spLocks noGrp="1"/>
          </p:cNvSpPr>
          <p:nvPr>
            <p:ph type="sldNum" sz="quarter" idx="12"/>
          </p:nvPr>
        </p:nvSpPr>
        <p:spPr/>
        <p:txBody>
          <a:bodyPr/>
          <a:lstStyle/>
          <a:p>
            <a:pPr>
              <a:defRPr/>
            </a:pPr>
            <a:fld id="{2DD87A0E-7C64-4077-AF45-4770203EB457}" type="slidenum">
              <a:rPr lang="en-IN" smtClean="0"/>
              <a:pPr>
                <a:defRPr/>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0B3F4822-44FF-46D7-8D21-3D8E795886A8}" type="datetime1">
              <a:rPr lang="en-IN" smtClean="0"/>
              <a:pPr>
                <a:defRPr/>
              </a:pPr>
              <a:t>04-05-2022</a:t>
            </a:fld>
            <a:endParaRPr lang="en-IN"/>
          </a:p>
        </p:txBody>
      </p:sp>
      <p:sp>
        <p:nvSpPr>
          <p:cNvPr id="6" name="Footer Placeholder 5"/>
          <p:cNvSpPr>
            <a:spLocks noGrp="1"/>
          </p:cNvSpPr>
          <p:nvPr>
            <p:ph type="ftr" sz="quarter" idx="11"/>
          </p:nvPr>
        </p:nvSpPr>
        <p:spPr/>
        <p:txBody>
          <a:bodyPr/>
          <a:lstStyle/>
          <a:p>
            <a:pPr>
              <a:defRPr/>
            </a:pPr>
            <a:endParaRPr lang="en-IN"/>
          </a:p>
        </p:txBody>
      </p:sp>
      <p:sp>
        <p:nvSpPr>
          <p:cNvPr id="7" name="Slide Number Placeholder 6"/>
          <p:cNvSpPr>
            <a:spLocks noGrp="1"/>
          </p:cNvSpPr>
          <p:nvPr>
            <p:ph type="sldNum" sz="quarter" idx="12"/>
          </p:nvPr>
        </p:nvSpPr>
        <p:spPr/>
        <p:txBody>
          <a:bodyPr/>
          <a:lstStyle/>
          <a:p>
            <a:pPr>
              <a:defRPr/>
            </a:pPr>
            <a:fld id="{538CDFA0-3CC7-4508-B41C-CB16B5AE96C7}" type="slidenum">
              <a:rPr lang="en-IN" smtClean="0"/>
              <a:pPr>
                <a:defRPr/>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09600" y="1600205"/>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09600" y="635635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3B18490D-BBDE-4729-9FB5-9852B05D0E94}" type="datetime1">
              <a:rPr lang="en-IN" smtClean="0"/>
              <a:pPr>
                <a:defRPr/>
              </a:pPr>
              <a:t>04-05-2022</a:t>
            </a:fld>
            <a:endParaRPr lang="en-IN"/>
          </a:p>
        </p:txBody>
      </p:sp>
      <p:sp>
        <p:nvSpPr>
          <p:cNvPr id="5" name="Footer Placeholder 4"/>
          <p:cNvSpPr>
            <a:spLocks noGrp="1"/>
          </p:cNvSpPr>
          <p:nvPr>
            <p:ph type="ftr" sz="quarter" idx="3"/>
          </p:nvPr>
        </p:nvSpPr>
        <p:spPr>
          <a:xfrm>
            <a:off x="4165600" y="635635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IN"/>
          </a:p>
        </p:txBody>
      </p:sp>
      <p:sp>
        <p:nvSpPr>
          <p:cNvPr id="6" name="Slide Number Placeholder 5"/>
          <p:cNvSpPr>
            <a:spLocks noGrp="1"/>
          </p:cNvSpPr>
          <p:nvPr>
            <p:ph type="sldNum" sz="quarter" idx="4"/>
          </p:nvPr>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780C248-A49B-441D-AB2A-C5880807DFC3}" type="slidenum">
              <a:rPr lang="en-IN" smtClean="0"/>
              <a:pPr>
                <a:defRPr/>
              </a:pPr>
              <a:t>‹#›</a:t>
            </a:fld>
            <a:endParaRPr lang="en-IN"/>
          </a:p>
        </p:txBody>
      </p:sp>
    </p:spTree>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2200">
              <a:latin typeface="Bookman Old Style" pitchFamily="18" charset="0"/>
            </a:endParaRPr>
          </a:p>
        </p:txBody>
      </p:sp>
      <p:sp>
        <p:nvSpPr>
          <p:cNvPr id="10" name="Rectangle 9"/>
          <p:cNvSpPr>
            <a:spLocks noGrp="1" noRot="1" noChangeAspect="1" noMove="1" noResize="1" noEditPoints="1" noAdjustHandles="1" noChangeArrowheads="1" noChangeShapeType="1" noTextEdit="1"/>
          </p:cNvSpPr>
          <p:nvPr/>
        </p:nvSpPr>
        <p:spPr>
          <a:xfrm>
            <a:off x="1" y="0"/>
            <a:ext cx="465455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2200">
              <a:latin typeface="Bookman Old Style" pitchFamily="18" charset="0"/>
            </a:endParaRPr>
          </a:p>
        </p:txBody>
      </p:sp>
      <p:sp>
        <p:nvSpPr>
          <p:cNvPr id="2" name="Title 1"/>
          <p:cNvSpPr>
            <a:spLocks noGrp="1"/>
          </p:cNvSpPr>
          <p:nvPr>
            <p:ph type="title"/>
          </p:nvPr>
        </p:nvSpPr>
        <p:spPr>
          <a:xfrm>
            <a:off x="478973" y="1582056"/>
            <a:ext cx="3877129" cy="3512457"/>
          </a:xfrm>
        </p:spPr>
        <p:txBody>
          <a:bodyPr>
            <a:normAutofit/>
          </a:bodyPr>
          <a:lstStyle/>
          <a:p>
            <a:pPr algn="ctr" eaLnBrk="1" fontAlgn="auto" hangingPunct="1">
              <a:spcAft>
                <a:spcPts val="0"/>
              </a:spcAft>
              <a:defRPr/>
            </a:pPr>
            <a:r>
              <a:rPr lang="en-US" sz="4400" dirty="0" smtClean="0">
                <a:solidFill>
                  <a:srgbClr val="FF0000"/>
                </a:solidFill>
                <a:latin typeface="Bookman Old Style" pitchFamily="18" charset="0"/>
              </a:rPr>
              <a:t>Unit-III</a:t>
            </a:r>
            <a:r>
              <a:rPr lang="en-US" sz="4400" dirty="0">
                <a:solidFill>
                  <a:srgbClr val="FF0000"/>
                </a:solidFill>
                <a:latin typeface="Bookman Old Style" pitchFamily="18" charset="0"/>
              </a:rPr>
              <a:t/>
            </a:r>
            <a:br>
              <a:rPr lang="en-US" sz="4400" dirty="0">
                <a:solidFill>
                  <a:srgbClr val="FF0000"/>
                </a:solidFill>
                <a:latin typeface="Bookman Old Style" pitchFamily="18" charset="0"/>
              </a:rPr>
            </a:br>
            <a:endParaRPr lang="en-IN" sz="4400" dirty="0">
              <a:solidFill>
                <a:srgbClr val="FF0000"/>
              </a:solidFill>
              <a:latin typeface="Bookman Old Style" pitchFamily="18" charset="0"/>
            </a:endParaRPr>
          </a:p>
        </p:txBody>
      </p:sp>
      <p:sp>
        <p:nvSpPr>
          <p:cNvPr id="9221" name="Content Placeholder 2"/>
          <p:cNvSpPr>
            <a:spLocks noGrp="1" noChangeArrowheads="1"/>
          </p:cNvSpPr>
          <p:nvPr>
            <p:ph idx="1"/>
          </p:nvPr>
        </p:nvSpPr>
        <p:spPr>
          <a:xfrm>
            <a:off x="4951414" y="498764"/>
            <a:ext cx="7054539" cy="5688280"/>
          </a:xfrm>
        </p:spPr>
        <p:txBody>
          <a:bodyPr anchor="ctr">
            <a:noAutofit/>
          </a:bodyPr>
          <a:lstStyle/>
          <a:p>
            <a:pPr marL="0" indent="0">
              <a:buNone/>
            </a:pPr>
            <a:r>
              <a:rPr lang="en-US" sz="4400" b="1" dirty="0" smtClean="0">
                <a:solidFill>
                  <a:srgbClr val="FF0000"/>
                </a:solidFill>
                <a:latin typeface="Bookman Old Style" pitchFamily="18" charset="0"/>
              </a:rPr>
              <a:t>Requirement Analysis and Specification</a:t>
            </a:r>
            <a:endParaRPr lang="en-US" sz="4400" b="1" dirty="0">
              <a:solidFill>
                <a:srgbClr val="FF0000"/>
              </a:solidFill>
              <a:latin typeface="Bookman Old Style" pitchFamily="18" charset="0"/>
            </a:endParaRPr>
          </a:p>
        </p:txBody>
      </p:sp>
    </p:spTree>
    <p:extLst>
      <p:ext uri="{BB962C8B-B14F-4D97-AF65-F5344CB8AC3E}">
        <p14:creationId xmlns:p14="http://schemas.microsoft.com/office/powerpoint/2010/main" xmlns="" val="2571389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noAutofit/>
          </a:bodyPr>
          <a:lstStyle/>
          <a:p>
            <a:pPr>
              <a:spcBef>
                <a:spcPts val="1000"/>
              </a:spcBef>
            </a:pPr>
            <a:r>
              <a:rPr lang="en-IN" sz="3200" b="1" dirty="0" smtClean="0">
                <a:solidFill>
                  <a:srgbClr val="FF0000"/>
                </a:solidFill>
                <a:latin typeface="Bookman Old Style" pitchFamily="18" charset="0"/>
              </a:rPr>
              <a:t>SOFTWARE REQUIREMENTS SPECIFICATION (SRS)</a:t>
            </a:r>
            <a:endParaRPr lang="en-GB" sz="1400" b="1" dirty="0">
              <a:solidFill>
                <a:srgbClr val="FF0000"/>
              </a:solidFill>
            </a:endParaRPr>
          </a:p>
        </p:txBody>
      </p:sp>
      <p:sp>
        <p:nvSpPr>
          <p:cNvPr id="965635" name="Rectangle 3"/>
          <p:cNvSpPr>
            <a:spLocks noGrp="1" noChangeArrowheads="1"/>
          </p:cNvSpPr>
          <p:nvPr>
            <p:ph type="body" idx="1"/>
          </p:nvPr>
        </p:nvSpPr>
        <p:spPr>
          <a:ln/>
        </p:spPr>
        <p:txBody>
          <a:bodyPr lIns="19841" tIns="51588" rIns="19841" bIns="51588">
            <a:normAutofit/>
          </a:bodyPr>
          <a:lstStyle/>
          <a:p>
            <a:pPr marL="457200" lvl="0" indent="-457200"/>
            <a:r>
              <a:rPr lang="en-IN" sz="2000" dirty="0" smtClean="0">
                <a:latin typeface="Bookman Old Style" pitchFamily="18" charset="0"/>
              </a:rPr>
              <a:t>After the analyst has gathered all the required information regarding the software to be developed, and has removed all incompleteness, inconsistencies, and anomalies from the specification, developer systematically organise the requirements in the form of an SRS document.</a:t>
            </a:r>
          </a:p>
          <a:p>
            <a:pPr marL="457200" lvl="0" indent="-457200"/>
            <a:r>
              <a:rPr lang="en-IN" sz="2000" dirty="0" smtClean="0">
                <a:latin typeface="Bookman Old Style" pitchFamily="18" charset="0"/>
              </a:rPr>
              <a:t>Among all the documents produced during a software development life cycle, SRS document is probably the most important document and is the toughest to write.</a:t>
            </a:r>
          </a:p>
          <a:p>
            <a:pPr marL="457200" lvl="0" indent="-457200"/>
            <a:r>
              <a:rPr lang="en-IN" sz="2000" b="1" dirty="0" smtClean="0">
                <a:latin typeface="Bookman Old Style" pitchFamily="18" charset="0"/>
              </a:rPr>
              <a:t>SRS document as the documentation of a contract between the development team and the customer . </a:t>
            </a:r>
          </a:p>
          <a:p>
            <a:pPr marL="457200" lvl="0" indent="-457200"/>
            <a:endParaRPr lang="en-IN" sz="2000" dirty="0">
              <a:latin typeface="Bookman Old Style" pitchFamily="18" charset="0"/>
            </a:endParaRPr>
          </a:p>
        </p:txBody>
      </p:sp>
    </p:spTree>
    <p:extLst>
      <p:ext uri="{BB962C8B-B14F-4D97-AF65-F5344CB8AC3E}">
        <p14:creationId xmlns:p14="http://schemas.microsoft.com/office/powerpoint/2010/main" xmlns="" val="1938234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noAutofit/>
          </a:bodyPr>
          <a:lstStyle/>
          <a:p>
            <a:pPr>
              <a:spcBef>
                <a:spcPts val="1000"/>
              </a:spcBef>
            </a:pPr>
            <a:r>
              <a:rPr lang="en-IN" sz="3200" b="1" dirty="0" smtClean="0">
                <a:solidFill>
                  <a:srgbClr val="FF0000"/>
                </a:solidFill>
                <a:latin typeface="Bookman Old Style" pitchFamily="18" charset="0"/>
              </a:rPr>
              <a:t>SOFTWARE REQUIREMENTS SPECIFICATION (SRS)</a:t>
            </a:r>
            <a:endParaRPr lang="en-GB" sz="1400" b="1" dirty="0">
              <a:solidFill>
                <a:srgbClr val="FF0000"/>
              </a:solidFill>
            </a:endParaRPr>
          </a:p>
        </p:txBody>
      </p:sp>
      <p:sp>
        <p:nvSpPr>
          <p:cNvPr id="965635" name="Rectangle 3"/>
          <p:cNvSpPr>
            <a:spLocks noGrp="1" noChangeArrowheads="1"/>
          </p:cNvSpPr>
          <p:nvPr>
            <p:ph type="body" idx="1"/>
          </p:nvPr>
        </p:nvSpPr>
        <p:spPr>
          <a:ln/>
        </p:spPr>
        <p:txBody>
          <a:bodyPr lIns="19841" tIns="51588" rIns="19841" bIns="51588">
            <a:normAutofit/>
          </a:bodyPr>
          <a:lstStyle/>
          <a:p>
            <a:pPr marL="457200" lvl="0" indent="-457200">
              <a:buNone/>
            </a:pPr>
            <a:r>
              <a:rPr lang="en-IN" sz="2000" b="1" dirty="0" smtClean="0">
                <a:latin typeface="Bookman Old Style" pitchFamily="18" charset="0"/>
              </a:rPr>
              <a:t>Users of SRS Document </a:t>
            </a:r>
          </a:p>
          <a:p>
            <a:pPr marL="457200" lvl="0" indent="-457200">
              <a:buFont typeface="+mj-lt"/>
              <a:buAutoNum type="arabicPeriod"/>
            </a:pPr>
            <a:r>
              <a:rPr lang="en-IN" sz="2000" dirty="0" smtClean="0">
                <a:latin typeface="Bookman Old Style" pitchFamily="18" charset="0"/>
              </a:rPr>
              <a:t>Users, customers, and marketing personnel</a:t>
            </a:r>
          </a:p>
          <a:p>
            <a:pPr marL="457200" lvl="0" indent="-457200">
              <a:buFont typeface="+mj-lt"/>
              <a:buAutoNum type="arabicPeriod"/>
            </a:pPr>
            <a:r>
              <a:rPr lang="en-IN" sz="2000" dirty="0" smtClean="0">
                <a:latin typeface="Bookman Old Style" pitchFamily="18" charset="0"/>
              </a:rPr>
              <a:t>Software developers</a:t>
            </a:r>
          </a:p>
          <a:p>
            <a:pPr marL="457200" lvl="0" indent="-457200">
              <a:buFont typeface="+mj-lt"/>
              <a:buAutoNum type="arabicPeriod"/>
            </a:pPr>
            <a:r>
              <a:rPr lang="en-IN" sz="2000" dirty="0" smtClean="0">
                <a:latin typeface="Bookman Old Style" pitchFamily="18" charset="0"/>
              </a:rPr>
              <a:t>Test engineers</a:t>
            </a:r>
          </a:p>
          <a:p>
            <a:pPr marL="457200" lvl="0" indent="-457200">
              <a:buFont typeface="+mj-lt"/>
              <a:buAutoNum type="arabicPeriod"/>
            </a:pPr>
            <a:r>
              <a:rPr lang="en-IN" sz="2000" dirty="0" smtClean="0">
                <a:latin typeface="Bookman Old Style" pitchFamily="18" charset="0"/>
              </a:rPr>
              <a:t>User documentation writers</a:t>
            </a:r>
          </a:p>
          <a:p>
            <a:pPr marL="457200" lvl="0" indent="-457200">
              <a:buFont typeface="+mj-lt"/>
              <a:buAutoNum type="arabicPeriod"/>
            </a:pPr>
            <a:r>
              <a:rPr lang="en-IN" sz="2000" dirty="0" smtClean="0">
                <a:latin typeface="Bookman Old Style" pitchFamily="18" charset="0"/>
              </a:rPr>
              <a:t>Project managers</a:t>
            </a:r>
          </a:p>
          <a:p>
            <a:pPr marL="457200" lvl="0" indent="-457200">
              <a:buFont typeface="+mj-lt"/>
              <a:buAutoNum type="arabicPeriod"/>
            </a:pPr>
            <a:r>
              <a:rPr lang="en-IN" sz="2000" dirty="0" smtClean="0">
                <a:latin typeface="Bookman Old Style" pitchFamily="18" charset="0"/>
              </a:rPr>
              <a:t>Maintenance engineers</a:t>
            </a:r>
          </a:p>
          <a:p>
            <a:pPr marL="457200" lvl="0" indent="-457200">
              <a:buFont typeface="+mj-lt"/>
              <a:buAutoNum type="arabicPeriod"/>
            </a:pPr>
            <a:endParaRPr lang="en-IN" sz="2000" dirty="0">
              <a:latin typeface="Bookman Old Style" pitchFamily="18" charset="0"/>
            </a:endParaRPr>
          </a:p>
        </p:txBody>
      </p:sp>
    </p:spTree>
    <p:extLst>
      <p:ext uri="{BB962C8B-B14F-4D97-AF65-F5344CB8AC3E}">
        <p14:creationId xmlns:p14="http://schemas.microsoft.com/office/powerpoint/2010/main" xmlns="" val="1938234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noAutofit/>
          </a:bodyPr>
          <a:lstStyle/>
          <a:p>
            <a:pPr>
              <a:spcBef>
                <a:spcPts val="1000"/>
              </a:spcBef>
            </a:pPr>
            <a:r>
              <a:rPr lang="en-IN" sz="3200" b="1" dirty="0" smtClean="0">
                <a:solidFill>
                  <a:srgbClr val="FF0000"/>
                </a:solidFill>
                <a:latin typeface="Bookman Old Style" pitchFamily="18" charset="0"/>
              </a:rPr>
              <a:t>SOFTWARE REQUIREMENTS SPECIFICATION (SRS)</a:t>
            </a:r>
            <a:endParaRPr lang="en-GB" sz="1400" b="1" dirty="0">
              <a:solidFill>
                <a:srgbClr val="FF0000"/>
              </a:solidFill>
            </a:endParaRPr>
          </a:p>
        </p:txBody>
      </p:sp>
      <p:sp>
        <p:nvSpPr>
          <p:cNvPr id="965635" name="Rectangle 3"/>
          <p:cNvSpPr>
            <a:spLocks noGrp="1" noChangeArrowheads="1"/>
          </p:cNvSpPr>
          <p:nvPr>
            <p:ph type="body" idx="1"/>
          </p:nvPr>
        </p:nvSpPr>
        <p:spPr>
          <a:xfrm>
            <a:off x="609600" y="1282535"/>
            <a:ext cx="10972800" cy="5355771"/>
          </a:xfrm>
          <a:ln/>
        </p:spPr>
        <p:txBody>
          <a:bodyPr lIns="19841" tIns="51588" rIns="19841" bIns="51588">
            <a:normAutofit fontScale="92500" lnSpcReduction="10000"/>
          </a:bodyPr>
          <a:lstStyle/>
          <a:p>
            <a:pPr marL="457200" lvl="0" indent="-457200">
              <a:buFont typeface="+mj-lt"/>
              <a:buAutoNum type="arabicPeriod"/>
            </a:pPr>
            <a:r>
              <a:rPr lang="en-IN" sz="2000" b="1" dirty="0" smtClean="0">
                <a:latin typeface="Bookman Old Style" pitchFamily="18" charset="0"/>
              </a:rPr>
              <a:t>Users, customers, and marketing personnel</a:t>
            </a:r>
            <a:r>
              <a:rPr lang="en-IN" sz="2000" dirty="0" smtClean="0">
                <a:latin typeface="Bookman Old Style" pitchFamily="18" charset="0"/>
              </a:rPr>
              <a:t>: These stakeholders need to refer to the SRS document to ensure that the system as described in the document will meet their needs. Remember that the customer may not be the user of the software, but may be some one employed or designated by the user . </a:t>
            </a:r>
          </a:p>
          <a:p>
            <a:pPr marL="457200" lvl="0" indent="-457200">
              <a:buFont typeface="+mj-lt"/>
              <a:buAutoNum type="arabicPeriod"/>
            </a:pPr>
            <a:r>
              <a:rPr lang="en-IN" sz="2000" b="1" dirty="0" smtClean="0">
                <a:latin typeface="Bookman Old Style" pitchFamily="18" charset="0"/>
              </a:rPr>
              <a:t>Software developers</a:t>
            </a:r>
            <a:r>
              <a:rPr lang="en-IN" sz="2000" dirty="0" smtClean="0">
                <a:latin typeface="Bookman Old Style" pitchFamily="18" charset="0"/>
              </a:rPr>
              <a:t>:  The software developers refer to the SRS document to make sure that they are developing exactly what is required by the customer. </a:t>
            </a:r>
          </a:p>
          <a:p>
            <a:pPr marL="457200" lvl="0" indent="-457200">
              <a:buFont typeface="+mj-lt"/>
              <a:buAutoNum type="arabicPeriod"/>
            </a:pPr>
            <a:r>
              <a:rPr lang="en-IN" sz="2000" b="1" dirty="0" smtClean="0">
                <a:latin typeface="Bookman Old Style" pitchFamily="18" charset="0"/>
              </a:rPr>
              <a:t>Test engineers: </a:t>
            </a:r>
            <a:r>
              <a:rPr lang="en-IN" sz="2000" dirty="0" smtClean="0">
                <a:latin typeface="Bookman Old Style" pitchFamily="18" charset="0"/>
              </a:rPr>
              <a:t>The test engineers use the SRS document to understand the functionalities, and based on this write the test cases to validate its working. They need that the required functionality should be clearly described, and the input and output data should have been identified precisely. </a:t>
            </a:r>
          </a:p>
          <a:p>
            <a:pPr marL="457200" lvl="0" indent="-457200">
              <a:buFont typeface="+mj-lt"/>
              <a:buAutoNum type="arabicPeriod"/>
            </a:pPr>
            <a:r>
              <a:rPr lang="en-IN" sz="2000" b="1" dirty="0" smtClean="0">
                <a:latin typeface="Bookman Old Style" pitchFamily="18" charset="0"/>
              </a:rPr>
              <a:t>User documentation writers</a:t>
            </a:r>
            <a:r>
              <a:rPr lang="en-IN" sz="2000" dirty="0" smtClean="0">
                <a:latin typeface="Bookman Old Style" pitchFamily="18" charset="0"/>
              </a:rPr>
              <a:t>: The user documentation writers need to read the SRS document to ensure that they understand the features of the product well enough to be able to write the users’ manuals. </a:t>
            </a:r>
          </a:p>
          <a:p>
            <a:pPr marL="457200" lvl="0" indent="-457200">
              <a:buFont typeface="+mj-lt"/>
              <a:buAutoNum type="arabicPeriod"/>
            </a:pPr>
            <a:r>
              <a:rPr lang="en-IN" sz="2000" b="1" dirty="0" smtClean="0">
                <a:latin typeface="Bookman Old Style" pitchFamily="18" charset="0"/>
              </a:rPr>
              <a:t>Project managers:</a:t>
            </a:r>
            <a:r>
              <a:rPr lang="en-IN" sz="2000" dirty="0" smtClean="0">
                <a:latin typeface="Bookman Old Style" pitchFamily="18" charset="0"/>
              </a:rPr>
              <a:t> The project managers refer to the SRS document to ensure that they can estimate the cost of the project easily by referring to the SRS document and that it contains all the information required to plan the project. </a:t>
            </a:r>
          </a:p>
          <a:p>
            <a:pPr marL="457200" lvl="0" indent="-457200">
              <a:buFont typeface="+mj-lt"/>
              <a:buAutoNum type="arabicPeriod"/>
            </a:pPr>
            <a:r>
              <a:rPr lang="en-IN" sz="2000" b="1" dirty="0" smtClean="0">
                <a:latin typeface="Bookman Old Style" pitchFamily="18" charset="0"/>
              </a:rPr>
              <a:t>Maintenance engineers</a:t>
            </a:r>
            <a:r>
              <a:rPr lang="en-IN" sz="2000" dirty="0" smtClean="0">
                <a:latin typeface="Bookman Old Style" pitchFamily="18" charset="0"/>
              </a:rPr>
              <a:t>: The SRS document helps the maintenance engineers to under- stand the functionalities supported by the system. A clear knowledge of the functionalities can help them to understand the design and code. </a:t>
            </a:r>
          </a:p>
          <a:p>
            <a:pPr marL="457200" lvl="0" indent="-457200">
              <a:buFont typeface="+mj-lt"/>
              <a:buAutoNum type="arabicPeriod"/>
            </a:pPr>
            <a:endParaRPr lang="en-IN" sz="2000" dirty="0">
              <a:latin typeface="Bookman Old Style" pitchFamily="18" charset="0"/>
            </a:endParaRPr>
          </a:p>
        </p:txBody>
      </p:sp>
    </p:spTree>
    <p:extLst>
      <p:ext uri="{BB962C8B-B14F-4D97-AF65-F5344CB8AC3E}">
        <p14:creationId xmlns:p14="http://schemas.microsoft.com/office/powerpoint/2010/main" xmlns="" val="1938234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noAutofit/>
          </a:bodyPr>
          <a:lstStyle/>
          <a:p>
            <a:pPr>
              <a:spcBef>
                <a:spcPts val="1000"/>
              </a:spcBef>
            </a:pPr>
            <a:r>
              <a:rPr lang="en-IN" sz="3200" b="1" dirty="0" smtClean="0">
                <a:solidFill>
                  <a:srgbClr val="FF0000"/>
                </a:solidFill>
                <a:latin typeface="Bookman Old Style" pitchFamily="18" charset="0"/>
              </a:rPr>
              <a:t> Uses of a well-formulated SRS document</a:t>
            </a:r>
            <a:endParaRPr lang="en-GB" sz="1400" b="1" dirty="0">
              <a:solidFill>
                <a:srgbClr val="FF0000"/>
              </a:solidFill>
            </a:endParaRPr>
          </a:p>
        </p:txBody>
      </p:sp>
      <p:sp>
        <p:nvSpPr>
          <p:cNvPr id="965635" name="Rectangle 3"/>
          <p:cNvSpPr>
            <a:spLocks noGrp="1" noChangeArrowheads="1"/>
          </p:cNvSpPr>
          <p:nvPr>
            <p:ph type="body" idx="1"/>
          </p:nvPr>
        </p:nvSpPr>
        <p:spPr>
          <a:xfrm>
            <a:off x="609600" y="1282535"/>
            <a:ext cx="10972800" cy="5355771"/>
          </a:xfrm>
          <a:ln/>
        </p:spPr>
        <p:txBody>
          <a:bodyPr lIns="19841" tIns="51588" rIns="19841" bIns="51588">
            <a:normAutofit/>
          </a:bodyPr>
          <a:lstStyle/>
          <a:p>
            <a:pPr marL="457200" lvl="0" indent="-457200">
              <a:lnSpc>
                <a:spcPct val="200000"/>
              </a:lnSpc>
              <a:buFont typeface="+mj-lt"/>
              <a:buAutoNum type="arabicPeriod"/>
            </a:pPr>
            <a:r>
              <a:rPr lang="en-IN" sz="2000" dirty="0" smtClean="0">
                <a:latin typeface="Bookman Old Style" pitchFamily="18" charset="0"/>
              </a:rPr>
              <a:t>Forms an agreement between the customers and the developers</a:t>
            </a:r>
          </a:p>
          <a:p>
            <a:pPr marL="457200" lvl="0" indent="-457200">
              <a:lnSpc>
                <a:spcPct val="200000"/>
              </a:lnSpc>
              <a:buFont typeface="+mj-lt"/>
              <a:buAutoNum type="arabicPeriod"/>
            </a:pPr>
            <a:r>
              <a:rPr lang="en-IN" sz="2000" dirty="0" smtClean="0">
                <a:latin typeface="Bookman Old Style" pitchFamily="18" charset="0"/>
              </a:rPr>
              <a:t>Reduces future reworks</a:t>
            </a:r>
          </a:p>
          <a:p>
            <a:pPr marL="457200" lvl="0" indent="-457200">
              <a:lnSpc>
                <a:spcPct val="200000"/>
              </a:lnSpc>
              <a:buFont typeface="+mj-lt"/>
              <a:buAutoNum type="arabicPeriod"/>
            </a:pPr>
            <a:r>
              <a:rPr lang="en-IN" sz="2000" dirty="0" smtClean="0">
                <a:latin typeface="Bookman Old Style" pitchFamily="18" charset="0"/>
              </a:rPr>
              <a:t>Provides a basis for estimating costs and schedules</a:t>
            </a:r>
          </a:p>
          <a:p>
            <a:pPr marL="457200" lvl="0" indent="-457200">
              <a:lnSpc>
                <a:spcPct val="200000"/>
              </a:lnSpc>
              <a:buFont typeface="+mj-lt"/>
              <a:buAutoNum type="arabicPeriod"/>
            </a:pPr>
            <a:r>
              <a:rPr lang="en-IN" sz="2000" dirty="0" smtClean="0">
                <a:latin typeface="Bookman Old Style" pitchFamily="18" charset="0"/>
              </a:rPr>
              <a:t>Provides a baseline for validation and verification</a:t>
            </a:r>
          </a:p>
          <a:p>
            <a:pPr marL="457200" lvl="0" indent="-457200">
              <a:lnSpc>
                <a:spcPct val="200000"/>
              </a:lnSpc>
              <a:buFont typeface="+mj-lt"/>
              <a:buAutoNum type="arabicPeriod"/>
            </a:pPr>
            <a:r>
              <a:rPr lang="en-IN" sz="2000" dirty="0" smtClean="0">
                <a:latin typeface="Bookman Old Style" pitchFamily="18" charset="0"/>
              </a:rPr>
              <a:t>Facilitates future extensions</a:t>
            </a:r>
            <a:endParaRPr lang="en-IN" sz="2000" dirty="0">
              <a:latin typeface="Bookman Old Style" pitchFamily="18" charset="0"/>
            </a:endParaRPr>
          </a:p>
        </p:txBody>
      </p:sp>
    </p:spTree>
    <p:extLst>
      <p:ext uri="{BB962C8B-B14F-4D97-AF65-F5344CB8AC3E}">
        <p14:creationId xmlns:p14="http://schemas.microsoft.com/office/powerpoint/2010/main" xmlns="" val="1938234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noAutofit/>
          </a:bodyPr>
          <a:lstStyle/>
          <a:p>
            <a:pPr>
              <a:spcBef>
                <a:spcPts val="1000"/>
              </a:spcBef>
            </a:pPr>
            <a:r>
              <a:rPr lang="en-IN" sz="3200" b="1" dirty="0" smtClean="0">
                <a:solidFill>
                  <a:srgbClr val="FF0000"/>
                </a:solidFill>
                <a:latin typeface="Bookman Old Style" pitchFamily="18" charset="0"/>
              </a:rPr>
              <a:t> Characteristics of a Good SRS Document</a:t>
            </a:r>
            <a:endParaRPr lang="en-GB" sz="1400" b="1" dirty="0">
              <a:solidFill>
                <a:srgbClr val="FF0000"/>
              </a:solidFill>
            </a:endParaRPr>
          </a:p>
        </p:txBody>
      </p:sp>
      <p:sp>
        <p:nvSpPr>
          <p:cNvPr id="965635" name="Rectangle 3"/>
          <p:cNvSpPr>
            <a:spLocks noGrp="1" noChangeArrowheads="1"/>
          </p:cNvSpPr>
          <p:nvPr>
            <p:ph type="body" idx="1"/>
          </p:nvPr>
        </p:nvSpPr>
        <p:spPr>
          <a:xfrm>
            <a:off x="609600" y="1282535"/>
            <a:ext cx="10972800" cy="5355771"/>
          </a:xfrm>
          <a:ln/>
        </p:spPr>
        <p:txBody>
          <a:bodyPr lIns="19841" tIns="51588" rIns="19841" bIns="51588">
            <a:normAutofit/>
          </a:bodyPr>
          <a:lstStyle/>
          <a:p>
            <a:pPr marL="457200" lvl="0" indent="-457200"/>
            <a:r>
              <a:rPr lang="en-IN" sz="2000" dirty="0" smtClean="0">
                <a:latin typeface="Bookman Old Style" pitchFamily="18" charset="0"/>
              </a:rPr>
              <a:t>The skill of writing a good SRS document usually comes from the experience gained from writing SRS documents for many projects. </a:t>
            </a:r>
          </a:p>
          <a:p>
            <a:pPr marL="457200" lvl="0" indent="-457200"/>
            <a:r>
              <a:rPr lang="en-IN" sz="2000" dirty="0" smtClean="0">
                <a:latin typeface="Bookman Old Style" pitchFamily="18" charset="0"/>
              </a:rPr>
              <a:t> IEEE Recommended Practice for Software Requirements Specifications[IEEE830] describes the content and qualities of a good software requirements specification (SRS). </a:t>
            </a:r>
          </a:p>
          <a:p>
            <a:pPr marL="457200" lvl="0" indent="-457200"/>
            <a:r>
              <a:rPr lang="en-IN" sz="2000" b="1" dirty="0" smtClean="0">
                <a:solidFill>
                  <a:srgbClr val="FF0000"/>
                </a:solidFill>
                <a:latin typeface="Bookman Old Style" pitchFamily="18" charset="0"/>
              </a:rPr>
              <a:t>Characteristics of a Good SRS Document</a:t>
            </a:r>
            <a:endParaRPr lang="en-IN" sz="2000" dirty="0" smtClean="0">
              <a:latin typeface="Bookman Old Style" pitchFamily="18" charset="0"/>
            </a:endParaRPr>
          </a:p>
          <a:p>
            <a:pPr marL="457200" lvl="0" indent="-457200">
              <a:buFont typeface="+mj-lt"/>
              <a:buAutoNum type="arabicPeriod"/>
            </a:pPr>
            <a:r>
              <a:rPr lang="en-IN" sz="2000" dirty="0" smtClean="0">
                <a:latin typeface="Bookman Old Style" pitchFamily="18" charset="0"/>
              </a:rPr>
              <a:t>Concise</a:t>
            </a:r>
          </a:p>
          <a:p>
            <a:pPr marL="457200" lvl="0" indent="-457200">
              <a:buFont typeface="+mj-lt"/>
              <a:buAutoNum type="arabicPeriod"/>
            </a:pPr>
            <a:r>
              <a:rPr lang="en-IN" sz="2000" dirty="0" smtClean="0">
                <a:latin typeface="Bookman Old Style" pitchFamily="18" charset="0"/>
              </a:rPr>
              <a:t>Implementation-independent</a:t>
            </a:r>
          </a:p>
          <a:p>
            <a:pPr marL="457200" lvl="0" indent="-457200">
              <a:buFont typeface="+mj-lt"/>
              <a:buAutoNum type="arabicPeriod"/>
            </a:pPr>
            <a:r>
              <a:rPr lang="en-IN" sz="2000" dirty="0" smtClean="0">
                <a:latin typeface="Bookman Old Style" pitchFamily="18" charset="0"/>
              </a:rPr>
              <a:t>Traceable</a:t>
            </a:r>
          </a:p>
          <a:p>
            <a:pPr marL="457200" lvl="0" indent="-457200">
              <a:buFont typeface="+mj-lt"/>
              <a:buAutoNum type="arabicPeriod"/>
            </a:pPr>
            <a:r>
              <a:rPr lang="en-IN" sz="2000" dirty="0" smtClean="0">
                <a:latin typeface="Bookman Old Style" pitchFamily="18" charset="0"/>
              </a:rPr>
              <a:t>Modifiable</a:t>
            </a:r>
          </a:p>
          <a:p>
            <a:pPr marL="457200" lvl="0" indent="-457200">
              <a:buFont typeface="+mj-lt"/>
              <a:buAutoNum type="arabicPeriod"/>
            </a:pPr>
            <a:r>
              <a:rPr lang="en-IN" sz="2000" dirty="0" smtClean="0">
                <a:latin typeface="Bookman Old Style" pitchFamily="18" charset="0"/>
              </a:rPr>
              <a:t>Identification of response to undesired events</a:t>
            </a:r>
          </a:p>
          <a:p>
            <a:pPr marL="457200" lvl="0" indent="-457200">
              <a:buFont typeface="+mj-lt"/>
              <a:buAutoNum type="arabicPeriod"/>
            </a:pPr>
            <a:r>
              <a:rPr lang="en-IN" sz="2000" dirty="0" smtClean="0">
                <a:latin typeface="Bookman Old Style" pitchFamily="18" charset="0"/>
              </a:rPr>
              <a:t>Verifiable</a:t>
            </a:r>
            <a:endParaRPr lang="en-IN" sz="2000" dirty="0">
              <a:latin typeface="Bookman Old Style" pitchFamily="18" charset="0"/>
            </a:endParaRPr>
          </a:p>
        </p:txBody>
      </p:sp>
    </p:spTree>
    <p:extLst>
      <p:ext uri="{BB962C8B-B14F-4D97-AF65-F5344CB8AC3E}">
        <p14:creationId xmlns:p14="http://schemas.microsoft.com/office/powerpoint/2010/main" xmlns="" val="1938234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noAutofit/>
          </a:bodyPr>
          <a:lstStyle/>
          <a:p>
            <a:pPr>
              <a:spcBef>
                <a:spcPts val="1000"/>
              </a:spcBef>
            </a:pPr>
            <a:r>
              <a:rPr lang="en-IN" sz="3200" b="1" dirty="0" smtClean="0">
                <a:solidFill>
                  <a:srgbClr val="FF0000"/>
                </a:solidFill>
                <a:latin typeface="Bookman Old Style" pitchFamily="18" charset="0"/>
              </a:rPr>
              <a:t> Characteristics of a Good SRS Document</a:t>
            </a:r>
            <a:endParaRPr lang="en-GB" sz="1400" b="1" dirty="0">
              <a:solidFill>
                <a:srgbClr val="FF0000"/>
              </a:solidFill>
            </a:endParaRPr>
          </a:p>
        </p:txBody>
      </p:sp>
      <p:sp>
        <p:nvSpPr>
          <p:cNvPr id="965635" name="Rectangle 3"/>
          <p:cNvSpPr>
            <a:spLocks noGrp="1" noChangeArrowheads="1"/>
          </p:cNvSpPr>
          <p:nvPr>
            <p:ph type="body" idx="1"/>
          </p:nvPr>
        </p:nvSpPr>
        <p:spPr>
          <a:xfrm>
            <a:off x="609600" y="1282535"/>
            <a:ext cx="10972800" cy="5355771"/>
          </a:xfrm>
          <a:ln/>
        </p:spPr>
        <p:txBody>
          <a:bodyPr lIns="19841" tIns="51588" rIns="19841" bIns="51588">
            <a:normAutofit/>
          </a:bodyPr>
          <a:lstStyle/>
          <a:p>
            <a:pPr marL="457200" lvl="0" indent="-457200">
              <a:buFont typeface="+mj-lt"/>
              <a:buAutoNum type="arabicPeriod"/>
            </a:pPr>
            <a:r>
              <a:rPr lang="en-IN" sz="2000" b="1" dirty="0" smtClean="0">
                <a:latin typeface="Bookman Old Style" pitchFamily="18" charset="0"/>
              </a:rPr>
              <a:t>Concise: </a:t>
            </a:r>
            <a:r>
              <a:rPr lang="en-IN" sz="2000" dirty="0" smtClean="0">
                <a:latin typeface="Bookman Old Style" pitchFamily="18" charset="0"/>
              </a:rPr>
              <a:t>The SRS document should be concise and at the same time unambiguous, consistent, and complete.</a:t>
            </a:r>
          </a:p>
          <a:p>
            <a:pPr marL="457200" lvl="0" indent="-457200">
              <a:buFont typeface="+mj-lt"/>
              <a:buAutoNum type="arabicPeriod"/>
            </a:pPr>
            <a:r>
              <a:rPr lang="en-IN" sz="2000" b="1" dirty="0" smtClean="0">
                <a:latin typeface="Bookman Old Style" pitchFamily="18" charset="0"/>
              </a:rPr>
              <a:t>Implementation-independent</a:t>
            </a:r>
            <a:r>
              <a:rPr lang="en-IN" sz="2000" dirty="0" smtClean="0">
                <a:latin typeface="Bookman Old Style" pitchFamily="18" charset="0"/>
              </a:rPr>
              <a:t>: The SRS should be free of design and implementation decisions unless those decisions reflect actual requirements. It should only specify what the system should do and refrain from stating how to do these. </a:t>
            </a:r>
          </a:p>
          <a:p>
            <a:pPr marL="457200" lvl="0" indent="-457200">
              <a:buNone/>
            </a:pPr>
            <a:r>
              <a:rPr lang="en-IN" sz="2000" dirty="0" smtClean="0">
                <a:latin typeface="Bookman Old Style" pitchFamily="18" charset="0"/>
              </a:rPr>
              <a:t>The SRS document should describe the system to be developed as a black box, and should specify only the externally visible behaviour of the system. For this reason, the SRS document is also called the black-box specification of the software being developed.</a:t>
            </a:r>
          </a:p>
        </p:txBody>
      </p:sp>
      <p:pic>
        <p:nvPicPr>
          <p:cNvPr id="1026" name="Picture 2"/>
          <p:cNvPicPr>
            <a:picLocks noChangeAspect="1" noChangeArrowheads="1"/>
          </p:cNvPicPr>
          <p:nvPr/>
        </p:nvPicPr>
        <p:blipFill>
          <a:blip r:embed="rId3"/>
          <a:srcRect/>
          <a:stretch>
            <a:fillRect/>
          </a:stretch>
        </p:blipFill>
        <p:spPr bwMode="auto">
          <a:xfrm>
            <a:off x="2879147" y="4251365"/>
            <a:ext cx="4438650" cy="2126673"/>
          </a:xfrm>
          <a:prstGeom prst="rect">
            <a:avLst/>
          </a:prstGeom>
          <a:noFill/>
          <a:ln w="9525">
            <a:noFill/>
            <a:miter lim="800000"/>
            <a:headEnd/>
            <a:tailEnd/>
          </a:ln>
          <a:effectLst/>
        </p:spPr>
      </p:pic>
    </p:spTree>
    <p:extLst>
      <p:ext uri="{BB962C8B-B14F-4D97-AF65-F5344CB8AC3E}">
        <p14:creationId xmlns:p14="http://schemas.microsoft.com/office/powerpoint/2010/main" xmlns="" val="1938234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noAutofit/>
          </a:bodyPr>
          <a:lstStyle/>
          <a:p>
            <a:pPr>
              <a:spcBef>
                <a:spcPts val="1000"/>
              </a:spcBef>
            </a:pPr>
            <a:r>
              <a:rPr lang="en-IN" sz="3200" b="1" dirty="0" smtClean="0">
                <a:solidFill>
                  <a:srgbClr val="FF0000"/>
                </a:solidFill>
                <a:latin typeface="Bookman Old Style" pitchFamily="18" charset="0"/>
              </a:rPr>
              <a:t> Characteristics of a Good SRS Document</a:t>
            </a:r>
            <a:endParaRPr lang="en-GB" sz="1400" b="1" dirty="0">
              <a:solidFill>
                <a:srgbClr val="FF0000"/>
              </a:solidFill>
            </a:endParaRPr>
          </a:p>
        </p:txBody>
      </p:sp>
      <p:sp>
        <p:nvSpPr>
          <p:cNvPr id="965635" name="Rectangle 3"/>
          <p:cNvSpPr>
            <a:spLocks noGrp="1" noChangeArrowheads="1"/>
          </p:cNvSpPr>
          <p:nvPr>
            <p:ph type="body" idx="1"/>
          </p:nvPr>
        </p:nvSpPr>
        <p:spPr>
          <a:xfrm>
            <a:off x="609600" y="1282535"/>
            <a:ext cx="10972800" cy="5355771"/>
          </a:xfrm>
          <a:ln/>
        </p:spPr>
        <p:txBody>
          <a:bodyPr lIns="19841" tIns="51588" rIns="19841" bIns="51588">
            <a:normAutofit fontScale="92500" lnSpcReduction="10000"/>
          </a:bodyPr>
          <a:lstStyle/>
          <a:p>
            <a:pPr marL="457200" lvl="0" indent="-457200"/>
            <a:endParaRPr lang="en-IN" sz="2000" dirty="0" smtClean="0">
              <a:latin typeface="Bookman Old Style" pitchFamily="18" charset="0"/>
            </a:endParaRPr>
          </a:p>
          <a:p>
            <a:pPr marL="457200" lvl="0" indent="-457200">
              <a:buNone/>
            </a:pPr>
            <a:r>
              <a:rPr lang="en-IN" sz="2000" b="1" dirty="0" smtClean="0">
                <a:latin typeface="Bookman Old Style" pitchFamily="18" charset="0"/>
              </a:rPr>
              <a:t>3. Traceable: </a:t>
            </a:r>
            <a:r>
              <a:rPr lang="en-IN" sz="2000" dirty="0" smtClean="0">
                <a:latin typeface="Bookman Old Style" pitchFamily="18" charset="0"/>
              </a:rPr>
              <a:t>It should be possible to trace a specific requirement to the design elements that implement it and vice versa. Traceability is also important to verify the results of a phase with respect to the previous phase and to analyse the impact of changing a requirement on the design elements and the code. </a:t>
            </a:r>
          </a:p>
          <a:p>
            <a:pPr marL="457200" lvl="0" indent="-457200">
              <a:buNone/>
            </a:pPr>
            <a:r>
              <a:rPr lang="en-IN" sz="2000" b="1" dirty="0" smtClean="0">
                <a:latin typeface="Bookman Old Style" pitchFamily="18" charset="0"/>
              </a:rPr>
              <a:t>4. Modifiable: </a:t>
            </a:r>
            <a:r>
              <a:rPr lang="en-IN" sz="2000" dirty="0" smtClean="0">
                <a:latin typeface="Bookman Old Style" pitchFamily="18" charset="0"/>
              </a:rPr>
              <a:t>Customers frequently change the requirements during the software development due to a variety of reasons. An SRS document is often modified after the project completes to accommodate future enhancements and evolution. A </a:t>
            </a:r>
            <a:r>
              <a:rPr lang="en-IN" sz="2000" dirty="0" err="1" smtClean="0">
                <a:latin typeface="Bookman Old Style" pitchFamily="18" charset="0"/>
              </a:rPr>
              <a:t>wellstructured</a:t>
            </a:r>
            <a:r>
              <a:rPr lang="en-IN" sz="2000" dirty="0" smtClean="0">
                <a:latin typeface="Bookman Old Style" pitchFamily="18" charset="0"/>
              </a:rPr>
              <a:t> document is easy to understand and modify. But it become difficult as it would require changes to be made at large number of places in the document.</a:t>
            </a:r>
          </a:p>
          <a:p>
            <a:pPr marL="457200" lvl="0" indent="-457200">
              <a:buNone/>
            </a:pPr>
            <a:r>
              <a:rPr lang="en-IN" sz="2000" b="1" dirty="0" smtClean="0">
                <a:latin typeface="Bookman Old Style" pitchFamily="18" charset="0"/>
              </a:rPr>
              <a:t>5. Identification of response to undesired events: </a:t>
            </a:r>
            <a:r>
              <a:rPr lang="en-IN" sz="2000" dirty="0" smtClean="0">
                <a:latin typeface="Bookman Old Style" pitchFamily="18" charset="0"/>
              </a:rPr>
              <a:t>The SRS document should discuss the system responses to various undesired events and exceptional conditions that may arise.</a:t>
            </a:r>
          </a:p>
          <a:p>
            <a:pPr marL="457200" lvl="0" indent="-457200">
              <a:buNone/>
            </a:pPr>
            <a:r>
              <a:rPr lang="en-IN" sz="2000" b="1" dirty="0" smtClean="0">
                <a:latin typeface="Bookman Old Style" pitchFamily="18" charset="0"/>
              </a:rPr>
              <a:t>6. Verifiable: </a:t>
            </a:r>
            <a:r>
              <a:rPr lang="en-IN" sz="2000" dirty="0" smtClean="0">
                <a:latin typeface="Bookman Old Style" pitchFamily="18" charset="0"/>
              </a:rPr>
              <a:t>All requirements of the system as documented in the SRS document should be verifiable. This means that it should be possible to design test cases based on the description of the functionality as to whether or not requirements have been met in an implementation. Any feature of the required system that is not verifiable should be listed separately in the goals of the implementation section of the SRS document. </a:t>
            </a:r>
            <a:endParaRPr lang="en-IN" sz="2000" dirty="0">
              <a:latin typeface="Bookman Old Style" pitchFamily="18" charset="0"/>
            </a:endParaRPr>
          </a:p>
        </p:txBody>
      </p:sp>
    </p:spTree>
    <p:extLst>
      <p:ext uri="{BB962C8B-B14F-4D97-AF65-F5344CB8AC3E}">
        <p14:creationId xmlns:p14="http://schemas.microsoft.com/office/powerpoint/2010/main" xmlns="" val="1938234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noAutofit/>
          </a:bodyPr>
          <a:lstStyle/>
          <a:p>
            <a:pPr>
              <a:spcBef>
                <a:spcPts val="1000"/>
              </a:spcBef>
            </a:pPr>
            <a:r>
              <a:rPr lang="en-IN" sz="3200" b="1" dirty="0" smtClean="0">
                <a:solidFill>
                  <a:srgbClr val="FF0000"/>
                </a:solidFill>
                <a:latin typeface="Bookman Old Style" pitchFamily="18" charset="0"/>
              </a:rPr>
              <a:t> </a:t>
            </a:r>
            <a:r>
              <a:rPr lang="en-IN" sz="3200" b="1" dirty="0" smtClean="0">
                <a:solidFill>
                  <a:srgbClr val="FF0000"/>
                </a:solidFill>
                <a:latin typeface="Bookman Old Style" pitchFamily="18" charset="0"/>
                <a:ea typeface="Calibri"/>
                <a:cs typeface="Arial"/>
              </a:rPr>
              <a:t>Attributes of Bad SRS documents</a:t>
            </a:r>
            <a:endParaRPr lang="en-GB" sz="1400" b="1" dirty="0">
              <a:solidFill>
                <a:srgbClr val="FF0000"/>
              </a:solidFill>
            </a:endParaRPr>
          </a:p>
        </p:txBody>
      </p:sp>
      <p:sp>
        <p:nvSpPr>
          <p:cNvPr id="965635" name="Rectangle 3"/>
          <p:cNvSpPr>
            <a:spLocks noGrp="1" noChangeArrowheads="1"/>
          </p:cNvSpPr>
          <p:nvPr>
            <p:ph type="body" idx="1"/>
          </p:nvPr>
        </p:nvSpPr>
        <p:spPr>
          <a:xfrm>
            <a:off x="609600" y="1282535"/>
            <a:ext cx="10972800" cy="5355771"/>
          </a:xfrm>
          <a:ln/>
        </p:spPr>
        <p:txBody>
          <a:bodyPr lIns="19841" tIns="51588" rIns="19841" bIns="51588">
            <a:normAutofit/>
          </a:bodyPr>
          <a:lstStyle/>
          <a:p>
            <a:pPr marL="457200" lvl="0" indent="-457200">
              <a:buNone/>
            </a:pPr>
            <a:r>
              <a:rPr lang="en-IN" sz="2000" dirty="0" smtClean="0">
                <a:latin typeface="Bookman Old Style" pitchFamily="18" charset="0"/>
              </a:rPr>
              <a:t>SRS documents written by novices frequently suffer from a variety of problems</a:t>
            </a:r>
            <a:r>
              <a:rPr lang="en-IN" sz="2000" dirty="0" smtClean="0">
                <a:latin typeface="Bookman Old Style" pitchFamily="18" charset="0"/>
              </a:rPr>
              <a:t>. Some </a:t>
            </a:r>
            <a:r>
              <a:rPr lang="en-IN" sz="2000" dirty="0" smtClean="0">
                <a:latin typeface="Bookman Old Style" pitchFamily="18" charset="0"/>
              </a:rPr>
              <a:t>of the problems are</a:t>
            </a:r>
          </a:p>
          <a:p>
            <a:pPr marL="457200" lvl="0" indent="-457200">
              <a:buNone/>
            </a:pPr>
            <a:r>
              <a:rPr lang="en-IN" sz="2000" b="1" dirty="0" smtClean="0">
                <a:latin typeface="Bookman Old Style" pitchFamily="18" charset="0"/>
              </a:rPr>
              <a:t>Over-specification:</a:t>
            </a:r>
            <a:r>
              <a:rPr lang="en-IN" sz="2000" dirty="0" smtClean="0">
                <a:latin typeface="Bookman Old Style" pitchFamily="18" charset="0"/>
              </a:rPr>
              <a:t> It occurs when the analyst tries to address the “how to” aspects in the SRS document. For example, in the library automation problem, one should not specify whether the library membership records need to be stored indexed on the member’s first name or on the library member’s identification (ID) number . Over-specification restricts the freedom of the designers in arriving at a good design solution. </a:t>
            </a:r>
          </a:p>
          <a:p>
            <a:pPr marL="457200" lvl="0" indent="-457200">
              <a:buNone/>
            </a:pPr>
            <a:r>
              <a:rPr lang="en-IN" sz="2000" b="1" dirty="0" smtClean="0">
                <a:latin typeface="Bookman Old Style" pitchFamily="18" charset="0"/>
              </a:rPr>
              <a:t>Forward references: </a:t>
            </a:r>
            <a:r>
              <a:rPr lang="en-IN" sz="2000" dirty="0" smtClean="0">
                <a:latin typeface="Bookman Old Style" pitchFamily="18" charset="0"/>
              </a:rPr>
              <a:t>One should not refer to aspects that are discussed much later in the SRS document. Forward referencing seriously reduces readability of the specification. </a:t>
            </a:r>
          </a:p>
          <a:p>
            <a:pPr marL="457200" lvl="0" indent="-457200">
              <a:buNone/>
            </a:pPr>
            <a:r>
              <a:rPr lang="en-IN" sz="2000" b="1" dirty="0" smtClean="0">
                <a:latin typeface="Bookman Old Style" pitchFamily="18" charset="0"/>
              </a:rPr>
              <a:t>Wishful thinking: </a:t>
            </a:r>
            <a:r>
              <a:rPr lang="en-IN" sz="2000" dirty="0" smtClean="0">
                <a:latin typeface="Bookman Old Style" pitchFamily="18" charset="0"/>
              </a:rPr>
              <a:t>This type of problems concern description of aspects which would be difficult to implement.</a:t>
            </a:r>
          </a:p>
          <a:p>
            <a:pPr marL="457200" lvl="0" indent="-457200">
              <a:buNone/>
            </a:pPr>
            <a:r>
              <a:rPr lang="en-IN" sz="2000" b="1" dirty="0" smtClean="0">
                <a:latin typeface="Bookman Old Style" pitchFamily="18" charset="0"/>
              </a:rPr>
              <a:t>Noise</a:t>
            </a:r>
            <a:r>
              <a:rPr lang="en-IN" sz="2000" dirty="0" smtClean="0">
                <a:latin typeface="Bookman Old Style" pitchFamily="18" charset="0"/>
              </a:rPr>
              <a:t>: The term noise refers to presence of material not directly relevant to the software development process. </a:t>
            </a:r>
          </a:p>
          <a:p>
            <a:pPr marL="457200" lvl="0" indent="-457200">
              <a:buNone/>
            </a:pPr>
            <a:endParaRPr lang="en-IN" sz="2000" dirty="0" smtClean="0">
              <a:latin typeface="Bookman Old Style" pitchFamily="18" charset="0"/>
            </a:endParaRPr>
          </a:p>
        </p:txBody>
      </p:sp>
    </p:spTree>
    <p:extLst>
      <p:ext uri="{BB962C8B-B14F-4D97-AF65-F5344CB8AC3E}">
        <p14:creationId xmlns:p14="http://schemas.microsoft.com/office/powerpoint/2010/main" xmlns="" val="1938234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581892" y="165619"/>
            <a:ext cx="10713470" cy="1137719"/>
          </a:xfrm>
          <a:ln/>
        </p:spPr>
        <p:txBody>
          <a:bodyPr lIns="19841" tIns="51588" rIns="19841" bIns="51588">
            <a:noAutofit/>
          </a:bodyPr>
          <a:lstStyle/>
          <a:p>
            <a:pPr algn="l">
              <a:spcBef>
                <a:spcPts val="1000"/>
              </a:spcBef>
            </a:pPr>
            <a:r>
              <a:rPr lang="en-IN" sz="3200" b="1" dirty="0" smtClean="0">
                <a:solidFill>
                  <a:srgbClr val="FF0000"/>
                </a:solidFill>
                <a:latin typeface="Bookman Old Style" pitchFamily="18" charset="0"/>
              </a:rPr>
              <a:t> </a:t>
            </a:r>
            <a:r>
              <a:rPr lang="en-IN" sz="3200" b="1" dirty="0" smtClean="0">
                <a:solidFill>
                  <a:srgbClr val="FF0000"/>
                </a:solidFill>
                <a:latin typeface="Bookman Old Style" pitchFamily="18" charset="0"/>
                <a:cs typeface="Arial"/>
              </a:rPr>
              <a:t>I</a:t>
            </a:r>
            <a:r>
              <a:rPr lang="en-IN" sz="3200" b="1" dirty="0" smtClean="0">
                <a:solidFill>
                  <a:srgbClr val="FF0000"/>
                </a:solidFill>
                <a:latin typeface="Bookman Old Style" pitchFamily="18" charset="0"/>
                <a:ea typeface="Calibri"/>
                <a:cs typeface="Arial"/>
              </a:rPr>
              <a:t>mportant categories of customer Requirements</a:t>
            </a:r>
            <a:endParaRPr lang="en-GB" sz="1400" b="1" dirty="0">
              <a:solidFill>
                <a:srgbClr val="FF0000"/>
              </a:solidFill>
            </a:endParaRPr>
          </a:p>
        </p:txBody>
      </p:sp>
      <p:sp>
        <p:nvSpPr>
          <p:cNvPr id="965635" name="Rectangle 3"/>
          <p:cNvSpPr>
            <a:spLocks noGrp="1" noChangeArrowheads="1"/>
          </p:cNvSpPr>
          <p:nvPr>
            <p:ph type="body" idx="1"/>
          </p:nvPr>
        </p:nvSpPr>
        <p:spPr>
          <a:xfrm>
            <a:off x="609600" y="1282535"/>
            <a:ext cx="10972800" cy="5355771"/>
          </a:xfrm>
          <a:ln/>
        </p:spPr>
        <p:txBody>
          <a:bodyPr lIns="19841" tIns="51588" rIns="19841" bIns="51588">
            <a:normAutofit/>
          </a:bodyPr>
          <a:lstStyle/>
          <a:p>
            <a:pPr marL="457200" lvl="0" indent="-457200">
              <a:buNone/>
            </a:pPr>
            <a:r>
              <a:rPr lang="en-IN" sz="2000" dirty="0" smtClean="0">
                <a:latin typeface="Bookman Old Style" pitchFamily="18" charset="0"/>
              </a:rPr>
              <a:t>A good SRS document, should properly categorize and organise the requirements into different sections [IEEE830]. </a:t>
            </a:r>
            <a:endParaRPr lang="en-IN" sz="2000" dirty="0" smtClean="0">
              <a:latin typeface="Bookman Old Style" pitchFamily="18" charset="0"/>
            </a:endParaRPr>
          </a:p>
          <a:p>
            <a:pPr marL="457200" lvl="0" indent="-457200">
              <a:buNone/>
            </a:pPr>
            <a:r>
              <a:rPr lang="en-IN" sz="2000" dirty="0" smtClean="0">
                <a:latin typeface="Bookman Old Style" pitchFamily="18" charset="0"/>
              </a:rPr>
              <a:t>As </a:t>
            </a:r>
            <a:r>
              <a:rPr lang="en-IN" sz="2000" dirty="0" smtClean="0">
                <a:latin typeface="Bookman Old Style" pitchFamily="18" charset="0"/>
              </a:rPr>
              <a:t>per the IEEE 830 guidelines, the important categories of user requirements are the following. </a:t>
            </a:r>
            <a:endParaRPr lang="en-IN" sz="2000" dirty="0" smtClean="0">
              <a:latin typeface="Bookman Old Style" pitchFamily="18" charset="0"/>
            </a:endParaRPr>
          </a:p>
          <a:p>
            <a:pPr marL="457200" lvl="0" indent="-457200">
              <a:buNone/>
            </a:pPr>
            <a:r>
              <a:rPr lang="en-IN" sz="2000" dirty="0" smtClean="0">
                <a:latin typeface="Bookman Old Style" pitchFamily="18" charset="0"/>
              </a:rPr>
              <a:t>An </a:t>
            </a:r>
            <a:r>
              <a:rPr lang="en-IN" sz="2000" dirty="0" smtClean="0">
                <a:latin typeface="Bookman Old Style" pitchFamily="18" charset="0"/>
              </a:rPr>
              <a:t>SRS document should clearly document the following aspects of a software</a:t>
            </a:r>
            <a:r>
              <a:rPr lang="en-IN" sz="2000" dirty="0" smtClean="0">
                <a:latin typeface="Bookman Old Style" pitchFamily="18" charset="0"/>
              </a:rPr>
              <a:t>:</a:t>
            </a:r>
          </a:p>
          <a:p>
            <a:pPr marL="457200" lvl="0" indent="-457200">
              <a:buNone/>
            </a:pPr>
            <a:r>
              <a:rPr lang="en-IN" sz="2000" dirty="0" smtClean="0">
                <a:latin typeface="Bookman Old Style" pitchFamily="18" charset="0"/>
              </a:rPr>
              <a:t> </a:t>
            </a:r>
            <a:r>
              <a:rPr lang="en-IN" sz="2000" dirty="0" smtClean="0">
                <a:latin typeface="Bookman Old Style" pitchFamily="18" charset="0"/>
              </a:rPr>
              <a:t>• Functional </a:t>
            </a:r>
            <a:r>
              <a:rPr lang="en-IN" sz="2000" dirty="0" smtClean="0">
                <a:latin typeface="Bookman Old Style" pitchFamily="18" charset="0"/>
              </a:rPr>
              <a:t>requirements</a:t>
            </a:r>
          </a:p>
          <a:p>
            <a:pPr marL="457200" lvl="0" indent="-457200">
              <a:buNone/>
            </a:pPr>
            <a:r>
              <a:rPr lang="en-IN" sz="2000" dirty="0" smtClean="0">
                <a:latin typeface="Bookman Old Style" pitchFamily="18" charset="0"/>
              </a:rPr>
              <a:t> </a:t>
            </a:r>
            <a:r>
              <a:rPr lang="en-IN" sz="2000" dirty="0" smtClean="0">
                <a:latin typeface="Bookman Old Style" pitchFamily="18" charset="0"/>
              </a:rPr>
              <a:t>• Non-functional requirements </a:t>
            </a:r>
            <a:endParaRPr lang="en-IN" sz="2000" dirty="0" smtClean="0">
              <a:latin typeface="Bookman Old Style" pitchFamily="18" charset="0"/>
            </a:endParaRPr>
          </a:p>
          <a:p>
            <a:pPr marL="457200" lvl="0" indent="-457200">
              <a:buNone/>
            </a:pPr>
            <a:r>
              <a:rPr lang="en-IN" sz="2000" dirty="0" smtClean="0">
                <a:latin typeface="Bookman Old Style" pitchFamily="18" charset="0"/>
              </a:rPr>
              <a:t> </a:t>
            </a:r>
            <a:r>
              <a:rPr lang="en-IN" sz="2000" dirty="0" smtClean="0">
                <a:latin typeface="Bookman Old Style" pitchFamily="18" charset="0"/>
              </a:rPr>
              <a:t>       — </a:t>
            </a:r>
            <a:r>
              <a:rPr lang="en-IN" sz="2000" dirty="0" smtClean="0">
                <a:latin typeface="Bookman Old Style" pitchFamily="18" charset="0"/>
              </a:rPr>
              <a:t>Design and implementation </a:t>
            </a:r>
            <a:r>
              <a:rPr lang="en-IN" sz="2000" dirty="0" smtClean="0">
                <a:latin typeface="Bookman Old Style" pitchFamily="18" charset="0"/>
              </a:rPr>
              <a:t>constraints</a:t>
            </a:r>
          </a:p>
          <a:p>
            <a:pPr marL="457200" lvl="0" indent="-457200">
              <a:buNone/>
            </a:pPr>
            <a:r>
              <a:rPr lang="en-IN" sz="2000" dirty="0" smtClean="0">
                <a:latin typeface="Bookman Old Style" pitchFamily="18" charset="0"/>
              </a:rPr>
              <a:t> </a:t>
            </a:r>
            <a:r>
              <a:rPr lang="en-IN" sz="2000" dirty="0" smtClean="0">
                <a:latin typeface="Bookman Old Style" pitchFamily="18" charset="0"/>
              </a:rPr>
              <a:t>       </a:t>
            </a:r>
            <a:r>
              <a:rPr lang="en-IN" sz="2000" dirty="0" smtClean="0">
                <a:latin typeface="Bookman Old Style" pitchFamily="18" charset="0"/>
              </a:rPr>
              <a:t>— External interfaces required </a:t>
            </a:r>
            <a:endParaRPr lang="en-IN" sz="2000" dirty="0" smtClean="0">
              <a:latin typeface="Bookman Old Style" pitchFamily="18" charset="0"/>
            </a:endParaRPr>
          </a:p>
          <a:p>
            <a:pPr marL="457200" lvl="0" indent="-457200">
              <a:buNone/>
            </a:pPr>
            <a:r>
              <a:rPr lang="en-IN" sz="2000" dirty="0" smtClean="0">
                <a:latin typeface="Bookman Old Style" pitchFamily="18" charset="0"/>
              </a:rPr>
              <a:t> </a:t>
            </a:r>
            <a:r>
              <a:rPr lang="en-IN" sz="2000" dirty="0" smtClean="0">
                <a:latin typeface="Bookman Old Style" pitchFamily="18" charset="0"/>
              </a:rPr>
              <a:t>       — </a:t>
            </a:r>
            <a:r>
              <a:rPr lang="en-IN" sz="2000" dirty="0" smtClean="0">
                <a:latin typeface="Bookman Old Style" pitchFamily="18" charset="0"/>
              </a:rPr>
              <a:t>Other non-functional requirements </a:t>
            </a:r>
            <a:endParaRPr lang="en-IN" sz="2000" dirty="0" smtClean="0">
              <a:latin typeface="Bookman Old Style" pitchFamily="18" charset="0"/>
            </a:endParaRPr>
          </a:p>
          <a:p>
            <a:pPr marL="457200" lvl="0" indent="-457200">
              <a:buNone/>
            </a:pPr>
            <a:r>
              <a:rPr lang="en-IN" sz="2000" dirty="0" smtClean="0">
                <a:latin typeface="Bookman Old Style" pitchFamily="18" charset="0"/>
              </a:rPr>
              <a:t>• </a:t>
            </a:r>
            <a:r>
              <a:rPr lang="en-IN" sz="2000" dirty="0" smtClean="0">
                <a:latin typeface="Bookman Old Style" pitchFamily="18" charset="0"/>
              </a:rPr>
              <a:t>Goals of implementation. </a:t>
            </a:r>
            <a:endParaRPr lang="en-IN" sz="2000" dirty="0" smtClean="0">
              <a:latin typeface="Bookman Old Style" pitchFamily="18" charset="0"/>
            </a:endParaRPr>
          </a:p>
        </p:txBody>
      </p:sp>
    </p:spTree>
    <p:extLst>
      <p:ext uri="{BB962C8B-B14F-4D97-AF65-F5344CB8AC3E}">
        <p14:creationId xmlns:p14="http://schemas.microsoft.com/office/powerpoint/2010/main" xmlns="" val="19382342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581892" y="165619"/>
            <a:ext cx="10713470" cy="1137719"/>
          </a:xfrm>
          <a:ln/>
        </p:spPr>
        <p:txBody>
          <a:bodyPr lIns="19841" tIns="51588" rIns="19841" bIns="51588">
            <a:noAutofit/>
          </a:bodyPr>
          <a:lstStyle/>
          <a:p>
            <a:pPr algn="l">
              <a:spcBef>
                <a:spcPts val="1000"/>
              </a:spcBef>
            </a:pPr>
            <a:r>
              <a:rPr lang="en-IN" sz="3200" b="1" dirty="0" smtClean="0">
                <a:solidFill>
                  <a:srgbClr val="FF0000"/>
                </a:solidFill>
                <a:latin typeface="Bookman Old Style" pitchFamily="18" charset="0"/>
              </a:rPr>
              <a:t> </a:t>
            </a:r>
            <a:r>
              <a:rPr lang="en-IN" sz="3200" b="1" dirty="0" smtClean="0">
                <a:solidFill>
                  <a:srgbClr val="FF0000"/>
                </a:solidFill>
                <a:latin typeface="Bookman Old Style" pitchFamily="18" charset="0"/>
                <a:cs typeface="Arial"/>
              </a:rPr>
              <a:t>I</a:t>
            </a:r>
            <a:r>
              <a:rPr lang="en-IN" sz="3200" b="1" dirty="0" smtClean="0">
                <a:solidFill>
                  <a:srgbClr val="FF0000"/>
                </a:solidFill>
                <a:latin typeface="Bookman Old Style" pitchFamily="18" charset="0"/>
                <a:ea typeface="Calibri"/>
                <a:cs typeface="Arial"/>
              </a:rPr>
              <a:t>mportant categories of customer Requirements</a:t>
            </a:r>
            <a:endParaRPr lang="en-GB" sz="1400" b="1" dirty="0">
              <a:solidFill>
                <a:srgbClr val="FF0000"/>
              </a:solidFill>
            </a:endParaRPr>
          </a:p>
        </p:txBody>
      </p:sp>
      <p:sp>
        <p:nvSpPr>
          <p:cNvPr id="965635" name="Rectangle 3"/>
          <p:cNvSpPr>
            <a:spLocks noGrp="1" noChangeArrowheads="1"/>
          </p:cNvSpPr>
          <p:nvPr>
            <p:ph type="body" idx="1"/>
          </p:nvPr>
        </p:nvSpPr>
        <p:spPr>
          <a:xfrm>
            <a:off x="609600" y="1282535"/>
            <a:ext cx="10972800" cy="5355771"/>
          </a:xfrm>
          <a:ln/>
        </p:spPr>
        <p:txBody>
          <a:bodyPr lIns="19841" tIns="51588" rIns="19841" bIns="51588">
            <a:normAutofit/>
          </a:bodyPr>
          <a:lstStyle/>
          <a:p>
            <a:pPr marL="457200" lvl="0" indent="-457200">
              <a:buNone/>
            </a:pPr>
            <a:r>
              <a:rPr lang="en-IN" sz="2000" b="1" dirty="0" smtClean="0">
                <a:latin typeface="Bookman Old Style" pitchFamily="18" charset="0"/>
              </a:rPr>
              <a:t>Functional </a:t>
            </a:r>
            <a:r>
              <a:rPr lang="en-IN" sz="2000" b="1" dirty="0" smtClean="0">
                <a:latin typeface="Bookman Old Style" pitchFamily="18" charset="0"/>
              </a:rPr>
              <a:t>requirements</a:t>
            </a:r>
          </a:p>
          <a:p>
            <a:pPr marL="457200" lvl="0" indent="-457200"/>
            <a:r>
              <a:rPr lang="en-IN" sz="2000" dirty="0" smtClean="0">
                <a:latin typeface="Bookman Old Style" pitchFamily="18" charset="0"/>
              </a:rPr>
              <a:t>The functional requirements capture the functionalities required by the users from the system. </a:t>
            </a:r>
            <a:endParaRPr lang="en-IN" sz="2000" dirty="0" smtClean="0">
              <a:latin typeface="Bookman Old Style" pitchFamily="18" charset="0"/>
            </a:endParaRPr>
          </a:p>
          <a:p>
            <a:pPr marL="457200" lvl="0" indent="-457200"/>
            <a:r>
              <a:rPr lang="en-IN" sz="2000" dirty="0" smtClean="0">
                <a:latin typeface="Bookman Old Style" pitchFamily="18" charset="0"/>
              </a:rPr>
              <a:t> consider a software as offering a set of functions {</a:t>
            </a:r>
            <a:r>
              <a:rPr lang="en-IN" sz="2000" dirty="0" err="1" smtClean="0">
                <a:latin typeface="Bookman Old Style" pitchFamily="18" charset="0"/>
              </a:rPr>
              <a:t>fi</a:t>
            </a:r>
            <a:r>
              <a:rPr lang="en-IN" sz="2000" dirty="0" smtClean="0">
                <a:latin typeface="Bookman Old Style" pitchFamily="18" charset="0"/>
              </a:rPr>
              <a:t>} to the user . </a:t>
            </a:r>
            <a:endParaRPr lang="en-IN" sz="2000" dirty="0" smtClean="0">
              <a:latin typeface="Bookman Old Style" pitchFamily="18" charset="0"/>
            </a:endParaRPr>
          </a:p>
          <a:p>
            <a:pPr marL="457200" lvl="0" indent="-457200"/>
            <a:r>
              <a:rPr lang="en-IN" sz="2000" dirty="0" smtClean="0">
                <a:latin typeface="Bookman Old Style" pitchFamily="18" charset="0"/>
              </a:rPr>
              <a:t>These </a:t>
            </a:r>
            <a:r>
              <a:rPr lang="en-IN" sz="2000" dirty="0" smtClean="0">
                <a:latin typeface="Bookman Old Style" pitchFamily="18" charset="0"/>
              </a:rPr>
              <a:t>functions can be considered similar to a mathematical function f : I → O, meaning that a function transforms an element (i</a:t>
            </a:r>
            <a:r>
              <a:rPr lang="en-IN" sz="2000" i="1" dirty="0" smtClean="0">
                <a:latin typeface="Bookman Old Style" pitchFamily="18" charset="0"/>
              </a:rPr>
              <a:t>i</a:t>
            </a:r>
            <a:r>
              <a:rPr lang="en-IN" sz="2000" dirty="0" smtClean="0">
                <a:latin typeface="Bookman Old Style" pitchFamily="18" charset="0"/>
              </a:rPr>
              <a:t>) in the input domain (I) to a value (</a:t>
            </a:r>
            <a:r>
              <a:rPr lang="en-IN" sz="2000" dirty="0" err="1" smtClean="0">
                <a:latin typeface="Bookman Old Style" pitchFamily="18" charset="0"/>
              </a:rPr>
              <a:t>o</a:t>
            </a:r>
            <a:r>
              <a:rPr lang="en-IN" sz="2000" i="1" dirty="0" err="1" smtClean="0">
                <a:latin typeface="Bookman Old Style" pitchFamily="18" charset="0"/>
              </a:rPr>
              <a:t>i</a:t>
            </a:r>
            <a:r>
              <a:rPr lang="en-IN" sz="2000" dirty="0" smtClean="0">
                <a:latin typeface="Bookman Old Style" pitchFamily="18" charset="0"/>
              </a:rPr>
              <a:t>) in the </a:t>
            </a:r>
            <a:r>
              <a:rPr lang="en-IN" sz="2000" dirty="0" smtClean="0">
                <a:latin typeface="Bookman Old Style" pitchFamily="18" charset="0"/>
              </a:rPr>
              <a:t>output. </a:t>
            </a:r>
          </a:p>
          <a:p>
            <a:pPr marL="457200" lvl="0" indent="-457200"/>
            <a:r>
              <a:rPr lang="en-IN" sz="2000" dirty="0" smtClean="0">
                <a:latin typeface="Bookman Old Style" pitchFamily="18" charset="0"/>
              </a:rPr>
              <a:t>Each function </a:t>
            </a:r>
            <a:r>
              <a:rPr lang="en-IN" sz="2000" dirty="0" err="1" smtClean="0">
                <a:latin typeface="Bookman Old Style" pitchFamily="18" charset="0"/>
              </a:rPr>
              <a:t>fi</a:t>
            </a:r>
            <a:r>
              <a:rPr lang="en-IN" sz="2000" dirty="0" smtClean="0">
                <a:latin typeface="Bookman Old Style" pitchFamily="18" charset="0"/>
              </a:rPr>
              <a:t> of the system can be considered as reading certain data i</a:t>
            </a:r>
            <a:r>
              <a:rPr lang="en-IN" sz="2000" i="1" dirty="0" smtClean="0">
                <a:latin typeface="Bookman Old Style" pitchFamily="18" charset="0"/>
              </a:rPr>
              <a:t>i</a:t>
            </a:r>
            <a:r>
              <a:rPr lang="en-IN" sz="2000" dirty="0" smtClean="0">
                <a:latin typeface="Bookman Old Style" pitchFamily="18" charset="0"/>
              </a:rPr>
              <a:t>, and then transforming a set of input data (i</a:t>
            </a:r>
            <a:r>
              <a:rPr lang="en-IN" sz="2000" i="1" dirty="0" smtClean="0">
                <a:latin typeface="Bookman Old Style" pitchFamily="18" charset="0"/>
              </a:rPr>
              <a:t>i</a:t>
            </a:r>
            <a:r>
              <a:rPr lang="en-IN" sz="2000" dirty="0" smtClean="0">
                <a:latin typeface="Bookman Old Style" pitchFamily="18" charset="0"/>
              </a:rPr>
              <a:t>) to the corresponding set of output data (</a:t>
            </a:r>
            <a:r>
              <a:rPr lang="en-IN" sz="2000" dirty="0" err="1" smtClean="0">
                <a:latin typeface="Bookman Old Style" pitchFamily="18" charset="0"/>
              </a:rPr>
              <a:t>o</a:t>
            </a:r>
            <a:r>
              <a:rPr lang="en-IN" sz="2000" i="1" dirty="0" err="1" smtClean="0">
                <a:latin typeface="Bookman Old Style" pitchFamily="18" charset="0"/>
              </a:rPr>
              <a:t>i</a:t>
            </a:r>
            <a:r>
              <a:rPr lang="en-IN" sz="2000" dirty="0" smtClean="0">
                <a:latin typeface="Bookman Old Style" pitchFamily="18" charset="0"/>
              </a:rPr>
              <a:t>).</a:t>
            </a:r>
          </a:p>
          <a:p>
            <a:pPr marL="457200" lvl="0" indent="-457200"/>
            <a:r>
              <a:rPr lang="en-IN" sz="2000" dirty="0" smtClean="0">
                <a:latin typeface="Bookman Old Style" pitchFamily="18" charset="0"/>
              </a:rPr>
              <a:t>The </a:t>
            </a:r>
            <a:r>
              <a:rPr lang="en-IN" sz="2000" dirty="0" smtClean="0">
                <a:latin typeface="Bookman Old Style" pitchFamily="18" charset="0"/>
              </a:rPr>
              <a:t>functional requirements of the system, should clearly describe each functionality that the system would support along with the corresponding input and output data </a:t>
            </a:r>
            <a:r>
              <a:rPr lang="en-IN" sz="2000" dirty="0" smtClean="0">
                <a:latin typeface="Bookman Old Style" pitchFamily="18" charset="0"/>
              </a:rPr>
              <a:t>set. </a:t>
            </a:r>
            <a:endParaRPr lang="en-IN" sz="2000" dirty="0" smtClean="0">
              <a:latin typeface="Bookman Old Style" pitchFamily="18" charset="0"/>
            </a:endParaRPr>
          </a:p>
        </p:txBody>
      </p:sp>
    </p:spTree>
    <p:extLst>
      <p:ext uri="{BB962C8B-B14F-4D97-AF65-F5344CB8AC3E}">
        <p14:creationId xmlns:p14="http://schemas.microsoft.com/office/powerpoint/2010/main" xmlns="" val="1938234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3939" y="519113"/>
            <a:ext cx="9139237" cy="1019401"/>
          </a:xfrm>
        </p:spPr>
        <p:txBody>
          <a:bodyPr>
            <a:noAutofit/>
          </a:bodyPr>
          <a:lstStyle/>
          <a:p>
            <a:pPr>
              <a:defRPr/>
            </a:pPr>
            <a:r>
              <a:rPr lang="en-US" sz="3200" b="1" dirty="0">
                <a:solidFill>
                  <a:srgbClr val="0000FF"/>
                </a:solidFill>
                <a:latin typeface="Bookman Old Style"/>
                <a:ea typeface="Times New Roman"/>
                <a:cs typeface="Times New Roman"/>
              </a:rPr>
              <a:t>Syllabus</a:t>
            </a:r>
            <a:r>
              <a:rPr lang="en-US" sz="3200" dirty="0">
                <a:solidFill>
                  <a:srgbClr val="FF33CC"/>
                </a:solidFill>
                <a:latin typeface="Bookman Old Style" pitchFamily="18" charset="0"/>
              </a:rPr>
              <a:t/>
            </a:r>
            <a:br>
              <a:rPr lang="en-US" sz="3200" dirty="0">
                <a:solidFill>
                  <a:srgbClr val="FF33CC"/>
                </a:solidFill>
                <a:latin typeface="Bookman Old Style" pitchFamily="18" charset="0"/>
              </a:rPr>
            </a:br>
            <a:endParaRPr lang="en-IN" sz="3200" b="1" dirty="0">
              <a:solidFill>
                <a:srgbClr val="FF33CC"/>
              </a:solidFill>
              <a:latin typeface="Bookman Old Style" pitchFamily="18" charset="0"/>
            </a:endParaRPr>
          </a:p>
        </p:txBody>
      </p:sp>
      <p:sp>
        <p:nvSpPr>
          <p:cNvPr id="3" name="Content Placeholder 2"/>
          <p:cNvSpPr>
            <a:spLocks noGrp="1"/>
          </p:cNvSpPr>
          <p:nvPr>
            <p:ph idx="1"/>
          </p:nvPr>
        </p:nvSpPr>
        <p:spPr/>
        <p:txBody>
          <a:bodyPr>
            <a:normAutofit/>
          </a:bodyPr>
          <a:lstStyle/>
          <a:p>
            <a:pPr marL="0" indent="0" algn="just">
              <a:spcAft>
                <a:spcPts val="300"/>
              </a:spcAft>
              <a:buNone/>
            </a:pPr>
            <a:r>
              <a:rPr lang="en-IN" dirty="0" smtClean="0">
                <a:solidFill>
                  <a:srgbClr val="FF0000"/>
                </a:solidFill>
                <a:latin typeface="Bookman Old Style" pitchFamily="18" charset="0"/>
                <a:ea typeface="Calibri"/>
                <a:cs typeface="Arial"/>
              </a:rPr>
              <a:t>Requirements gathering and analysis:- Requirements gathering, Requirements analysis </a:t>
            </a:r>
          </a:p>
          <a:p>
            <a:pPr marL="0" indent="0" algn="just">
              <a:spcAft>
                <a:spcPts val="300"/>
              </a:spcAft>
              <a:buNone/>
            </a:pPr>
            <a:r>
              <a:rPr lang="en-IN" dirty="0" smtClean="0">
                <a:solidFill>
                  <a:srgbClr val="FF0000"/>
                </a:solidFill>
                <a:latin typeface="Bookman Old Style" pitchFamily="18" charset="0"/>
                <a:ea typeface="Calibri"/>
                <a:cs typeface="Arial"/>
              </a:rPr>
              <a:t>Software requirement specification:- users of SRS document, characteristics of a good SRS document, Attributes of Bad SRS documents, important categories of customer Requirements, Functional</a:t>
            </a:r>
          </a:p>
          <a:p>
            <a:pPr marL="0" indent="0" algn="just">
              <a:spcAft>
                <a:spcPts val="300"/>
              </a:spcAft>
              <a:buNone/>
            </a:pPr>
            <a:r>
              <a:rPr lang="en-IN" dirty="0" smtClean="0">
                <a:solidFill>
                  <a:srgbClr val="FF0000"/>
                </a:solidFill>
                <a:latin typeface="Bookman Old Style" pitchFamily="18" charset="0"/>
                <a:ea typeface="Calibri"/>
                <a:cs typeface="Arial"/>
              </a:rPr>
              <a:t>requirements, Traceability, organization of the SRS document.</a:t>
            </a:r>
            <a:endParaRPr lang="en-IN" dirty="0">
              <a:solidFill>
                <a:srgbClr val="FF0000"/>
              </a:solidFill>
              <a:latin typeface="Bookman Old Style" pitchFamily="18" charset="0"/>
              <a:ea typeface="Calibri"/>
              <a:cs typeface="Arial"/>
            </a:endParaRPr>
          </a:p>
        </p:txBody>
      </p:sp>
      <p:sp>
        <p:nvSpPr>
          <p:cNvPr id="51202" name="AutoShape 2" descr="What Social Network Should Your Business Be On? - Ocreative - Award-Winning  Integrated Market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04" name="AutoShape 4" descr="What Social Network Should Your Business Be On? - Ocreative - Award-Winning  Integrated Market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06" name="AutoShape 6" descr="What Social Network Should Your Business Be On? - Ocreative - Award-Winning  Integrated Market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08" name="AutoShape 8" descr="What Social Network Should Your Business Be On? - Ocreative - Award-Winning  Integrated Market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581892" y="165619"/>
            <a:ext cx="10713470" cy="1137719"/>
          </a:xfrm>
          <a:ln/>
        </p:spPr>
        <p:txBody>
          <a:bodyPr lIns="19841" tIns="51588" rIns="19841" bIns="51588">
            <a:noAutofit/>
          </a:bodyPr>
          <a:lstStyle/>
          <a:p>
            <a:pPr algn="l">
              <a:spcBef>
                <a:spcPts val="1000"/>
              </a:spcBef>
            </a:pPr>
            <a:r>
              <a:rPr lang="en-IN" sz="3200" b="1" dirty="0" smtClean="0">
                <a:solidFill>
                  <a:srgbClr val="FF0000"/>
                </a:solidFill>
                <a:latin typeface="Bookman Old Style" pitchFamily="18" charset="0"/>
              </a:rPr>
              <a:t> </a:t>
            </a:r>
            <a:r>
              <a:rPr lang="en-IN" sz="3200" b="1" dirty="0" smtClean="0">
                <a:solidFill>
                  <a:srgbClr val="FF0000"/>
                </a:solidFill>
                <a:latin typeface="Bookman Old Style" pitchFamily="18" charset="0"/>
                <a:cs typeface="Arial"/>
              </a:rPr>
              <a:t>I</a:t>
            </a:r>
            <a:r>
              <a:rPr lang="en-IN" sz="3200" b="1" dirty="0" smtClean="0">
                <a:solidFill>
                  <a:srgbClr val="FF0000"/>
                </a:solidFill>
                <a:latin typeface="Bookman Old Style" pitchFamily="18" charset="0"/>
                <a:ea typeface="Calibri"/>
                <a:cs typeface="Arial"/>
              </a:rPr>
              <a:t>mportant categories of customer Requirements</a:t>
            </a:r>
            <a:endParaRPr lang="en-GB" sz="1400" b="1" dirty="0">
              <a:solidFill>
                <a:srgbClr val="FF0000"/>
              </a:solidFill>
            </a:endParaRPr>
          </a:p>
        </p:txBody>
      </p:sp>
      <p:sp>
        <p:nvSpPr>
          <p:cNvPr id="965635" name="Rectangle 3"/>
          <p:cNvSpPr>
            <a:spLocks noGrp="1" noChangeArrowheads="1"/>
          </p:cNvSpPr>
          <p:nvPr>
            <p:ph type="body" idx="1"/>
          </p:nvPr>
        </p:nvSpPr>
        <p:spPr>
          <a:xfrm>
            <a:off x="609600" y="1282535"/>
            <a:ext cx="10972800" cy="5355771"/>
          </a:xfrm>
          <a:ln/>
        </p:spPr>
        <p:txBody>
          <a:bodyPr lIns="19841" tIns="51588" rIns="19841" bIns="51588">
            <a:normAutofit lnSpcReduction="10000"/>
          </a:bodyPr>
          <a:lstStyle/>
          <a:p>
            <a:pPr marL="457200" lvl="0" indent="-457200">
              <a:buNone/>
            </a:pPr>
            <a:r>
              <a:rPr lang="en-IN" sz="2000" b="1" dirty="0" smtClean="0">
                <a:latin typeface="Bookman Old Style" pitchFamily="18" charset="0"/>
              </a:rPr>
              <a:t>Non-functional </a:t>
            </a:r>
            <a:r>
              <a:rPr lang="en-IN" sz="2000" b="1" dirty="0" smtClean="0">
                <a:latin typeface="Bookman Old Style" pitchFamily="18" charset="0"/>
              </a:rPr>
              <a:t>requirements</a:t>
            </a:r>
          </a:p>
          <a:p>
            <a:pPr marL="457200" indent="-457200"/>
            <a:r>
              <a:rPr lang="en-IN" sz="2000" b="1" dirty="0" smtClean="0">
                <a:latin typeface="Bookman Old Style" pitchFamily="18" charset="0"/>
              </a:rPr>
              <a:t> </a:t>
            </a:r>
            <a:r>
              <a:rPr lang="en-IN" sz="2000" dirty="0" smtClean="0">
                <a:latin typeface="Bookman Old Style" pitchFamily="18" charset="0"/>
              </a:rPr>
              <a:t>The non-functional requirements are non-negotiable obligations that must be supported by the software. </a:t>
            </a:r>
            <a:endParaRPr lang="en-IN" sz="2000" dirty="0" smtClean="0">
              <a:latin typeface="Bookman Old Style" pitchFamily="18" charset="0"/>
            </a:endParaRPr>
          </a:p>
          <a:p>
            <a:pPr marL="457200" indent="-457200"/>
            <a:r>
              <a:rPr lang="en-IN" sz="2000" dirty="0" smtClean="0">
                <a:latin typeface="Bookman Old Style" pitchFamily="18" charset="0"/>
              </a:rPr>
              <a:t>The </a:t>
            </a:r>
            <a:r>
              <a:rPr lang="en-IN" sz="2000" dirty="0" smtClean="0">
                <a:latin typeface="Bookman Old Style" pitchFamily="18" charset="0"/>
              </a:rPr>
              <a:t>non-functional requirements capture those requirements of the customer that cannot be expressed as functions </a:t>
            </a:r>
            <a:endParaRPr lang="en-IN" sz="2000" dirty="0" smtClean="0">
              <a:latin typeface="Bookman Old Style" pitchFamily="18" charset="0"/>
            </a:endParaRPr>
          </a:p>
          <a:p>
            <a:pPr marL="457200" indent="-457200"/>
            <a:r>
              <a:rPr lang="en-IN" sz="2000" dirty="0" smtClean="0">
                <a:latin typeface="Bookman Old Style" pitchFamily="18" charset="0"/>
              </a:rPr>
              <a:t>Non-functional </a:t>
            </a:r>
            <a:r>
              <a:rPr lang="en-IN" sz="2000" dirty="0" smtClean="0">
                <a:latin typeface="Bookman Old Style" pitchFamily="18" charset="0"/>
              </a:rPr>
              <a:t>requirements usually address </a:t>
            </a:r>
            <a:r>
              <a:rPr lang="en-IN" sz="2000" dirty="0" smtClean="0">
                <a:latin typeface="Bookman Old Style" pitchFamily="18" charset="0"/>
              </a:rPr>
              <a:t>external </a:t>
            </a:r>
            <a:r>
              <a:rPr lang="en-IN" sz="2000" dirty="0" smtClean="0">
                <a:latin typeface="Bookman Old Style" pitchFamily="18" charset="0"/>
              </a:rPr>
              <a:t>interfaces, user interfaces, maintainability, portability, usability, maximum number of concurrent users, timing, and throughput (transactions per second, etc</a:t>
            </a:r>
            <a:r>
              <a:rPr lang="en-IN" sz="2000" dirty="0" smtClean="0">
                <a:latin typeface="Bookman Old Style" pitchFamily="18" charset="0"/>
              </a:rPr>
              <a:t>.).</a:t>
            </a:r>
          </a:p>
          <a:p>
            <a:pPr marL="457200" indent="-457200"/>
            <a:r>
              <a:rPr lang="en-IN" sz="2000" dirty="0" smtClean="0">
                <a:latin typeface="Bookman Old Style" pitchFamily="18" charset="0"/>
              </a:rPr>
              <a:t> </a:t>
            </a:r>
            <a:r>
              <a:rPr lang="en-IN" sz="2000" dirty="0" smtClean="0">
                <a:latin typeface="Bookman Old Style" pitchFamily="18" charset="0"/>
              </a:rPr>
              <a:t>The non-functional requirements can be critical in the sense that any failure by the developed software to achieve some minimum defined level in these requirements can be considered as a failure and make the software unacceptable by the customer</a:t>
            </a:r>
            <a:r>
              <a:rPr lang="en-IN" sz="2000" dirty="0" smtClean="0">
                <a:latin typeface="Bookman Old Style" pitchFamily="18" charset="0"/>
              </a:rPr>
              <a:t>.</a:t>
            </a:r>
          </a:p>
          <a:p>
            <a:pPr marL="457200" indent="-457200"/>
            <a:r>
              <a:rPr lang="en-IN" sz="2000" dirty="0" smtClean="0">
                <a:latin typeface="Bookman Old Style" pitchFamily="18" charset="0"/>
              </a:rPr>
              <a:t>The IEEE 830 standard recommends that out of the various non-functional requirements, the external interfaces, and the design and implementation constraints should be documented in two different sections</a:t>
            </a:r>
            <a:r>
              <a:rPr lang="en-IN" sz="2000" dirty="0" smtClean="0">
                <a:latin typeface="Bookman Old Style" pitchFamily="18" charset="0"/>
              </a:rPr>
              <a:t>.</a:t>
            </a:r>
          </a:p>
          <a:p>
            <a:pPr marL="457200" indent="-457200"/>
            <a:r>
              <a:rPr lang="en-IN" sz="2000" dirty="0" smtClean="0">
                <a:latin typeface="Bookman Old Style" pitchFamily="18" charset="0"/>
              </a:rPr>
              <a:t> </a:t>
            </a:r>
            <a:r>
              <a:rPr lang="en-IN" sz="2000" dirty="0" smtClean="0">
                <a:latin typeface="Bookman Old Style" pitchFamily="18" charset="0"/>
              </a:rPr>
              <a:t>The remaining non-functional requirements should be documented later in a section and these should include the performance and security requirements. </a:t>
            </a:r>
            <a:endParaRPr lang="en-IN" sz="2000" dirty="0" smtClean="0">
              <a:latin typeface="Bookman Old Style" pitchFamily="18" charset="0"/>
            </a:endParaRPr>
          </a:p>
        </p:txBody>
      </p:sp>
    </p:spTree>
    <p:extLst>
      <p:ext uri="{BB962C8B-B14F-4D97-AF65-F5344CB8AC3E}">
        <p14:creationId xmlns:p14="http://schemas.microsoft.com/office/powerpoint/2010/main" xmlns="" val="19382342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581892" y="165619"/>
            <a:ext cx="10713470" cy="1137719"/>
          </a:xfrm>
          <a:ln/>
        </p:spPr>
        <p:txBody>
          <a:bodyPr lIns="19841" tIns="51588" rIns="19841" bIns="51588">
            <a:noAutofit/>
          </a:bodyPr>
          <a:lstStyle/>
          <a:p>
            <a:pPr algn="l">
              <a:spcBef>
                <a:spcPts val="1000"/>
              </a:spcBef>
            </a:pPr>
            <a:r>
              <a:rPr lang="en-IN" sz="3200" b="1" dirty="0" smtClean="0">
                <a:solidFill>
                  <a:srgbClr val="FF0000"/>
                </a:solidFill>
                <a:latin typeface="Bookman Old Style" pitchFamily="18" charset="0"/>
              </a:rPr>
              <a:t> </a:t>
            </a:r>
            <a:r>
              <a:rPr lang="en-IN" sz="3200" b="1" dirty="0" smtClean="0">
                <a:solidFill>
                  <a:srgbClr val="FF0000"/>
                </a:solidFill>
                <a:latin typeface="Bookman Old Style" pitchFamily="18" charset="0"/>
                <a:cs typeface="Arial"/>
              </a:rPr>
              <a:t>I</a:t>
            </a:r>
            <a:r>
              <a:rPr lang="en-IN" sz="3200" b="1" dirty="0" smtClean="0">
                <a:solidFill>
                  <a:srgbClr val="FF0000"/>
                </a:solidFill>
                <a:latin typeface="Bookman Old Style" pitchFamily="18" charset="0"/>
                <a:ea typeface="Calibri"/>
                <a:cs typeface="Arial"/>
              </a:rPr>
              <a:t>mportant categories of customer Requirements</a:t>
            </a:r>
            <a:endParaRPr lang="en-GB" sz="1400" b="1" dirty="0">
              <a:solidFill>
                <a:srgbClr val="FF0000"/>
              </a:solidFill>
            </a:endParaRPr>
          </a:p>
        </p:txBody>
      </p:sp>
      <p:sp>
        <p:nvSpPr>
          <p:cNvPr id="965635" name="Rectangle 3"/>
          <p:cNvSpPr>
            <a:spLocks noGrp="1" noChangeArrowheads="1"/>
          </p:cNvSpPr>
          <p:nvPr>
            <p:ph type="body" idx="1"/>
          </p:nvPr>
        </p:nvSpPr>
        <p:spPr>
          <a:xfrm>
            <a:off x="609600" y="1282535"/>
            <a:ext cx="10972800" cy="5355771"/>
          </a:xfrm>
          <a:ln/>
        </p:spPr>
        <p:txBody>
          <a:bodyPr lIns="19841" tIns="51588" rIns="19841" bIns="51588">
            <a:normAutofit/>
          </a:bodyPr>
          <a:lstStyle/>
          <a:p>
            <a:pPr marL="457200" lvl="0" indent="-457200">
              <a:buNone/>
            </a:pPr>
            <a:r>
              <a:rPr lang="en-IN" sz="2000" b="1" dirty="0" smtClean="0">
                <a:latin typeface="Bookman Old Style" pitchFamily="18" charset="0"/>
              </a:rPr>
              <a:t>Non-functional </a:t>
            </a:r>
            <a:r>
              <a:rPr lang="en-IN" sz="2000" b="1" dirty="0" smtClean="0">
                <a:latin typeface="Bookman Old Style" pitchFamily="18" charset="0"/>
              </a:rPr>
              <a:t>requirements</a:t>
            </a:r>
          </a:p>
          <a:p>
            <a:pPr marL="457200" indent="-457200">
              <a:buNone/>
            </a:pPr>
            <a:r>
              <a:rPr lang="en-IN" sz="2000" dirty="0" smtClean="0">
                <a:solidFill>
                  <a:srgbClr val="FF0000"/>
                </a:solidFill>
                <a:latin typeface="Bookman Old Style" pitchFamily="18" charset="0"/>
              </a:rPr>
              <a:t>Design </a:t>
            </a:r>
            <a:r>
              <a:rPr lang="en-IN" sz="2000" dirty="0" smtClean="0">
                <a:solidFill>
                  <a:srgbClr val="FF0000"/>
                </a:solidFill>
                <a:latin typeface="Bookman Old Style" pitchFamily="18" charset="0"/>
              </a:rPr>
              <a:t>and implementation constraints</a:t>
            </a:r>
            <a:r>
              <a:rPr lang="en-IN" sz="2000" dirty="0" smtClean="0">
                <a:solidFill>
                  <a:srgbClr val="FF0000"/>
                </a:solidFill>
                <a:latin typeface="Bookman Old Style" pitchFamily="18" charset="0"/>
              </a:rPr>
              <a:t>:</a:t>
            </a:r>
          </a:p>
          <a:p>
            <a:pPr marL="457200" indent="-457200"/>
            <a:r>
              <a:rPr lang="en-IN" sz="2000" dirty="0" smtClean="0">
                <a:solidFill>
                  <a:srgbClr val="FF0000"/>
                </a:solidFill>
                <a:latin typeface="Bookman Old Style" pitchFamily="18" charset="0"/>
              </a:rPr>
              <a:t> </a:t>
            </a:r>
            <a:r>
              <a:rPr lang="en-IN" sz="2000" dirty="0" smtClean="0">
                <a:latin typeface="Bookman Old Style" pitchFamily="18" charset="0"/>
              </a:rPr>
              <a:t>Design and implementation constraints are an important category of non-functional requirements describe any items or issues that will limit the options available to the developers. </a:t>
            </a:r>
            <a:endParaRPr lang="en-IN" sz="2000" dirty="0" smtClean="0">
              <a:latin typeface="Bookman Old Style" pitchFamily="18" charset="0"/>
            </a:endParaRPr>
          </a:p>
          <a:p>
            <a:pPr marL="457200" indent="-457200"/>
            <a:r>
              <a:rPr lang="en-IN" sz="2000" dirty="0" smtClean="0">
                <a:latin typeface="Bookman Old Style" pitchFamily="18" charset="0"/>
              </a:rPr>
              <a:t>Some </a:t>
            </a:r>
            <a:r>
              <a:rPr lang="en-IN" sz="2000" dirty="0" smtClean="0">
                <a:latin typeface="Bookman Old Style" pitchFamily="18" charset="0"/>
              </a:rPr>
              <a:t>of the example constraints can be—corporate or regulatory policies that needs to be honoured; hardware limitations; interfaces with other applications; specific technologies, tools, and databases to be used; specific communications protocols to be used; security considerations; design conventions or programming standards to be followed, etc. </a:t>
            </a:r>
            <a:endParaRPr lang="en-IN" sz="2000" dirty="0" smtClean="0">
              <a:latin typeface="Bookman Old Style" pitchFamily="18" charset="0"/>
            </a:endParaRPr>
          </a:p>
          <a:p>
            <a:pPr marL="457200" indent="-457200"/>
            <a:r>
              <a:rPr lang="en-IN" sz="2000" dirty="0" smtClean="0">
                <a:latin typeface="Bookman Old Style" pitchFamily="18" charset="0"/>
              </a:rPr>
              <a:t>Consider </a:t>
            </a:r>
            <a:r>
              <a:rPr lang="en-IN" sz="2000" dirty="0" smtClean="0">
                <a:latin typeface="Bookman Old Style" pitchFamily="18" charset="0"/>
              </a:rPr>
              <a:t>an example of a constraint that can be included in this section—Oracle DBMS needs to be used as this would facilitate easy interfacing with other applications that are already operational in the organisation. </a:t>
            </a:r>
            <a:endParaRPr lang="en-IN" sz="2000" dirty="0" smtClean="0">
              <a:latin typeface="Bookman Old Style" pitchFamily="18" charset="0"/>
            </a:endParaRPr>
          </a:p>
        </p:txBody>
      </p:sp>
    </p:spTree>
    <p:extLst>
      <p:ext uri="{BB962C8B-B14F-4D97-AF65-F5344CB8AC3E}">
        <p14:creationId xmlns:p14="http://schemas.microsoft.com/office/powerpoint/2010/main" xmlns="" val="19382342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581892" y="165619"/>
            <a:ext cx="10713470" cy="1137719"/>
          </a:xfrm>
          <a:ln/>
        </p:spPr>
        <p:txBody>
          <a:bodyPr lIns="19841" tIns="51588" rIns="19841" bIns="51588">
            <a:noAutofit/>
          </a:bodyPr>
          <a:lstStyle/>
          <a:p>
            <a:pPr algn="l">
              <a:spcBef>
                <a:spcPts val="1000"/>
              </a:spcBef>
            </a:pPr>
            <a:r>
              <a:rPr lang="en-IN" sz="3200" b="1" dirty="0" smtClean="0">
                <a:solidFill>
                  <a:srgbClr val="FF0000"/>
                </a:solidFill>
                <a:latin typeface="Bookman Old Style" pitchFamily="18" charset="0"/>
              </a:rPr>
              <a:t> </a:t>
            </a:r>
            <a:r>
              <a:rPr lang="en-IN" sz="3200" b="1" dirty="0" smtClean="0">
                <a:solidFill>
                  <a:srgbClr val="FF0000"/>
                </a:solidFill>
                <a:latin typeface="Bookman Old Style" pitchFamily="18" charset="0"/>
                <a:cs typeface="Arial"/>
              </a:rPr>
              <a:t>I</a:t>
            </a:r>
            <a:r>
              <a:rPr lang="en-IN" sz="3200" b="1" dirty="0" smtClean="0">
                <a:solidFill>
                  <a:srgbClr val="FF0000"/>
                </a:solidFill>
                <a:latin typeface="Bookman Old Style" pitchFamily="18" charset="0"/>
                <a:ea typeface="Calibri"/>
                <a:cs typeface="Arial"/>
              </a:rPr>
              <a:t>mportant categories of customer Requirements</a:t>
            </a:r>
            <a:endParaRPr lang="en-GB" sz="1400" b="1" dirty="0">
              <a:solidFill>
                <a:srgbClr val="FF0000"/>
              </a:solidFill>
            </a:endParaRPr>
          </a:p>
        </p:txBody>
      </p:sp>
      <p:sp>
        <p:nvSpPr>
          <p:cNvPr id="965635" name="Rectangle 3"/>
          <p:cNvSpPr>
            <a:spLocks noGrp="1" noChangeArrowheads="1"/>
          </p:cNvSpPr>
          <p:nvPr>
            <p:ph type="body" idx="1"/>
          </p:nvPr>
        </p:nvSpPr>
        <p:spPr>
          <a:xfrm>
            <a:off x="609600" y="1282535"/>
            <a:ext cx="10972800" cy="5355771"/>
          </a:xfrm>
          <a:ln/>
        </p:spPr>
        <p:txBody>
          <a:bodyPr lIns="19841" tIns="51588" rIns="19841" bIns="51588">
            <a:normAutofit/>
          </a:bodyPr>
          <a:lstStyle/>
          <a:p>
            <a:pPr marL="457200" lvl="0" indent="-457200">
              <a:buNone/>
            </a:pPr>
            <a:r>
              <a:rPr lang="en-IN" sz="2000" b="1" dirty="0" smtClean="0">
                <a:latin typeface="Bookman Old Style" pitchFamily="18" charset="0"/>
              </a:rPr>
              <a:t>Non-functional </a:t>
            </a:r>
            <a:r>
              <a:rPr lang="en-IN" sz="2000" b="1" dirty="0" smtClean="0">
                <a:latin typeface="Bookman Old Style" pitchFamily="18" charset="0"/>
              </a:rPr>
              <a:t>requirements</a:t>
            </a:r>
          </a:p>
          <a:p>
            <a:pPr marL="457200" indent="-457200">
              <a:buNone/>
            </a:pPr>
            <a:r>
              <a:rPr lang="en-IN" sz="2000" dirty="0" smtClean="0">
                <a:solidFill>
                  <a:srgbClr val="FF0000"/>
                </a:solidFill>
                <a:latin typeface="Bookman Old Style" pitchFamily="18" charset="0"/>
              </a:rPr>
              <a:t>External interfaces required</a:t>
            </a:r>
            <a:r>
              <a:rPr lang="en-IN" sz="2000" dirty="0" smtClean="0">
                <a:latin typeface="Bookman Old Style" pitchFamily="18" charset="0"/>
              </a:rPr>
              <a:t>: </a:t>
            </a:r>
            <a:endParaRPr lang="en-IN" sz="2000" dirty="0" smtClean="0">
              <a:latin typeface="Bookman Old Style" pitchFamily="18" charset="0"/>
            </a:endParaRPr>
          </a:p>
          <a:p>
            <a:pPr marL="457200" indent="-457200"/>
            <a:r>
              <a:rPr lang="en-IN" sz="2000" dirty="0" smtClean="0">
                <a:latin typeface="Bookman Old Style" pitchFamily="18" charset="0"/>
              </a:rPr>
              <a:t>Examples </a:t>
            </a:r>
            <a:r>
              <a:rPr lang="en-IN" sz="2000" dirty="0" smtClean="0">
                <a:latin typeface="Bookman Old Style" pitchFamily="18" charset="0"/>
              </a:rPr>
              <a:t>of external interfaces are— hardware, software and communication interfaces, user interfaces, report formats, etc. </a:t>
            </a:r>
            <a:endParaRPr lang="en-IN" sz="2000" dirty="0" smtClean="0">
              <a:latin typeface="Bookman Old Style" pitchFamily="18" charset="0"/>
            </a:endParaRPr>
          </a:p>
          <a:p>
            <a:pPr marL="457200" indent="-457200"/>
            <a:r>
              <a:rPr lang="en-IN" sz="2000" dirty="0" smtClean="0">
                <a:latin typeface="Bookman Old Style" pitchFamily="18" charset="0"/>
              </a:rPr>
              <a:t>To </a:t>
            </a:r>
            <a:r>
              <a:rPr lang="en-IN" sz="2000" dirty="0" smtClean="0">
                <a:latin typeface="Bookman Old Style" pitchFamily="18" charset="0"/>
              </a:rPr>
              <a:t>specify the user interfaces, each interface between the software and the users must be described</a:t>
            </a:r>
            <a:r>
              <a:rPr lang="en-IN" sz="2000" dirty="0" smtClean="0">
                <a:latin typeface="Bookman Old Style" pitchFamily="18" charset="0"/>
              </a:rPr>
              <a:t>.</a:t>
            </a:r>
          </a:p>
          <a:p>
            <a:pPr marL="457200" indent="-457200"/>
            <a:r>
              <a:rPr lang="en-IN" sz="2000" dirty="0" smtClean="0">
                <a:latin typeface="Bookman Old Style" pitchFamily="18" charset="0"/>
              </a:rPr>
              <a:t> </a:t>
            </a:r>
            <a:r>
              <a:rPr lang="en-IN" sz="2000" dirty="0" smtClean="0">
                <a:latin typeface="Bookman Old Style" pitchFamily="18" charset="0"/>
              </a:rPr>
              <a:t>The description may include sample screen images, any GUI standards or style guides that are to </a:t>
            </a:r>
            <a:r>
              <a:rPr lang="en-IN" sz="2000" dirty="0" smtClean="0">
                <a:latin typeface="Bookman Old Style" pitchFamily="18" charset="0"/>
              </a:rPr>
              <a:t>be followed</a:t>
            </a:r>
            <a:r>
              <a:rPr lang="en-IN" sz="2000" dirty="0" smtClean="0">
                <a:latin typeface="Bookman Old Style" pitchFamily="18" charset="0"/>
              </a:rPr>
              <a:t>, screen layout constraints, standard buttons and functions (e.g., help) that will appear on every screen, keyboard shortcuts, error message display standards, and so on. </a:t>
            </a:r>
            <a:endParaRPr lang="en-IN" sz="2000" dirty="0" smtClean="0">
              <a:latin typeface="Bookman Old Style" pitchFamily="18" charset="0"/>
            </a:endParaRPr>
          </a:p>
          <a:p>
            <a:pPr marL="457200" indent="-457200"/>
            <a:r>
              <a:rPr lang="en-IN" sz="2000" dirty="0" smtClean="0">
                <a:latin typeface="Bookman Old Style" pitchFamily="18" charset="0"/>
              </a:rPr>
              <a:t>One </a:t>
            </a:r>
            <a:r>
              <a:rPr lang="en-IN" sz="2000" dirty="0" smtClean="0">
                <a:latin typeface="Bookman Old Style" pitchFamily="18" charset="0"/>
              </a:rPr>
              <a:t>example of a user interface requirement of a software can be that it should be usable by factory shop floor workers who may not even have a high school degree. The details of the user interface design such as screen designs, menu structure, navigation diagram, etc. should be documented in a separate user interface specification document. </a:t>
            </a:r>
            <a:endParaRPr lang="en-IN" sz="2000" dirty="0" smtClean="0">
              <a:latin typeface="Bookman Old Style" pitchFamily="18" charset="0"/>
            </a:endParaRPr>
          </a:p>
        </p:txBody>
      </p:sp>
    </p:spTree>
    <p:extLst>
      <p:ext uri="{BB962C8B-B14F-4D97-AF65-F5344CB8AC3E}">
        <p14:creationId xmlns:p14="http://schemas.microsoft.com/office/powerpoint/2010/main" xmlns="" val="19382342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581892" y="165619"/>
            <a:ext cx="10713470" cy="1137719"/>
          </a:xfrm>
          <a:ln/>
        </p:spPr>
        <p:txBody>
          <a:bodyPr lIns="19841" tIns="51588" rIns="19841" bIns="51588">
            <a:noAutofit/>
          </a:bodyPr>
          <a:lstStyle/>
          <a:p>
            <a:pPr algn="l">
              <a:spcBef>
                <a:spcPts val="1000"/>
              </a:spcBef>
            </a:pPr>
            <a:r>
              <a:rPr lang="en-IN" sz="3200" b="1" dirty="0" smtClean="0">
                <a:solidFill>
                  <a:srgbClr val="FF0000"/>
                </a:solidFill>
                <a:latin typeface="Bookman Old Style" pitchFamily="18" charset="0"/>
              </a:rPr>
              <a:t> </a:t>
            </a:r>
            <a:r>
              <a:rPr lang="en-IN" sz="3200" b="1" dirty="0" smtClean="0">
                <a:solidFill>
                  <a:srgbClr val="FF0000"/>
                </a:solidFill>
                <a:latin typeface="Bookman Old Style" pitchFamily="18" charset="0"/>
                <a:cs typeface="Arial"/>
              </a:rPr>
              <a:t>I</a:t>
            </a:r>
            <a:r>
              <a:rPr lang="en-IN" sz="3200" b="1" dirty="0" smtClean="0">
                <a:solidFill>
                  <a:srgbClr val="FF0000"/>
                </a:solidFill>
                <a:latin typeface="Bookman Old Style" pitchFamily="18" charset="0"/>
                <a:ea typeface="Calibri"/>
                <a:cs typeface="Arial"/>
              </a:rPr>
              <a:t>mportant categories of customer Requirements</a:t>
            </a:r>
            <a:endParaRPr lang="en-GB" sz="1400" b="1" dirty="0">
              <a:solidFill>
                <a:srgbClr val="FF0000"/>
              </a:solidFill>
            </a:endParaRPr>
          </a:p>
        </p:txBody>
      </p:sp>
      <p:sp>
        <p:nvSpPr>
          <p:cNvPr id="965635" name="Rectangle 3"/>
          <p:cNvSpPr>
            <a:spLocks noGrp="1" noChangeArrowheads="1"/>
          </p:cNvSpPr>
          <p:nvPr>
            <p:ph type="body" idx="1"/>
          </p:nvPr>
        </p:nvSpPr>
        <p:spPr>
          <a:xfrm>
            <a:off x="609600" y="1282535"/>
            <a:ext cx="10972800" cy="5355771"/>
          </a:xfrm>
          <a:ln/>
        </p:spPr>
        <p:txBody>
          <a:bodyPr lIns="19841" tIns="51588" rIns="19841" bIns="51588">
            <a:normAutofit/>
          </a:bodyPr>
          <a:lstStyle/>
          <a:p>
            <a:pPr marL="457200" lvl="0" indent="-457200">
              <a:buNone/>
            </a:pPr>
            <a:r>
              <a:rPr lang="en-IN" sz="2000" b="1" dirty="0" smtClean="0">
                <a:latin typeface="Bookman Old Style" pitchFamily="18" charset="0"/>
              </a:rPr>
              <a:t>Non-functional </a:t>
            </a:r>
            <a:r>
              <a:rPr lang="en-IN" sz="2000" b="1" dirty="0" smtClean="0">
                <a:latin typeface="Bookman Old Style" pitchFamily="18" charset="0"/>
              </a:rPr>
              <a:t>requirements</a:t>
            </a:r>
          </a:p>
          <a:p>
            <a:pPr marL="457200" indent="-457200">
              <a:buNone/>
            </a:pPr>
            <a:r>
              <a:rPr lang="en-IN" sz="2000" dirty="0" smtClean="0">
                <a:solidFill>
                  <a:srgbClr val="FF0000"/>
                </a:solidFill>
                <a:latin typeface="Bookman Old Style" pitchFamily="18" charset="0"/>
              </a:rPr>
              <a:t>Other non-functional requirements</a:t>
            </a:r>
            <a:r>
              <a:rPr lang="en-IN" sz="2000" dirty="0" smtClean="0">
                <a:solidFill>
                  <a:srgbClr val="FF0000"/>
                </a:solidFill>
                <a:latin typeface="Bookman Old Style" pitchFamily="18" charset="0"/>
              </a:rPr>
              <a:t>:</a:t>
            </a:r>
          </a:p>
          <a:p>
            <a:pPr marL="457200" indent="-457200"/>
            <a:r>
              <a:rPr lang="en-IN" sz="2000" dirty="0" smtClean="0">
                <a:solidFill>
                  <a:srgbClr val="FF0000"/>
                </a:solidFill>
                <a:latin typeface="Bookman Old Style" pitchFamily="18" charset="0"/>
              </a:rPr>
              <a:t> </a:t>
            </a:r>
            <a:r>
              <a:rPr lang="en-IN" sz="2000" dirty="0" smtClean="0">
                <a:latin typeface="Bookman Old Style" pitchFamily="18" charset="0"/>
              </a:rPr>
              <a:t>This section contains a description of non- functional requirements that are neither design constraints and nor are external interface requirements. </a:t>
            </a:r>
            <a:endParaRPr lang="en-IN" sz="2000" dirty="0" smtClean="0">
              <a:latin typeface="Bookman Old Style" pitchFamily="18" charset="0"/>
            </a:endParaRPr>
          </a:p>
          <a:p>
            <a:pPr marL="457200" indent="-457200"/>
            <a:r>
              <a:rPr lang="en-IN" sz="2000" dirty="0" smtClean="0">
                <a:latin typeface="Bookman Old Style" pitchFamily="18" charset="0"/>
              </a:rPr>
              <a:t>An </a:t>
            </a:r>
            <a:r>
              <a:rPr lang="en-IN" sz="2000" dirty="0" smtClean="0">
                <a:latin typeface="Bookman Old Style" pitchFamily="18" charset="0"/>
              </a:rPr>
              <a:t>important example is a performance requirement such as the number of transactions completed per unit time. </a:t>
            </a:r>
            <a:endParaRPr lang="en-IN" sz="2000" dirty="0" smtClean="0">
              <a:latin typeface="Bookman Old Style" pitchFamily="18" charset="0"/>
            </a:endParaRPr>
          </a:p>
          <a:p>
            <a:pPr marL="457200" indent="-457200"/>
            <a:r>
              <a:rPr lang="en-IN" sz="2000" dirty="0" smtClean="0">
                <a:latin typeface="Bookman Old Style" pitchFamily="18" charset="0"/>
              </a:rPr>
              <a:t>Besides </a:t>
            </a:r>
            <a:r>
              <a:rPr lang="en-IN" sz="2000" dirty="0" smtClean="0">
                <a:latin typeface="Bookman Old Style" pitchFamily="18" charset="0"/>
              </a:rPr>
              <a:t>performance requirements, the other non-functional requirements to be described in this section may include reliability issues, accuracy of results, and security issues. </a:t>
            </a:r>
            <a:endParaRPr lang="en-IN" sz="2000" dirty="0" smtClean="0">
              <a:latin typeface="Bookman Old Style" pitchFamily="18" charset="0"/>
            </a:endParaRPr>
          </a:p>
        </p:txBody>
      </p:sp>
    </p:spTree>
    <p:extLst>
      <p:ext uri="{BB962C8B-B14F-4D97-AF65-F5344CB8AC3E}">
        <p14:creationId xmlns:p14="http://schemas.microsoft.com/office/powerpoint/2010/main" xmlns="" val="19382342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581892" y="165619"/>
            <a:ext cx="10713470" cy="1137719"/>
          </a:xfrm>
          <a:ln/>
        </p:spPr>
        <p:txBody>
          <a:bodyPr lIns="19841" tIns="51588" rIns="19841" bIns="51588">
            <a:noAutofit/>
          </a:bodyPr>
          <a:lstStyle/>
          <a:p>
            <a:pPr algn="l">
              <a:spcBef>
                <a:spcPts val="1000"/>
              </a:spcBef>
            </a:pPr>
            <a:r>
              <a:rPr lang="en-IN" sz="3200" b="1" dirty="0" smtClean="0">
                <a:solidFill>
                  <a:srgbClr val="FF0000"/>
                </a:solidFill>
                <a:latin typeface="Bookman Old Style" pitchFamily="18" charset="0"/>
              </a:rPr>
              <a:t> </a:t>
            </a:r>
            <a:r>
              <a:rPr lang="en-IN" sz="3200" b="1" dirty="0" smtClean="0">
                <a:solidFill>
                  <a:srgbClr val="FF0000"/>
                </a:solidFill>
                <a:latin typeface="Bookman Old Style" pitchFamily="18" charset="0"/>
                <a:cs typeface="Arial"/>
              </a:rPr>
              <a:t>I</a:t>
            </a:r>
            <a:r>
              <a:rPr lang="en-IN" sz="3200" b="1" dirty="0" smtClean="0">
                <a:solidFill>
                  <a:srgbClr val="FF0000"/>
                </a:solidFill>
                <a:latin typeface="Bookman Old Style" pitchFamily="18" charset="0"/>
                <a:ea typeface="Calibri"/>
                <a:cs typeface="Arial"/>
              </a:rPr>
              <a:t>mportant categories of customer Requirements</a:t>
            </a:r>
            <a:endParaRPr lang="en-GB" sz="1400" b="1" dirty="0">
              <a:solidFill>
                <a:srgbClr val="FF0000"/>
              </a:solidFill>
            </a:endParaRPr>
          </a:p>
        </p:txBody>
      </p:sp>
      <p:sp>
        <p:nvSpPr>
          <p:cNvPr id="965635" name="Rectangle 3"/>
          <p:cNvSpPr>
            <a:spLocks noGrp="1" noChangeArrowheads="1"/>
          </p:cNvSpPr>
          <p:nvPr>
            <p:ph type="body" idx="1"/>
          </p:nvPr>
        </p:nvSpPr>
        <p:spPr>
          <a:xfrm>
            <a:off x="609600" y="1282535"/>
            <a:ext cx="10972800" cy="5355771"/>
          </a:xfrm>
          <a:ln/>
        </p:spPr>
        <p:txBody>
          <a:bodyPr lIns="19841" tIns="51588" rIns="19841" bIns="51588">
            <a:normAutofit/>
          </a:bodyPr>
          <a:lstStyle/>
          <a:p>
            <a:pPr marL="457200" indent="-457200">
              <a:buNone/>
            </a:pPr>
            <a:r>
              <a:rPr lang="en-IN" sz="2000" b="1" dirty="0" smtClean="0">
                <a:latin typeface="Bookman Old Style" pitchFamily="18" charset="0"/>
              </a:rPr>
              <a:t>Non-</a:t>
            </a:r>
            <a:r>
              <a:rPr lang="en-IN" sz="2000" b="1" dirty="0" smtClean="0">
                <a:latin typeface="Bookman Old Style" pitchFamily="18" charset="0"/>
              </a:rPr>
              <a:t>functional </a:t>
            </a:r>
            <a:r>
              <a:rPr lang="en-IN" sz="2000" b="1" dirty="0" smtClean="0">
                <a:latin typeface="Bookman Old Style" pitchFamily="18" charset="0"/>
              </a:rPr>
              <a:t>requirements</a:t>
            </a:r>
          </a:p>
          <a:p>
            <a:pPr marL="457200" lvl="0" indent="-457200">
              <a:buNone/>
            </a:pPr>
            <a:r>
              <a:rPr lang="en-IN" sz="2000" dirty="0" smtClean="0">
                <a:solidFill>
                  <a:srgbClr val="FF0000"/>
                </a:solidFill>
                <a:latin typeface="Bookman Old Style" pitchFamily="18" charset="0"/>
              </a:rPr>
              <a:t>Goals of </a:t>
            </a:r>
            <a:r>
              <a:rPr lang="en-IN" sz="2000" dirty="0" smtClean="0">
                <a:solidFill>
                  <a:srgbClr val="FF0000"/>
                </a:solidFill>
                <a:latin typeface="Bookman Old Style" pitchFamily="18" charset="0"/>
              </a:rPr>
              <a:t>implementation</a:t>
            </a:r>
          </a:p>
          <a:p>
            <a:pPr marL="457200" indent="-457200"/>
            <a:r>
              <a:rPr lang="en-IN" sz="2000" b="1" dirty="0" smtClean="0">
                <a:latin typeface="Bookman Old Style" pitchFamily="18" charset="0"/>
              </a:rPr>
              <a:t> </a:t>
            </a:r>
            <a:r>
              <a:rPr lang="en-IN" sz="2000" dirty="0" smtClean="0">
                <a:latin typeface="Bookman Old Style" pitchFamily="18" charset="0"/>
              </a:rPr>
              <a:t>The ‘goals of implementation’ part of the SRS document offers some general suggestions regarding the software to be developed. </a:t>
            </a:r>
            <a:endParaRPr lang="en-IN" sz="2000" dirty="0" smtClean="0">
              <a:latin typeface="Bookman Old Style" pitchFamily="18" charset="0"/>
            </a:endParaRPr>
          </a:p>
          <a:p>
            <a:pPr marL="457200" indent="-457200"/>
            <a:r>
              <a:rPr lang="en-IN" sz="2000" dirty="0" smtClean="0">
                <a:latin typeface="Bookman Old Style" pitchFamily="18" charset="0"/>
              </a:rPr>
              <a:t>The goals of implementation section might document issues such </a:t>
            </a:r>
            <a:r>
              <a:rPr lang="en-IN" sz="2000" dirty="0" smtClean="0">
                <a:latin typeface="Bookman Old Style" pitchFamily="18" charset="0"/>
              </a:rPr>
              <a:t>system </a:t>
            </a:r>
            <a:r>
              <a:rPr lang="en-IN" sz="2000" dirty="0" smtClean="0">
                <a:latin typeface="Bookman Old Style" pitchFamily="18" charset="0"/>
              </a:rPr>
              <a:t>functionalities that may be required in the future, easier support for new devices to be supported in the future, reusability issues, etc</a:t>
            </a:r>
            <a:r>
              <a:rPr lang="en-IN" sz="2000" dirty="0" smtClean="0">
                <a:latin typeface="Bookman Old Style" pitchFamily="18" charset="0"/>
              </a:rPr>
              <a:t>.</a:t>
            </a:r>
          </a:p>
          <a:p>
            <a:pPr marL="457200" indent="-457200"/>
            <a:r>
              <a:rPr lang="en-IN" sz="2000" dirty="0" smtClean="0">
                <a:latin typeface="Bookman Old Style" pitchFamily="18" charset="0"/>
              </a:rPr>
              <a:t> </a:t>
            </a:r>
            <a:r>
              <a:rPr lang="en-IN" sz="2000" dirty="0" smtClean="0">
                <a:latin typeface="Bookman Old Style" pitchFamily="18" charset="0"/>
              </a:rPr>
              <a:t>These are the items which the developers might keep in their mind during development so that the developed system may meet some aspects that are not required </a:t>
            </a:r>
            <a:r>
              <a:rPr lang="en-IN" sz="2000" dirty="0" smtClean="0">
                <a:latin typeface="Bookman Old Style" pitchFamily="18" charset="0"/>
              </a:rPr>
              <a:t>immediately.</a:t>
            </a:r>
          </a:p>
          <a:p>
            <a:pPr marL="457200" indent="-457200"/>
            <a:r>
              <a:rPr lang="en-IN" sz="2000" dirty="0" smtClean="0">
                <a:latin typeface="Bookman Old Style" pitchFamily="18" charset="0"/>
              </a:rPr>
              <a:t> </a:t>
            </a:r>
            <a:r>
              <a:rPr lang="en-IN" sz="2000" dirty="0" smtClean="0">
                <a:latin typeface="Bookman Old Style" pitchFamily="18" charset="0"/>
              </a:rPr>
              <a:t>It is useful to remember that anything that would be tested by the user and the acceptance of the system would depend on the outcome of this task, is usually considered as a requirement to be fulfilled by the system and not a goal and vice versa.</a:t>
            </a:r>
            <a:endParaRPr lang="en-IN" sz="2000" dirty="0" smtClean="0">
              <a:latin typeface="Bookman Old Style" pitchFamily="18" charset="0"/>
            </a:endParaRPr>
          </a:p>
        </p:txBody>
      </p:sp>
    </p:spTree>
    <p:extLst>
      <p:ext uri="{BB962C8B-B14F-4D97-AF65-F5344CB8AC3E}">
        <p14:creationId xmlns:p14="http://schemas.microsoft.com/office/powerpoint/2010/main" xmlns="" val="19382342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581892" y="165619"/>
            <a:ext cx="10713470" cy="1137719"/>
          </a:xfrm>
          <a:ln/>
        </p:spPr>
        <p:txBody>
          <a:bodyPr lIns="19841" tIns="51588" rIns="19841" bIns="51588">
            <a:noAutofit/>
          </a:bodyPr>
          <a:lstStyle/>
          <a:p>
            <a:pPr algn="l">
              <a:spcBef>
                <a:spcPts val="1000"/>
              </a:spcBef>
            </a:pPr>
            <a:r>
              <a:rPr lang="en-IN" sz="3200" dirty="0" smtClean="0">
                <a:solidFill>
                  <a:srgbClr val="FF0000"/>
                </a:solidFill>
                <a:latin typeface="Bookman Old Style" pitchFamily="18" charset="0"/>
              </a:rPr>
              <a:t> </a:t>
            </a:r>
            <a:r>
              <a:rPr lang="en-IN" sz="3200" dirty="0" smtClean="0">
                <a:solidFill>
                  <a:srgbClr val="FF0000"/>
                </a:solidFill>
                <a:latin typeface="Bookman Old Style" pitchFamily="18" charset="0"/>
              </a:rPr>
              <a:t>How to classify the different types of requirements?</a:t>
            </a:r>
            <a:endParaRPr lang="en-GB" sz="1400" dirty="0">
              <a:solidFill>
                <a:srgbClr val="FF0000"/>
              </a:solidFill>
            </a:endParaRPr>
          </a:p>
        </p:txBody>
      </p:sp>
      <p:sp>
        <p:nvSpPr>
          <p:cNvPr id="965635" name="Rectangle 3"/>
          <p:cNvSpPr>
            <a:spLocks noGrp="1" noChangeArrowheads="1"/>
          </p:cNvSpPr>
          <p:nvPr>
            <p:ph type="body" idx="1"/>
          </p:nvPr>
        </p:nvSpPr>
        <p:spPr>
          <a:xfrm>
            <a:off x="609600" y="1282535"/>
            <a:ext cx="10972800" cy="5355771"/>
          </a:xfrm>
          <a:ln/>
        </p:spPr>
        <p:txBody>
          <a:bodyPr lIns="19841" tIns="51588" rIns="19841" bIns="51588">
            <a:normAutofit/>
          </a:bodyPr>
          <a:lstStyle/>
          <a:p>
            <a:pPr marL="457200" indent="-457200"/>
            <a:r>
              <a:rPr lang="en-IN" sz="2000" dirty="0" smtClean="0">
                <a:latin typeface="Bookman Old Style" pitchFamily="18" charset="0"/>
              </a:rPr>
              <a:t>Aspects </a:t>
            </a:r>
            <a:r>
              <a:rPr lang="en-IN" sz="2000" dirty="0" smtClean="0">
                <a:latin typeface="Bookman Old Style" pitchFamily="18" charset="0"/>
              </a:rPr>
              <a:t>which can be expressed as transformation of some input data to some output data (i.e., the functions of the system) should be documented as the </a:t>
            </a:r>
            <a:r>
              <a:rPr lang="en-IN" sz="2000" dirty="0" smtClean="0">
                <a:solidFill>
                  <a:srgbClr val="FF0000"/>
                </a:solidFill>
                <a:latin typeface="Bookman Old Style" pitchFamily="18" charset="0"/>
              </a:rPr>
              <a:t>functional requirement</a:t>
            </a:r>
            <a:r>
              <a:rPr lang="en-IN" sz="2000" dirty="0" smtClean="0">
                <a:solidFill>
                  <a:srgbClr val="FF0000"/>
                </a:solidFill>
                <a:latin typeface="Bookman Old Style" pitchFamily="18" charset="0"/>
              </a:rPr>
              <a:t>.</a:t>
            </a:r>
          </a:p>
          <a:p>
            <a:pPr marL="457200" indent="-457200"/>
            <a:r>
              <a:rPr lang="en-IN" sz="2000" dirty="0" smtClean="0">
                <a:solidFill>
                  <a:srgbClr val="FF0000"/>
                </a:solidFill>
                <a:latin typeface="Bookman Old Style" pitchFamily="18" charset="0"/>
              </a:rPr>
              <a:t> </a:t>
            </a:r>
            <a:r>
              <a:rPr lang="en-IN" sz="2000" dirty="0" smtClean="0">
                <a:latin typeface="Bookman Old Style" pitchFamily="18" charset="0"/>
              </a:rPr>
              <a:t>Any other requirements whose compliance by the developed system can be verified by inspecting the system are documented as </a:t>
            </a:r>
            <a:r>
              <a:rPr lang="en-IN" sz="2000" dirty="0" smtClean="0">
                <a:solidFill>
                  <a:srgbClr val="FF0000"/>
                </a:solidFill>
                <a:latin typeface="Bookman Old Style" pitchFamily="18" charset="0"/>
              </a:rPr>
              <a:t>non- functional requirements</a:t>
            </a:r>
            <a:r>
              <a:rPr lang="en-IN" sz="2000" dirty="0" smtClean="0">
                <a:solidFill>
                  <a:srgbClr val="FF0000"/>
                </a:solidFill>
                <a:latin typeface="Bookman Old Style" pitchFamily="18" charset="0"/>
              </a:rPr>
              <a:t>.</a:t>
            </a:r>
          </a:p>
          <a:p>
            <a:pPr marL="457200" indent="-457200"/>
            <a:r>
              <a:rPr lang="en-IN" sz="2000" dirty="0" smtClean="0">
                <a:latin typeface="Bookman Old Style" pitchFamily="18" charset="0"/>
              </a:rPr>
              <a:t> </a:t>
            </a:r>
            <a:r>
              <a:rPr lang="en-IN" sz="2000" dirty="0" smtClean="0">
                <a:latin typeface="Bookman Old Style" pitchFamily="18" charset="0"/>
              </a:rPr>
              <a:t>Aspects whose compliance by the developed system need not be verified but are </a:t>
            </a:r>
            <a:r>
              <a:rPr lang="en-IN" sz="2000" dirty="0" smtClean="0">
                <a:latin typeface="Bookman Old Style" pitchFamily="18" charset="0"/>
              </a:rPr>
              <a:t> </a:t>
            </a:r>
            <a:r>
              <a:rPr lang="en-IN" sz="2000" dirty="0" smtClean="0">
                <a:latin typeface="Bookman Old Style" pitchFamily="18" charset="0"/>
              </a:rPr>
              <a:t>included as suggestions to the developers are documented as </a:t>
            </a:r>
            <a:r>
              <a:rPr lang="en-IN" sz="2000" dirty="0" smtClean="0">
                <a:solidFill>
                  <a:srgbClr val="FF0000"/>
                </a:solidFill>
                <a:latin typeface="Bookman Old Style" pitchFamily="18" charset="0"/>
              </a:rPr>
              <a:t>goals of the implementation.</a:t>
            </a:r>
            <a:endParaRPr lang="en-IN" sz="2000" dirty="0" smtClean="0">
              <a:solidFill>
                <a:srgbClr val="FF0000"/>
              </a:solidFill>
              <a:latin typeface="Bookman Old Style" pitchFamily="18" charset="0"/>
            </a:endParaRPr>
          </a:p>
        </p:txBody>
      </p:sp>
    </p:spTree>
    <p:extLst>
      <p:ext uri="{BB962C8B-B14F-4D97-AF65-F5344CB8AC3E}">
        <p14:creationId xmlns:p14="http://schemas.microsoft.com/office/powerpoint/2010/main" xmlns="" val="19382342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581892" y="165619"/>
            <a:ext cx="10713470" cy="1137719"/>
          </a:xfrm>
          <a:ln/>
        </p:spPr>
        <p:txBody>
          <a:bodyPr lIns="19841" tIns="51588" rIns="19841" bIns="51588">
            <a:noAutofit/>
          </a:bodyPr>
          <a:lstStyle/>
          <a:p>
            <a:pPr algn="l">
              <a:spcBef>
                <a:spcPts val="1000"/>
              </a:spcBef>
            </a:pPr>
            <a:r>
              <a:rPr lang="en-IN" sz="3200" dirty="0" smtClean="0">
                <a:solidFill>
                  <a:srgbClr val="FF0000"/>
                </a:solidFill>
                <a:latin typeface="Bookman Old Style" pitchFamily="18" charset="0"/>
              </a:rPr>
              <a:t> </a:t>
            </a:r>
            <a:r>
              <a:rPr lang="en-IN" sz="3200" dirty="0" smtClean="0">
                <a:solidFill>
                  <a:srgbClr val="FF0000"/>
                </a:solidFill>
                <a:latin typeface="Bookman Old Style" pitchFamily="18" charset="0"/>
              </a:rPr>
              <a:t>F</a:t>
            </a:r>
            <a:r>
              <a:rPr lang="en-IN" sz="3200" dirty="0" smtClean="0">
                <a:solidFill>
                  <a:srgbClr val="FF0000"/>
                </a:solidFill>
                <a:latin typeface="Bookman Old Style" pitchFamily="18" charset="0"/>
              </a:rPr>
              <a:t>unctional Requirements</a:t>
            </a:r>
            <a:endParaRPr lang="en-GB" sz="1400" dirty="0">
              <a:solidFill>
                <a:srgbClr val="FF0000"/>
              </a:solidFill>
            </a:endParaRPr>
          </a:p>
        </p:txBody>
      </p:sp>
      <p:sp>
        <p:nvSpPr>
          <p:cNvPr id="965635" name="Rectangle 3"/>
          <p:cNvSpPr>
            <a:spLocks noGrp="1" noChangeArrowheads="1"/>
          </p:cNvSpPr>
          <p:nvPr>
            <p:ph type="body" idx="1"/>
          </p:nvPr>
        </p:nvSpPr>
        <p:spPr>
          <a:xfrm>
            <a:off x="609600" y="1282535"/>
            <a:ext cx="10972800" cy="5355771"/>
          </a:xfrm>
          <a:ln/>
        </p:spPr>
        <p:txBody>
          <a:bodyPr lIns="19841" tIns="51588" rIns="19841" bIns="51588">
            <a:normAutofit/>
          </a:bodyPr>
          <a:lstStyle/>
          <a:p>
            <a:pPr marL="457200" indent="-457200"/>
            <a:r>
              <a:rPr lang="en-IN" sz="2000" dirty="0" smtClean="0">
                <a:latin typeface="Bookman Old Style" pitchFamily="18" charset="0"/>
              </a:rPr>
              <a:t>In order to document the functional requirements of a system, it is necessary to first learn to identify the high-level functions of the systems by reading the informal documentation of the gathered requirements</a:t>
            </a:r>
            <a:r>
              <a:rPr lang="en-IN" sz="2000" dirty="0" smtClean="0">
                <a:latin typeface="Bookman Old Style" pitchFamily="18" charset="0"/>
              </a:rPr>
              <a:t>.</a:t>
            </a:r>
          </a:p>
          <a:p>
            <a:pPr marL="457200" indent="-457200"/>
            <a:r>
              <a:rPr lang="en-IN" sz="2000" dirty="0" smtClean="0">
                <a:latin typeface="Bookman Old Style" pitchFamily="18" charset="0"/>
              </a:rPr>
              <a:t>The high-level </a:t>
            </a:r>
            <a:r>
              <a:rPr lang="en-IN" sz="2000" dirty="0" smtClean="0">
                <a:latin typeface="Bookman Old Style" pitchFamily="18" charset="0"/>
              </a:rPr>
              <a:t>functions </a:t>
            </a:r>
            <a:r>
              <a:rPr lang="en-IN" sz="2000" dirty="0" smtClean="0">
                <a:latin typeface="Bookman Old Style" pitchFamily="18" charset="0"/>
              </a:rPr>
              <a:t>would be split into smaller </a:t>
            </a:r>
            <a:r>
              <a:rPr lang="en-IN" sz="2000" dirty="0" smtClean="0">
                <a:latin typeface="Bookman Old Style" pitchFamily="18" charset="0"/>
              </a:rPr>
              <a:t>sub-requirements</a:t>
            </a:r>
          </a:p>
          <a:p>
            <a:pPr marL="457200" indent="-457200"/>
            <a:r>
              <a:rPr lang="en-IN" sz="2000" dirty="0" smtClean="0">
                <a:latin typeface="Bookman Old Style" pitchFamily="18" charset="0"/>
              </a:rPr>
              <a:t>A high-level function is one using which the user can get some useful piece of work done</a:t>
            </a:r>
            <a:r>
              <a:rPr lang="en-IN" sz="2000" dirty="0" smtClean="0">
                <a:latin typeface="Bookman Old Style" pitchFamily="18" charset="0"/>
              </a:rPr>
              <a:t>.</a:t>
            </a:r>
          </a:p>
          <a:p>
            <a:pPr marL="457200" indent="-457200"/>
            <a:r>
              <a:rPr lang="en-IN" sz="2000" dirty="0" smtClean="0">
                <a:latin typeface="Bookman Old Style" pitchFamily="18" charset="0"/>
              </a:rPr>
              <a:t>Example: ATM transaction during withdrawal of </a:t>
            </a:r>
            <a:r>
              <a:rPr lang="en-IN" sz="2000" dirty="0" smtClean="0">
                <a:latin typeface="Bookman Old Style" pitchFamily="18" charset="0"/>
              </a:rPr>
              <a:t>money.</a:t>
            </a:r>
          </a:p>
          <a:p>
            <a:pPr marL="457200" indent="-457200"/>
            <a:r>
              <a:rPr lang="en-IN" sz="2000" dirty="0" smtClean="0">
                <a:latin typeface="Bookman Old Style" pitchFamily="18" charset="0"/>
              </a:rPr>
              <a:t>Each high-level requirement typically involves accepting some data from the user through a user interface, transforming it to the required response, and then displaying the system response in proper format</a:t>
            </a:r>
            <a:r>
              <a:rPr lang="en-IN" sz="2000" dirty="0" smtClean="0">
                <a:latin typeface="Bookman Old Style" pitchFamily="18" charset="0"/>
              </a:rPr>
              <a:t>.</a:t>
            </a:r>
          </a:p>
          <a:p>
            <a:pPr marL="457200" indent="-457200"/>
            <a:r>
              <a:rPr lang="en-IN" sz="2000" dirty="0" smtClean="0">
                <a:latin typeface="Bookman Old Style" pitchFamily="18" charset="0"/>
              </a:rPr>
              <a:t>A high-level function transforms certain input data to output data.</a:t>
            </a:r>
            <a:endParaRPr lang="en-IN" sz="2000" dirty="0" smtClean="0">
              <a:latin typeface="Bookman Old Style" pitchFamily="18" charset="0"/>
            </a:endParaRPr>
          </a:p>
        </p:txBody>
      </p:sp>
    </p:spTree>
    <p:extLst>
      <p:ext uri="{BB962C8B-B14F-4D97-AF65-F5344CB8AC3E}">
        <p14:creationId xmlns:p14="http://schemas.microsoft.com/office/powerpoint/2010/main" xmlns="" val="19382342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581892" y="165619"/>
            <a:ext cx="10713470" cy="1137719"/>
          </a:xfrm>
          <a:ln/>
        </p:spPr>
        <p:txBody>
          <a:bodyPr lIns="19841" tIns="51588" rIns="19841" bIns="51588">
            <a:noAutofit/>
          </a:bodyPr>
          <a:lstStyle/>
          <a:p>
            <a:pPr algn="l">
              <a:spcBef>
                <a:spcPts val="1000"/>
              </a:spcBef>
            </a:pPr>
            <a:r>
              <a:rPr lang="en-IN" sz="3200" dirty="0" smtClean="0">
                <a:solidFill>
                  <a:srgbClr val="FF0000"/>
                </a:solidFill>
                <a:latin typeface="Bookman Old Style" pitchFamily="18" charset="0"/>
              </a:rPr>
              <a:t> </a:t>
            </a:r>
            <a:r>
              <a:rPr lang="en-IN" sz="3200" dirty="0" smtClean="0">
                <a:solidFill>
                  <a:srgbClr val="FF0000"/>
                </a:solidFill>
                <a:latin typeface="Bookman Old Style" pitchFamily="18" charset="0"/>
              </a:rPr>
              <a:t>F</a:t>
            </a:r>
            <a:r>
              <a:rPr lang="en-IN" sz="3200" dirty="0" smtClean="0">
                <a:solidFill>
                  <a:srgbClr val="FF0000"/>
                </a:solidFill>
                <a:latin typeface="Bookman Old Style" pitchFamily="18" charset="0"/>
              </a:rPr>
              <a:t>unctional Requirements</a:t>
            </a:r>
            <a:endParaRPr lang="en-GB" sz="1400" dirty="0">
              <a:solidFill>
                <a:srgbClr val="FF0000"/>
              </a:solidFill>
            </a:endParaRPr>
          </a:p>
        </p:txBody>
      </p:sp>
      <p:sp>
        <p:nvSpPr>
          <p:cNvPr id="965635" name="Rectangle 3"/>
          <p:cNvSpPr>
            <a:spLocks noGrp="1" noChangeArrowheads="1"/>
          </p:cNvSpPr>
          <p:nvPr>
            <p:ph type="body" idx="1"/>
          </p:nvPr>
        </p:nvSpPr>
        <p:spPr>
          <a:xfrm>
            <a:off x="609600" y="1282535"/>
            <a:ext cx="10972800" cy="5355771"/>
          </a:xfrm>
          <a:ln/>
        </p:spPr>
        <p:txBody>
          <a:bodyPr lIns="19841" tIns="51588" rIns="19841" bIns="51588">
            <a:normAutofit/>
          </a:bodyPr>
          <a:lstStyle/>
          <a:p>
            <a:pPr marL="457200" indent="-457200"/>
            <a:r>
              <a:rPr lang="en-IN" sz="2000" dirty="0" smtClean="0">
                <a:latin typeface="Bookman Old Style" pitchFamily="18" charset="0"/>
              </a:rPr>
              <a:t>The different scenarios are essentially different behaviour exhibited by the system for the same high-level function</a:t>
            </a:r>
            <a:r>
              <a:rPr lang="en-IN" sz="2000" dirty="0" smtClean="0">
                <a:latin typeface="Bookman Old Style" pitchFamily="18" charset="0"/>
              </a:rPr>
              <a:t>.</a:t>
            </a:r>
          </a:p>
          <a:p>
            <a:pPr marL="457200" indent="-457200"/>
            <a:r>
              <a:rPr lang="en-IN" sz="2000" dirty="0" smtClean="0">
                <a:latin typeface="Bookman Old Style" pitchFamily="18" charset="0"/>
              </a:rPr>
              <a:t> </a:t>
            </a:r>
            <a:r>
              <a:rPr lang="en-IN" sz="2000" dirty="0" smtClean="0">
                <a:latin typeface="Bookman Old Style" pitchFamily="18" charset="0"/>
              </a:rPr>
              <a:t>Typically, each user input and the corresponding system action may be considered as a sub-requirement of a high-level requirement. </a:t>
            </a:r>
            <a:endParaRPr lang="en-IN" sz="2000" dirty="0" smtClean="0">
              <a:latin typeface="Bookman Old Style" pitchFamily="18" charset="0"/>
            </a:endParaRPr>
          </a:p>
          <a:p>
            <a:pPr marL="457200" indent="-457200"/>
            <a:r>
              <a:rPr lang="en-IN" sz="2000" dirty="0" smtClean="0">
                <a:latin typeface="Bookman Old Style" pitchFamily="18" charset="0"/>
              </a:rPr>
              <a:t>Thus</a:t>
            </a:r>
            <a:r>
              <a:rPr lang="en-IN" sz="2000" dirty="0" smtClean="0">
                <a:latin typeface="Bookman Old Style" pitchFamily="18" charset="0"/>
              </a:rPr>
              <a:t>, each </a:t>
            </a:r>
            <a:r>
              <a:rPr lang="en-IN" sz="2000" dirty="0" smtClean="0">
                <a:latin typeface="Bookman Old Style" pitchFamily="18" charset="0"/>
              </a:rPr>
              <a:t>high-lev</a:t>
            </a:r>
            <a:r>
              <a:rPr lang="en-IN" sz="2000" dirty="0" smtClean="0">
                <a:latin typeface="Bookman Old Style" pitchFamily="18" charset="0"/>
              </a:rPr>
              <a:t>el requirement can consist of several sub-requirements</a:t>
            </a:r>
            <a:r>
              <a:rPr lang="en-IN" sz="2000" dirty="0" smtClean="0">
                <a:latin typeface="Bookman Old Style" pitchFamily="18" charset="0"/>
              </a:rPr>
              <a:t>.</a:t>
            </a:r>
          </a:p>
          <a:p>
            <a:pPr marL="457200" indent="-457200"/>
            <a:r>
              <a:rPr lang="en-IN" sz="2000" dirty="0" smtClean="0">
                <a:latin typeface="Bookman Old Style" pitchFamily="18" charset="0"/>
              </a:rPr>
              <a:t> </a:t>
            </a:r>
            <a:r>
              <a:rPr lang="en-IN" sz="2000" dirty="0" smtClean="0">
                <a:latin typeface="Bookman Old Style" pitchFamily="18" charset="0"/>
              </a:rPr>
              <a:t>The </a:t>
            </a:r>
            <a:r>
              <a:rPr lang="en-IN" sz="2000" dirty="0" smtClean="0">
                <a:latin typeface="Bookman Old Style" pitchFamily="18" charset="0"/>
              </a:rPr>
              <a:t>rectangles and circles alternate in the execution of a single high-level function of the system, indicating a series of requests from the user and the corresponding responses from the system. </a:t>
            </a:r>
            <a:endParaRPr lang="en-IN" sz="2000" dirty="0" smtClean="0">
              <a:latin typeface="Bookman Old Style" pitchFamily="18" charset="0"/>
            </a:endParaRPr>
          </a:p>
          <a:p>
            <a:pPr marL="457200" indent="-457200"/>
            <a:r>
              <a:rPr lang="en-IN" sz="2000" dirty="0" smtClean="0">
                <a:latin typeface="Bookman Old Style" pitchFamily="18" charset="0"/>
              </a:rPr>
              <a:t>Typically</a:t>
            </a:r>
            <a:r>
              <a:rPr lang="en-IN" sz="2000" dirty="0" smtClean="0">
                <a:latin typeface="Bookman Old Style" pitchFamily="18" charset="0"/>
              </a:rPr>
              <a:t>, there is some initial data input by the user . After accepting this, the system may display some response (called system action </a:t>
            </a:r>
            <a:r>
              <a:rPr lang="en-IN" sz="2000" dirty="0" smtClean="0">
                <a:latin typeface="Bookman Old Style" pitchFamily="18" charset="0"/>
              </a:rPr>
              <a:t>)</a:t>
            </a:r>
            <a:endParaRPr lang="en-IN" sz="2000" dirty="0" smtClean="0">
              <a:latin typeface="Bookman Old Style" pitchFamily="18" charset="0"/>
            </a:endParaRPr>
          </a:p>
        </p:txBody>
      </p:sp>
    </p:spTree>
    <p:extLst>
      <p:ext uri="{BB962C8B-B14F-4D97-AF65-F5344CB8AC3E}">
        <p14:creationId xmlns:p14="http://schemas.microsoft.com/office/powerpoint/2010/main" xmlns="" val="19382342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581892" y="165619"/>
            <a:ext cx="10713470" cy="1137719"/>
          </a:xfrm>
          <a:ln/>
        </p:spPr>
        <p:txBody>
          <a:bodyPr lIns="19841" tIns="51588" rIns="19841" bIns="51588">
            <a:noAutofit/>
          </a:bodyPr>
          <a:lstStyle/>
          <a:p>
            <a:pPr algn="l">
              <a:spcBef>
                <a:spcPts val="1000"/>
              </a:spcBef>
            </a:pPr>
            <a:r>
              <a:rPr lang="en-IN" sz="3200" dirty="0" smtClean="0">
                <a:solidFill>
                  <a:srgbClr val="FF0000"/>
                </a:solidFill>
                <a:latin typeface="Bookman Old Style" pitchFamily="18" charset="0"/>
              </a:rPr>
              <a:t> </a:t>
            </a:r>
            <a:r>
              <a:rPr lang="en-IN" sz="3200" dirty="0" smtClean="0">
                <a:solidFill>
                  <a:srgbClr val="FF0000"/>
                </a:solidFill>
                <a:latin typeface="Bookman Old Style" pitchFamily="18" charset="0"/>
              </a:rPr>
              <a:t>F</a:t>
            </a:r>
            <a:r>
              <a:rPr lang="en-IN" sz="3200" dirty="0" smtClean="0">
                <a:solidFill>
                  <a:srgbClr val="FF0000"/>
                </a:solidFill>
                <a:latin typeface="Bookman Old Style" pitchFamily="18" charset="0"/>
              </a:rPr>
              <a:t>unctional Requirements</a:t>
            </a:r>
            <a:endParaRPr lang="en-GB" sz="1400" dirty="0">
              <a:solidFill>
                <a:srgbClr val="FF0000"/>
              </a:solidFill>
            </a:endParaRPr>
          </a:p>
        </p:txBody>
      </p:sp>
      <p:pic>
        <p:nvPicPr>
          <p:cNvPr id="1026" name="Picture 2"/>
          <p:cNvPicPr>
            <a:picLocks noChangeAspect="1" noChangeArrowheads="1"/>
          </p:cNvPicPr>
          <p:nvPr/>
        </p:nvPicPr>
        <p:blipFill>
          <a:blip r:embed="rId3"/>
          <a:srcRect/>
          <a:stretch>
            <a:fillRect/>
          </a:stretch>
        </p:blipFill>
        <p:spPr bwMode="auto">
          <a:xfrm>
            <a:off x="2268188" y="1555668"/>
            <a:ext cx="6804560" cy="4916384"/>
          </a:xfrm>
          <a:prstGeom prst="rect">
            <a:avLst/>
          </a:prstGeom>
          <a:noFill/>
          <a:ln w="9525">
            <a:noFill/>
            <a:miter lim="800000"/>
            <a:headEnd/>
            <a:tailEnd/>
          </a:ln>
          <a:effectLst/>
        </p:spPr>
      </p:pic>
    </p:spTree>
    <p:extLst>
      <p:ext uri="{BB962C8B-B14F-4D97-AF65-F5344CB8AC3E}">
        <p14:creationId xmlns:p14="http://schemas.microsoft.com/office/powerpoint/2010/main" xmlns="" val="19382342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581892" y="165619"/>
            <a:ext cx="10713470" cy="1137719"/>
          </a:xfrm>
          <a:ln/>
        </p:spPr>
        <p:txBody>
          <a:bodyPr lIns="19841" tIns="51588" rIns="19841" bIns="51588">
            <a:noAutofit/>
          </a:bodyPr>
          <a:lstStyle/>
          <a:p>
            <a:pPr algn="l">
              <a:spcBef>
                <a:spcPts val="1000"/>
              </a:spcBef>
            </a:pPr>
            <a:r>
              <a:rPr lang="en-IN" sz="3200" dirty="0" smtClean="0">
                <a:solidFill>
                  <a:srgbClr val="FF0000"/>
                </a:solidFill>
                <a:latin typeface="Bookman Old Style" pitchFamily="18" charset="0"/>
              </a:rPr>
              <a:t> </a:t>
            </a:r>
            <a:r>
              <a:rPr lang="en-IN" sz="3200" dirty="0" smtClean="0">
                <a:solidFill>
                  <a:srgbClr val="FF0000"/>
                </a:solidFill>
                <a:latin typeface="Bookman Old Style" pitchFamily="18" charset="0"/>
              </a:rPr>
              <a:t>Traceability</a:t>
            </a:r>
            <a:endParaRPr lang="en-GB" sz="1400" dirty="0">
              <a:solidFill>
                <a:srgbClr val="FF0000"/>
              </a:solidFill>
            </a:endParaRPr>
          </a:p>
        </p:txBody>
      </p:sp>
      <p:sp>
        <p:nvSpPr>
          <p:cNvPr id="965635" name="Rectangle 3"/>
          <p:cNvSpPr>
            <a:spLocks noGrp="1" noChangeArrowheads="1"/>
          </p:cNvSpPr>
          <p:nvPr>
            <p:ph type="body" idx="1"/>
          </p:nvPr>
        </p:nvSpPr>
        <p:spPr>
          <a:xfrm>
            <a:off x="609600" y="1282535"/>
            <a:ext cx="10972800" cy="5355771"/>
          </a:xfrm>
          <a:ln/>
        </p:spPr>
        <p:txBody>
          <a:bodyPr lIns="19841" tIns="51588" rIns="19841" bIns="51588">
            <a:normAutofit/>
          </a:bodyPr>
          <a:lstStyle/>
          <a:p>
            <a:pPr marL="457200" indent="-457200"/>
            <a:r>
              <a:rPr lang="en-IN" sz="2000" dirty="0" smtClean="0">
                <a:latin typeface="Bookman Old Style" pitchFamily="18" charset="0"/>
              </a:rPr>
              <a:t>Traceability means that it would be possible to identify (trace) the specific design component which implements a given requirement, the code part that corresponds to a given design component, and test cases that test a given requirement. </a:t>
            </a:r>
            <a:endParaRPr lang="en-IN" sz="2000" dirty="0" smtClean="0">
              <a:latin typeface="Bookman Old Style" pitchFamily="18" charset="0"/>
            </a:endParaRPr>
          </a:p>
          <a:p>
            <a:pPr marL="457200" indent="-457200"/>
            <a:r>
              <a:rPr lang="en-IN" sz="2000" dirty="0" smtClean="0">
                <a:latin typeface="Bookman Old Style" pitchFamily="18" charset="0"/>
              </a:rPr>
              <a:t>Thus</a:t>
            </a:r>
            <a:r>
              <a:rPr lang="en-IN" sz="2000" dirty="0" smtClean="0">
                <a:latin typeface="Bookman Old Style" pitchFamily="18" charset="0"/>
              </a:rPr>
              <a:t>, any given code component can be traced to the corresponding design component, and a design component can be traced to a specific requirement that it implements and vice versa. </a:t>
            </a:r>
            <a:endParaRPr lang="en-IN" sz="2000" dirty="0" smtClean="0">
              <a:latin typeface="Bookman Old Style" pitchFamily="18" charset="0"/>
            </a:endParaRPr>
          </a:p>
          <a:p>
            <a:pPr marL="457200" indent="-457200"/>
            <a:r>
              <a:rPr lang="en-IN" sz="2000" dirty="0" smtClean="0">
                <a:latin typeface="Bookman Old Style" pitchFamily="18" charset="0"/>
              </a:rPr>
              <a:t>Traceability </a:t>
            </a:r>
            <a:r>
              <a:rPr lang="en-IN" sz="2000" dirty="0" smtClean="0">
                <a:latin typeface="Bookman Old Style" pitchFamily="18" charset="0"/>
              </a:rPr>
              <a:t>analysis is an important concept and is frequently used during software development. </a:t>
            </a:r>
            <a:endParaRPr lang="en-IN" sz="2000" dirty="0" smtClean="0">
              <a:latin typeface="Bookman Old Style" pitchFamily="18" charset="0"/>
            </a:endParaRPr>
          </a:p>
          <a:p>
            <a:pPr marL="457200" indent="-457200"/>
            <a:r>
              <a:rPr lang="en-IN" sz="2000" dirty="0" smtClean="0">
                <a:latin typeface="Bookman Old Style" pitchFamily="18" charset="0"/>
              </a:rPr>
              <a:t>For </a:t>
            </a:r>
            <a:r>
              <a:rPr lang="en-IN" sz="2000" dirty="0" smtClean="0">
                <a:latin typeface="Bookman Old Style" pitchFamily="18" charset="0"/>
              </a:rPr>
              <a:t>example, by doing a traceability analysis, we can tell whether all the requirements have been satisfactorily addressed in all phases</a:t>
            </a:r>
            <a:r>
              <a:rPr lang="en-IN" sz="2000" dirty="0" smtClean="0">
                <a:latin typeface="Bookman Old Style" pitchFamily="18" charset="0"/>
              </a:rPr>
              <a:t>.</a:t>
            </a:r>
          </a:p>
          <a:p>
            <a:pPr marL="457200" indent="-457200"/>
            <a:r>
              <a:rPr lang="en-IN" sz="2000" dirty="0" smtClean="0">
                <a:latin typeface="Bookman Old Style" pitchFamily="18" charset="0"/>
              </a:rPr>
              <a:t> </a:t>
            </a:r>
            <a:r>
              <a:rPr lang="en-IN" sz="2000" dirty="0" smtClean="0">
                <a:latin typeface="Bookman Old Style" pitchFamily="18" charset="0"/>
              </a:rPr>
              <a:t>It can also be used to assess the impact of a requirements change. </a:t>
            </a:r>
            <a:endParaRPr lang="en-IN" sz="2000" dirty="0" smtClean="0">
              <a:latin typeface="Bookman Old Style" pitchFamily="18" charset="0"/>
            </a:endParaRPr>
          </a:p>
          <a:p>
            <a:pPr marL="457200" indent="-457200"/>
            <a:r>
              <a:rPr lang="en-IN" sz="2000" dirty="0" smtClean="0">
                <a:latin typeface="Bookman Old Style" pitchFamily="18" charset="0"/>
              </a:rPr>
              <a:t>That </a:t>
            </a:r>
            <a:r>
              <a:rPr lang="en-IN" sz="2000" dirty="0" smtClean="0">
                <a:latin typeface="Bookman Old Style" pitchFamily="18" charset="0"/>
              </a:rPr>
              <a:t>is, traceability makes it easy to identify which parts of the design and code would be affected, when certain requirement change occurs</a:t>
            </a:r>
            <a:r>
              <a:rPr lang="en-IN" sz="2000" dirty="0" smtClean="0">
                <a:latin typeface="Bookman Old Style" pitchFamily="18" charset="0"/>
              </a:rPr>
              <a:t>.</a:t>
            </a:r>
          </a:p>
          <a:p>
            <a:pPr marL="457200" indent="-457200"/>
            <a:r>
              <a:rPr lang="en-IN" sz="2000" dirty="0" smtClean="0">
                <a:latin typeface="Bookman Old Style" pitchFamily="18" charset="0"/>
              </a:rPr>
              <a:t>It can also be used to study the impact of a </a:t>
            </a:r>
            <a:r>
              <a:rPr lang="en-IN" sz="2000" dirty="0" smtClean="0">
                <a:latin typeface="Bookman Old Style" pitchFamily="18" charset="0"/>
              </a:rPr>
              <a:t>bug.</a:t>
            </a:r>
            <a:endParaRPr lang="en-IN" sz="2000" dirty="0" smtClean="0">
              <a:latin typeface="Bookman Old Style" pitchFamily="18" charset="0"/>
            </a:endParaRPr>
          </a:p>
          <a:p>
            <a:pPr marL="457200" indent="-457200"/>
            <a:endParaRPr lang="en-IN" sz="2000" dirty="0" smtClean="0">
              <a:latin typeface="Bookman Old Style" pitchFamily="18" charset="0"/>
            </a:endParaRPr>
          </a:p>
        </p:txBody>
      </p:sp>
    </p:spTree>
    <p:extLst>
      <p:ext uri="{BB962C8B-B14F-4D97-AF65-F5344CB8AC3E}">
        <p14:creationId xmlns:p14="http://schemas.microsoft.com/office/powerpoint/2010/main" xmlns="" val="1938234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normAutofit fontScale="90000"/>
          </a:bodyPr>
          <a:lstStyle/>
          <a:p>
            <a:pPr>
              <a:spcBef>
                <a:spcPts val="1000"/>
              </a:spcBef>
            </a:pPr>
            <a:r>
              <a:rPr lang="en-IN" dirty="0" smtClean="0">
                <a:latin typeface="Bookman Old Style" pitchFamily="18" charset="0"/>
              </a:rPr>
              <a:t>Requirements analysis and specification</a:t>
            </a:r>
            <a:endParaRPr lang="en-GB" sz="2000" dirty="0">
              <a:solidFill>
                <a:srgbClr val="0033CC"/>
              </a:solidFill>
            </a:endParaRPr>
          </a:p>
        </p:txBody>
      </p:sp>
      <p:sp>
        <p:nvSpPr>
          <p:cNvPr id="965635" name="Rectangle 3"/>
          <p:cNvSpPr>
            <a:spLocks noGrp="1" noChangeArrowheads="1"/>
          </p:cNvSpPr>
          <p:nvPr>
            <p:ph type="body" idx="1"/>
          </p:nvPr>
        </p:nvSpPr>
        <p:spPr>
          <a:ln/>
        </p:spPr>
        <p:txBody>
          <a:bodyPr lIns="19841" tIns="51588" rIns="19841" bIns="51588">
            <a:normAutofit/>
          </a:bodyPr>
          <a:lstStyle/>
          <a:p>
            <a:pPr lvl="0"/>
            <a:r>
              <a:rPr lang="en-IN" sz="2000" dirty="0" smtClean="0">
                <a:latin typeface="Bookman Old Style" pitchFamily="18" charset="0"/>
              </a:rPr>
              <a:t>Requirements analysis and specification to be a very important phase of software development life cycle .</a:t>
            </a:r>
          </a:p>
          <a:p>
            <a:pPr lvl="0"/>
            <a:r>
              <a:rPr lang="en-IN" sz="2000" dirty="0" smtClean="0">
                <a:latin typeface="Bookman Old Style" pitchFamily="18" charset="0"/>
              </a:rPr>
              <a:t>Experienced developers take considerable time to understand the exact requirements of the customer and to document those. They know that without a clear understanding of the problem and proper documentation of the same, it is impossible to develop a satisfactory solution.</a:t>
            </a:r>
          </a:p>
          <a:p>
            <a:pPr lvl="0"/>
            <a:r>
              <a:rPr lang="en-IN" sz="2000" dirty="0" smtClean="0">
                <a:latin typeface="Bookman Old Style" pitchFamily="18" charset="0"/>
              </a:rPr>
              <a:t>The requirements analysis and specification phase starts after the feasibility study stage is complete and the project has been found to be financially viable and technically feasible.</a:t>
            </a:r>
          </a:p>
          <a:p>
            <a:pPr lvl="0"/>
            <a:r>
              <a:rPr lang="en-IN" sz="2000" dirty="0" smtClean="0">
                <a:latin typeface="Bookman Old Style" pitchFamily="18" charset="0"/>
              </a:rPr>
              <a:t>The requirements analysis and specification phase ends when the requirements specification document has been developed and reviewed.</a:t>
            </a:r>
          </a:p>
          <a:p>
            <a:pPr lvl="0"/>
            <a:r>
              <a:rPr lang="en-IN" sz="2000" dirty="0" smtClean="0">
                <a:latin typeface="Bookman Old Style" pitchFamily="18" charset="0"/>
              </a:rPr>
              <a:t> The requirements specification document is usually called as the </a:t>
            </a:r>
            <a:r>
              <a:rPr lang="en-IN" sz="2000" b="1" dirty="0" smtClean="0">
                <a:solidFill>
                  <a:srgbClr val="FF0000"/>
                </a:solidFill>
                <a:latin typeface="Bookman Old Style" pitchFamily="18" charset="0"/>
              </a:rPr>
              <a:t>software requirements specification (SRS) document.</a:t>
            </a:r>
            <a:endParaRPr lang="en-IN" sz="2000" b="1" dirty="0">
              <a:solidFill>
                <a:srgbClr val="FF0000"/>
              </a:solidFill>
              <a:latin typeface="Bookman Old Style" pitchFamily="18" charset="0"/>
            </a:endParaRPr>
          </a:p>
        </p:txBody>
      </p:sp>
    </p:spTree>
    <p:extLst>
      <p:ext uri="{BB962C8B-B14F-4D97-AF65-F5344CB8AC3E}">
        <p14:creationId xmlns:p14="http://schemas.microsoft.com/office/powerpoint/2010/main" xmlns="" val="19382342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581892" y="165619"/>
            <a:ext cx="10713470" cy="1137719"/>
          </a:xfrm>
          <a:ln/>
        </p:spPr>
        <p:txBody>
          <a:bodyPr lIns="19841" tIns="51588" rIns="19841" bIns="51588">
            <a:noAutofit/>
          </a:bodyPr>
          <a:lstStyle/>
          <a:p>
            <a:pPr algn="l">
              <a:spcBef>
                <a:spcPts val="1000"/>
              </a:spcBef>
            </a:pPr>
            <a:r>
              <a:rPr lang="en-IN" sz="3200" dirty="0" smtClean="0">
                <a:solidFill>
                  <a:srgbClr val="FF0000"/>
                </a:solidFill>
                <a:latin typeface="Bookman Old Style" pitchFamily="18" charset="0"/>
              </a:rPr>
              <a:t> </a:t>
            </a:r>
            <a:r>
              <a:rPr lang="en-IN" sz="3200" dirty="0" smtClean="0">
                <a:solidFill>
                  <a:srgbClr val="FF0000"/>
                </a:solidFill>
                <a:latin typeface="Bookman Old Style" pitchFamily="18" charset="0"/>
              </a:rPr>
              <a:t>Traceability</a:t>
            </a:r>
            <a:endParaRPr lang="en-GB" sz="1400" dirty="0">
              <a:solidFill>
                <a:srgbClr val="FF0000"/>
              </a:solidFill>
            </a:endParaRPr>
          </a:p>
        </p:txBody>
      </p:sp>
      <p:sp>
        <p:nvSpPr>
          <p:cNvPr id="965635" name="Rectangle 3"/>
          <p:cNvSpPr>
            <a:spLocks noGrp="1" noChangeArrowheads="1"/>
          </p:cNvSpPr>
          <p:nvPr>
            <p:ph type="body" idx="1"/>
          </p:nvPr>
        </p:nvSpPr>
        <p:spPr>
          <a:xfrm>
            <a:off x="609600" y="1282535"/>
            <a:ext cx="10972800" cy="5355771"/>
          </a:xfrm>
          <a:ln/>
        </p:spPr>
        <p:txBody>
          <a:bodyPr lIns="19841" tIns="51588" rIns="19841" bIns="51588">
            <a:normAutofit/>
          </a:bodyPr>
          <a:lstStyle/>
          <a:p>
            <a:pPr marL="457200" indent="-457200"/>
            <a:r>
              <a:rPr lang="en-IN" sz="2000" dirty="0" smtClean="0">
                <a:latin typeface="Bookman Old Style" pitchFamily="18" charset="0"/>
              </a:rPr>
              <a:t>To achieve traceability, it is necessary that each functional requirement should be numbered uniquely and consistently</a:t>
            </a:r>
            <a:r>
              <a:rPr lang="en-IN" sz="2000" dirty="0" smtClean="0">
                <a:latin typeface="Bookman Old Style" pitchFamily="18" charset="0"/>
              </a:rPr>
              <a:t>.</a:t>
            </a:r>
          </a:p>
          <a:p>
            <a:pPr marL="457200" indent="-457200"/>
            <a:r>
              <a:rPr lang="en-IN" sz="2000" dirty="0" smtClean="0">
                <a:latin typeface="Bookman Old Style" pitchFamily="18" charset="0"/>
              </a:rPr>
              <a:t> </a:t>
            </a:r>
            <a:r>
              <a:rPr lang="en-IN" sz="2000" dirty="0" smtClean="0">
                <a:latin typeface="Bookman Old Style" pitchFamily="18" charset="0"/>
              </a:rPr>
              <a:t>Proper numbering of the requirements makes it possible for different documents to uniquely refer to specific requirements</a:t>
            </a:r>
            <a:r>
              <a:rPr lang="en-IN" sz="2000" dirty="0" smtClean="0">
                <a:latin typeface="Bookman Old Style" pitchFamily="18" charset="0"/>
              </a:rPr>
              <a:t>.</a:t>
            </a:r>
          </a:p>
          <a:p>
            <a:pPr marL="457200" indent="-457200"/>
            <a:r>
              <a:rPr lang="en-IN" sz="2000" dirty="0" smtClean="0">
                <a:latin typeface="Bookman Old Style" pitchFamily="18" charset="0"/>
              </a:rPr>
              <a:t> For example the </a:t>
            </a:r>
            <a:r>
              <a:rPr lang="en-IN" sz="2000" dirty="0" smtClean="0">
                <a:latin typeface="Bookman Old Style" pitchFamily="18" charset="0"/>
              </a:rPr>
              <a:t>functional requirements have been numbered R.1, R.2, etc. and the </a:t>
            </a:r>
            <a:r>
              <a:rPr lang="en-IN" sz="2000" dirty="0" smtClean="0">
                <a:latin typeface="Bookman Old Style" pitchFamily="18" charset="0"/>
              </a:rPr>
              <a:t>sub-requirements </a:t>
            </a:r>
            <a:r>
              <a:rPr lang="en-IN" sz="2000" dirty="0" smtClean="0">
                <a:latin typeface="Bookman Old Style" pitchFamily="18" charset="0"/>
              </a:rPr>
              <a:t>for the requirement R.1 have been numbered R.1.1, R.1.2, etc. </a:t>
            </a:r>
          </a:p>
        </p:txBody>
      </p:sp>
    </p:spTree>
    <p:extLst>
      <p:ext uri="{BB962C8B-B14F-4D97-AF65-F5344CB8AC3E}">
        <p14:creationId xmlns:p14="http://schemas.microsoft.com/office/powerpoint/2010/main" xmlns="" val="19382342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581892" y="165619"/>
            <a:ext cx="10713470" cy="1137719"/>
          </a:xfrm>
          <a:ln/>
        </p:spPr>
        <p:txBody>
          <a:bodyPr lIns="19841" tIns="51588" rIns="19841" bIns="51588">
            <a:noAutofit/>
          </a:bodyPr>
          <a:lstStyle/>
          <a:p>
            <a:pPr algn="l">
              <a:spcBef>
                <a:spcPts val="1000"/>
              </a:spcBef>
            </a:pPr>
            <a:r>
              <a:rPr lang="en-IN" sz="3200" dirty="0" smtClean="0">
                <a:solidFill>
                  <a:srgbClr val="FF0000"/>
                </a:solidFill>
                <a:latin typeface="Bookman Old Style" pitchFamily="18" charset="0"/>
              </a:rPr>
              <a:t> </a:t>
            </a:r>
            <a:r>
              <a:rPr lang="en-IN" sz="3200" dirty="0" smtClean="0">
                <a:solidFill>
                  <a:srgbClr val="FF0000"/>
                </a:solidFill>
                <a:latin typeface="Bookman Old Style" pitchFamily="18" charset="0"/>
              </a:rPr>
              <a:t>Organisation of the SRS Document </a:t>
            </a:r>
            <a:endParaRPr lang="en-GB" sz="1400" dirty="0">
              <a:solidFill>
                <a:srgbClr val="FF0000"/>
              </a:solidFill>
            </a:endParaRPr>
          </a:p>
        </p:txBody>
      </p:sp>
      <p:sp>
        <p:nvSpPr>
          <p:cNvPr id="965635" name="Rectangle 3"/>
          <p:cNvSpPr>
            <a:spLocks noGrp="1" noChangeArrowheads="1"/>
          </p:cNvSpPr>
          <p:nvPr>
            <p:ph type="body" idx="1"/>
          </p:nvPr>
        </p:nvSpPr>
        <p:spPr>
          <a:xfrm>
            <a:off x="609600" y="1282535"/>
            <a:ext cx="10972800" cy="5355771"/>
          </a:xfrm>
          <a:ln/>
        </p:spPr>
        <p:txBody>
          <a:bodyPr lIns="19841" tIns="51588" rIns="19841" bIns="51588">
            <a:normAutofit/>
          </a:bodyPr>
          <a:lstStyle/>
          <a:p>
            <a:pPr marL="457200" indent="-457200"/>
            <a:r>
              <a:rPr lang="en-IN" sz="2000" dirty="0" smtClean="0">
                <a:latin typeface="Bookman Old Style" pitchFamily="18" charset="0"/>
              </a:rPr>
              <a:t>IEEE 830 standard </a:t>
            </a:r>
            <a:r>
              <a:rPr lang="en-IN" sz="2000" dirty="0" smtClean="0">
                <a:latin typeface="Bookman Old Style" pitchFamily="18" charset="0"/>
              </a:rPr>
              <a:t>SRS document has </a:t>
            </a:r>
            <a:r>
              <a:rPr lang="en-IN" sz="2000" dirty="0" smtClean="0">
                <a:latin typeface="Bookman Old Style" pitchFamily="18" charset="0"/>
              </a:rPr>
              <a:t>been intended to serve </a:t>
            </a:r>
            <a:r>
              <a:rPr lang="en-IN" sz="2000" dirty="0" smtClean="0">
                <a:latin typeface="Bookman Old Style" pitchFamily="18" charset="0"/>
              </a:rPr>
              <a:t> </a:t>
            </a:r>
            <a:r>
              <a:rPr lang="en-IN" sz="2000" dirty="0" smtClean="0">
                <a:latin typeface="Bookman Old Style" pitchFamily="18" charset="0"/>
              </a:rPr>
              <a:t>as a guideline for organizing a requirements specification document into sections and allows the flexibility of tailoring it, as may be required for specific projects</a:t>
            </a:r>
            <a:r>
              <a:rPr lang="en-IN" sz="2000" dirty="0" smtClean="0">
                <a:latin typeface="Bookman Old Style" pitchFamily="18" charset="0"/>
              </a:rPr>
              <a:t>.</a:t>
            </a:r>
          </a:p>
          <a:p>
            <a:pPr marL="457200" indent="-457200"/>
            <a:r>
              <a:rPr lang="en-IN" sz="2000" dirty="0" smtClean="0">
                <a:latin typeface="Bookman Old Style" pitchFamily="18" charset="0"/>
              </a:rPr>
              <a:t> </a:t>
            </a:r>
            <a:r>
              <a:rPr lang="en-IN" sz="2000" dirty="0" smtClean="0">
                <a:latin typeface="Bookman Old Style" pitchFamily="18" charset="0"/>
              </a:rPr>
              <a:t>Depending on the type of project being handled, some sections can be omitted, introduced, or interchanged </a:t>
            </a:r>
            <a:r>
              <a:rPr lang="en-IN" sz="2000" dirty="0" smtClean="0">
                <a:latin typeface="Bookman Old Style" pitchFamily="18" charset="0"/>
              </a:rPr>
              <a:t>by </a:t>
            </a:r>
            <a:r>
              <a:rPr lang="en-IN" sz="2000" dirty="0" smtClean="0">
                <a:latin typeface="Bookman Old Style" pitchFamily="18" charset="0"/>
              </a:rPr>
              <a:t>the analyst.</a:t>
            </a:r>
          </a:p>
        </p:txBody>
      </p:sp>
    </p:spTree>
    <p:extLst>
      <p:ext uri="{BB962C8B-B14F-4D97-AF65-F5344CB8AC3E}">
        <p14:creationId xmlns:p14="http://schemas.microsoft.com/office/powerpoint/2010/main" xmlns="" val="1938234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normAutofit fontScale="90000"/>
          </a:bodyPr>
          <a:lstStyle/>
          <a:p>
            <a:pPr>
              <a:spcBef>
                <a:spcPts val="1000"/>
              </a:spcBef>
            </a:pPr>
            <a:r>
              <a:rPr lang="en-IN" dirty="0" smtClean="0">
                <a:latin typeface="Bookman Old Style" pitchFamily="18" charset="0"/>
              </a:rPr>
              <a:t>Requirements analysis and specification</a:t>
            </a:r>
            <a:endParaRPr lang="en-GB" sz="2000" dirty="0">
              <a:solidFill>
                <a:srgbClr val="0033CC"/>
              </a:solidFill>
            </a:endParaRPr>
          </a:p>
        </p:txBody>
      </p:sp>
      <p:sp>
        <p:nvSpPr>
          <p:cNvPr id="965635" name="Rectangle 3"/>
          <p:cNvSpPr>
            <a:spLocks noGrp="1" noChangeArrowheads="1"/>
          </p:cNvSpPr>
          <p:nvPr>
            <p:ph type="body" idx="1"/>
          </p:nvPr>
        </p:nvSpPr>
        <p:spPr>
          <a:ln/>
        </p:spPr>
        <p:txBody>
          <a:bodyPr lIns="19841" tIns="51588" rIns="19841" bIns="51588">
            <a:normAutofit/>
          </a:bodyPr>
          <a:lstStyle/>
          <a:p>
            <a:pPr lvl="0"/>
            <a:r>
              <a:rPr lang="en-IN" sz="2000" dirty="0" smtClean="0">
                <a:latin typeface="Bookman Old Style" pitchFamily="18" charset="0"/>
              </a:rPr>
              <a:t>The goal of the requirements analysis and specification phase is to clearly understand the customer requirements and to systematically organise the requirements into a document called the Software Requirements Specification (SRS) document.</a:t>
            </a:r>
          </a:p>
          <a:p>
            <a:pPr lvl="0"/>
            <a:r>
              <a:rPr lang="en-IN" sz="2000" dirty="0" smtClean="0">
                <a:latin typeface="Bookman Old Style" pitchFamily="18" charset="0"/>
              </a:rPr>
              <a:t>The engineers who gather and analyse customer requirements and then write the requirements specification document are known as system analysts.</a:t>
            </a:r>
          </a:p>
          <a:p>
            <a:pPr lvl="0"/>
            <a:r>
              <a:rPr lang="en-IN" sz="2000" dirty="0" smtClean="0">
                <a:latin typeface="Bookman Old Style" pitchFamily="18" charset="0"/>
              </a:rPr>
              <a:t>The SRS document is the final outcome of the requirements analysis and specification phase.</a:t>
            </a:r>
          </a:p>
          <a:p>
            <a:pPr lvl="0"/>
            <a:r>
              <a:rPr lang="en-IN" sz="2000" dirty="0" smtClean="0">
                <a:latin typeface="Bookman Old Style" pitchFamily="18" charset="0"/>
              </a:rPr>
              <a:t>Requirements analysis and specification phase mainly involves carrying out the following two important activities: </a:t>
            </a:r>
          </a:p>
          <a:p>
            <a:pPr lvl="0">
              <a:buNone/>
            </a:pPr>
            <a:r>
              <a:rPr lang="en-IN" sz="2000" b="1" dirty="0" smtClean="0">
                <a:latin typeface="Bookman Old Style" pitchFamily="18" charset="0"/>
              </a:rPr>
              <a:t>• Requirements gathering and analysis</a:t>
            </a:r>
          </a:p>
          <a:p>
            <a:pPr lvl="0">
              <a:buNone/>
            </a:pPr>
            <a:r>
              <a:rPr lang="en-IN" sz="2000" b="1" dirty="0" smtClean="0">
                <a:latin typeface="Bookman Old Style" pitchFamily="18" charset="0"/>
              </a:rPr>
              <a:t> • Requirements specification</a:t>
            </a:r>
            <a:endParaRPr lang="en-IN" sz="2000" b="1" dirty="0">
              <a:latin typeface="Bookman Old Style" pitchFamily="18" charset="0"/>
            </a:endParaRPr>
          </a:p>
        </p:txBody>
      </p:sp>
    </p:spTree>
    <p:extLst>
      <p:ext uri="{BB962C8B-B14F-4D97-AF65-F5344CB8AC3E}">
        <p14:creationId xmlns:p14="http://schemas.microsoft.com/office/powerpoint/2010/main" xmlns="" val="1938234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noAutofit/>
          </a:bodyPr>
          <a:lstStyle/>
          <a:p>
            <a:pPr>
              <a:spcBef>
                <a:spcPts val="1000"/>
              </a:spcBef>
            </a:pPr>
            <a:r>
              <a:rPr lang="en-IN" sz="3200" b="1" dirty="0" smtClean="0">
                <a:latin typeface="Bookman Old Style" pitchFamily="18" charset="0"/>
              </a:rPr>
              <a:t>REQUIREMENTS GATHERING AND ANALYSIS</a:t>
            </a:r>
            <a:endParaRPr lang="en-GB" sz="1400" b="1" dirty="0">
              <a:solidFill>
                <a:srgbClr val="0033CC"/>
              </a:solidFill>
            </a:endParaRPr>
          </a:p>
        </p:txBody>
      </p:sp>
      <p:sp>
        <p:nvSpPr>
          <p:cNvPr id="965635" name="Rectangle 3"/>
          <p:cNvSpPr>
            <a:spLocks noGrp="1" noChangeArrowheads="1"/>
          </p:cNvSpPr>
          <p:nvPr>
            <p:ph type="body" idx="1"/>
          </p:nvPr>
        </p:nvSpPr>
        <p:spPr>
          <a:ln/>
        </p:spPr>
        <p:txBody>
          <a:bodyPr lIns="19841" tIns="51588" rIns="19841" bIns="51588">
            <a:normAutofit fontScale="92500" lnSpcReduction="20000"/>
          </a:bodyPr>
          <a:lstStyle/>
          <a:p>
            <a:pPr lvl="0"/>
            <a:r>
              <a:rPr lang="en-IN" sz="2000" dirty="0" smtClean="0">
                <a:latin typeface="Bookman Old Style" pitchFamily="18" charset="0"/>
              </a:rPr>
              <a:t>Requirements gathering and analysis activity divided into two separate tasks:</a:t>
            </a:r>
          </a:p>
          <a:p>
            <a:pPr lvl="0">
              <a:buNone/>
            </a:pPr>
            <a:r>
              <a:rPr lang="en-IN" sz="2000" dirty="0" smtClean="0">
                <a:latin typeface="Bookman Old Style" pitchFamily="18" charset="0"/>
              </a:rPr>
              <a:t> • </a:t>
            </a:r>
            <a:r>
              <a:rPr lang="en-IN" sz="2000" b="1" dirty="0" smtClean="0">
                <a:latin typeface="Bookman Old Style" pitchFamily="18" charset="0"/>
              </a:rPr>
              <a:t>Requirements gathering </a:t>
            </a:r>
          </a:p>
          <a:p>
            <a:pPr lvl="0">
              <a:buNone/>
            </a:pPr>
            <a:r>
              <a:rPr lang="en-IN" sz="2000" b="1" dirty="0" smtClean="0">
                <a:latin typeface="Bookman Old Style" pitchFamily="18" charset="0"/>
              </a:rPr>
              <a:t>• Requirements analysis</a:t>
            </a:r>
          </a:p>
          <a:p>
            <a:pPr lvl="0">
              <a:buNone/>
            </a:pPr>
            <a:r>
              <a:rPr lang="en-IN" sz="2000" b="1" dirty="0" smtClean="0">
                <a:latin typeface="Bookman Old Style" pitchFamily="18" charset="0"/>
              </a:rPr>
              <a:t>Requirements Gathering</a:t>
            </a:r>
          </a:p>
          <a:p>
            <a:pPr marL="457200" lvl="0" indent="-457200"/>
            <a:r>
              <a:rPr lang="en-IN" sz="2000" dirty="0" smtClean="0">
                <a:latin typeface="Bookman Old Style" pitchFamily="18" charset="0"/>
              </a:rPr>
              <a:t>Requirements gathering is also popularly known as </a:t>
            </a:r>
            <a:r>
              <a:rPr lang="en-IN" sz="2000" dirty="0" smtClean="0">
                <a:solidFill>
                  <a:srgbClr val="FF3300"/>
                </a:solidFill>
                <a:latin typeface="Bookman Old Style" pitchFamily="18" charset="0"/>
              </a:rPr>
              <a:t>requirements elicitation</a:t>
            </a:r>
            <a:r>
              <a:rPr lang="en-IN" sz="2000" dirty="0" smtClean="0">
                <a:latin typeface="Bookman Old Style" pitchFamily="18" charset="0"/>
              </a:rPr>
              <a:t>.</a:t>
            </a:r>
          </a:p>
          <a:p>
            <a:pPr marL="457200" lvl="0" indent="-457200"/>
            <a:r>
              <a:rPr lang="en-IN" sz="2000" dirty="0" smtClean="0">
                <a:latin typeface="Bookman Old Style" pitchFamily="18" charset="0"/>
              </a:rPr>
              <a:t>The primary objective of the requirements gathering task is to collect the requirements from the stakeholders.</a:t>
            </a:r>
          </a:p>
          <a:p>
            <a:pPr marL="457200" lvl="0" indent="-457200"/>
            <a:r>
              <a:rPr lang="en-IN" sz="2000" dirty="0" smtClean="0">
                <a:latin typeface="Bookman Old Style" pitchFamily="18" charset="0"/>
              </a:rPr>
              <a:t>A stakeholder is a source of the requirements and is usually a person, or a group of persons who either directly or indirectly are concerned with the software.</a:t>
            </a:r>
          </a:p>
          <a:p>
            <a:pPr marL="457200" lvl="0" indent="-457200"/>
            <a:r>
              <a:rPr lang="en-IN" sz="2000" dirty="0" smtClean="0">
                <a:latin typeface="Bookman Old Style" pitchFamily="18" charset="0"/>
              </a:rPr>
              <a:t>The important ways in which an experienced analyst gathers requirements:</a:t>
            </a:r>
          </a:p>
          <a:p>
            <a:pPr marL="457200" lvl="0" indent="-457200">
              <a:buFont typeface="+mj-lt"/>
              <a:buAutoNum type="arabicPeriod"/>
            </a:pPr>
            <a:r>
              <a:rPr lang="en-IN" sz="2000" dirty="0" smtClean="0">
                <a:solidFill>
                  <a:srgbClr val="FF3300"/>
                </a:solidFill>
                <a:latin typeface="Bookman Old Style" pitchFamily="18" charset="0"/>
              </a:rPr>
              <a:t>Studying existing documentation</a:t>
            </a:r>
          </a:p>
          <a:p>
            <a:pPr marL="457200" lvl="0" indent="-457200">
              <a:buFont typeface="+mj-lt"/>
              <a:buAutoNum type="arabicPeriod"/>
            </a:pPr>
            <a:r>
              <a:rPr lang="en-IN" sz="2000" dirty="0" smtClean="0">
                <a:solidFill>
                  <a:srgbClr val="FF3300"/>
                </a:solidFill>
                <a:latin typeface="Bookman Old Style" pitchFamily="18" charset="0"/>
              </a:rPr>
              <a:t>Interview</a:t>
            </a:r>
          </a:p>
          <a:p>
            <a:pPr marL="457200" lvl="0" indent="-457200">
              <a:buFont typeface="+mj-lt"/>
              <a:buAutoNum type="arabicPeriod"/>
            </a:pPr>
            <a:r>
              <a:rPr lang="en-IN" sz="2000" dirty="0" smtClean="0">
                <a:solidFill>
                  <a:srgbClr val="FF3300"/>
                </a:solidFill>
                <a:latin typeface="Bookman Old Style" pitchFamily="18" charset="0"/>
              </a:rPr>
              <a:t>Task analysis</a:t>
            </a:r>
          </a:p>
          <a:p>
            <a:pPr marL="457200" lvl="0" indent="-457200">
              <a:buFont typeface="+mj-lt"/>
              <a:buAutoNum type="arabicPeriod"/>
            </a:pPr>
            <a:r>
              <a:rPr lang="en-IN" sz="2000" dirty="0" smtClean="0">
                <a:solidFill>
                  <a:srgbClr val="FF3300"/>
                </a:solidFill>
                <a:latin typeface="Bookman Old Style" pitchFamily="18" charset="0"/>
              </a:rPr>
              <a:t>Scenario analysis	</a:t>
            </a:r>
          </a:p>
          <a:p>
            <a:pPr marL="457200" lvl="0" indent="-457200">
              <a:buFont typeface="+mj-lt"/>
              <a:buAutoNum type="arabicPeriod"/>
            </a:pPr>
            <a:r>
              <a:rPr lang="en-IN" sz="2000" dirty="0" smtClean="0">
                <a:solidFill>
                  <a:srgbClr val="FF3300"/>
                </a:solidFill>
                <a:latin typeface="Bookman Old Style" pitchFamily="18" charset="0"/>
              </a:rPr>
              <a:t>Form analysis</a:t>
            </a:r>
          </a:p>
          <a:p>
            <a:pPr lvl="0">
              <a:buNone/>
            </a:pPr>
            <a:endParaRPr lang="en-IN" sz="2000" b="1" dirty="0">
              <a:latin typeface="Bookman Old Style" pitchFamily="18" charset="0"/>
            </a:endParaRPr>
          </a:p>
        </p:txBody>
      </p:sp>
    </p:spTree>
    <p:extLst>
      <p:ext uri="{BB962C8B-B14F-4D97-AF65-F5344CB8AC3E}">
        <p14:creationId xmlns:p14="http://schemas.microsoft.com/office/powerpoint/2010/main" xmlns="" val="1938234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noAutofit/>
          </a:bodyPr>
          <a:lstStyle/>
          <a:p>
            <a:pPr>
              <a:spcBef>
                <a:spcPts val="1000"/>
              </a:spcBef>
            </a:pPr>
            <a:r>
              <a:rPr lang="en-IN" sz="3200" b="1" dirty="0" smtClean="0">
                <a:latin typeface="Bookman Old Style" pitchFamily="18" charset="0"/>
              </a:rPr>
              <a:t>REQUIREMENTS GATHERING</a:t>
            </a:r>
            <a:endParaRPr lang="en-GB" sz="1400" b="1" dirty="0">
              <a:solidFill>
                <a:srgbClr val="0033CC"/>
              </a:solidFill>
            </a:endParaRPr>
          </a:p>
        </p:txBody>
      </p:sp>
      <p:sp>
        <p:nvSpPr>
          <p:cNvPr id="965635" name="Rectangle 3"/>
          <p:cNvSpPr>
            <a:spLocks noGrp="1" noChangeArrowheads="1"/>
          </p:cNvSpPr>
          <p:nvPr>
            <p:ph type="body" idx="1"/>
          </p:nvPr>
        </p:nvSpPr>
        <p:spPr>
          <a:ln/>
        </p:spPr>
        <p:txBody>
          <a:bodyPr lIns="19841" tIns="51588" rIns="19841" bIns="51588">
            <a:normAutofit fontScale="92500" lnSpcReduction="10000"/>
          </a:bodyPr>
          <a:lstStyle/>
          <a:p>
            <a:pPr marL="457200" lvl="0" indent="-457200">
              <a:buFont typeface="+mj-lt"/>
              <a:buAutoNum type="arabicPeriod"/>
            </a:pPr>
            <a:r>
              <a:rPr lang="en-IN" sz="2000" dirty="0" smtClean="0">
                <a:solidFill>
                  <a:srgbClr val="FF3300"/>
                </a:solidFill>
                <a:latin typeface="Bookman Old Style" pitchFamily="18" charset="0"/>
              </a:rPr>
              <a:t>Studying existing documentation: </a:t>
            </a:r>
            <a:r>
              <a:rPr lang="en-IN" sz="2000" dirty="0" smtClean="0">
                <a:latin typeface="Bookman Old Style" pitchFamily="18" charset="0"/>
              </a:rPr>
              <a:t>The analyst usually studies all the available documents regarding the system to be developed before visiting the customer site.</a:t>
            </a:r>
          </a:p>
          <a:p>
            <a:pPr marL="457200" lvl="0" indent="-457200">
              <a:buFont typeface="+mj-lt"/>
              <a:buAutoNum type="arabicPeriod"/>
            </a:pPr>
            <a:r>
              <a:rPr lang="en-IN" sz="2000" dirty="0" smtClean="0">
                <a:solidFill>
                  <a:srgbClr val="FF3300"/>
                </a:solidFill>
                <a:latin typeface="Bookman Old Style" pitchFamily="18" charset="0"/>
              </a:rPr>
              <a:t>Interview: </a:t>
            </a:r>
            <a:r>
              <a:rPr lang="en-IN" sz="2000" dirty="0" smtClean="0">
                <a:latin typeface="Bookman Old Style" pitchFamily="18" charset="0"/>
              </a:rPr>
              <a:t>Typically, there are many different categories of users of a software. Each category of users typically requires a different set of features from the software. Therefore, it is important for the analyst to first identify the different categories of users and then determine the requirements of each.</a:t>
            </a:r>
          </a:p>
          <a:p>
            <a:pPr marL="457200" lvl="0" indent="-457200">
              <a:buFont typeface="+mj-lt"/>
              <a:buAutoNum type="arabicPeriod"/>
            </a:pPr>
            <a:r>
              <a:rPr lang="en-IN" sz="2000" dirty="0" smtClean="0">
                <a:solidFill>
                  <a:srgbClr val="FF3300"/>
                </a:solidFill>
                <a:latin typeface="Bookman Old Style" pitchFamily="18" charset="0"/>
              </a:rPr>
              <a:t>Task analysis: </a:t>
            </a:r>
            <a:r>
              <a:rPr lang="en-IN" sz="2000" dirty="0" smtClean="0">
                <a:latin typeface="Bookman Old Style" pitchFamily="18" charset="0"/>
              </a:rPr>
              <a:t>The analyst tries to identify and understand the different tasks to be performed by the software. For each identified task, the analyst tries to formulate the different steps necessary to realise the required functionality in consultation with the users.</a:t>
            </a:r>
          </a:p>
          <a:p>
            <a:pPr marL="457200" lvl="0" indent="-457200">
              <a:buFont typeface="+mj-lt"/>
              <a:buAutoNum type="arabicPeriod"/>
            </a:pPr>
            <a:r>
              <a:rPr lang="en-IN" sz="2000" dirty="0" smtClean="0">
                <a:solidFill>
                  <a:srgbClr val="FF3300"/>
                </a:solidFill>
                <a:latin typeface="Bookman Old Style" pitchFamily="18" charset="0"/>
              </a:rPr>
              <a:t>Scenario analysis	: </a:t>
            </a:r>
            <a:r>
              <a:rPr lang="en-IN" sz="2000" dirty="0" smtClean="0">
                <a:latin typeface="Bookman Old Style" pitchFamily="18" charset="0"/>
              </a:rPr>
              <a:t>A task can have many scenarios of operation. The different scenarios of a task may take place when the task is invoked under different situations.</a:t>
            </a:r>
          </a:p>
          <a:p>
            <a:pPr marL="457200" lvl="0" indent="-457200">
              <a:buFont typeface="+mj-lt"/>
              <a:buAutoNum type="arabicPeriod"/>
            </a:pPr>
            <a:r>
              <a:rPr lang="en-IN" sz="2000" dirty="0" smtClean="0">
                <a:solidFill>
                  <a:srgbClr val="FF3300"/>
                </a:solidFill>
                <a:latin typeface="Bookman Old Style" pitchFamily="18" charset="0"/>
              </a:rPr>
              <a:t>Form analysis: </a:t>
            </a:r>
            <a:r>
              <a:rPr lang="en-IN" sz="2000" dirty="0" smtClean="0">
                <a:latin typeface="Bookman Old Style" pitchFamily="18" charset="0"/>
              </a:rPr>
              <a:t>In form analysis the exiting forms and the formats of the notifications produced are analysed to determine the data input to the system and the data that are output from the system.</a:t>
            </a:r>
          </a:p>
          <a:p>
            <a:pPr lvl="0">
              <a:buNone/>
            </a:pPr>
            <a:endParaRPr lang="en-IN" sz="2000" b="1" dirty="0">
              <a:latin typeface="Bookman Old Style" pitchFamily="18" charset="0"/>
            </a:endParaRPr>
          </a:p>
        </p:txBody>
      </p:sp>
    </p:spTree>
    <p:extLst>
      <p:ext uri="{BB962C8B-B14F-4D97-AF65-F5344CB8AC3E}">
        <p14:creationId xmlns:p14="http://schemas.microsoft.com/office/powerpoint/2010/main" xmlns="" val="1938234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noAutofit/>
          </a:bodyPr>
          <a:lstStyle/>
          <a:p>
            <a:pPr>
              <a:spcBef>
                <a:spcPts val="1000"/>
              </a:spcBef>
            </a:pPr>
            <a:r>
              <a:rPr lang="en-IN" sz="3200" b="1" dirty="0" smtClean="0">
                <a:latin typeface="Bookman Old Style" pitchFamily="18" charset="0"/>
              </a:rPr>
              <a:t>REQUIREMENTS ANALYSIS</a:t>
            </a:r>
            <a:endParaRPr lang="en-GB" sz="1400" b="1" dirty="0">
              <a:solidFill>
                <a:srgbClr val="0033CC"/>
              </a:solidFill>
            </a:endParaRPr>
          </a:p>
        </p:txBody>
      </p:sp>
      <p:sp>
        <p:nvSpPr>
          <p:cNvPr id="965635" name="Rectangle 3"/>
          <p:cNvSpPr>
            <a:spLocks noGrp="1" noChangeArrowheads="1"/>
          </p:cNvSpPr>
          <p:nvPr>
            <p:ph type="body" idx="1"/>
          </p:nvPr>
        </p:nvSpPr>
        <p:spPr>
          <a:ln/>
        </p:spPr>
        <p:txBody>
          <a:bodyPr lIns="19841" tIns="51588" rIns="19841" bIns="51588">
            <a:normAutofit/>
          </a:bodyPr>
          <a:lstStyle/>
          <a:p>
            <a:pPr marL="457200" lvl="0" indent="-457200"/>
            <a:r>
              <a:rPr lang="en-IN" sz="2000" dirty="0" smtClean="0">
                <a:latin typeface="Bookman Old Style" pitchFamily="18" charset="0"/>
              </a:rPr>
              <a:t>After requirements gathering is complete, the analyst analyses the gathered  requirements to form a clear understanding of the exact customer requirements and to weed out any </a:t>
            </a:r>
          </a:p>
          <a:p>
            <a:pPr marL="457200" lvl="0" indent="-457200"/>
            <a:r>
              <a:rPr lang="en-IN" sz="2000" dirty="0" smtClean="0">
                <a:latin typeface="Bookman Old Style" pitchFamily="18" charset="0"/>
              </a:rPr>
              <a:t>The main purpose of the requirements analysis activity is to analyse the gathered requirements to remove all ambiguities, incompleteness, and inconsistencies from the gathered customer requirements and to obtain a clear understanding of the software to be developed. problems in the gathered requirements. </a:t>
            </a:r>
          </a:p>
        </p:txBody>
      </p:sp>
    </p:spTree>
    <p:extLst>
      <p:ext uri="{BB962C8B-B14F-4D97-AF65-F5344CB8AC3E}">
        <p14:creationId xmlns:p14="http://schemas.microsoft.com/office/powerpoint/2010/main" xmlns="" val="1938234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noAutofit/>
          </a:bodyPr>
          <a:lstStyle/>
          <a:p>
            <a:pPr>
              <a:spcBef>
                <a:spcPts val="1000"/>
              </a:spcBef>
            </a:pPr>
            <a:r>
              <a:rPr lang="en-IN" sz="3200" b="1" dirty="0" smtClean="0">
                <a:latin typeface="Bookman Old Style" pitchFamily="18" charset="0"/>
              </a:rPr>
              <a:t>REQUIREMENTS ANALYSIS</a:t>
            </a:r>
            <a:endParaRPr lang="en-GB" sz="1400" b="1" dirty="0">
              <a:solidFill>
                <a:srgbClr val="0033CC"/>
              </a:solidFill>
            </a:endParaRPr>
          </a:p>
        </p:txBody>
      </p:sp>
      <p:sp>
        <p:nvSpPr>
          <p:cNvPr id="965635" name="Rectangle 3"/>
          <p:cNvSpPr>
            <a:spLocks noGrp="1" noChangeArrowheads="1"/>
          </p:cNvSpPr>
          <p:nvPr>
            <p:ph type="body" idx="1"/>
          </p:nvPr>
        </p:nvSpPr>
        <p:spPr>
          <a:ln/>
        </p:spPr>
        <p:txBody>
          <a:bodyPr lIns="19841" tIns="51588" rIns="19841" bIns="51588">
            <a:normAutofit/>
          </a:bodyPr>
          <a:lstStyle/>
          <a:p>
            <a:pPr marL="457200" lvl="0" indent="-457200"/>
            <a:r>
              <a:rPr lang="en-IN" sz="2000" dirty="0" smtClean="0">
                <a:latin typeface="Bookman Old Style" pitchFamily="18" charset="0"/>
              </a:rPr>
              <a:t>The following basic questions pertaining to the project should be clearly understood by the analyst before carrying out analysis:</a:t>
            </a:r>
          </a:p>
          <a:p>
            <a:pPr marL="457200" lvl="0" indent="-457200">
              <a:buFont typeface="+mj-lt"/>
              <a:buAutoNum type="arabicPeriod"/>
            </a:pPr>
            <a:r>
              <a:rPr lang="en-IN" sz="2000" dirty="0" smtClean="0">
                <a:latin typeface="Bookman Old Style" pitchFamily="18" charset="0"/>
              </a:rPr>
              <a:t>What is the problem?</a:t>
            </a:r>
          </a:p>
          <a:p>
            <a:pPr marL="457200" lvl="0" indent="-457200">
              <a:buFont typeface="+mj-lt"/>
              <a:buAutoNum type="arabicPeriod"/>
            </a:pPr>
            <a:r>
              <a:rPr lang="en-IN" sz="2000" dirty="0" smtClean="0">
                <a:latin typeface="Bookman Old Style" pitchFamily="18" charset="0"/>
              </a:rPr>
              <a:t> Why is it important to solve the problem?</a:t>
            </a:r>
          </a:p>
          <a:p>
            <a:pPr marL="457200" lvl="0" indent="-457200">
              <a:buFont typeface="+mj-lt"/>
              <a:buAutoNum type="arabicPeriod"/>
            </a:pPr>
            <a:r>
              <a:rPr lang="en-IN" sz="2000" dirty="0" smtClean="0">
                <a:latin typeface="Bookman Old Style" pitchFamily="18" charset="0"/>
              </a:rPr>
              <a:t> What exactly are the data input to the system and what exactly are the data output by the system? </a:t>
            </a:r>
          </a:p>
          <a:p>
            <a:pPr marL="457200" lvl="0" indent="-457200">
              <a:buFont typeface="+mj-lt"/>
              <a:buAutoNum type="arabicPeriod"/>
            </a:pPr>
            <a:r>
              <a:rPr lang="en-IN" sz="2000" dirty="0" smtClean="0">
                <a:latin typeface="Bookman Old Style" pitchFamily="18" charset="0"/>
              </a:rPr>
              <a:t>What are the possible procedures that need to be followed to solve the problem?</a:t>
            </a:r>
          </a:p>
          <a:p>
            <a:pPr marL="457200" lvl="0" indent="-457200">
              <a:buFont typeface="+mj-lt"/>
              <a:buAutoNum type="arabicPeriod"/>
            </a:pPr>
            <a:r>
              <a:rPr lang="en-IN" sz="2000" dirty="0" smtClean="0">
                <a:latin typeface="Bookman Old Style" pitchFamily="18" charset="0"/>
              </a:rPr>
              <a:t> What are the likely complexities that might arise while solving the problem? </a:t>
            </a:r>
          </a:p>
          <a:p>
            <a:pPr marL="457200" lvl="0" indent="-457200">
              <a:buFont typeface="+mj-lt"/>
              <a:buAutoNum type="arabicPeriod"/>
            </a:pPr>
            <a:r>
              <a:rPr lang="en-IN" sz="2000" dirty="0" smtClean="0">
                <a:latin typeface="Bookman Old Style" pitchFamily="18" charset="0"/>
              </a:rPr>
              <a:t>If there are external software or hardware with which the developed software has to interface, then what should be the data interchange formats with the external systems?</a:t>
            </a:r>
            <a:endParaRPr lang="en-IN" sz="2000" dirty="0">
              <a:latin typeface="Bookman Old Style" pitchFamily="18" charset="0"/>
            </a:endParaRPr>
          </a:p>
        </p:txBody>
      </p:sp>
    </p:spTree>
    <p:extLst>
      <p:ext uri="{BB962C8B-B14F-4D97-AF65-F5344CB8AC3E}">
        <p14:creationId xmlns:p14="http://schemas.microsoft.com/office/powerpoint/2010/main" xmlns="" val="1938234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a:xfrm>
            <a:off x="894720" y="165619"/>
            <a:ext cx="10400641" cy="1137719"/>
          </a:xfrm>
          <a:ln/>
        </p:spPr>
        <p:txBody>
          <a:bodyPr lIns="19841" tIns="51588" rIns="19841" bIns="51588">
            <a:noAutofit/>
          </a:bodyPr>
          <a:lstStyle/>
          <a:p>
            <a:pPr>
              <a:spcBef>
                <a:spcPts val="1000"/>
              </a:spcBef>
            </a:pPr>
            <a:r>
              <a:rPr lang="en-IN" sz="3200" b="1" dirty="0" smtClean="0">
                <a:latin typeface="Bookman Old Style" pitchFamily="18" charset="0"/>
              </a:rPr>
              <a:t>REQUIREMENTS ANALYSIS</a:t>
            </a:r>
            <a:endParaRPr lang="en-GB" sz="1400" b="1" dirty="0">
              <a:solidFill>
                <a:srgbClr val="0033CC"/>
              </a:solidFill>
            </a:endParaRPr>
          </a:p>
        </p:txBody>
      </p:sp>
      <p:sp>
        <p:nvSpPr>
          <p:cNvPr id="965635" name="Rectangle 3"/>
          <p:cNvSpPr>
            <a:spLocks noGrp="1" noChangeArrowheads="1"/>
          </p:cNvSpPr>
          <p:nvPr>
            <p:ph type="body" idx="1"/>
          </p:nvPr>
        </p:nvSpPr>
        <p:spPr>
          <a:ln/>
        </p:spPr>
        <p:txBody>
          <a:bodyPr lIns="19841" tIns="51588" rIns="19841" bIns="51588">
            <a:normAutofit/>
          </a:bodyPr>
          <a:lstStyle/>
          <a:p>
            <a:pPr marL="457200" lvl="0" indent="-457200">
              <a:buNone/>
            </a:pPr>
            <a:r>
              <a:rPr lang="en-IN" sz="2000" dirty="0" smtClean="0">
                <a:latin typeface="Bookman Old Style" pitchFamily="18" charset="0"/>
              </a:rPr>
              <a:t>During requirements analysis, the analyst needs to identify and resolve three main types of problems in the requirements: </a:t>
            </a:r>
          </a:p>
          <a:p>
            <a:pPr marL="457200" lvl="0" indent="-457200">
              <a:buNone/>
            </a:pPr>
            <a:r>
              <a:rPr lang="en-IN" sz="2000" dirty="0" smtClean="0">
                <a:latin typeface="Bookman Old Style" pitchFamily="18" charset="0"/>
              </a:rPr>
              <a:t>• Anomaly </a:t>
            </a:r>
          </a:p>
          <a:p>
            <a:pPr marL="457200" lvl="0" indent="-457200">
              <a:buNone/>
            </a:pPr>
            <a:r>
              <a:rPr lang="en-IN" sz="2000" dirty="0" smtClean="0">
                <a:latin typeface="Bookman Old Style" pitchFamily="18" charset="0"/>
              </a:rPr>
              <a:t>• Inconsistency </a:t>
            </a:r>
          </a:p>
          <a:p>
            <a:pPr marL="457200" lvl="0" indent="-457200">
              <a:buNone/>
            </a:pPr>
            <a:r>
              <a:rPr lang="en-IN" sz="2000" dirty="0" smtClean="0">
                <a:latin typeface="Bookman Old Style" pitchFamily="18" charset="0"/>
              </a:rPr>
              <a:t>• Incompleteness</a:t>
            </a:r>
          </a:p>
          <a:p>
            <a:pPr marL="457200" lvl="0" indent="-457200">
              <a:buNone/>
            </a:pPr>
            <a:r>
              <a:rPr lang="en-IN" sz="2000" b="1" dirty="0" smtClean="0">
                <a:latin typeface="Bookman Old Style" pitchFamily="18" charset="0"/>
              </a:rPr>
              <a:t>Anomaly: </a:t>
            </a:r>
            <a:r>
              <a:rPr lang="en-IN" sz="2000" dirty="0" smtClean="0">
                <a:latin typeface="Bookman Old Style" pitchFamily="18" charset="0"/>
              </a:rPr>
              <a:t>Anomaly is an ambiguity in a requirement. When a requirement is anomalous, several interpretations of that requirement are possible.</a:t>
            </a:r>
          </a:p>
          <a:p>
            <a:pPr marL="457200" lvl="0" indent="-457200">
              <a:buNone/>
            </a:pPr>
            <a:r>
              <a:rPr lang="en-IN" sz="2000" b="1" dirty="0" smtClean="0">
                <a:latin typeface="Bookman Old Style" pitchFamily="18" charset="0"/>
              </a:rPr>
              <a:t>Inconsistency: </a:t>
            </a:r>
            <a:r>
              <a:rPr lang="en-IN" sz="2000" dirty="0" smtClean="0">
                <a:latin typeface="Bookman Old Style" pitchFamily="18" charset="0"/>
              </a:rPr>
              <a:t>Two requirements are said to be inconsistent, if one of the requirements contradicts the other .</a:t>
            </a:r>
          </a:p>
          <a:p>
            <a:pPr marL="457200" lvl="0" indent="-457200">
              <a:buNone/>
            </a:pPr>
            <a:r>
              <a:rPr lang="en-IN" sz="2000" b="1" dirty="0" smtClean="0">
                <a:latin typeface="Bookman Old Style" pitchFamily="18" charset="0"/>
              </a:rPr>
              <a:t>Incompleteness: </a:t>
            </a:r>
            <a:r>
              <a:rPr lang="en-IN" sz="2000" dirty="0" smtClean="0">
                <a:latin typeface="Bookman Old Style" pitchFamily="18" charset="0"/>
              </a:rPr>
              <a:t>An incomplete set of requirements is one in which some requirements have been overlooked. An experienced analyst can detect most of these missing features and suggest them to the customer</a:t>
            </a:r>
          </a:p>
          <a:p>
            <a:pPr marL="457200" lvl="0" indent="-457200">
              <a:buNone/>
            </a:pPr>
            <a:endParaRPr lang="en-IN" sz="2000" dirty="0">
              <a:latin typeface="Bookman Old Style" pitchFamily="18" charset="0"/>
            </a:endParaRPr>
          </a:p>
        </p:txBody>
      </p:sp>
    </p:spTree>
    <p:extLst>
      <p:ext uri="{BB962C8B-B14F-4D97-AF65-F5344CB8AC3E}">
        <p14:creationId xmlns:p14="http://schemas.microsoft.com/office/powerpoint/2010/main" xmlns="" val="19382342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7358</TotalTime>
  <Words>3351</Words>
  <Application>Microsoft Office PowerPoint</Application>
  <PresentationFormat>Custom</PresentationFormat>
  <Paragraphs>193</Paragraphs>
  <Slides>31</Slides>
  <Notes>29</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Unit-III </vt:lpstr>
      <vt:lpstr>Syllabus </vt:lpstr>
      <vt:lpstr>Requirements analysis and specification</vt:lpstr>
      <vt:lpstr>Requirements analysis and specification</vt:lpstr>
      <vt:lpstr>REQUIREMENTS GATHERING AND ANALYSIS</vt:lpstr>
      <vt:lpstr>REQUIREMENTS GATHERING</vt:lpstr>
      <vt:lpstr>REQUIREMENTS ANALYSIS</vt:lpstr>
      <vt:lpstr>REQUIREMENTS ANALYSIS</vt:lpstr>
      <vt:lpstr>REQUIREMENTS ANALYSIS</vt:lpstr>
      <vt:lpstr>SOFTWARE REQUIREMENTS SPECIFICATION (SRS)</vt:lpstr>
      <vt:lpstr>SOFTWARE REQUIREMENTS SPECIFICATION (SRS)</vt:lpstr>
      <vt:lpstr>SOFTWARE REQUIREMENTS SPECIFICATION (SRS)</vt:lpstr>
      <vt:lpstr> Uses of a well-formulated SRS document</vt:lpstr>
      <vt:lpstr> Characteristics of a Good SRS Document</vt:lpstr>
      <vt:lpstr> Characteristics of a Good SRS Document</vt:lpstr>
      <vt:lpstr> Characteristics of a Good SRS Document</vt:lpstr>
      <vt:lpstr> Attributes of Bad SRS documents</vt:lpstr>
      <vt:lpstr> Important categories of customer Requirements</vt:lpstr>
      <vt:lpstr> Important categories of customer Requirements</vt:lpstr>
      <vt:lpstr> Important categories of customer Requirements</vt:lpstr>
      <vt:lpstr> Important categories of customer Requirements</vt:lpstr>
      <vt:lpstr> Important categories of customer Requirements</vt:lpstr>
      <vt:lpstr> Important categories of customer Requirements</vt:lpstr>
      <vt:lpstr> Important categories of customer Requirements</vt:lpstr>
      <vt:lpstr> How to classify the different types of requirements?</vt:lpstr>
      <vt:lpstr> Functional Requirements</vt:lpstr>
      <vt:lpstr> Functional Requirements</vt:lpstr>
      <vt:lpstr> Functional Requirements</vt:lpstr>
      <vt:lpstr> Traceability</vt:lpstr>
      <vt:lpstr> Traceability</vt:lpstr>
      <vt:lpstr> Organisation of the SRS Document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through Java</dc:title>
  <dc:creator>balakrishnagec@gmail.com</dc:creator>
  <cp:lastModifiedBy>gec-cse-exam</cp:lastModifiedBy>
  <cp:revision>777</cp:revision>
  <dcterms:created xsi:type="dcterms:W3CDTF">2020-08-16T10:15:06Z</dcterms:created>
  <dcterms:modified xsi:type="dcterms:W3CDTF">2022-05-04T07:06:55Z</dcterms:modified>
</cp:coreProperties>
</file>