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38"/>
  </p:notesMasterIdLst>
  <p:handoutMasterIdLst>
    <p:handoutMasterId r:id="rId39"/>
  </p:handoutMasterIdLst>
  <p:sldIdLst>
    <p:sldId id="437" r:id="rId2"/>
    <p:sldId id="299" r:id="rId3"/>
    <p:sldId id="536" r:id="rId4"/>
    <p:sldId id="537" r:id="rId5"/>
    <p:sldId id="538" r:id="rId6"/>
    <p:sldId id="539" r:id="rId7"/>
    <p:sldId id="540" r:id="rId8"/>
    <p:sldId id="541" r:id="rId9"/>
    <p:sldId id="542" r:id="rId10"/>
    <p:sldId id="543" r:id="rId11"/>
    <p:sldId id="544" r:id="rId12"/>
    <p:sldId id="545" r:id="rId13"/>
    <p:sldId id="546" r:id="rId14"/>
    <p:sldId id="549" r:id="rId15"/>
    <p:sldId id="547" r:id="rId16"/>
    <p:sldId id="548" r:id="rId17"/>
    <p:sldId id="550" r:id="rId18"/>
    <p:sldId id="551" r:id="rId19"/>
    <p:sldId id="552" r:id="rId20"/>
    <p:sldId id="553" r:id="rId21"/>
    <p:sldId id="554" r:id="rId22"/>
    <p:sldId id="555" r:id="rId23"/>
    <p:sldId id="556" r:id="rId24"/>
    <p:sldId id="557" r:id="rId25"/>
    <p:sldId id="558" r:id="rId26"/>
    <p:sldId id="559" r:id="rId27"/>
    <p:sldId id="560" r:id="rId28"/>
    <p:sldId id="561" r:id="rId29"/>
    <p:sldId id="562" r:id="rId30"/>
    <p:sldId id="563" r:id="rId31"/>
    <p:sldId id="564" r:id="rId32"/>
    <p:sldId id="565" r:id="rId33"/>
    <p:sldId id="566" r:id="rId34"/>
    <p:sldId id="567" r:id="rId35"/>
    <p:sldId id="568" r:id="rId36"/>
    <p:sldId id="569" r:id="rId3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w Cen MT"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w Cen MT"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w Cen MT"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w Cen MT"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w Cen MT" pitchFamily="34" charset="0"/>
        <a:ea typeface="+mn-ea"/>
        <a:cs typeface="+mn-cs"/>
      </a:defRPr>
    </a:lvl5pPr>
    <a:lvl6pPr marL="2286000" algn="l" defTabSz="914400" rtl="0" eaLnBrk="1" latinLnBrk="0" hangingPunct="1">
      <a:defRPr kern="1200">
        <a:solidFill>
          <a:schemeClr val="tx1"/>
        </a:solidFill>
        <a:latin typeface="Tw Cen MT" pitchFamily="34" charset="0"/>
        <a:ea typeface="+mn-ea"/>
        <a:cs typeface="+mn-cs"/>
      </a:defRPr>
    </a:lvl6pPr>
    <a:lvl7pPr marL="2743200" algn="l" defTabSz="914400" rtl="0" eaLnBrk="1" latinLnBrk="0" hangingPunct="1">
      <a:defRPr kern="1200">
        <a:solidFill>
          <a:schemeClr val="tx1"/>
        </a:solidFill>
        <a:latin typeface="Tw Cen MT" pitchFamily="34" charset="0"/>
        <a:ea typeface="+mn-ea"/>
        <a:cs typeface="+mn-cs"/>
      </a:defRPr>
    </a:lvl7pPr>
    <a:lvl8pPr marL="3200400" algn="l" defTabSz="914400" rtl="0" eaLnBrk="1" latinLnBrk="0" hangingPunct="1">
      <a:defRPr kern="1200">
        <a:solidFill>
          <a:schemeClr val="tx1"/>
        </a:solidFill>
        <a:latin typeface="Tw Cen MT" pitchFamily="34" charset="0"/>
        <a:ea typeface="+mn-ea"/>
        <a:cs typeface="+mn-cs"/>
      </a:defRPr>
    </a:lvl8pPr>
    <a:lvl9pPr marL="3657600" algn="l" defTabSz="914400" rtl="0" eaLnBrk="1" latinLnBrk="0" hangingPunct="1">
      <a:defRPr kern="1200">
        <a:solidFill>
          <a:schemeClr val="tx1"/>
        </a:solidFill>
        <a:latin typeface="Tw Cen MT"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00"/>
    <a:srgbClr val="FF0066"/>
    <a:srgbClr val="0000FF"/>
    <a:srgbClr val="009900"/>
    <a:srgbClr val="660066"/>
    <a:srgbClr val="660033"/>
    <a:srgbClr val="FF33CC"/>
    <a:srgbClr val="33CC33"/>
    <a:srgbClr val="E9D3D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584" autoAdjust="0"/>
    <p:restoredTop sz="94660" autoAdjust="0"/>
  </p:normalViewPr>
  <p:slideViewPr>
    <p:cSldViewPr snapToGrid="0">
      <p:cViewPr>
        <p:scale>
          <a:sx n="80" d="100"/>
          <a:sy n="80" d="100"/>
        </p:scale>
        <p:origin x="-396" y="198"/>
      </p:cViewPr>
      <p:guideLst>
        <p:guide orient="horz" pos="2160"/>
        <p:guide pos="3840"/>
      </p:guideLst>
    </p:cSldViewPr>
  </p:slideViewPr>
  <p:outlineViewPr>
    <p:cViewPr>
      <p:scale>
        <a:sx n="33" d="100"/>
        <a:sy n="33" d="100"/>
      </p:scale>
      <p:origin x="30" y="711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9F44486-1DFA-4F2F-BCF6-CF2624FDF035}" type="datetimeFigureOut">
              <a:rPr lang="en-IN"/>
              <a:pPr>
                <a:defRPr/>
              </a:pPr>
              <a:t>16-06-2022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55C0226-F1C6-432E-A4D5-BFF667F41925}" type="slidenum">
              <a:rPr lang="en-IN"/>
              <a:pPr>
                <a:defRPr/>
              </a:pPr>
              <a:t>‹#›</a:t>
            </a:fld>
            <a:endParaRPr lang="en-IN"/>
          </a:p>
        </p:txBody>
      </p:sp>
    </p:spTree>
    <p:extLst>
      <p:ext uri="{BB962C8B-B14F-4D97-AF65-F5344CB8AC3E}">
        <p14:creationId xmlns:p14="http://schemas.microsoft.com/office/powerpoint/2010/main" xmlns="" val="377997057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2CB3164-1490-48E3-AB71-E6D1889A252C}" type="datetimeFigureOut">
              <a:rPr lang="en-IN"/>
              <a:pPr>
                <a:defRPr/>
              </a:pPr>
              <a:t>16-06-2022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0E59662B-B719-4296-973C-355E852D75CD}" type="slidenum">
              <a:rPr lang="en-IN"/>
              <a:pPr>
                <a:defRPr/>
              </a:pPr>
              <a:t>‹#›</a:t>
            </a:fld>
            <a:endParaRPr lang="en-IN"/>
          </a:p>
        </p:txBody>
      </p:sp>
    </p:spTree>
    <p:extLst>
      <p:ext uri="{BB962C8B-B14F-4D97-AF65-F5344CB8AC3E}">
        <p14:creationId xmlns:p14="http://schemas.microsoft.com/office/powerpoint/2010/main" xmlns="" val="42298468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fld id="{145F259B-2C3A-4FCA-BD2B-FCB2D00EE866}" type="datetime1">
              <a:rPr lang="en-IN" smtClean="0"/>
              <a:pPr>
                <a:defRPr/>
              </a:pPr>
              <a:t>16-06-2022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DBF07013-60E2-43E4-8277-715F6943D471}" type="slidenum">
              <a:rPr lang="en-IN" smtClean="0"/>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F4C54DA1-4C63-44E7-A7B8-1B54EC241EF4}" type="datetime1">
              <a:rPr lang="en-IN" smtClean="0"/>
              <a:pPr>
                <a:defRPr/>
              </a:pPr>
              <a:t>16-06-2022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C75B5177-52DA-441F-9571-3E3A9BFC4C39}" type="slidenum">
              <a:rPr lang="en-IN" smtClean="0"/>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1070AE46-F27E-451E-8B38-253A97DE6780}" type="datetime1">
              <a:rPr lang="en-IN" smtClean="0"/>
              <a:pPr>
                <a:defRPr/>
              </a:pPr>
              <a:t>16-06-2022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7C6E71C0-E710-423F-840A-521D331A2AD4}" type="slidenum">
              <a:rPr lang="en-IN" smtClean="0"/>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5BFC9365-B5C9-400E-AF09-B37B187AC3DF}" type="datetime1">
              <a:rPr lang="en-IN" smtClean="0"/>
              <a:pPr>
                <a:defRPr/>
              </a:pPr>
              <a:t>16-06-2022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11DB3027-5108-4D0D-B146-5AE5443D16DA}" type="slidenum">
              <a:rPr lang="en-IN" smtClean="0"/>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9B43A46-9174-4B4E-92B5-527FA722FA73}" type="datetime1">
              <a:rPr lang="en-IN" smtClean="0"/>
              <a:pPr>
                <a:defRPr/>
              </a:pPr>
              <a:t>16-06-2022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BBB87E77-90FD-4F03-8CE5-A1309F3AFFF5}" type="slidenum">
              <a:rPr lang="en-IN" smtClean="0"/>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defRPr/>
            </a:pPr>
            <a:fld id="{126BE22D-F2D0-4F36-8D78-F9CE0409402D}" type="datetime1">
              <a:rPr lang="en-IN" smtClean="0"/>
              <a:pPr>
                <a:defRPr/>
              </a:pPr>
              <a:t>16-06-2022</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67602CE2-B6D2-4BFA-871B-F770C1C1C860}" type="slidenum">
              <a:rPr lang="en-IN" smtClean="0"/>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defRPr/>
            </a:pPr>
            <a:fld id="{FF6A01AE-4E73-4D16-B7EA-9368F6297314}" type="datetime1">
              <a:rPr lang="en-IN" smtClean="0"/>
              <a:pPr>
                <a:defRPr/>
              </a:pPr>
              <a:t>16-06-2022</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pPr>
              <a:defRPr/>
            </a:pPr>
            <a:fld id="{332F5189-766F-453C-8C29-35DE74C1C9C8}" type="slidenum">
              <a:rPr lang="en-IN" smtClean="0"/>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fld id="{B6066055-983C-45FD-8F4F-C90850B5B133}" type="datetime1">
              <a:rPr lang="en-IN" smtClean="0"/>
              <a:pPr>
                <a:defRPr/>
              </a:pPr>
              <a:t>16-06-2022</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268E273F-4942-4579-87ED-8C64B3FDF80F}" type="slidenum">
              <a:rPr lang="en-IN" smtClean="0"/>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3B42E5-0E5D-4255-9BAF-3E97D5E06E53}" type="datetime1">
              <a:rPr lang="en-IN" smtClean="0"/>
              <a:pPr>
                <a:defRPr/>
              </a:pPr>
              <a:t>16-06-2022</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pPr>
              <a:defRPr/>
            </a:pPr>
            <a:fld id="{AFBA1392-42F8-4513-8377-3CD6EDE203FC}" type="slidenum">
              <a:rPr lang="en-IN" smtClean="0"/>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59299EF-34F0-44A4-B781-E7A502731993}" type="datetime1">
              <a:rPr lang="en-IN" smtClean="0"/>
              <a:pPr>
                <a:defRPr/>
              </a:pPr>
              <a:t>16-06-2022</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2DD87A0E-7C64-4077-AF45-4770203EB457}" type="slidenum">
              <a:rPr lang="en-IN" smtClean="0"/>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B3F4822-44FF-46D7-8D21-3D8E795886A8}" type="datetime1">
              <a:rPr lang="en-IN" smtClean="0"/>
              <a:pPr>
                <a:defRPr/>
              </a:pPr>
              <a:t>16-06-2022</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538CDFA0-3CC7-4508-B41C-CB16B5AE96C7}" type="slidenum">
              <a:rPr lang="en-IN" smtClean="0"/>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B18490D-BBDE-4729-9FB5-9852B05D0E94}" type="datetime1">
              <a:rPr lang="en-IN" smtClean="0"/>
              <a:pPr>
                <a:defRPr/>
              </a:pPr>
              <a:t>16-06-2022</a:t>
            </a:fld>
            <a:endParaRPr lang="en-IN"/>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780C248-A49B-441D-AB2A-C5880807DFC3}" type="slidenum">
              <a:rPr lang="en-IN" smtClean="0"/>
              <a:pPr>
                <a:defRPr/>
              </a:pPr>
              <a:t>‹#›</a:t>
            </a:fld>
            <a:endParaRPr lang="en-IN"/>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200">
              <a:latin typeface="Bookman Old Style" pitchFamily="18" charset="0"/>
            </a:endParaRPr>
          </a:p>
        </p:txBody>
      </p:sp>
      <p:sp>
        <p:nvSpPr>
          <p:cNvPr id="10" name="Rectangle 9"/>
          <p:cNvSpPr>
            <a:spLocks noGrp="1" noRot="1" noChangeAspect="1" noMove="1" noResize="1" noEditPoints="1" noAdjustHandles="1" noChangeArrowheads="1" noChangeShapeType="1" noTextEdit="1"/>
          </p:cNvSpPr>
          <p:nvPr/>
        </p:nvSpPr>
        <p:spPr>
          <a:xfrm>
            <a:off x="1" y="0"/>
            <a:ext cx="465455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200">
              <a:latin typeface="Bookman Old Style" pitchFamily="18" charset="0"/>
            </a:endParaRPr>
          </a:p>
        </p:txBody>
      </p:sp>
      <p:sp>
        <p:nvSpPr>
          <p:cNvPr id="2" name="Title 1"/>
          <p:cNvSpPr>
            <a:spLocks noGrp="1"/>
          </p:cNvSpPr>
          <p:nvPr>
            <p:ph type="title"/>
          </p:nvPr>
        </p:nvSpPr>
        <p:spPr>
          <a:xfrm>
            <a:off x="478973" y="1582056"/>
            <a:ext cx="3877129" cy="3512457"/>
          </a:xfrm>
        </p:spPr>
        <p:txBody>
          <a:bodyPr>
            <a:normAutofit/>
          </a:bodyPr>
          <a:lstStyle/>
          <a:p>
            <a:pPr algn="ctr" eaLnBrk="1" fontAlgn="auto" hangingPunct="1">
              <a:spcAft>
                <a:spcPts val="0"/>
              </a:spcAft>
              <a:defRPr/>
            </a:pPr>
            <a:r>
              <a:rPr lang="en-US" sz="4400" dirty="0" smtClean="0">
                <a:solidFill>
                  <a:srgbClr val="FF0000"/>
                </a:solidFill>
                <a:latin typeface="Bookman Old Style" pitchFamily="18" charset="0"/>
              </a:rPr>
              <a:t>Unit-IV</a:t>
            </a:r>
            <a:endParaRPr lang="en-IN" sz="4400" dirty="0">
              <a:solidFill>
                <a:srgbClr val="FF0000"/>
              </a:solidFill>
              <a:latin typeface="Bookman Old Style" pitchFamily="18" charset="0"/>
            </a:endParaRPr>
          </a:p>
        </p:txBody>
      </p:sp>
      <p:sp>
        <p:nvSpPr>
          <p:cNvPr id="9221" name="Content Placeholder 2"/>
          <p:cNvSpPr>
            <a:spLocks noGrp="1" noChangeArrowheads="1"/>
          </p:cNvSpPr>
          <p:nvPr>
            <p:ph idx="1"/>
          </p:nvPr>
        </p:nvSpPr>
        <p:spPr>
          <a:xfrm>
            <a:off x="4951414" y="498764"/>
            <a:ext cx="7054539" cy="5688280"/>
          </a:xfrm>
        </p:spPr>
        <p:txBody>
          <a:bodyPr anchor="ctr">
            <a:noAutofit/>
          </a:bodyPr>
          <a:lstStyle/>
          <a:p>
            <a:pPr marL="0" indent="0">
              <a:buNone/>
            </a:pPr>
            <a:r>
              <a:rPr lang="en-IN" sz="4400" dirty="0" smtClean="0">
                <a:solidFill>
                  <a:srgbClr val="FF0000"/>
                </a:solidFill>
                <a:latin typeface="Bookman Old Style" pitchFamily="18" charset="0"/>
                <a:ea typeface="Calibri"/>
                <a:cs typeface="Arial"/>
              </a:rPr>
              <a:t>Software Design and Modelling</a:t>
            </a:r>
            <a:endParaRPr lang="en-US" sz="4400" b="1" dirty="0">
              <a:solidFill>
                <a:srgbClr val="FF0000"/>
              </a:solidFill>
              <a:latin typeface="Bookman Old Style" pitchFamily="18" charset="0"/>
            </a:endParaRPr>
          </a:p>
        </p:txBody>
      </p:sp>
    </p:spTree>
    <p:extLst>
      <p:ext uri="{BB962C8B-B14F-4D97-AF65-F5344CB8AC3E}">
        <p14:creationId xmlns:p14="http://schemas.microsoft.com/office/powerpoint/2010/main" xmlns="" val="2571389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dirty="0" smtClean="0">
                <a:solidFill>
                  <a:srgbClr val="FF0000"/>
                </a:solidFill>
                <a:latin typeface="Bookman Old Style" pitchFamily="18" charset="0"/>
                <a:ea typeface="Calibri"/>
                <a:cs typeface="Arial"/>
              </a:rPr>
              <a:t>Object Orientation </a:t>
            </a:r>
            <a:r>
              <a:rPr lang="en-IN" dirty="0">
                <a:solidFill>
                  <a:srgbClr val="FF0000"/>
                </a:solidFill>
                <a:latin typeface="Bookman Old Style" pitchFamily="18" charset="0"/>
                <a:ea typeface="Calibri"/>
                <a:cs typeface="Arial"/>
              </a:rPr>
              <a:t>Concepts</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96883" y="1433950"/>
            <a:ext cx="11214266" cy="4871847"/>
          </a:xfrm>
          <a:ln/>
        </p:spPr>
        <p:txBody>
          <a:bodyPr lIns="19841" tIns="51588" rIns="19841" bIns="51588">
            <a:normAutofit/>
          </a:bodyPr>
          <a:lstStyle/>
          <a:p>
            <a:r>
              <a:rPr lang="en-US" sz="2000" b="1" dirty="0">
                <a:latin typeface="Bookman Old Style" pitchFamily="18" charset="0"/>
              </a:rPr>
              <a:t>Class</a:t>
            </a:r>
            <a:r>
              <a:rPr lang="en-US" sz="2000" dirty="0">
                <a:latin typeface="Bookman Old Style" pitchFamily="18" charset="0"/>
              </a:rPr>
              <a:t> – A class defines the blue print i.e. structure and functions of an object.</a:t>
            </a:r>
          </a:p>
          <a:p>
            <a:r>
              <a:rPr lang="en-US" sz="2000" b="1" dirty="0">
                <a:latin typeface="Bookman Old Style" pitchFamily="18" charset="0"/>
              </a:rPr>
              <a:t>Objects</a:t>
            </a:r>
            <a:r>
              <a:rPr lang="en-US" sz="2000" dirty="0">
                <a:latin typeface="Bookman Old Style" pitchFamily="18" charset="0"/>
              </a:rPr>
              <a:t> – Objects help us to decompose large systems and help us to modularize our system. Modularity helps to divide our system into understandable components so that we can build our system piece by piece. An object is the fundamental unit (building block) of a system which is used to depict an entity.</a:t>
            </a:r>
          </a:p>
          <a:p>
            <a:r>
              <a:rPr lang="en-US" sz="2000" b="1" dirty="0">
                <a:latin typeface="Bookman Old Style" pitchFamily="18" charset="0"/>
              </a:rPr>
              <a:t>Inheritance </a:t>
            </a:r>
            <a:r>
              <a:rPr lang="en-US" sz="2000" dirty="0">
                <a:latin typeface="Bookman Old Style" pitchFamily="18" charset="0"/>
              </a:rPr>
              <a:t>– Inheritance is a mechanism by which child classes inherit the properties of their parent classes.</a:t>
            </a:r>
          </a:p>
          <a:p>
            <a:r>
              <a:rPr lang="en-US" sz="2000" b="1" dirty="0">
                <a:latin typeface="Bookman Old Style" pitchFamily="18" charset="0"/>
              </a:rPr>
              <a:t>Abstraction</a:t>
            </a:r>
            <a:r>
              <a:rPr lang="en-US" sz="2000" dirty="0">
                <a:latin typeface="Bookman Old Style" pitchFamily="18" charset="0"/>
              </a:rPr>
              <a:t> – Mechanism by which implementation details are hidden from user.</a:t>
            </a:r>
          </a:p>
          <a:p>
            <a:r>
              <a:rPr lang="en-US" sz="2000" b="1" dirty="0">
                <a:latin typeface="Bookman Old Style" pitchFamily="18" charset="0"/>
              </a:rPr>
              <a:t>Encapsulation </a:t>
            </a:r>
            <a:r>
              <a:rPr lang="en-US" sz="2000" dirty="0">
                <a:latin typeface="Bookman Old Style" pitchFamily="18" charset="0"/>
              </a:rPr>
              <a:t>– Binding data together and protecting it from the outer world is referred to as encapsulation.</a:t>
            </a:r>
          </a:p>
          <a:p>
            <a:r>
              <a:rPr lang="en-US" sz="2000" b="1" dirty="0">
                <a:latin typeface="Bookman Old Style" pitchFamily="18" charset="0"/>
              </a:rPr>
              <a:t>Polymorphism</a:t>
            </a:r>
            <a:r>
              <a:rPr lang="en-US" sz="2000" dirty="0">
                <a:latin typeface="Bookman Old Style" pitchFamily="18" charset="0"/>
              </a:rPr>
              <a:t> – Mechanism by which functions or entities are able to exist in different forms.</a:t>
            </a:r>
          </a:p>
        </p:txBody>
      </p:sp>
    </p:spTree>
    <p:extLst>
      <p:ext uri="{BB962C8B-B14F-4D97-AF65-F5344CB8AC3E}">
        <p14:creationId xmlns:p14="http://schemas.microsoft.com/office/powerpoint/2010/main" xmlns="" val="382358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US" b="1" dirty="0" smtClean="0">
                <a:solidFill>
                  <a:srgbClr val="FF0000"/>
                </a:solidFill>
                <a:latin typeface="Bookman Old Style" pitchFamily="18" charset="0"/>
              </a:rPr>
              <a:t>UML Building Blocks</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96883" y="1433950"/>
            <a:ext cx="11214266" cy="4871847"/>
          </a:xfrm>
          <a:ln/>
        </p:spPr>
        <p:txBody>
          <a:bodyPr lIns="19841" tIns="51588" rIns="19841" bIns="51588">
            <a:normAutofit/>
          </a:bodyPr>
          <a:lstStyle/>
          <a:p>
            <a:pPr marL="0" indent="0">
              <a:buNone/>
            </a:pPr>
            <a:r>
              <a:rPr lang="en-US" sz="2000" dirty="0">
                <a:latin typeface="Bookman Old Style" pitchFamily="18" charset="0"/>
              </a:rPr>
              <a:t>The building blocks of UML can be defined </a:t>
            </a:r>
            <a:r>
              <a:rPr lang="en-US" sz="2000" dirty="0" smtClean="0">
                <a:latin typeface="Bookman Old Style" pitchFamily="18" charset="0"/>
              </a:rPr>
              <a:t>as</a:t>
            </a:r>
            <a:endParaRPr lang="en-US" sz="2000" dirty="0">
              <a:latin typeface="Bookman Old Style" pitchFamily="18" charset="0"/>
            </a:endParaRPr>
          </a:p>
          <a:p>
            <a:r>
              <a:rPr lang="en-US" sz="2000" b="1" dirty="0">
                <a:latin typeface="Bookman Old Style" pitchFamily="18" charset="0"/>
              </a:rPr>
              <a:t>Things</a:t>
            </a:r>
          </a:p>
          <a:p>
            <a:r>
              <a:rPr lang="en-US" sz="2000" b="1" dirty="0">
                <a:latin typeface="Bookman Old Style" pitchFamily="18" charset="0"/>
              </a:rPr>
              <a:t>Relationships</a:t>
            </a:r>
          </a:p>
          <a:p>
            <a:r>
              <a:rPr lang="en-US" sz="2000" b="1" dirty="0" smtClean="0">
                <a:latin typeface="Bookman Old Style" pitchFamily="18" charset="0"/>
              </a:rPr>
              <a:t>Diagrams</a:t>
            </a:r>
          </a:p>
        </p:txBody>
      </p:sp>
    </p:spTree>
    <p:extLst>
      <p:ext uri="{BB962C8B-B14F-4D97-AF65-F5344CB8AC3E}">
        <p14:creationId xmlns:p14="http://schemas.microsoft.com/office/powerpoint/2010/main" xmlns="" val="1690214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dirty="0" smtClean="0">
                <a:solidFill>
                  <a:srgbClr val="FF0000"/>
                </a:solidFill>
                <a:latin typeface="Bookman Old Style" pitchFamily="18" charset="0"/>
              </a:rPr>
              <a:t>Class Relationships</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96883" y="1433950"/>
            <a:ext cx="11214266" cy="4871847"/>
          </a:xfrm>
          <a:ln/>
        </p:spPr>
        <p:txBody>
          <a:bodyPr lIns="19841" tIns="51588" rIns="19841" bIns="51588">
            <a:normAutofit/>
          </a:bodyPr>
          <a:lstStyle/>
          <a:p>
            <a:pPr marL="0" indent="0">
              <a:buNone/>
            </a:pPr>
            <a:r>
              <a:rPr lang="en-IN" sz="2000" dirty="0" smtClean="0">
                <a:latin typeface="Bookman Old Style" pitchFamily="18" charset="0"/>
              </a:rPr>
              <a:t>Classes in a programming solution can be related to each other in the following four ways: </a:t>
            </a:r>
            <a:endParaRPr lang="en-IN" sz="2000" dirty="0" smtClean="0">
              <a:latin typeface="Bookman Old Style" pitchFamily="18" charset="0"/>
            </a:endParaRPr>
          </a:p>
          <a:p>
            <a:pPr marL="0" indent="0">
              <a:buNone/>
            </a:pPr>
            <a:r>
              <a:rPr lang="en-IN" sz="2000" dirty="0" smtClean="0">
                <a:latin typeface="Bookman Old Style" pitchFamily="18" charset="0"/>
              </a:rPr>
              <a:t>• </a:t>
            </a:r>
            <a:r>
              <a:rPr lang="en-IN" sz="2000" b="1" dirty="0" smtClean="0">
                <a:latin typeface="Bookman Old Style" pitchFamily="18" charset="0"/>
              </a:rPr>
              <a:t>Inheritance</a:t>
            </a:r>
          </a:p>
          <a:p>
            <a:pPr marL="0" indent="0">
              <a:buNone/>
            </a:pPr>
            <a:r>
              <a:rPr lang="en-IN" sz="2000" b="1" dirty="0" smtClean="0">
                <a:latin typeface="Bookman Old Style" pitchFamily="18" charset="0"/>
              </a:rPr>
              <a:t>• </a:t>
            </a:r>
            <a:r>
              <a:rPr lang="en-IN" sz="2000" b="1" dirty="0" smtClean="0">
                <a:latin typeface="Bookman Old Style" pitchFamily="18" charset="0"/>
              </a:rPr>
              <a:t>Association and link </a:t>
            </a:r>
            <a:endParaRPr lang="en-IN" sz="2000" b="1" dirty="0" smtClean="0">
              <a:latin typeface="Bookman Old Style" pitchFamily="18" charset="0"/>
            </a:endParaRPr>
          </a:p>
          <a:p>
            <a:pPr marL="0" indent="0">
              <a:buNone/>
            </a:pPr>
            <a:r>
              <a:rPr lang="en-IN" sz="2000" b="1" dirty="0" smtClean="0">
                <a:latin typeface="Bookman Old Style" pitchFamily="18" charset="0"/>
              </a:rPr>
              <a:t>• </a:t>
            </a:r>
            <a:r>
              <a:rPr lang="en-IN" sz="2000" b="1" dirty="0" smtClean="0">
                <a:latin typeface="Bookman Old Style" pitchFamily="18" charset="0"/>
              </a:rPr>
              <a:t>Aggregation and </a:t>
            </a:r>
            <a:r>
              <a:rPr lang="en-IN" sz="2000" b="1" dirty="0" smtClean="0">
                <a:latin typeface="Bookman Old Style" pitchFamily="18" charset="0"/>
              </a:rPr>
              <a:t>composition</a:t>
            </a:r>
          </a:p>
          <a:p>
            <a:pPr marL="0" indent="0">
              <a:buNone/>
            </a:pPr>
            <a:r>
              <a:rPr lang="en-IN" sz="2000" b="1" dirty="0" smtClean="0">
                <a:latin typeface="Bookman Old Style" pitchFamily="18" charset="0"/>
              </a:rPr>
              <a:t>• </a:t>
            </a:r>
            <a:r>
              <a:rPr lang="en-IN" sz="2000" b="1" dirty="0" smtClean="0">
                <a:latin typeface="Bookman Old Style" pitchFamily="18" charset="0"/>
              </a:rPr>
              <a:t>Dependency </a:t>
            </a:r>
            <a:endParaRPr lang="en-US" sz="2000" b="1" dirty="0" smtClean="0">
              <a:latin typeface="Bookman Old Style" pitchFamily="18" charset="0"/>
            </a:endParaRPr>
          </a:p>
        </p:txBody>
      </p:sp>
    </p:spTree>
    <p:extLst>
      <p:ext uri="{BB962C8B-B14F-4D97-AF65-F5344CB8AC3E}">
        <p14:creationId xmlns:p14="http://schemas.microsoft.com/office/powerpoint/2010/main" xmlns="" val="1690214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dirty="0" smtClean="0">
                <a:solidFill>
                  <a:srgbClr val="FF0000"/>
                </a:solidFill>
                <a:latin typeface="Bookman Old Style" pitchFamily="18" charset="0"/>
              </a:rPr>
              <a:t>Class Relationships</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4871847"/>
          </a:xfrm>
          <a:ln/>
        </p:spPr>
        <p:txBody>
          <a:bodyPr lIns="19841" tIns="51588" rIns="19841" bIns="51588">
            <a:normAutofit/>
          </a:bodyPr>
          <a:lstStyle/>
          <a:p>
            <a:pPr marL="0" indent="0">
              <a:buNone/>
            </a:pPr>
            <a:r>
              <a:rPr lang="en-IN" sz="2400" b="1" dirty="0" smtClean="0">
                <a:latin typeface="Bookman Old Style" pitchFamily="18" charset="0"/>
              </a:rPr>
              <a:t>Inheritance</a:t>
            </a:r>
          </a:p>
          <a:p>
            <a:pPr marL="0" indent="0">
              <a:buNone/>
            </a:pPr>
            <a:r>
              <a:rPr lang="en-IN" sz="2000" b="1" dirty="0" smtClean="0">
                <a:latin typeface="Bookman Old Style" pitchFamily="18" charset="0"/>
              </a:rPr>
              <a:t>• </a:t>
            </a:r>
            <a:r>
              <a:rPr lang="en-IN" sz="2000" dirty="0" smtClean="0">
                <a:latin typeface="Bookman Old Style" pitchFamily="18" charset="0"/>
              </a:rPr>
              <a:t>The </a:t>
            </a:r>
            <a:r>
              <a:rPr lang="en-IN" sz="2000" dirty="0" smtClean="0">
                <a:latin typeface="Bookman Old Style" pitchFamily="18" charset="0"/>
              </a:rPr>
              <a:t>inheritance feature allows one to define a new class by incrementally extending the features of an existing class. </a:t>
            </a:r>
            <a:endParaRPr lang="en-IN" sz="2000" dirty="0" smtClean="0">
              <a:latin typeface="Bookman Old Style" pitchFamily="18" charset="0"/>
            </a:endParaRPr>
          </a:p>
          <a:p>
            <a:pPr marL="0" indent="0">
              <a:buNone/>
            </a:pPr>
            <a:r>
              <a:rPr lang="en-IN" sz="2000" dirty="0" smtClean="0">
                <a:latin typeface="Bookman Old Style" pitchFamily="18" charset="0"/>
              </a:rPr>
              <a:t>The </a:t>
            </a:r>
            <a:r>
              <a:rPr lang="en-IN" sz="2000" dirty="0" smtClean="0">
                <a:latin typeface="Bookman Old Style" pitchFamily="18" charset="0"/>
              </a:rPr>
              <a:t>original class is called the base class (also called </a:t>
            </a:r>
            <a:r>
              <a:rPr lang="en-IN" sz="2000" dirty="0" err="1" smtClean="0">
                <a:latin typeface="Bookman Old Style" pitchFamily="18" charset="0"/>
              </a:rPr>
              <a:t>superclass</a:t>
            </a:r>
            <a:r>
              <a:rPr lang="en-IN" sz="2000" dirty="0" smtClean="0">
                <a:latin typeface="Bookman Old Style" pitchFamily="18" charset="0"/>
              </a:rPr>
              <a:t> </a:t>
            </a:r>
            <a:r>
              <a:rPr lang="en-IN" sz="2000" dirty="0" smtClean="0">
                <a:latin typeface="Bookman Old Style" pitchFamily="18" charset="0"/>
              </a:rPr>
              <a:t>or </a:t>
            </a:r>
            <a:r>
              <a:rPr lang="en-IN" sz="2000" dirty="0" smtClean="0">
                <a:latin typeface="Bookman Old Style" pitchFamily="18" charset="0"/>
              </a:rPr>
              <a:t>parent class ) and the new class obtained through inheritance is called the derived class (also called a subclass or a child class </a:t>
            </a:r>
            <a:r>
              <a:rPr lang="en-IN" sz="2000" dirty="0" smtClean="0">
                <a:latin typeface="Bookman Old Style" pitchFamily="18" charset="0"/>
              </a:rPr>
              <a:t>).</a:t>
            </a:r>
          </a:p>
          <a:p>
            <a:pPr marL="0" indent="0">
              <a:buNone/>
            </a:pPr>
            <a:r>
              <a:rPr lang="en-IN" sz="2000" dirty="0" smtClean="0">
                <a:latin typeface="Bookman Old Style" pitchFamily="18" charset="0"/>
              </a:rPr>
              <a:t> </a:t>
            </a:r>
            <a:r>
              <a:rPr lang="en-IN" sz="2000" dirty="0" smtClean="0">
                <a:latin typeface="Bookman Old Style" pitchFamily="18" charset="0"/>
              </a:rPr>
              <a:t>The derived </a:t>
            </a:r>
            <a:r>
              <a:rPr lang="en-IN" sz="2000" dirty="0" smtClean="0">
                <a:latin typeface="Bookman Old Style" pitchFamily="18" charset="0"/>
              </a:rPr>
              <a:t>class inherit </a:t>
            </a:r>
            <a:r>
              <a:rPr lang="en-IN" sz="2000" dirty="0" smtClean="0">
                <a:latin typeface="Bookman Old Style" pitchFamily="18" charset="0"/>
              </a:rPr>
              <a:t>the features of the base class. </a:t>
            </a:r>
            <a:endParaRPr lang="en-IN" sz="2000" dirty="0" smtClean="0">
              <a:latin typeface="Bookman Old Style" pitchFamily="18" charset="0"/>
            </a:endParaRPr>
          </a:p>
          <a:p>
            <a:pPr marL="0" indent="0">
              <a:buNone/>
            </a:pPr>
            <a:endParaRPr lang="en-US" sz="2000" b="1" dirty="0" smtClean="0">
              <a:latin typeface="Bookman Old Style" pitchFamily="18" charset="0"/>
            </a:endParaRPr>
          </a:p>
        </p:txBody>
      </p:sp>
    </p:spTree>
    <p:extLst>
      <p:ext uri="{BB962C8B-B14F-4D97-AF65-F5344CB8AC3E}">
        <p14:creationId xmlns:p14="http://schemas.microsoft.com/office/powerpoint/2010/main" xmlns="" val="1690214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dirty="0" smtClean="0">
                <a:solidFill>
                  <a:srgbClr val="FF0000"/>
                </a:solidFill>
                <a:latin typeface="Bookman Old Style" pitchFamily="18" charset="0"/>
              </a:rPr>
              <a:t>Class Relationships</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4871847"/>
          </a:xfrm>
          <a:ln/>
        </p:spPr>
        <p:txBody>
          <a:bodyPr lIns="19841" tIns="51588" rIns="19841" bIns="51588">
            <a:normAutofit/>
          </a:bodyPr>
          <a:lstStyle/>
          <a:p>
            <a:pPr marL="0" indent="0">
              <a:buNone/>
            </a:pPr>
            <a:r>
              <a:rPr lang="en-IN" sz="2400" b="1" dirty="0" smtClean="0">
                <a:latin typeface="Bookman Old Style" pitchFamily="18" charset="0"/>
              </a:rPr>
              <a:t>Inheritance</a:t>
            </a:r>
          </a:p>
          <a:p>
            <a:pPr marL="0" indent="0"/>
            <a:r>
              <a:rPr lang="en-IN" sz="2000" b="1" dirty="0" smtClean="0">
                <a:latin typeface="Bookman Old Style" pitchFamily="18" charset="0"/>
              </a:rPr>
              <a:t> </a:t>
            </a:r>
            <a:r>
              <a:rPr lang="en-IN" sz="2000" dirty="0" smtClean="0">
                <a:latin typeface="Bookman Old Style" pitchFamily="18" charset="0"/>
              </a:rPr>
              <a:t>The </a:t>
            </a:r>
            <a:r>
              <a:rPr lang="en-IN" sz="2000" dirty="0" smtClean="0">
                <a:latin typeface="Bookman Old Style" pitchFamily="18" charset="0"/>
              </a:rPr>
              <a:t>inheritance feature allows one to define a new class by incrementally extending the features of an existing class. </a:t>
            </a:r>
            <a:endParaRPr lang="en-IN" sz="2000" dirty="0" smtClean="0">
              <a:latin typeface="Bookman Old Style" pitchFamily="18" charset="0"/>
            </a:endParaRPr>
          </a:p>
          <a:p>
            <a:pPr marL="0" indent="0"/>
            <a:r>
              <a:rPr lang="en-IN" sz="2000" dirty="0" smtClean="0">
                <a:latin typeface="Bookman Old Style" pitchFamily="18" charset="0"/>
              </a:rPr>
              <a:t>The </a:t>
            </a:r>
            <a:r>
              <a:rPr lang="en-IN" sz="2000" dirty="0" smtClean="0">
                <a:latin typeface="Bookman Old Style" pitchFamily="18" charset="0"/>
              </a:rPr>
              <a:t>original class is called the base class (also called </a:t>
            </a:r>
            <a:r>
              <a:rPr lang="en-IN" sz="2000" dirty="0" err="1" smtClean="0">
                <a:latin typeface="Bookman Old Style" pitchFamily="18" charset="0"/>
              </a:rPr>
              <a:t>superclass</a:t>
            </a:r>
            <a:r>
              <a:rPr lang="en-IN" sz="2000" dirty="0" smtClean="0">
                <a:latin typeface="Bookman Old Style" pitchFamily="18" charset="0"/>
              </a:rPr>
              <a:t> </a:t>
            </a:r>
            <a:r>
              <a:rPr lang="en-IN" sz="2000" dirty="0" smtClean="0">
                <a:latin typeface="Bookman Old Style" pitchFamily="18" charset="0"/>
              </a:rPr>
              <a:t>or </a:t>
            </a:r>
            <a:r>
              <a:rPr lang="en-IN" sz="2000" dirty="0" smtClean="0">
                <a:latin typeface="Bookman Old Style" pitchFamily="18" charset="0"/>
              </a:rPr>
              <a:t>parent class ) and the new class obtained through inheritance is called the derived class (also called a subclass or a child class </a:t>
            </a:r>
            <a:r>
              <a:rPr lang="en-IN" sz="2000" dirty="0" smtClean="0">
                <a:latin typeface="Bookman Old Style" pitchFamily="18" charset="0"/>
              </a:rPr>
              <a:t>).</a:t>
            </a:r>
          </a:p>
          <a:p>
            <a:pPr marL="0" indent="0"/>
            <a:r>
              <a:rPr lang="en-IN" sz="2000" dirty="0" smtClean="0">
                <a:latin typeface="Bookman Old Style" pitchFamily="18" charset="0"/>
              </a:rPr>
              <a:t> The </a:t>
            </a:r>
            <a:r>
              <a:rPr lang="en-IN" sz="2000" dirty="0" smtClean="0">
                <a:latin typeface="Bookman Old Style" pitchFamily="18" charset="0"/>
              </a:rPr>
              <a:t>derived </a:t>
            </a:r>
            <a:r>
              <a:rPr lang="en-IN" sz="2000" dirty="0" smtClean="0">
                <a:latin typeface="Bookman Old Style" pitchFamily="18" charset="0"/>
              </a:rPr>
              <a:t>class inherit </a:t>
            </a:r>
            <a:r>
              <a:rPr lang="en-IN" sz="2000" dirty="0" smtClean="0">
                <a:latin typeface="Bookman Old Style" pitchFamily="18" charset="0"/>
              </a:rPr>
              <a:t>the features of the base class. </a:t>
            </a:r>
            <a:endParaRPr lang="en-IN" sz="2000" dirty="0" smtClean="0">
              <a:latin typeface="Bookman Old Style" pitchFamily="18" charset="0"/>
            </a:endParaRPr>
          </a:p>
          <a:p>
            <a:pPr marL="0" indent="0"/>
            <a:r>
              <a:rPr lang="en-IN" sz="2000" dirty="0" smtClean="0">
                <a:latin typeface="Bookman Old Style" pitchFamily="18" charset="0"/>
              </a:rPr>
              <a:t>Each derived class can be considered as a specialisation of its base class because it modifies or extends the basic properties of the base class </a:t>
            </a:r>
            <a:r>
              <a:rPr lang="en-IN" sz="2000" dirty="0" smtClean="0">
                <a:latin typeface="Bookman Old Style" pitchFamily="18" charset="0"/>
              </a:rPr>
              <a:t>.</a:t>
            </a:r>
          </a:p>
          <a:p>
            <a:pPr marL="0" indent="0"/>
            <a:r>
              <a:rPr lang="en-IN" sz="2000" dirty="0" smtClean="0">
                <a:latin typeface="Bookman Old Style" pitchFamily="18" charset="0"/>
              </a:rPr>
              <a:t>The </a:t>
            </a:r>
            <a:r>
              <a:rPr lang="en-IN" sz="2000" dirty="0" smtClean="0">
                <a:latin typeface="Bookman Old Style" pitchFamily="18" charset="0"/>
              </a:rPr>
              <a:t>inheritance relationship can be viewed as a generalisation-specialisation relationship</a:t>
            </a:r>
            <a:r>
              <a:rPr lang="en-IN" sz="2000" dirty="0" smtClean="0">
                <a:latin typeface="Bookman Old Style" pitchFamily="18" charset="0"/>
              </a:rPr>
              <a:t>.</a:t>
            </a:r>
          </a:p>
          <a:p>
            <a:pPr marL="0" indent="0"/>
            <a:r>
              <a:rPr lang="en-IN" sz="2000" dirty="0" smtClean="0">
                <a:latin typeface="Bookman Old Style" pitchFamily="18" charset="0"/>
              </a:rPr>
              <a:t>When a new definition of a method that existed in the base class is provided in a derived class, the method is said to be overridden in the derived class.</a:t>
            </a:r>
            <a:endParaRPr lang="en-US" sz="2000" b="1" dirty="0" smtClean="0">
              <a:latin typeface="Bookman Old Style" pitchFamily="18" charset="0"/>
            </a:endParaRPr>
          </a:p>
        </p:txBody>
      </p:sp>
    </p:spTree>
    <p:extLst>
      <p:ext uri="{BB962C8B-B14F-4D97-AF65-F5344CB8AC3E}">
        <p14:creationId xmlns:p14="http://schemas.microsoft.com/office/powerpoint/2010/main" xmlns="" val="1690214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dirty="0" smtClean="0">
                <a:solidFill>
                  <a:srgbClr val="FF0000"/>
                </a:solidFill>
                <a:latin typeface="Bookman Old Style" pitchFamily="18" charset="0"/>
              </a:rPr>
              <a:t>Class Relationships</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4871847"/>
          </a:xfrm>
          <a:ln/>
        </p:spPr>
        <p:txBody>
          <a:bodyPr lIns="19841" tIns="51588" rIns="19841" bIns="51588">
            <a:normAutofit/>
          </a:bodyPr>
          <a:lstStyle/>
          <a:p>
            <a:pPr marL="0" indent="0">
              <a:buNone/>
            </a:pPr>
            <a:r>
              <a:rPr lang="en-IN" sz="2400" b="1" dirty="0" smtClean="0">
                <a:latin typeface="Bookman Old Style" pitchFamily="18" charset="0"/>
              </a:rPr>
              <a:t>Library Information system</a:t>
            </a:r>
          </a:p>
          <a:p>
            <a:pPr marL="0" indent="0">
              <a:buNone/>
            </a:pPr>
            <a:endParaRPr lang="en-US" sz="2000" b="1" dirty="0" smtClean="0">
              <a:latin typeface="Bookman Old Style" pitchFamily="18" charset="0"/>
            </a:endParaRPr>
          </a:p>
        </p:txBody>
      </p:sp>
      <p:pic>
        <p:nvPicPr>
          <p:cNvPr id="1026" name="Picture 2"/>
          <p:cNvPicPr>
            <a:picLocks noChangeAspect="1" noChangeArrowheads="1"/>
          </p:cNvPicPr>
          <p:nvPr/>
        </p:nvPicPr>
        <p:blipFill>
          <a:blip r:embed="rId3"/>
          <a:srcRect/>
          <a:stretch>
            <a:fillRect/>
          </a:stretch>
        </p:blipFill>
        <p:spPr bwMode="auto">
          <a:xfrm>
            <a:off x="3163352" y="2594262"/>
            <a:ext cx="5057775" cy="3414651"/>
          </a:xfrm>
          <a:prstGeom prst="rect">
            <a:avLst/>
          </a:prstGeom>
          <a:noFill/>
          <a:ln w="9525">
            <a:noFill/>
            <a:miter lim="800000"/>
            <a:headEnd/>
            <a:tailEnd/>
          </a:ln>
          <a:effectLst/>
        </p:spPr>
      </p:pic>
    </p:spTree>
    <p:extLst>
      <p:ext uri="{BB962C8B-B14F-4D97-AF65-F5344CB8AC3E}">
        <p14:creationId xmlns:p14="http://schemas.microsoft.com/office/powerpoint/2010/main" xmlns="" val="169021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dirty="0" smtClean="0">
                <a:solidFill>
                  <a:srgbClr val="FF0000"/>
                </a:solidFill>
                <a:latin typeface="Bookman Old Style" pitchFamily="18" charset="0"/>
              </a:rPr>
              <a:t>Class Relationships</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4871847"/>
          </a:xfrm>
          <a:ln/>
        </p:spPr>
        <p:txBody>
          <a:bodyPr lIns="19841" tIns="51588" rIns="19841" bIns="51588">
            <a:normAutofit/>
          </a:bodyPr>
          <a:lstStyle/>
          <a:p>
            <a:pPr marL="0" indent="0">
              <a:buNone/>
            </a:pPr>
            <a:r>
              <a:rPr lang="en-IN" sz="2400" b="1" dirty="0" smtClean="0">
                <a:latin typeface="Bookman Old Style" pitchFamily="18" charset="0"/>
              </a:rPr>
              <a:t>Inheritance</a:t>
            </a:r>
          </a:p>
          <a:p>
            <a:pPr marL="0" indent="0">
              <a:buNone/>
            </a:pPr>
            <a:r>
              <a:rPr lang="en-IN" sz="2000" b="1" dirty="0" smtClean="0">
                <a:latin typeface="Bookman Old Style" pitchFamily="18" charset="0"/>
              </a:rPr>
              <a:t>• </a:t>
            </a:r>
            <a:r>
              <a:rPr lang="en-IN" sz="2000" dirty="0" smtClean="0">
                <a:latin typeface="Bookman Old Style" pitchFamily="18" charset="0"/>
              </a:rPr>
              <a:t>Two important advantages of using the inheritance mechanism in programming include code reuse and simplicity of program design</a:t>
            </a:r>
            <a:r>
              <a:rPr lang="en-IN" sz="2000" dirty="0" smtClean="0">
                <a:latin typeface="Bookman Old Style" pitchFamily="18" charset="0"/>
              </a:rPr>
              <a:t>.</a:t>
            </a:r>
          </a:p>
          <a:p>
            <a:pPr marL="0" indent="0">
              <a:buNone/>
            </a:pPr>
            <a:r>
              <a:rPr lang="en-IN" sz="2000" b="1" dirty="0" smtClean="0">
                <a:latin typeface="Bookman Old Style" pitchFamily="18" charset="0"/>
              </a:rPr>
              <a:t>Multiple </a:t>
            </a:r>
            <a:r>
              <a:rPr lang="en-IN" sz="2000" b="1" dirty="0" smtClean="0">
                <a:latin typeface="Bookman Old Style" pitchFamily="18" charset="0"/>
              </a:rPr>
              <a:t>inheritance</a:t>
            </a:r>
            <a:endParaRPr lang="en-IN" sz="2000" dirty="0" smtClean="0">
              <a:latin typeface="Bookman Old Style" pitchFamily="18" charset="0"/>
            </a:endParaRPr>
          </a:p>
          <a:p>
            <a:pPr marL="0" indent="0"/>
            <a:r>
              <a:rPr lang="en-IN" sz="2000" dirty="0" smtClean="0">
                <a:latin typeface="Bookman Old Style" pitchFamily="18" charset="0"/>
              </a:rPr>
              <a:t>Multiple inheritance is a mechanism by which a subclass can inherit attributes and methods from more than one base class.</a:t>
            </a:r>
            <a:endParaRPr lang="en-US" sz="2000" b="1" dirty="0" smtClean="0">
              <a:latin typeface="Bookman Old Style" pitchFamily="18" charset="0"/>
            </a:endParaRPr>
          </a:p>
          <a:p>
            <a:pPr marL="0" indent="0"/>
            <a:r>
              <a:rPr lang="en-IN" sz="2000" dirty="0" smtClean="0">
                <a:latin typeface="Bookman Old Style" pitchFamily="18" charset="0"/>
              </a:rPr>
              <a:t>However</a:t>
            </a:r>
            <a:r>
              <a:rPr lang="en-IN" sz="2000" dirty="0" smtClean="0">
                <a:latin typeface="Bookman Old Style" pitchFamily="18" charset="0"/>
              </a:rPr>
              <a:t>, </a:t>
            </a:r>
            <a:r>
              <a:rPr lang="en-IN" sz="2000" dirty="0" smtClean="0">
                <a:latin typeface="Bookman Old Style" pitchFamily="18" charset="0"/>
              </a:rPr>
              <a:t>some </a:t>
            </a:r>
            <a:r>
              <a:rPr lang="en-IN" sz="2000" dirty="0" smtClean="0">
                <a:latin typeface="Bookman Old Style" pitchFamily="18" charset="0"/>
              </a:rPr>
              <a:t>features of a class are similar to one class and a few other features of the class are similar to those of another class. </a:t>
            </a:r>
            <a:endParaRPr lang="en-IN" sz="2000" dirty="0" smtClean="0">
              <a:latin typeface="Bookman Old Style" pitchFamily="18" charset="0"/>
            </a:endParaRPr>
          </a:p>
          <a:p>
            <a:pPr marL="0" indent="0"/>
            <a:r>
              <a:rPr lang="en-IN" sz="2000" dirty="0" smtClean="0">
                <a:latin typeface="Bookman Old Style" pitchFamily="18" charset="0"/>
              </a:rPr>
              <a:t>In </a:t>
            </a:r>
            <a:r>
              <a:rPr lang="en-IN" sz="2000" dirty="0" smtClean="0">
                <a:latin typeface="Bookman Old Style" pitchFamily="18" charset="0"/>
              </a:rPr>
              <a:t>this case, it would be useful if the class could be allowed to inherit features from both the classes. Using the multiple inheritance feature, a class can </a:t>
            </a:r>
            <a:r>
              <a:rPr lang="en-IN" sz="2000" dirty="0" smtClean="0">
                <a:latin typeface="Bookman Old Style" pitchFamily="18" charset="0"/>
              </a:rPr>
              <a:t>inherit features </a:t>
            </a:r>
            <a:r>
              <a:rPr lang="en-IN" sz="2000" dirty="0" smtClean="0">
                <a:latin typeface="Bookman Old Style" pitchFamily="18" charset="0"/>
              </a:rPr>
              <a:t>from multiple base classes</a:t>
            </a:r>
            <a:r>
              <a:rPr lang="en-IN" sz="2000" dirty="0" smtClean="0">
                <a:latin typeface="Bookman Old Style" pitchFamily="18" charset="0"/>
              </a:rPr>
              <a:t>.</a:t>
            </a:r>
          </a:p>
        </p:txBody>
      </p:sp>
    </p:spTree>
    <p:extLst>
      <p:ext uri="{BB962C8B-B14F-4D97-AF65-F5344CB8AC3E}">
        <p14:creationId xmlns:p14="http://schemas.microsoft.com/office/powerpoint/2010/main" xmlns="" val="1690214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dirty="0" smtClean="0">
                <a:solidFill>
                  <a:srgbClr val="FF0000"/>
                </a:solidFill>
                <a:latin typeface="Bookman Old Style" pitchFamily="18" charset="0"/>
              </a:rPr>
              <a:t>Class Relationships</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4871847"/>
          </a:xfrm>
          <a:ln/>
        </p:spPr>
        <p:txBody>
          <a:bodyPr lIns="19841" tIns="51588" rIns="19841" bIns="51588">
            <a:normAutofit/>
          </a:bodyPr>
          <a:lstStyle/>
          <a:p>
            <a:pPr marL="0" indent="0">
              <a:buNone/>
            </a:pPr>
            <a:r>
              <a:rPr lang="en-IN" sz="2400" b="1" dirty="0" smtClean="0">
                <a:latin typeface="Bookman Old Style" pitchFamily="18" charset="0"/>
              </a:rPr>
              <a:t>Multiple Inheritance</a:t>
            </a:r>
          </a:p>
          <a:p>
            <a:pPr marL="0" indent="0">
              <a:buNone/>
            </a:pPr>
            <a:endParaRPr lang="en-US" sz="2000" b="1" dirty="0" smtClean="0">
              <a:latin typeface="Bookman Old Style" pitchFamily="18" charset="0"/>
            </a:endParaRPr>
          </a:p>
        </p:txBody>
      </p:sp>
      <p:pic>
        <p:nvPicPr>
          <p:cNvPr id="2050" name="Picture 2"/>
          <p:cNvPicPr>
            <a:picLocks noChangeAspect="1" noChangeArrowheads="1"/>
          </p:cNvPicPr>
          <p:nvPr/>
        </p:nvPicPr>
        <p:blipFill>
          <a:blip r:embed="rId3"/>
          <a:srcRect/>
          <a:stretch>
            <a:fillRect/>
          </a:stretch>
        </p:blipFill>
        <p:spPr bwMode="auto">
          <a:xfrm>
            <a:off x="3690938" y="2128838"/>
            <a:ext cx="4810125" cy="3690071"/>
          </a:xfrm>
          <a:prstGeom prst="rect">
            <a:avLst/>
          </a:prstGeom>
          <a:noFill/>
          <a:ln w="9525">
            <a:noFill/>
            <a:miter lim="800000"/>
            <a:headEnd/>
            <a:tailEnd/>
          </a:ln>
          <a:effectLst/>
        </p:spPr>
      </p:pic>
    </p:spTree>
    <p:extLst>
      <p:ext uri="{BB962C8B-B14F-4D97-AF65-F5344CB8AC3E}">
        <p14:creationId xmlns:p14="http://schemas.microsoft.com/office/powerpoint/2010/main" xmlns="" val="1690214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dirty="0" smtClean="0">
                <a:solidFill>
                  <a:srgbClr val="FF0000"/>
                </a:solidFill>
                <a:latin typeface="Bookman Old Style" pitchFamily="18" charset="0"/>
              </a:rPr>
              <a:t>Class Relationships</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4871847"/>
          </a:xfrm>
          <a:ln/>
        </p:spPr>
        <p:txBody>
          <a:bodyPr lIns="19841" tIns="51588" rIns="19841" bIns="51588">
            <a:normAutofit/>
          </a:bodyPr>
          <a:lstStyle/>
          <a:p>
            <a:pPr marL="0" indent="0">
              <a:buNone/>
            </a:pPr>
            <a:r>
              <a:rPr lang="en-IN" sz="2400" b="1" dirty="0" smtClean="0">
                <a:latin typeface="Bookman Old Style" pitchFamily="18" charset="0"/>
              </a:rPr>
              <a:t>Association and </a:t>
            </a:r>
            <a:r>
              <a:rPr lang="en-IN" sz="2400" b="1" dirty="0" smtClean="0">
                <a:latin typeface="Bookman Old Style" pitchFamily="18" charset="0"/>
              </a:rPr>
              <a:t>link</a:t>
            </a:r>
          </a:p>
          <a:p>
            <a:pPr marL="0" indent="0"/>
            <a:r>
              <a:rPr lang="en-IN" sz="2000" dirty="0" smtClean="0">
                <a:latin typeface="Bookman Old Style" pitchFamily="18" charset="0"/>
              </a:rPr>
              <a:t>Association is a common type of relation among classes. </a:t>
            </a:r>
            <a:endParaRPr lang="en-IN" sz="2000" dirty="0" smtClean="0">
              <a:latin typeface="Bookman Old Style" pitchFamily="18" charset="0"/>
            </a:endParaRPr>
          </a:p>
          <a:p>
            <a:pPr marL="0" indent="0"/>
            <a:r>
              <a:rPr lang="en-IN" sz="2000" dirty="0" smtClean="0">
                <a:latin typeface="Bookman Old Style" pitchFamily="18" charset="0"/>
              </a:rPr>
              <a:t>When </a:t>
            </a:r>
            <a:r>
              <a:rPr lang="en-IN" sz="2000" dirty="0" smtClean="0">
                <a:latin typeface="Bookman Old Style" pitchFamily="18" charset="0"/>
              </a:rPr>
              <a:t>two classes are associated, they can take each others help (i.e. invoke each others methods) to serve user requests</a:t>
            </a:r>
            <a:r>
              <a:rPr lang="en-IN" sz="2000" dirty="0" smtClean="0">
                <a:latin typeface="Bookman Old Style" pitchFamily="18" charset="0"/>
              </a:rPr>
              <a:t>.</a:t>
            </a:r>
          </a:p>
          <a:p>
            <a:pPr marL="0" indent="0"/>
            <a:r>
              <a:rPr lang="en-IN" sz="2000" dirty="0" smtClean="0">
                <a:latin typeface="Bookman Old Style" pitchFamily="18" charset="0"/>
              </a:rPr>
              <a:t> If </a:t>
            </a:r>
            <a:r>
              <a:rPr lang="en-IN" sz="2000" dirty="0" smtClean="0">
                <a:latin typeface="Bookman Old Style" pitchFamily="18" charset="0"/>
              </a:rPr>
              <a:t>one class is associated with another </a:t>
            </a:r>
            <a:r>
              <a:rPr lang="en-IN" sz="2000" dirty="0" err="1" smtClean="0">
                <a:latin typeface="Bookman Old Style" pitchFamily="18" charset="0"/>
              </a:rPr>
              <a:t>bidirectionally</a:t>
            </a:r>
            <a:r>
              <a:rPr lang="en-IN" sz="2000" dirty="0" smtClean="0">
                <a:latin typeface="Bookman Old Style" pitchFamily="18" charset="0"/>
              </a:rPr>
              <a:t>, then the corresponding objects of the two classes know each others ids (identities</a:t>
            </a:r>
            <a:r>
              <a:rPr lang="en-IN" sz="2000" dirty="0" smtClean="0">
                <a:latin typeface="Bookman Old Style" pitchFamily="18" charset="0"/>
              </a:rPr>
              <a:t>).</a:t>
            </a:r>
          </a:p>
          <a:p>
            <a:pPr marL="0" indent="0"/>
            <a:r>
              <a:rPr lang="en-IN" sz="2000" dirty="0" smtClean="0">
                <a:latin typeface="Bookman Old Style" pitchFamily="18" charset="0"/>
              </a:rPr>
              <a:t> </a:t>
            </a:r>
            <a:r>
              <a:rPr lang="en-IN" sz="2000" dirty="0" smtClean="0">
                <a:latin typeface="Bookman Old Style" pitchFamily="18" charset="0"/>
              </a:rPr>
              <a:t>As a result, it becomes possible for the object of one class to invoke the methods of the corresponding object of the other class</a:t>
            </a:r>
            <a:r>
              <a:rPr lang="en-IN" sz="2000" dirty="0" smtClean="0">
                <a:latin typeface="Bookman Old Style" pitchFamily="18" charset="0"/>
              </a:rPr>
              <a:t>.</a:t>
            </a:r>
          </a:p>
          <a:p>
            <a:pPr marL="0" indent="0">
              <a:buNone/>
            </a:pPr>
            <a:r>
              <a:rPr lang="en-IN" sz="2000" b="1" dirty="0" smtClean="0">
                <a:latin typeface="Bookman Old Style" pitchFamily="18" charset="0"/>
              </a:rPr>
              <a:t>n-</a:t>
            </a:r>
            <a:r>
              <a:rPr lang="en-IN" sz="2000" b="1" dirty="0" err="1" smtClean="0">
                <a:latin typeface="Bookman Old Style" pitchFamily="18" charset="0"/>
              </a:rPr>
              <a:t>ary</a:t>
            </a:r>
            <a:r>
              <a:rPr lang="en-IN" sz="2000" b="1" dirty="0" smtClean="0">
                <a:latin typeface="Bookman Old Style" pitchFamily="18" charset="0"/>
              </a:rPr>
              <a:t> association </a:t>
            </a:r>
            <a:endParaRPr lang="en-IN" sz="2000" b="1" dirty="0" smtClean="0">
              <a:latin typeface="Bookman Old Style" pitchFamily="18" charset="0"/>
            </a:endParaRPr>
          </a:p>
          <a:p>
            <a:pPr marL="0" indent="0"/>
            <a:r>
              <a:rPr lang="en-IN" sz="2000" dirty="0" smtClean="0">
                <a:latin typeface="Bookman Old Style" pitchFamily="18" charset="0"/>
              </a:rPr>
              <a:t>Binary </a:t>
            </a:r>
            <a:r>
              <a:rPr lang="en-IN" sz="2000" dirty="0" smtClean="0">
                <a:latin typeface="Bookman Old Style" pitchFamily="18" charset="0"/>
              </a:rPr>
              <a:t>association between classes is very commonly encountered in design problems. However, there can be situations where three or more different classes can be involved in an association. As an example of a ternary association, consider the following—A person books a ticket for a certain show. Here, an association exists among the classes Person, Ticket, and Show.</a:t>
            </a:r>
            <a:endParaRPr lang="en-IN" sz="2000" b="1" dirty="0" smtClean="0">
              <a:latin typeface="Bookman Old Style" pitchFamily="18" charset="0"/>
            </a:endParaRPr>
          </a:p>
        </p:txBody>
      </p:sp>
    </p:spTree>
    <p:extLst>
      <p:ext uri="{BB962C8B-B14F-4D97-AF65-F5344CB8AC3E}">
        <p14:creationId xmlns:p14="http://schemas.microsoft.com/office/powerpoint/2010/main" xmlns="" val="1690214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dirty="0" smtClean="0">
                <a:solidFill>
                  <a:srgbClr val="FF0000"/>
                </a:solidFill>
                <a:latin typeface="Bookman Old Style" pitchFamily="18" charset="0"/>
              </a:rPr>
              <a:t>Class Relationships</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4871847"/>
          </a:xfrm>
          <a:ln/>
        </p:spPr>
        <p:txBody>
          <a:bodyPr lIns="19841" tIns="51588" rIns="19841" bIns="51588">
            <a:normAutofit lnSpcReduction="10000"/>
          </a:bodyPr>
          <a:lstStyle/>
          <a:p>
            <a:pPr marL="0" indent="0">
              <a:buNone/>
            </a:pPr>
            <a:r>
              <a:rPr lang="en-IN" sz="2400" b="1" dirty="0" smtClean="0">
                <a:latin typeface="Bookman Old Style" pitchFamily="18" charset="0"/>
              </a:rPr>
              <a:t>n-</a:t>
            </a:r>
            <a:r>
              <a:rPr lang="en-IN" sz="2400" b="1" dirty="0" err="1" smtClean="0">
                <a:latin typeface="Bookman Old Style" pitchFamily="18" charset="0"/>
              </a:rPr>
              <a:t>ary</a:t>
            </a:r>
            <a:r>
              <a:rPr lang="en-IN" sz="2400" b="1" dirty="0" smtClean="0">
                <a:latin typeface="Bookman Old Style" pitchFamily="18" charset="0"/>
              </a:rPr>
              <a:t> </a:t>
            </a:r>
            <a:r>
              <a:rPr lang="en-IN" sz="2400" b="1" dirty="0" smtClean="0">
                <a:latin typeface="Bookman Old Style" pitchFamily="18" charset="0"/>
              </a:rPr>
              <a:t>association </a:t>
            </a:r>
            <a:endParaRPr lang="en-IN" sz="2400" b="1" dirty="0" smtClean="0">
              <a:latin typeface="Bookman Old Style" pitchFamily="18" charset="0"/>
            </a:endParaRPr>
          </a:p>
          <a:p>
            <a:pPr marL="0" indent="0"/>
            <a:r>
              <a:rPr lang="en-IN" sz="2000" dirty="0" smtClean="0">
                <a:latin typeface="Bookman Old Style" pitchFamily="18" charset="0"/>
              </a:rPr>
              <a:t>Binary </a:t>
            </a:r>
            <a:r>
              <a:rPr lang="en-IN" sz="2000" dirty="0" smtClean="0">
                <a:latin typeface="Bookman Old Style" pitchFamily="18" charset="0"/>
              </a:rPr>
              <a:t>association between classes is very commonly encountered in design </a:t>
            </a:r>
            <a:r>
              <a:rPr lang="en-IN" sz="2000" dirty="0" smtClean="0">
                <a:latin typeface="Bookman Old Style" pitchFamily="18" charset="0"/>
              </a:rPr>
              <a:t>problems.</a:t>
            </a:r>
          </a:p>
          <a:p>
            <a:pPr marL="0" indent="0"/>
            <a:r>
              <a:rPr lang="en-IN" sz="2000" dirty="0" smtClean="0">
                <a:latin typeface="Bookman Old Style" pitchFamily="18" charset="0"/>
              </a:rPr>
              <a:t>However</a:t>
            </a:r>
            <a:r>
              <a:rPr lang="en-IN" sz="2000" dirty="0" smtClean="0">
                <a:latin typeface="Bookman Old Style" pitchFamily="18" charset="0"/>
              </a:rPr>
              <a:t>, there can be situations where three or more different classes can be involved in an association. </a:t>
            </a:r>
            <a:endParaRPr lang="en-IN" sz="2000" dirty="0" smtClean="0">
              <a:latin typeface="Bookman Old Style" pitchFamily="18" charset="0"/>
            </a:endParaRPr>
          </a:p>
          <a:p>
            <a:pPr marL="0" indent="0"/>
            <a:r>
              <a:rPr lang="en-IN" sz="2000" dirty="0" smtClean="0">
                <a:latin typeface="Bookman Old Style" pitchFamily="18" charset="0"/>
              </a:rPr>
              <a:t>As </a:t>
            </a:r>
            <a:r>
              <a:rPr lang="en-IN" sz="2000" dirty="0" smtClean="0">
                <a:latin typeface="Bookman Old Style" pitchFamily="18" charset="0"/>
              </a:rPr>
              <a:t>an example of a ternary association, consider the following—A person books a ticket for a certain show</a:t>
            </a:r>
            <a:r>
              <a:rPr lang="en-IN" sz="2000" dirty="0" smtClean="0">
                <a:latin typeface="Bookman Old Style" pitchFamily="18" charset="0"/>
              </a:rPr>
              <a:t>.</a:t>
            </a:r>
          </a:p>
          <a:p>
            <a:pPr marL="0" indent="0"/>
            <a:r>
              <a:rPr lang="en-IN" sz="2000" dirty="0" smtClean="0">
                <a:latin typeface="Bookman Old Style" pitchFamily="18" charset="0"/>
              </a:rPr>
              <a:t> </a:t>
            </a:r>
            <a:r>
              <a:rPr lang="en-IN" sz="2000" dirty="0" smtClean="0">
                <a:latin typeface="Bookman Old Style" pitchFamily="18" charset="0"/>
              </a:rPr>
              <a:t>Here, an association exists among the classes Person, Ticket, and Show</a:t>
            </a:r>
            <a:r>
              <a:rPr lang="en-IN" sz="2000" dirty="0" smtClean="0">
                <a:latin typeface="Bookman Old Style" pitchFamily="18" charset="0"/>
              </a:rPr>
              <a:t>.</a:t>
            </a:r>
          </a:p>
          <a:p>
            <a:pPr marL="0" indent="0"/>
            <a:r>
              <a:rPr lang="en-IN" sz="2000" dirty="0" smtClean="0">
                <a:latin typeface="Bookman Old Style" pitchFamily="18" charset="0"/>
              </a:rPr>
              <a:t>A class can have an association relationship with itself. This is called </a:t>
            </a:r>
            <a:r>
              <a:rPr lang="en-IN" sz="2000" b="1" dirty="0" smtClean="0">
                <a:latin typeface="Bookman Old Style" pitchFamily="18" charset="0"/>
              </a:rPr>
              <a:t>recursive association or unary association</a:t>
            </a:r>
            <a:r>
              <a:rPr lang="en-IN" sz="2000" b="1" dirty="0" smtClean="0">
                <a:latin typeface="Bookman Old Style" pitchFamily="18" charset="0"/>
              </a:rPr>
              <a:t>.</a:t>
            </a:r>
          </a:p>
          <a:p>
            <a:pPr marL="0" indent="0">
              <a:buNone/>
            </a:pPr>
            <a:r>
              <a:rPr lang="en-IN" sz="2400" b="1" dirty="0" smtClean="0">
                <a:latin typeface="Bookman Old Style" pitchFamily="18" charset="0"/>
              </a:rPr>
              <a:t>Link</a:t>
            </a:r>
          </a:p>
          <a:p>
            <a:pPr marL="0" indent="0"/>
            <a:r>
              <a:rPr lang="en-IN" sz="2000" dirty="0" smtClean="0">
                <a:latin typeface="Bookman Old Style" pitchFamily="18" charset="0"/>
              </a:rPr>
              <a:t>When </a:t>
            </a:r>
            <a:r>
              <a:rPr lang="en-IN" sz="2000" dirty="0" smtClean="0">
                <a:latin typeface="Bookman Old Style" pitchFamily="18" charset="0"/>
              </a:rPr>
              <a:t>two classes are associated, the relationship between two objects of the corresponding classes is called a link</a:t>
            </a:r>
            <a:r>
              <a:rPr lang="en-IN" sz="2000" dirty="0" smtClean="0">
                <a:latin typeface="Bookman Old Style" pitchFamily="18" charset="0"/>
              </a:rPr>
              <a:t>.</a:t>
            </a:r>
          </a:p>
          <a:p>
            <a:pPr marL="0" indent="0"/>
            <a:r>
              <a:rPr lang="en-IN" sz="2000" dirty="0" smtClean="0">
                <a:latin typeface="Bookman Old Style" pitchFamily="18" charset="0"/>
              </a:rPr>
              <a:t>An association describes a group of similar links. </a:t>
            </a:r>
            <a:r>
              <a:rPr lang="en-IN" sz="2000" dirty="0" smtClean="0">
                <a:latin typeface="Bookman Old Style" pitchFamily="18" charset="0"/>
              </a:rPr>
              <a:t>A </a:t>
            </a:r>
            <a:r>
              <a:rPr lang="en-IN" sz="2000" dirty="0" smtClean="0">
                <a:latin typeface="Bookman Old Style" pitchFamily="18" charset="0"/>
              </a:rPr>
              <a:t>link can be considered as an instance of an association relation.</a:t>
            </a:r>
            <a:endParaRPr lang="en-IN" sz="2000" b="1" dirty="0" smtClean="0">
              <a:latin typeface="Bookman Old Style" pitchFamily="18" charset="0"/>
            </a:endParaRPr>
          </a:p>
        </p:txBody>
      </p:sp>
    </p:spTree>
    <p:extLst>
      <p:ext uri="{BB962C8B-B14F-4D97-AF65-F5344CB8AC3E}">
        <p14:creationId xmlns:p14="http://schemas.microsoft.com/office/powerpoint/2010/main" xmlns="" val="1690214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939" y="519113"/>
            <a:ext cx="9139237" cy="1019401"/>
          </a:xfrm>
        </p:spPr>
        <p:txBody>
          <a:bodyPr>
            <a:noAutofit/>
          </a:bodyPr>
          <a:lstStyle/>
          <a:p>
            <a:pPr>
              <a:defRPr/>
            </a:pPr>
            <a:r>
              <a:rPr lang="en-US" sz="3200" b="1" dirty="0">
                <a:solidFill>
                  <a:srgbClr val="0000FF"/>
                </a:solidFill>
                <a:latin typeface="Bookman Old Style"/>
                <a:ea typeface="Times New Roman"/>
                <a:cs typeface="Times New Roman"/>
              </a:rPr>
              <a:t>Syllabus</a:t>
            </a:r>
            <a:r>
              <a:rPr lang="en-US" sz="3200" dirty="0">
                <a:solidFill>
                  <a:srgbClr val="FF33CC"/>
                </a:solidFill>
                <a:latin typeface="Bookman Old Style" pitchFamily="18" charset="0"/>
              </a:rPr>
              <a:t/>
            </a:r>
            <a:br>
              <a:rPr lang="en-US" sz="3200" dirty="0">
                <a:solidFill>
                  <a:srgbClr val="FF33CC"/>
                </a:solidFill>
                <a:latin typeface="Bookman Old Style" pitchFamily="18" charset="0"/>
              </a:rPr>
            </a:br>
            <a:endParaRPr lang="en-IN" sz="3200" b="1" dirty="0">
              <a:solidFill>
                <a:srgbClr val="FF33CC"/>
              </a:solidFill>
              <a:latin typeface="Bookman Old Style" pitchFamily="18" charset="0"/>
            </a:endParaRPr>
          </a:p>
        </p:txBody>
      </p:sp>
      <p:sp>
        <p:nvSpPr>
          <p:cNvPr id="3" name="Content Placeholder 2"/>
          <p:cNvSpPr>
            <a:spLocks noGrp="1"/>
          </p:cNvSpPr>
          <p:nvPr>
            <p:ph idx="1"/>
          </p:nvPr>
        </p:nvSpPr>
        <p:spPr/>
        <p:txBody>
          <a:bodyPr>
            <a:normAutofit fontScale="92500" lnSpcReduction="10000"/>
          </a:bodyPr>
          <a:lstStyle/>
          <a:p>
            <a:pPr marL="0" indent="0" algn="just">
              <a:spcAft>
                <a:spcPts val="300"/>
              </a:spcAft>
              <a:buNone/>
            </a:pPr>
            <a:r>
              <a:rPr lang="en-IN" dirty="0" smtClean="0">
                <a:solidFill>
                  <a:srgbClr val="FF0000"/>
                </a:solidFill>
                <a:latin typeface="Bookman Old Style" pitchFamily="18" charset="0"/>
                <a:ea typeface="Calibri"/>
                <a:cs typeface="Arial"/>
              </a:rPr>
              <a:t>Software Design: Approaches to software design- function oriented design- object oriented design.</a:t>
            </a:r>
          </a:p>
          <a:p>
            <a:pPr marL="0" indent="0" algn="just">
              <a:spcAft>
                <a:spcPts val="300"/>
              </a:spcAft>
              <a:buNone/>
            </a:pPr>
            <a:r>
              <a:rPr lang="en-IN" dirty="0" smtClean="0">
                <a:solidFill>
                  <a:srgbClr val="FF0000"/>
                </a:solidFill>
                <a:latin typeface="Bookman Old Style" pitchFamily="18" charset="0"/>
                <a:ea typeface="Calibri"/>
                <a:cs typeface="Arial"/>
              </a:rPr>
              <a:t> Object Modelling Using UML: </a:t>
            </a:r>
            <a:r>
              <a:rPr lang="en-IN" dirty="0" smtClean="0">
                <a:solidFill>
                  <a:srgbClr val="FF0000"/>
                </a:solidFill>
                <a:latin typeface="Bookman Old Style" pitchFamily="18" charset="0"/>
                <a:ea typeface="Calibri"/>
                <a:cs typeface="Arial"/>
              </a:rPr>
              <a:t>Object </a:t>
            </a:r>
            <a:r>
              <a:rPr lang="en-IN" dirty="0" err="1" smtClean="0">
                <a:solidFill>
                  <a:srgbClr val="FF0000"/>
                </a:solidFill>
                <a:latin typeface="Bookman Old Style" pitchFamily="18" charset="0"/>
                <a:ea typeface="Calibri"/>
                <a:cs typeface="Arial"/>
              </a:rPr>
              <a:t>Modeling</a:t>
            </a:r>
            <a:r>
              <a:rPr lang="en-IN" dirty="0" smtClean="0">
                <a:solidFill>
                  <a:srgbClr val="FF0000"/>
                </a:solidFill>
                <a:latin typeface="Bookman Old Style" pitchFamily="18" charset="0"/>
                <a:ea typeface="Calibri"/>
                <a:cs typeface="Arial"/>
              </a:rPr>
              <a:t> Using UML:- Basic object orientation Concepts-Basic Concepts-</a:t>
            </a:r>
          </a:p>
          <a:p>
            <a:pPr marL="0" indent="0" algn="just">
              <a:spcAft>
                <a:spcPts val="300"/>
              </a:spcAft>
              <a:buNone/>
            </a:pPr>
            <a:r>
              <a:rPr lang="en-IN" dirty="0" smtClean="0">
                <a:solidFill>
                  <a:srgbClr val="FF0000"/>
                </a:solidFill>
                <a:latin typeface="Bookman Old Style" pitchFamily="18" charset="0"/>
                <a:ea typeface="Calibri"/>
                <a:cs typeface="Arial"/>
              </a:rPr>
              <a:t>Class relationships, </a:t>
            </a:r>
            <a:r>
              <a:rPr lang="en-IN" dirty="0" err="1" smtClean="0">
                <a:solidFill>
                  <a:srgbClr val="FF0000"/>
                </a:solidFill>
                <a:latin typeface="Bookman Old Style" pitchFamily="18" charset="0"/>
                <a:ea typeface="Calibri"/>
                <a:cs typeface="Arial"/>
              </a:rPr>
              <a:t>Usecase</a:t>
            </a:r>
            <a:r>
              <a:rPr lang="en-IN" dirty="0" smtClean="0">
                <a:solidFill>
                  <a:srgbClr val="FF0000"/>
                </a:solidFill>
                <a:latin typeface="Bookman Old Style" pitchFamily="18" charset="0"/>
                <a:ea typeface="Calibri"/>
                <a:cs typeface="Arial"/>
              </a:rPr>
              <a:t> Model-Representation </a:t>
            </a:r>
            <a:r>
              <a:rPr lang="en-IN" dirty="0" smtClean="0">
                <a:solidFill>
                  <a:srgbClr val="FF0000"/>
                </a:solidFill>
                <a:latin typeface="Bookman Old Style" pitchFamily="18" charset="0"/>
                <a:ea typeface="Calibri"/>
                <a:cs typeface="Arial"/>
              </a:rPr>
              <a:t>of </a:t>
            </a:r>
            <a:r>
              <a:rPr lang="en-IN" dirty="0" err="1" smtClean="0">
                <a:solidFill>
                  <a:srgbClr val="FF0000"/>
                </a:solidFill>
                <a:latin typeface="Bookman Old Style" pitchFamily="18" charset="0"/>
                <a:ea typeface="Calibri"/>
                <a:cs typeface="Arial"/>
              </a:rPr>
              <a:t>usecases</a:t>
            </a:r>
            <a:r>
              <a:rPr lang="en-IN" dirty="0" smtClean="0">
                <a:solidFill>
                  <a:srgbClr val="FF0000"/>
                </a:solidFill>
                <a:latin typeface="Bookman Old Style" pitchFamily="18" charset="0"/>
                <a:ea typeface="Calibri"/>
                <a:cs typeface="Arial"/>
              </a:rPr>
              <a:t>-why develop the use case diagram-How to </a:t>
            </a:r>
            <a:r>
              <a:rPr lang="en-IN" dirty="0" smtClean="0">
                <a:solidFill>
                  <a:srgbClr val="FF0000"/>
                </a:solidFill>
                <a:latin typeface="Bookman Old Style" pitchFamily="18" charset="0"/>
                <a:ea typeface="Calibri"/>
                <a:cs typeface="Arial"/>
              </a:rPr>
              <a:t>identify the </a:t>
            </a:r>
            <a:r>
              <a:rPr lang="en-IN" dirty="0" smtClean="0">
                <a:solidFill>
                  <a:srgbClr val="FF0000"/>
                </a:solidFill>
                <a:latin typeface="Bookman Old Style" pitchFamily="18" charset="0"/>
                <a:ea typeface="Calibri"/>
                <a:cs typeface="Arial"/>
              </a:rPr>
              <a:t>use case of a system?-Essential use case versus real use case, Class </a:t>
            </a:r>
            <a:r>
              <a:rPr lang="en-IN" dirty="0" smtClean="0">
                <a:solidFill>
                  <a:srgbClr val="FF0000"/>
                </a:solidFill>
                <a:latin typeface="Bookman Old Style" pitchFamily="18" charset="0"/>
                <a:ea typeface="Calibri"/>
                <a:cs typeface="Arial"/>
              </a:rPr>
              <a:t>diagram, Interaction </a:t>
            </a:r>
            <a:r>
              <a:rPr lang="en-IN" dirty="0" smtClean="0">
                <a:solidFill>
                  <a:srgbClr val="FF0000"/>
                </a:solidFill>
                <a:latin typeface="Bookman Old Style" pitchFamily="18" charset="0"/>
                <a:ea typeface="Calibri"/>
                <a:cs typeface="Arial"/>
              </a:rPr>
              <a:t>diagrams, Activity Diagram, state chart </a:t>
            </a:r>
            <a:r>
              <a:rPr lang="en-IN" dirty="0" err="1" smtClean="0">
                <a:solidFill>
                  <a:srgbClr val="FF0000"/>
                </a:solidFill>
                <a:latin typeface="Bookman Old Style" pitchFamily="18" charset="0"/>
                <a:ea typeface="Calibri"/>
                <a:cs typeface="Arial"/>
              </a:rPr>
              <a:t>Diagram,Component</a:t>
            </a:r>
            <a:r>
              <a:rPr lang="en-IN" dirty="0" smtClean="0">
                <a:solidFill>
                  <a:srgbClr val="FF0000"/>
                </a:solidFill>
                <a:latin typeface="Bookman Old Style" pitchFamily="18" charset="0"/>
                <a:ea typeface="Calibri"/>
                <a:cs typeface="Arial"/>
              </a:rPr>
              <a:t> </a:t>
            </a:r>
            <a:r>
              <a:rPr lang="en-IN" dirty="0" smtClean="0">
                <a:solidFill>
                  <a:srgbClr val="FF0000"/>
                </a:solidFill>
                <a:latin typeface="Bookman Old Style" pitchFamily="18" charset="0"/>
                <a:ea typeface="Calibri"/>
                <a:cs typeface="Arial"/>
              </a:rPr>
              <a:t>and Deployment diagrams.</a:t>
            </a:r>
            <a:endParaRPr lang="en-IN" dirty="0">
              <a:solidFill>
                <a:srgbClr val="FF0000"/>
              </a:solidFill>
              <a:latin typeface="Bookman Old Style" pitchFamily="18" charset="0"/>
              <a:ea typeface="Calibri"/>
              <a:cs typeface="Arial"/>
            </a:endParaRPr>
          </a:p>
        </p:txBody>
      </p:sp>
      <p:sp>
        <p:nvSpPr>
          <p:cNvPr id="51202" name="AutoShape 2"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6" name="AutoShape 6"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8" name="AutoShape 8"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dirty="0" smtClean="0">
                <a:solidFill>
                  <a:srgbClr val="FF0000"/>
                </a:solidFill>
                <a:latin typeface="Bookman Old Style" pitchFamily="18" charset="0"/>
              </a:rPr>
              <a:t>Class Relationships</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4871847"/>
          </a:xfrm>
          <a:ln/>
        </p:spPr>
        <p:txBody>
          <a:bodyPr lIns="19841" tIns="51588" rIns="19841" bIns="51588">
            <a:normAutofit/>
          </a:bodyPr>
          <a:lstStyle/>
          <a:p>
            <a:pPr marL="0" indent="0">
              <a:buNone/>
            </a:pPr>
            <a:r>
              <a:rPr lang="en-IN" sz="2400" b="1" dirty="0" smtClean="0">
                <a:latin typeface="Bookman Old Style" pitchFamily="18" charset="0"/>
              </a:rPr>
              <a:t>Association</a:t>
            </a:r>
          </a:p>
          <a:p>
            <a:pPr marL="0" indent="0">
              <a:buNone/>
            </a:pPr>
            <a:endParaRPr lang="en-US" sz="2000" b="1" dirty="0" smtClean="0">
              <a:latin typeface="Bookman Old Style" pitchFamily="18" charset="0"/>
            </a:endParaRPr>
          </a:p>
        </p:txBody>
      </p:sp>
      <p:pic>
        <p:nvPicPr>
          <p:cNvPr id="3074" name="Picture 2"/>
          <p:cNvPicPr>
            <a:picLocks noChangeAspect="1" noChangeArrowheads="1"/>
          </p:cNvPicPr>
          <p:nvPr/>
        </p:nvPicPr>
        <p:blipFill>
          <a:blip r:embed="rId3"/>
          <a:srcRect/>
          <a:stretch>
            <a:fillRect/>
          </a:stretch>
        </p:blipFill>
        <p:spPr bwMode="auto">
          <a:xfrm>
            <a:off x="3086100" y="2566988"/>
            <a:ext cx="6019800" cy="2788783"/>
          </a:xfrm>
          <a:prstGeom prst="rect">
            <a:avLst/>
          </a:prstGeom>
          <a:noFill/>
          <a:ln w="9525">
            <a:noFill/>
            <a:miter lim="800000"/>
            <a:headEnd/>
            <a:tailEnd/>
          </a:ln>
          <a:effectLst/>
        </p:spPr>
      </p:pic>
    </p:spTree>
    <p:extLst>
      <p:ext uri="{BB962C8B-B14F-4D97-AF65-F5344CB8AC3E}">
        <p14:creationId xmlns:p14="http://schemas.microsoft.com/office/powerpoint/2010/main" xmlns="" val="1690214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dirty="0" smtClean="0">
                <a:solidFill>
                  <a:srgbClr val="FF0000"/>
                </a:solidFill>
                <a:latin typeface="Bookman Old Style" pitchFamily="18" charset="0"/>
              </a:rPr>
              <a:t>Class Relationships</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4871847"/>
          </a:xfrm>
          <a:ln/>
        </p:spPr>
        <p:txBody>
          <a:bodyPr lIns="19841" tIns="51588" rIns="19841" bIns="51588">
            <a:normAutofit/>
          </a:bodyPr>
          <a:lstStyle/>
          <a:p>
            <a:pPr marL="0" indent="0">
              <a:buNone/>
            </a:pPr>
            <a:r>
              <a:rPr lang="en-IN" sz="2400" b="1" dirty="0" smtClean="0">
                <a:latin typeface="Bookman Old Style" pitchFamily="18" charset="0"/>
              </a:rPr>
              <a:t>Composition and aggregation </a:t>
            </a:r>
            <a:endParaRPr lang="en-IN" sz="2400" b="1" dirty="0" smtClean="0">
              <a:latin typeface="Bookman Old Style" pitchFamily="18" charset="0"/>
            </a:endParaRPr>
          </a:p>
          <a:p>
            <a:pPr marL="0" indent="0"/>
            <a:r>
              <a:rPr lang="en-IN" sz="2000" dirty="0" smtClean="0">
                <a:latin typeface="Bookman Old Style" pitchFamily="18" charset="0"/>
              </a:rPr>
              <a:t>Composition and aggregation represent part/whole relationships among objects. </a:t>
            </a:r>
          </a:p>
          <a:p>
            <a:pPr marL="0" indent="0"/>
            <a:r>
              <a:rPr lang="en-IN" sz="2000" dirty="0" smtClean="0">
                <a:latin typeface="Bookman Old Style" pitchFamily="18" charset="0"/>
              </a:rPr>
              <a:t>Objects which contain other objects are called composite objects.</a:t>
            </a:r>
          </a:p>
          <a:p>
            <a:pPr marL="0" indent="0"/>
            <a:r>
              <a:rPr lang="en-IN" sz="2000" dirty="0" smtClean="0">
                <a:latin typeface="Bookman Old Style" pitchFamily="18" charset="0"/>
              </a:rPr>
              <a:t> As an example----A Book object can have </a:t>
            </a:r>
            <a:r>
              <a:rPr lang="en-IN" sz="2000" dirty="0" err="1" smtClean="0">
                <a:latin typeface="Bookman Old Style" pitchFamily="18" charset="0"/>
              </a:rPr>
              <a:t>upto</a:t>
            </a:r>
            <a:r>
              <a:rPr lang="en-IN" sz="2000" dirty="0" smtClean="0">
                <a:latin typeface="Bookman Old Style" pitchFamily="18" charset="0"/>
              </a:rPr>
              <a:t> ten Chapters. In this case, a Book object is said to be composed of </a:t>
            </a:r>
            <a:r>
              <a:rPr lang="en-IN" sz="2000" dirty="0" err="1" smtClean="0">
                <a:latin typeface="Bookman Old Style" pitchFamily="18" charset="0"/>
              </a:rPr>
              <a:t>upto</a:t>
            </a:r>
            <a:r>
              <a:rPr lang="en-IN" sz="2000" dirty="0" smtClean="0">
                <a:latin typeface="Bookman Old Style" pitchFamily="18" charset="0"/>
              </a:rPr>
              <a:t> ten Chapter objects. </a:t>
            </a:r>
          </a:p>
          <a:p>
            <a:pPr marL="0" indent="0"/>
            <a:r>
              <a:rPr lang="en-IN" sz="2000" dirty="0" smtClean="0">
                <a:latin typeface="Bookman Old Style" pitchFamily="18" charset="0"/>
              </a:rPr>
              <a:t>The composition/aggregation relationship is also known a s has a relationship</a:t>
            </a:r>
            <a:r>
              <a:rPr lang="en-IN" sz="2000" dirty="0" smtClean="0">
                <a:latin typeface="Bookman Old Style" pitchFamily="18" charset="0"/>
              </a:rPr>
              <a:t>.</a:t>
            </a:r>
            <a:endParaRPr lang="en-IN" sz="2000" b="1" dirty="0" smtClean="0">
              <a:latin typeface="Bookman Old Style" pitchFamily="18" charset="0"/>
            </a:endParaRPr>
          </a:p>
        </p:txBody>
      </p:sp>
      <p:pic>
        <p:nvPicPr>
          <p:cNvPr id="4098" name="Picture 2"/>
          <p:cNvPicPr>
            <a:picLocks noChangeAspect="1" noChangeArrowheads="1"/>
          </p:cNvPicPr>
          <p:nvPr/>
        </p:nvPicPr>
        <p:blipFill>
          <a:blip r:embed="rId3"/>
          <a:srcRect/>
          <a:stretch>
            <a:fillRect/>
          </a:stretch>
        </p:blipFill>
        <p:spPr bwMode="auto">
          <a:xfrm>
            <a:off x="3727120" y="4690753"/>
            <a:ext cx="4381500" cy="1404133"/>
          </a:xfrm>
          <a:prstGeom prst="rect">
            <a:avLst/>
          </a:prstGeom>
          <a:noFill/>
          <a:ln w="9525">
            <a:noFill/>
            <a:miter lim="800000"/>
            <a:headEnd/>
            <a:tailEnd/>
          </a:ln>
          <a:effectLst/>
        </p:spPr>
      </p:pic>
    </p:spTree>
    <p:extLst>
      <p:ext uri="{BB962C8B-B14F-4D97-AF65-F5344CB8AC3E}">
        <p14:creationId xmlns:p14="http://schemas.microsoft.com/office/powerpoint/2010/main" xmlns="" val="1690214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dirty="0" smtClean="0">
                <a:solidFill>
                  <a:srgbClr val="FF0000"/>
                </a:solidFill>
                <a:latin typeface="Bookman Old Style" pitchFamily="18" charset="0"/>
              </a:rPr>
              <a:t>Class Relationships</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4871847"/>
          </a:xfrm>
          <a:ln/>
        </p:spPr>
        <p:txBody>
          <a:bodyPr lIns="19841" tIns="51588" rIns="19841" bIns="51588">
            <a:normAutofit/>
          </a:bodyPr>
          <a:lstStyle/>
          <a:p>
            <a:pPr marL="0" indent="0">
              <a:buNone/>
            </a:pPr>
            <a:r>
              <a:rPr lang="en-IN" sz="2400" b="1" dirty="0" smtClean="0">
                <a:latin typeface="Bookman Old Style" pitchFamily="18" charset="0"/>
              </a:rPr>
              <a:t>Dependency</a:t>
            </a:r>
            <a:r>
              <a:rPr lang="en-IN" sz="2000" dirty="0" smtClean="0">
                <a:latin typeface="Bookman Old Style" pitchFamily="18" charset="0"/>
              </a:rPr>
              <a:t> </a:t>
            </a:r>
            <a:endParaRPr lang="en-IN" sz="2000" dirty="0" smtClean="0">
              <a:latin typeface="Bookman Old Style" pitchFamily="18" charset="0"/>
            </a:endParaRPr>
          </a:p>
          <a:p>
            <a:pPr marL="0" indent="0"/>
            <a:r>
              <a:rPr lang="en-IN" sz="2000" dirty="0" smtClean="0">
                <a:latin typeface="Bookman Old Style" pitchFamily="18" charset="0"/>
              </a:rPr>
              <a:t>A </a:t>
            </a:r>
            <a:r>
              <a:rPr lang="en-IN" sz="2000" dirty="0" smtClean="0">
                <a:latin typeface="Bookman Old Style" pitchFamily="18" charset="0"/>
              </a:rPr>
              <a:t>class is said to be dependent on another class, if any changes to the latter class necessitates a change to be made to the dependent class</a:t>
            </a:r>
            <a:r>
              <a:rPr lang="en-IN" sz="2000" dirty="0" smtClean="0">
                <a:latin typeface="Bookman Old Style" pitchFamily="18" charset="0"/>
              </a:rPr>
              <a:t>.</a:t>
            </a:r>
          </a:p>
          <a:p>
            <a:pPr marL="0" indent="0"/>
            <a:r>
              <a:rPr lang="en-IN" sz="2000" dirty="0" smtClean="0">
                <a:latin typeface="Bookman Old Style" pitchFamily="18" charset="0"/>
              </a:rPr>
              <a:t> </a:t>
            </a:r>
            <a:r>
              <a:rPr lang="en-IN" sz="2000" dirty="0" smtClean="0">
                <a:latin typeface="Bookman Old Style" pitchFamily="18" charset="0"/>
              </a:rPr>
              <a:t>A dependency relation between two classes shows that any change made to the independent class would require the corresponding change to be made to the dependent class. </a:t>
            </a:r>
            <a:endParaRPr lang="en-IN" sz="2000" dirty="0" smtClean="0">
              <a:latin typeface="Bookman Old Style" pitchFamily="18" charset="0"/>
            </a:endParaRPr>
          </a:p>
          <a:p>
            <a:pPr marL="0" indent="0"/>
            <a:r>
              <a:rPr lang="en-IN" sz="2000" dirty="0" smtClean="0">
                <a:latin typeface="Bookman Old Style" pitchFamily="18" charset="0"/>
              </a:rPr>
              <a:t>Dependencies </a:t>
            </a:r>
            <a:r>
              <a:rPr lang="en-IN" sz="2000" dirty="0" smtClean="0">
                <a:latin typeface="Bookman Old Style" pitchFamily="18" charset="0"/>
              </a:rPr>
              <a:t>among classes may arise due to various causes. </a:t>
            </a:r>
            <a:endParaRPr lang="en-IN" sz="2000" dirty="0" smtClean="0">
              <a:latin typeface="Bookman Old Style" pitchFamily="18" charset="0"/>
            </a:endParaRPr>
          </a:p>
          <a:p>
            <a:pPr marL="0" indent="0"/>
            <a:r>
              <a:rPr lang="en-IN" sz="2000" dirty="0" smtClean="0">
                <a:latin typeface="Bookman Old Style" pitchFamily="18" charset="0"/>
              </a:rPr>
              <a:t>Two </a:t>
            </a:r>
            <a:r>
              <a:rPr lang="en-IN" sz="2000" dirty="0" smtClean="0">
                <a:latin typeface="Bookman Old Style" pitchFamily="18" charset="0"/>
              </a:rPr>
              <a:t>important reasons for dependency to exist between two classes are the following: </a:t>
            </a:r>
            <a:endParaRPr lang="en-IN" sz="2000" dirty="0" smtClean="0">
              <a:latin typeface="Bookman Old Style" pitchFamily="18" charset="0"/>
            </a:endParaRPr>
          </a:p>
          <a:p>
            <a:pPr marL="0" indent="0">
              <a:buNone/>
            </a:pPr>
            <a:r>
              <a:rPr lang="en-IN" sz="2000" dirty="0" smtClean="0">
                <a:latin typeface="Bookman Old Style" pitchFamily="18" charset="0"/>
              </a:rPr>
              <a:t>1. A </a:t>
            </a:r>
            <a:r>
              <a:rPr lang="en-IN" sz="2000" dirty="0" smtClean="0">
                <a:latin typeface="Bookman Old Style" pitchFamily="18" charset="0"/>
              </a:rPr>
              <a:t>method of a class takes an object of another class as an argument. </a:t>
            </a:r>
            <a:endParaRPr lang="en-IN" sz="2000" dirty="0" smtClean="0">
              <a:latin typeface="Bookman Old Style" pitchFamily="18" charset="0"/>
            </a:endParaRPr>
          </a:p>
          <a:p>
            <a:pPr marL="0" indent="0">
              <a:buNone/>
            </a:pPr>
            <a:r>
              <a:rPr lang="en-IN" sz="2000" dirty="0" smtClean="0">
                <a:latin typeface="Bookman Old Style" pitchFamily="18" charset="0"/>
              </a:rPr>
              <a:t>2. A </a:t>
            </a:r>
            <a:r>
              <a:rPr lang="en-IN" sz="2000" dirty="0" smtClean="0">
                <a:latin typeface="Bookman Old Style" pitchFamily="18" charset="0"/>
              </a:rPr>
              <a:t>class implements an interface class.</a:t>
            </a:r>
            <a:endParaRPr lang="en-IN" sz="1800" b="1" dirty="0" smtClean="0">
              <a:latin typeface="Bookman Old Style" pitchFamily="18" charset="0"/>
            </a:endParaRPr>
          </a:p>
        </p:txBody>
      </p:sp>
    </p:spTree>
    <p:extLst>
      <p:ext uri="{BB962C8B-B14F-4D97-AF65-F5344CB8AC3E}">
        <p14:creationId xmlns:p14="http://schemas.microsoft.com/office/powerpoint/2010/main" xmlns="" val="1690214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dirty="0" smtClean="0">
                <a:solidFill>
                  <a:srgbClr val="FF0000"/>
                </a:solidFill>
                <a:latin typeface="Bookman Old Style" pitchFamily="18" charset="0"/>
              </a:rPr>
              <a:t>How to Identify Class Relationships?</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5216232"/>
          </a:xfrm>
          <a:ln/>
        </p:spPr>
        <p:txBody>
          <a:bodyPr lIns="19841" tIns="51588" rIns="19841" bIns="51588">
            <a:normAutofit fontScale="85000" lnSpcReduction="20000"/>
          </a:bodyPr>
          <a:lstStyle/>
          <a:p>
            <a:pPr marL="0" indent="0">
              <a:buNone/>
            </a:pPr>
            <a:r>
              <a:rPr lang="en-IN" sz="2400" b="1" dirty="0" smtClean="0">
                <a:latin typeface="Bookman Old Style" pitchFamily="18" charset="0"/>
              </a:rPr>
              <a:t>Composition</a:t>
            </a:r>
          </a:p>
          <a:p>
            <a:pPr marL="0" indent="0"/>
            <a:r>
              <a:rPr lang="en-IN" sz="2400" dirty="0" smtClean="0">
                <a:latin typeface="Bookman Old Style" pitchFamily="18" charset="0"/>
              </a:rPr>
              <a:t> </a:t>
            </a:r>
            <a:r>
              <a:rPr lang="en-IN" sz="2400" dirty="0" smtClean="0">
                <a:latin typeface="Bookman Old Style" pitchFamily="18" charset="0"/>
              </a:rPr>
              <a:t>B is a permanent part of A </a:t>
            </a:r>
            <a:endParaRPr lang="en-IN" sz="2400" dirty="0" smtClean="0">
              <a:latin typeface="Bookman Old Style" pitchFamily="18" charset="0"/>
            </a:endParaRPr>
          </a:p>
          <a:p>
            <a:pPr marL="0" indent="0"/>
            <a:r>
              <a:rPr lang="en-IN" sz="2400" dirty="0" smtClean="0">
                <a:latin typeface="Bookman Old Style" pitchFamily="18" charset="0"/>
              </a:rPr>
              <a:t>A </a:t>
            </a:r>
            <a:r>
              <a:rPr lang="en-IN" sz="2400" dirty="0" smtClean="0">
                <a:latin typeface="Bookman Old Style" pitchFamily="18" charset="0"/>
              </a:rPr>
              <a:t>is made up of Bs </a:t>
            </a:r>
            <a:endParaRPr lang="en-IN" sz="2400" dirty="0" smtClean="0">
              <a:latin typeface="Bookman Old Style" pitchFamily="18" charset="0"/>
            </a:endParaRPr>
          </a:p>
          <a:p>
            <a:pPr marL="0" indent="0"/>
            <a:r>
              <a:rPr lang="en-IN" sz="2400" dirty="0" smtClean="0">
                <a:latin typeface="Bookman Old Style" pitchFamily="18" charset="0"/>
              </a:rPr>
              <a:t>A </a:t>
            </a:r>
            <a:r>
              <a:rPr lang="en-IN" sz="2400" dirty="0" smtClean="0">
                <a:latin typeface="Bookman Old Style" pitchFamily="18" charset="0"/>
              </a:rPr>
              <a:t>is a permanent collection of Bs </a:t>
            </a:r>
            <a:endParaRPr lang="en-IN" sz="2400" dirty="0" smtClean="0">
              <a:latin typeface="Bookman Old Style" pitchFamily="18" charset="0"/>
            </a:endParaRPr>
          </a:p>
          <a:p>
            <a:pPr marL="0" indent="0">
              <a:buNone/>
            </a:pPr>
            <a:r>
              <a:rPr lang="en-IN" sz="2400" b="1" dirty="0" smtClean="0">
                <a:latin typeface="Bookman Old Style" pitchFamily="18" charset="0"/>
              </a:rPr>
              <a:t>Aggregation</a:t>
            </a:r>
            <a:r>
              <a:rPr lang="en-IN" sz="2400" dirty="0" smtClean="0">
                <a:latin typeface="Bookman Old Style" pitchFamily="18" charset="0"/>
              </a:rPr>
              <a:t> </a:t>
            </a:r>
          </a:p>
          <a:p>
            <a:pPr marL="0" indent="0"/>
            <a:r>
              <a:rPr lang="en-IN" sz="2400" dirty="0" smtClean="0">
                <a:latin typeface="Bookman Old Style" pitchFamily="18" charset="0"/>
              </a:rPr>
              <a:t>B </a:t>
            </a:r>
            <a:r>
              <a:rPr lang="en-IN" sz="2400" dirty="0" smtClean="0">
                <a:latin typeface="Bookman Old Style" pitchFamily="18" charset="0"/>
              </a:rPr>
              <a:t>is a part of </a:t>
            </a:r>
            <a:r>
              <a:rPr lang="en-IN" sz="2400" dirty="0" smtClean="0">
                <a:latin typeface="Bookman Old Style" pitchFamily="18" charset="0"/>
              </a:rPr>
              <a:t>A</a:t>
            </a:r>
          </a:p>
          <a:p>
            <a:pPr marL="0" indent="0"/>
            <a:r>
              <a:rPr lang="en-IN" sz="2400" dirty="0" smtClean="0">
                <a:latin typeface="Bookman Old Style" pitchFamily="18" charset="0"/>
              </a:rPr>
              <a:t>A </a:t>
            </a:r>
            <a:r>
              <a:rPr lang="en-IN" sz="2400" dirty="0" smtClean="0">
                <a:latin typeface="Bookman Old Style" pitchFamily="18" charset="0"/>
              </a:rPr>
              <a:t>contains B </a:t>
            </a:r>
            <a:endParaRPr lang="en-IN" sz="2400" dirty="0" smtClean="0">
              <a:latin typeface="Bookman Old Style" pitchFamily="18" charset="0"/>
            </a:endParaRPr>
          </a:p>
          <a:p>
            <a:pPr marL="0" indent="0"/>
            <a:r>
              <a:rPr lang="en-IN" sz="2400" dirty="0" smtClean="0">
                <a:latin typeface="Bookman Old Style" pitchFamily="18" charset="0"/>
              </a:rPr>
              <a:t>A </a:t>
            </a:r>
            <a:r>
              <a:rPr lang="en-IN" sz="2400" dirty="0" smtClean="0">
                <a:latin typeface="Bookman Old Style" pitchFamily="18" charset="0"/>
              </a:rPr>
              <a:t>is a collection of Bs </a:t>
            </a:r>
            <a:endParaRPr lang="en-IN" sz="2400" dirty="0" smtClean="0">
              <a:latin typeface="Bookman Old Style" pitchFamily="18" charset="0"/>
            </a:endParaRPr>
          </a:p>
          <a:p>
            <a:pPr marL="0" indent="0">
              <a:buNone/>
            </a:pPr>
            <a:r>
              <a:rPr lang="en-IN" sz="2400" b="1" dirty="0" smtClean="0">
                <a:latin typeface="Bookman Old Style" pitchFamily="18" charset="0"/>
              </a:rPr>
              <a:t>Inheritance</a:t>
            </a:r>
            <a:r>
              <a:rPr lang="en-IN" sz="2400" dirty="0" smtClean="0">
                <a:latin typeface="Bookman Old Style" pitchFamily="18" charset="0"/>
              </a:rPr>
              <a:t> </a:t>
            </a:r>
          </a:p>
          <a:p>
            <a:pPr marL="0" indent="0"/>
            <a:r>
              <a:rPr lang="en-IN" sz="2400" dirty="0" smtClean="0">
                <a:latin typeface="Bookman Old Style" pitchFamily="18" charset="0"/>
              </a:rPr>
              <a:t>A </a:t>
            </a:r>
            <a:r>
              <a:rPr lang="en-IN" sz="2400" dirty="0" smtClean="0">
                <a:latin typeface="Bookman Old Style" pitchFamily="18" charset="0"/>
              </a:rPr>
              <a:t>is a kind of B </a:t>
            </a:r>
            <a:endParaRPr lang="en-IN" sz="2400" dirty="0" smtClean="0">
              <a:latin typeface="Bookman Old Style" pitchFamily="18" charset="0"/>
            </a:endParaRPr>
          </a:p>
          <a:p>
            <a:pPr marL="0" indent="0"/>
            <a:r>
              <a:rPr lang="en-IN" sz="2400" dirty="0" smtClean="0">
                <a:latin typeface="Bookman Old Style" pitchFamily="18" charset="0"/>
              </a:rPr>
              <a:t>A </a:t>
            </a:r>
            <a:r>
              <a:rPr lang="en-IN" sz="2400" dirty="0" smtClean="0">
                <a:latin typeface="Bookman Old Style" pitchFamily="18" charset="0"/>
              </a:rPr>
              <a:t>is a specialisation of </a:t>
            </a:r>
            <a:r>
              <a:rPr lang="en-IN" sz="2400" dirty="0" smtClean="0">
                <a:latin typeface="Bookman Old Style" pitchFamily="18" charset="0"/>
              </a:rPr>
              <a:t>B</a:t>
            </a:r>
          </a:p>
          <a:p>
            <a:pPr marL="0" indent="0"/>
            <a:r>
              <a:rPr lang="en-IN" sz="2400" dirty="0" smtClean="0">
                <a:latin typeface="Bookman Old Style" pitchFamily="18" charset="0"/>
              </a:rPr>
              <a:t>A </a:t>
            </a:r>
            <a:r>
              <a:rPr lang="en-IN" sz="2400" dirty="0" smtClean="0">
                <a:latin typeface="Bookman Old Style" pitchFamily="18" charset="0"/>
              </a:rPr>
              <a:t>behaves like B </a:t>
            </a:r>
            <a:endParaRPr lang="en-IN" sz="2400" dirty="0" smtClean="0">
              <a:latin typeface="Bookman Old Style" pitchFamily="18" charset="0"/>
            </a:endParaRPr>
          </a:p>
          <a:p>
            <a:pPr marL="0" indent="0">
              <a:buNone/>
            </a:pPr>
            <a:r>
              <a:rPr lang="en-IN" sz="2400" b="1" dirty="0" smtClean="0">
                <a:latin typeface="Bookman Old Style" pitchFamily="18" charset="0"/>
              </a:rPr>
              <a:t>Association</a:t>
            </a:r>
            <a:r>
              <a:rPr lang="en-IN" sz="2400" dirty="0" smtClean="0">
                <a:latin typeface="Bookman Old Style" pitchFamily="18" charset="0"/>
              </a:rPr>
              <a:t> </a:t>
            </a:r>
          </a:p>
          <a:p>
            <a:pPr marL="0" indent="0"/>
            <a:r>
              <a:rPr lang="en-IN" sz="2400" dirty="0" smtClean="0">
                <a:latin typeface="Bookman Old Style" pitchFamily="18" charset="0"/>
              </a:rPr>
              <a:t>A </a:t>
            </a:r>
            <a:r>
              <a:rPr lang="en-IN" sz="2400" dirty="0" smtClean="0">
                <a:latin typeface="Bookman Old Style" pitchFamily="18" charset="0"/>
              </a:rPr>
              <a:t>delegates to </a:t>
            </a:r>
            <a:r>
              <a:rPr lang="en-IN" sz="2400" dirty="0" smtClean="0">
                <a:latin typeface="Bookman Old Style" pitchFamily="18" charset="0"/>
              </a:rPr>
              <a:t>B</a:t>
            </a:r>
          </a:p>
          <a:p>
            <a:pPr marL="0" indent="0"/>
            <a:r>
              <a:rPr lang="en-IN" sz="2400" dirty="0" smtClean="0">
                <a:latin typeface="Bookman Old Style" pitchFamily="18" charset="0"/>
              </a:rPr>
              <a:t> </a:t>
            </a:r>
            <a:r>
              <a:rPr lang="en-IN" sz="2400" dirty="0" smtClean="0">
                <a:latin typeface="Bookman Old Style" pitchFamily="18" charset="0"/>
              </a:rPr>
              <a:t>A needs help from B </a:t>
            </a:r>
            <a:endParaRPr lang="en-IN" sz="2400" dirty="0" smtClean="0">
              <a:latin typeface="Bookman Old Style" pitchFamily="18" charset="0"/>
            </a:endParaRPr>
          </a:p>
          <a:p>
            <a:pPr marL="0" indent="0"/>
            <a:r>
              <a:rPr lang="en-IN" sz="2400" dirty="0" smtClean="0">
                <a:latin typeface="Bookman Old Style" pitchFamily="18" charset="0"/>
              </a:rPr>
              <a:t>A </a:t>
            </a:r>
            <a:r>
              <a:rPr lang="en-IN" sz="2400" dirty="0" smtClean="0">
                <a:latin typeface="Bookman Old Style" pitchFamily="18" charset="0"/>
              </a:rPr>
              <a:t>collaborates with B</a:t>
            </a:r>
            <a:r>
              <a:rPr lang="en-IN" sz="2400" dirty="0" smtClean="0">
                <a:latin typeface="Bookman Old Style" pitchFamily="18" charset="0"/>
              </a:rPr>
              <a:t>.</a:t>
            </a:r>
          </a:p>
          <a:p>
            <a:pPr marL="0" indent="0"/>
            <a:endParaRPr lang="en-IN" sz="1800" b="1" dirty="0" smtClean="0">
              <a:latin typeface="Bookman Old Style" pitchFamily="18" charset="0"/>
            </a:endParaRPr>
          </a:p>
        </p:txBody>
      </p:sp>
    </p:spTree>
    <p:extLst>
      <p:ext uri="{BB962C8B-B14F-4D97-AF65-F5344CB8AC3E}">
        <p14:creationId xmlns:p14="http://schemas.microsoft.com/office/powerpoint/2010/main" xmlns="" val="1690214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b="1" dirty="0" smtClean="0">
                <a:solidFill>
                  <a:srgbClr val="FF0000"/>
                </a:solidFill>
                <a:latin typeface="Bookman Old Style" pitchFamily="18" charset="0"/>
              </a:rPr>
              <a:t>UML DIAGRAMS</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5216232"/>
          </a:xfrm>
          <a:ln/>
        </p:spPr>
        <p:txBody>
          <a:bodyPr lIns="19841" tIns="51588" rIns="19841" bIns="51588">
            <a:normAutofit/>
          </a:bodyPr>
          <a:lstStyle/>
          <a:p>
            <a:pPr marL="0" indent="0">
              <a:buNone/>
            </a:pPr>
            <a:r>
              <a:rPr lang="en-IN" sz="2000" dirty="0" smtClean="0">
                <a:latin typeface="Bookman Old Style" pitchFamily="18" charset="0"/>
              </a:rPr>
              <a:t>UML diagrams can capture the following views (models) of a system: </a:t>
            </a:r>
            <a:endParaRPr lang="en-IN" sz="2000" dirty="0" smtClean="0">
              <a:latin typeface="Bookman Old Style" pitchFamily="18" charset="0"/>
            </a:endParaRPr>
          </a:p>
          <a:p>
            <a:pPr marL="0" indent="0"/>
            <a:r>
              <a:rPr lang="en-IN" sz="2000" dirty="0" smtClean="0">
                <a:latin typeface="Bookman Old Style" pitchFamily="18" charset="0"/>
              </a:rPr>
              <a:t>User’s </a:t>
            </a:r>
            <a:r>
              <a:rPr lang="en-IN" sz="2000" dirty="0" smtClean="0">
                <a:latin typeface="Bookman Old Style" pitchFamily="18" charset="0"/>
              </a:rPr>
              <a:t>view </a:t>
            </a:r>
            <a:endParaRPr lang="en-IN" sz="2000" dirty="0" smtClean="0">
              <a:latin typeface="Bookman Old Style" pitchFamily="18" charset="0"/>
            </a:endParaRPr>
          </a:p>
          <a:p>
            <a:pPr marL="0" indent="0"/>
            <a:r>
              <a:rPr lang="en-IN" sz="2000" dirty="0" smtClean="0">
                <a:latin typeface="Bookman Old Style" pitchFamily="18" charset="0"/>
              </a:rPr>
              <a:t>Structural view</a:t>
            </a:r>
          </a:p>
          <a:p>
            <a:pPr marL="0" indent="0"/>
            <a:r>
              <a:rPr lang="en-IN" sz="2000" dirty="0" err="1" smtClean="0">
                <a:latin typeface="Bookman Old Style" pitchFamily="18" charset="0"/>
              </a:rPr>
              <a:t>Behaviourial</a:t>
            </a:r>
            <a:r>
              <a:rPr lang="en-IN" sz="2000" dirty="0" smtClean="0">
                <a:latin typeface="Bookman Old Style" pitchFamily="18" charset="0"/>
              </a:rPr>
              <a:t> view</a:t>
            </a:r>
          </a:p>
          <a:p>
            <a:pPr marL="0" indent="0"/>
            <a:r>
              <a:rPr lang="en-IN" sz="2000" dirty="0" smtClean="0">
                <a:latin typeface="Bookman Old Style" pitchFamily="18" charset="0"/>
              </a:rPr>
              <a:t>Implementation view</a:t>
            </a:r>
          </a:p>
          <a:p>
            <a:pPr marL="0" indent="0"/>
            <a:r>
              <a:rPr lang="en-IN" sz="2000" dirty="0" smtClean="0">
                <a:latin typeface="Bookman Old Style" pitchFamily="18" charset="0"/>
              </a:rPr>
              <a:t>Environmental </a:t>
            </a:r>
            <a:r>
              <a:rPr lang="en-IN" sz="2000" dirty="0" smtClean="0">
                <a:latin typeface="Bookman Old Style" pitchFamily="18" charset="0"/>
              </a:rPr>
              <a:t>view</a:t>
            </a:r>
            <a:endParaRPr lang="en-IN" sz="2400" dirty="0" smtClean="0">
              <a:latin typeface="Bookman Old Style" pitchFamily="18" charset="0"/>
            </a:endParaRPr>
          </a:p>
          <a:p>
            <a:pPr marL="0" indent="0"/>
            <a:endParaRPr lang="en-IN" sz="1800" b="1" dirty="0" smtClean="0">
              <a:latin typeface="Bookman Old Style" pitchFamily="18" charset="0"/>
            </a:endParaRPr>
          </a:p>
        </p:txBody>
      </p:sp>
      <p:pic>
        <p:nvPicPr>
          <p:cNvPr id="5122" name="Picture 2"/>
          <p:cNvPicPr>
            <a:picLocks noChangeAspect="1" noChangeArrowheads="1"/>
          </p:cNvPicPr>
          <p:nvPr/>
        </p:nvPicPr>
        <p:blipFill>
          <a:blip r:embed="rId3"/>
          <a:srcRect/>
          <a:stretch>
            <a:fillRect/>
          </a:stretch>
        </p:blipFill>
        <p:spPr bwMode="auto">
          <a:xfrm>
            <a:off x="3229285" y="2030681"/>
            <a:ext cx="7030996" cy="4661807"/>
          </a:xfrm>
          <a:prstGeom prst="rect">
            <a:avLst/>
          </a:prstGeom>
          <a:noFill/>
          <a:ln w="9525">
            <a:noFill/>
            <a:miter lim="800000"/>
            <a:headEnd/>
            <a:tailEnd/>
          </a:ln>
          <a:effectLst/>
        </p:spPr>
      </p:pic>
    </p:spTree>
    <p:extLst>
      <p:ext uri="{BB962C8B-B14F-4D97-AF65-F5344CB8AC3E}">
        <p14:creationId xmlns:p14="http://schemas.microsoft.com/office/powerpoint/2010/main" xmlns="" val="1690214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dirty="0" smtClean="0">
                <a:solidFill>
                  <a:srgbClr val="FF0000"/>
                </a:solidFill>
                <a:latin typeface="Bookman Old Style" pitchFamily="18" charset="0"/>
              </a:rPr>
              <a:t>USE CASE MODEL</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5216232"/>
          </a:xfrm>
          <a:ln/>
        </p:spPr>
        <p:txBody>
          <a:bodyPr lIns="19841" tIns="51588" rIns="19841" bIns="51588">
            <a:normAutofit lnSpcReduction="10000"/>
          </a:bodyPr>
          <a:lstStyle/>
          <a:p>
            <a:pPr marL="0" indent="0"/>
            <a:r>
              <a:rPr lang="en-IN" sz="2000" dirty="0" smtClean="0">
                <a:latin typeface="Bookman Old Style" pitchFamily="18" charset="0"/>
              </a:rPr>
              <a:t>The use case model for any system consists of a set of use </a:t>
            </a:r>
            <a:r>
              <a:rPr lang="en-IN" sz="2000" dirty="0" smtClean="0">
                <a:latin typeface="Bookman Old Style" pitchFamily="18" charset="0"/>
              </a:rPr>
              <a:t>cases</a:t>
            </a:r>
          </a:p>
          <a:p>
            <a:pPr marL="0" indent="0"/>
            <a:r>
              <a:rPr lang="en-IN" sz="2000" dirty="0" smtClean="0">
                <a:latin typeface="Bookman Old Style" pitchFamily="18" charset="0"/>
              </a:rPr>
              <a:t>A simple way to find all the use cases of a system is to ask the question —“What all can the different categories of users do by using the system?” </a:t>
            </a:r>
            <a:endParaRPr lang="en-IN" sz="2000" dirty="0" smtClean="0">
              <a:latin typeface="Bookman Old Style" pitchFamily="18" charset="0"/>
            </a:endParaRPr>
          </a:p>
          <a:p>
            <a:pPr marL="0" indent="0"/>
            <a:r>
              <a:rPr lang="en-IN" sz="2000" dirty="0" smtClean="0">
                <a:latin typeface="Bookman Old Style" pitchFamily="18" charset="0"/>
              </a:rPr>
              <a:t>For </a:t>
            </a:r>
            <a:r>
              <a:rPr lang="en-IN" sz="2000" dirty="0" smtClean="0">
                <a:latin typeface="Bookman Old Style" pitchFamily="18" charset="0"/>
              </a:rPr>
              <a:t>the library information system (LIS), the use cases could be: </a:t>
            </a:r>
            <a:endParaRPr lang="en-IN" sz="2000" dirty="0" smtClean="0">
              <a:latin typeface="Bookman Old Style" pitchFamily="18" charset="0"/>
            </a:endParaRPr>
          </a:p>
          <a:p>
            <a:pPr marL="0" indent="0">
              <a:buNone/>
            </a:pPr>
            <a:r>
              <a:rPr lang="en-IN" sz="2000" dirty="0" smtClean="0">
                <a:latin typeface="Bookman Old Style" pitchFamily="18" charset="0"/>
              </a:rPr>
              <a:t>• </a:t>
            </a:r>
            <a:r>
              <a:rPr lang="en-IN" sz="2000" dirty="0" smtClean="0">
                <a:latin typeface="Bookman Old Style" pitchFamily="18" charset="0"/>
              </a:rPr>
              <a:t>issue-book </a:t>
            </a:r>
            <a:endParaRPr lang="en-IN" sz="2000" dirty="0" smtClean="0">
              <a:latin typeface="Bookman Old Style" pitchFamily="18" charset="0"/>
            </a:endParaRPr>
          </a:p>
          <a:p>
            <a:pPr marL="0" indent="0">
              <a:buNone/>
            </a:pPr>
            <a:r>
              <a:rPr lang="en-IN" sz="2000" dirty="0" smtClean="0">
                <a:latin typeface="Bookman Old Style" pitchFamily="18" charset="0"/>
              </a:rPr>
              <a:t>• </a:t>
            </a:r>
            <a:r>
              <a:rPr lang="en-IN" sz="2000" dirty="0" smtClean="0">
                <a:latin typeface="Bookman Old Style" pitchFamily="18" charset="0"/>
              </a:rPr>
              <a:t>query-book </a:t>
            </a:r>
            <a:endParaRPr lang="en-IN" sz="2000" dirty="0" smtClean="0">
              <a:latin typeface="Bookman Old Style" pitchFamily="18" charset="0"/>
            </a:endParaRPr>
          </a:p>
          <a:p>
            <a:pPr marL="0" indent="0">
              <a:buNone/>
            </a:pPr>
            <a:r>
              <a:rPr lang="en-IN" sz="2000" dirty="0" smtClean="0">
                <a:latin typeface="Bookman Old Style" pitchFamily="18" charset="0"/>
              </a:rPr>
              <a:t>• </a:t>
            </a:r>
            <a:r>
              <a:rPr lang="en-IN" sz="2000" dirty="0" smtClean="0">
                <a:latin typeface="Bookman Old Style" pitchFamily="18" charset="0"/>
              </a:rPr>
              <a:t>return-book </a:t>
            </a:r>
            <a:endParaRPr lang="en-IN" sz="2000" dirty="0" smtClean="0">
              <a:latin typeface="Bookman Old Style" pitchFamily="18" charset="0"/>
            </a:endParaRPr>
          </a:p>
          <a:p>
            <a:pPr marL="0" indent="0">
              <a:buNone/>
            </a:pPr>
            <a:r>
              <a:rPr lang="en-IN" sz="2000" dirty="0" smtClean="0">
                <a:latin typeface="Bookman Old Style" pitchFamily="18" charset="0"/>
              </a:rPr>
              <a:t>• create-member</a:t>
            </a:r>
          </a:p>
          <a:p>
            <a:pPr marL="0" indent="0">
              <a:buNone/>
            </a:pPr>
            <a:r>
              <a:rPr lang="en-IN" sz="2000" dirty="0" smtClean="0">
                <a:latin typeface="Bookman Old Style" pitchFamily="18" charset="0"/>
              </a:rPr>
              <a:t>• </a:t>
            </a:r>
            <a:r>
              <a:rPr lang="en-IN" sz="2000" dirty="0" smtClean="0">
                <a:latin typeface="Bookman Old Style" pitchFamily="18" charset="0"/>
              </a:rPr>
              <a:t>add-book, </a:t>
            </a:r>
            <a:r>
              <a:rPr lang="en-IN" sz="2000" dirty="0" smtClean="0">
                <a:latin typeface="Bookman Old Style" pitchFamily="18" charset="0"/>
              </a:rPr>
              <a:t>etc</a:t>
            </a:r>
          </a:p>
          <a:p>
            <a:pPr marL="0" indent="0"/>
            <a:r>
              <a:rPr lang="en-IN" sz="2000" dirty="0" smtClean="0">
                <a:latin typeface="Bookman Old Style" pitchFamily="18" charset="0"/>
              </a:rPr>
              <a:t>A use case typically involves a sequence of interactions between the user and the system. </a:t>
            </a:r>
            <a:endParaRPr lang="en-IN" sz="2000" dirty="0" smtClean="0">
              <a:latin typeface="Bookman Old Style" pitchFamily="18" charset="0"/>
            </a:endParaRPr>
          </a:p>
          <a:p>
            <a:pPr marL="0" indent="0"/>
            <a:r>
              <a:rPr lang="en-IN" sz="2000" dirty="0" smtClean="0">
                <a:latin typeface="Bookman Old Style" pitchFamily="18" charset="0"/>
              </a:rPr>
              <a:t>Even </a:t>
            </a:r>
            <a:r>
              <a:rPr lang="en-IN" sz="2000" dirty="0" smtClean="0">
                <a:latin typeface="Bookman Old Style" pitchFamily="18" charset="0"/>
              </a:rPr>
              <a:t>for the same use case, there can be several different sequences of </a:t>
            </a:r>
            <a:r>
              <a:rPr lang="en-IN" sz="2000" dirty="0" smtClean="0">
                <a:latin typeface="Bookman Old Style" pitchFamily="18" charset="0"/>
              </a:rPr>
              <a:t>interactions.</a:t>
            </a:r>
          </a:p>
          <a:p>
            <a:pPr marL="0" indent="0"/>
            <a:r>
              <a:rPr lang="en-IN" sz="2000" dirty="0" smtClean="0">
                <a:latin typeface="Bookman Old Style" pitchFamily="18" charset="0"/>
              </a:rPr>
              <a:t> </a:t>
            </a:r>
            <a:r>
              <a:rPr lang="en-IN" sz="2000" dirty="0" smtClean="0">
                <a:latin typeface="Bookman Old Style" pitchFamily="18" charset="0"/>
              </a:rPr>
              <a:t>A use case consists of one main line sequence and several alternate sequences. </a:t>
            </a:r>
            <a:endParaRPr lang="en-IN" sz="2000" dirty="0" smtClean="0">
              <a:latin typeface="Bookman Old Style" pitchFamily="18" charset="0"/>
            </a:endParaRPr>
          </a:p>
          <a:p>
            <a:pPr marL="0" indent="0"/>
            <a:r>
              <a:rPr lang="en-IN" sz="2000" dirty="0" smtClean="0">
                <a:latin typeface="Bookman Old Style" pitchFamily="18" charset="0"/>
              </a:rPr>
              <a:t>The </a:t>
            </a:r>
            <a:r>
              <a:rPr lang="en-IN" sz="2000" dirty="0" smtClean="0">
                <a:latin typeface="Bookman Old Style" pitchFamily="18" charset="0"/>
              </a:rPr>
              <a:t>main line sequence represents the interactions between a user and the system that normally take place. </a:t>
            </a:r>
            <a:endParaRPr lang="en-IN" sz="2000" b="1" dirty="0" smtClean="0">
              <a:latin typeface="Bookman Old Style" pitchFamily="18" charset="0"/>
            </a:endParaRPr>
          </a:p>
        </p:txBody>
      </p:sp>
    </p:spTree>
    <p:extLst>
      <p:ext uri="{BB962C8B-B14F-4D97-AF65-F5344CB8AC3E}">
        <p14:creationId xmlns:p14="http://schemas.microsoft.com/office/powerpoint/2010/main" xmlns="" val="1690214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dirty="0" smtClean="0">
                <a:solidFill>
                  <a:srgbClr val="FF0000"/>
                </a:solidFill>
                <a:latin typeface="Bookman Old Style" pitchFamily="18" charset="0"/>
              </a:rPr>
              <a:t>Representation of Use Cases</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5216232"/>
          </a:xfrm>
          <a:ln/>
        </p:spPr>
        <p:txBody>
          <a:bodyPr lIns="19841" tIns="51588" rIns="19841" bIns="51588">
            <a:normAutofit fontScale="92500" lnSpcReduction="10000"/>
          </a:bodyPr>
          <a:lstStyle/>
          <a:p>
            <a:pPr marL="0" indent="0"/>
            <a:r>
              <a:rPr lang="en-IN" sz="2000" dirty="0" smtClean="0">
                <a:latin typeface="Bookman Old Style" pitchFamily="18" charset="0"/>
              </a:rPr>
              <a:t>A use case model can be documented by drawing a use case diagram and writing an accompanying text elaborating the drawing</a:t>
            </a:r>
            <a:r>
              <a:rPr lang="en-IN" sz="2000" dirty="0" smtClean="0">
                <a:latin typeface="Bookman Old Style" pitchFamily="18" charset="0"/>
              </a:rPr>
              <a:t>.</a:t>
            </a:r>
          </a:p>
          <a:p>
            <a:pPr marL="0" indent="0"/>
            <a:r>
              <a:rPr lang="en-IN" sz="2000" dirty="0" smtClean="0">
                <a:latin typeface="Bookman Old Style" pitchFamily="18" charset="0"/>
              </a:rPr>
              <a:t> </a:t>
            </a:r>
            <a:r>
              <a:rPr lang="en-IN" sz="2000" dirty="0" smtClean="0">
                <a:latin typeface="Bookman Old Style" pitchFamily="18" charset="0"/>
              </a:rPr>
              <a:t>In the use case diagram, each use case is represented by an ellipse with the name of the use case written inside the ellipse</a:t>
            </a:r>
            <a:r>
              <a:rPr lang="en-IN" sz="2000" dirty="0" smtClean="0">
                <a:latin typeface="Bookman Old Style" pitchFamily="18" charset="0"/>
              </a:rPr>
              <a:t>.</a:t>
            </a:r>
          </a:p>
          <a:p>
            <a:pPr marL="0" indent="0"/>
            <a:r>
              <a:rPr lang="en-IN" sz="2000" dirty="0" smtClean="0">
                <a:latin typeface="Bookman Old Style" pitchFamily="18" charset="0"/>
              </a:rPr>
              <a:t> </a:t>
            </a:r>
            <a:r>
              <a:rPr lang="en-IN" sz="2000" dirty="0" smtClean="0">
                <a:latin typeface="Bookman Old Style" pitchFamily="18" charset="0"/>
              </a:rPr>
              <a:t>All the ellipses (i.e. use cases) of a system are enclosed within a rectangle which represents the </a:t>
            </a:r>
            <a:r>
              <a:rPr lang="en-IN" sz="2000" b="1" dirty="0" smtClean="0">
                <a:latin typeface="Bookman Old Style" pitchFamily="18" charset="0"/>
              </a:rPr>
              <a:t>system boundary</a:t>
            </a:r>
            <a:r>
              <a:rPr lang="en-IN" sz="2000" dirty="0" smtClean="0">
                <a:latin typeface="Bookman Old Style" pitchFamily="18" charset="0"/>
              </a:rPr>
              <a:t>. </a:t>
            </a:r>
            <a:endParaRPr lang="en-IN" sz="2000" dirty="0" smtClean="0">
              <a:latin typeface="Bookman Old Style" pitchFamily="18" charset="0"/>
            </a:endParaRPr>
          </a:p>
          <a:p>
            <a:pPr marL="0" indent="0"/>
            <a:r>
              <a:rPr lang="en-IN" sz="2000" dirty="0" smtClean="0">
                <a:latin typeface="Bookman Old Style" pitchFamily="18" charset="0"/>
              </a:rPr>
              <a:t>The </a:t>
            </a:r>
            <a:r>
              <a:rPr lang="en-IN" sz="2000" dirty="0" smtClean="0">
                <a:latin typeface="Bookman Old Style" pitchFamily="18" charset="0"/>
              </a:rPr>
              <a:t>name of the system being </a:t>
            </a:r>
            <a:r>
              <a:rPr lang="en-IN" sz="2000" dirty="0" err="1" smtClean="0">
                <a:latin typeface="Bookman Old Style" pitchFamily="18" charset="0"/>
              </a:rPr>
              <a:t>modeled</a:t>
            </a:r>
            <a:r>
              <a:rPr lang="en-IN" sz="2000" dirty="0" smtClean="0">
                <a:latin typeface="Bookman Old Style" pitchFamily="18" charset="0"/>
              </a:rPr>
              <a:t> (e.g., library information system ) appears inside the rectangle. </a:t>
            </a:r>
            <a:endParaRPr lang="en-IN" sz="2000" dirty="0" smtClean="0">
              <a:latin typeface="Bookman Old Style" pitchFamily="18" charset="0"/>
            </a:endParaRPr>
          </a:p>
          <a:p>
            <a:pPr marL="0" indent="0"/>
            <a:r>
              <a:rPr lang="en-IN" sz="2000" dirty="0" smtClean="0">
                <a:latin typeface="Bookman Old Style" pitchFamily="18" charset="0"/>
              </a:rPr>
              <a:t>The </a:t>
            </a:r>
            <a:r>
              <a:rPr lang="en-IN" sz="2000" dirty="0" smtClean="0">
                <a:latin typeface="Bookman Old Style" pitchFamily="18" charset="0"/>
              </a:rPr>
              <a:t>different users of the system are represented by using stick person icons</a:t>
            </a:r>
            <a:r>
              <a:rPr lang="en-IN" sz="2000" dirty="0" smtClean="0">
                <a:latin typeface="Bookman Old Style" pitchFamily="18" charset="0"/>
              </a:rPr>
              <a:t>.</a:t>
            </a:r>
          </a:p>
          <a:p>
            <a:pPr marL="0" indent="0"/>
            <a:r>
              <a:rPr lang="en-IN" sz="2000" dirty="0" smtClean="0">
                <a:latin typeface="Bookman Old Style" pitchFamily="18" charset="0"/>
              </a:rPr>
              <a:t> </a:t>
            </a:r>
            <a:r>
              <a:rPr lang="en-IN" sz="2000" dirty="0" smtClean="0">
                <a:latin typeface="Bookman Old Style" pitchFamily="18" charset="0"/>
              </a:rPr>
              <a:t>Each stick person icon is referred to as an actor</a:t>
            </a:r>
            <a:r>
              <a:rPr lang="en-IN" sz="2000" dirty="0" smtClean="0">
                <a:latin typeface="Bookman Old Style" pitchFamily="18" charset="0"/>
              </a:rPr>
              <a:t>.</a:t>
            </a:r>
          </a:p>
          <a:p>
            <a:pPr marL="0" indent="0"/>
            <a:r>
              <a:rPr lang="en-IN" sz="2000" dirty="0" smtClean="0">
                <a:latin typeface="Bookman Old Style" pitchFamily="18" charset="0"/>
              </a:rPr>
              <a:t> An </a:t>
            </a:r>
            <a:r>
              <a:rPr lang="en-IN" sz="2000" dirty="0" smtClean="0">
                <a:latin typeface="Bookman Old Style" pitchFamily="18" charset="0"/>
              </a:rPr>
              <a:t>actor is a role played by a user with respect to the system use. </a:t>
            </a:r>
            <a:endParaRPr lang="en-IN" sz="2000" dirty="0" smtClean="0">
              <a:latin typeface="Bookman Old Style" pitchFamily="18" charset="0"/>
            </a:endParaRPr>
          </a:p>
          <a:p>
            <a:pPr marL="0" indent="0"/>
            <a:r>
              <a:rPr lang="en-IN" sz="2000" dirty="0" smtClean="0">
                <a:latin typeface="Bookman Old Style" pitchFamily="18" charset="0"/>
              </a:rPr>
              <a:t>It </a:t>
            </a:r>
            <a:r>
              <a:rPr lang="en-IN" sz="2000" dirty="0" smtClean="0">
                <a:latin typeface="Bookman Old Style" pitchFamily="18" charset="0"/>
              </a:rPr>
              <a:t>is possible that the same user may play the role of multiple actors</a:t>
            </a:r>
            <a:r>
              <a:rPr lang="en-IN" sz="2000" dirty="0" smtClean="0">
                <a:latin typeface="Bookman Old Style" pitchFamily="18" charset="0"/>
              </a:rPr>
              <a:t>.</a:t>
            </a:r>
          </a:p>
          <a:p>
            <a:pPr marL="0" indent="0"/>
            <a:r>
              <a:rPr lang="en-IN" sz="2000" dirty="0" smtClean="0">
                <a:latin typeface="Bookman Old Style" pitchFamily="18" charset="0"/>
              </a:rPr>
              <a:t> </a:t>
            </a:r>
            <a:r>
              <a:rPr lang="en-IN" sz="2000" dirty="0" smtClean="0">
                <a:latin typeface="Bookman Old Style" pitchFamily="18" charset="0"/>
              </a:rPr>
              <a:t>An actor can participate in one or more use cases. </a:t>
            </a:r>
            <a:endParaRPr lang="en-IN" sz="2000" dirty="0" smtClean="0">
              <a:latin typeface="Bookman Old Style" pitchFamily="18" charset="0"/>
            </a:endParaRPr>
          </a:p>
          <a:p>
            <a:pPr marL="0" indent="0"/>
            <a:r>
              <a:rPr lang="en-IN" sz="2000" dirty="0" smtClean="0">
                <a:latin typeface="Bookman Old Style" pitchFamily="18" charset="0"/>
              </a:rPr>
              <a:t>The </a:t>
            </a:r>
            <a:r>
              <a:rPr lang="en-IN" sz="2000" dirty="0" smtClean="0">
                <a:latin typeface="Bookman Old Style" pitchFamily="18" charset="0"/>
              </a:rPr>
              <a:t>line connecting an actor and the use case is called the communication relationship</a:t>
            </a:r>
            <a:r>
              <a:rPr lang="en-IN" sz="2000" dirty="0" smtClean="0">
                <a:latin typeface="Bookman Old Style" pitchFamily="18" charset="0"/>
              </a:rPr>
              <a:t>.</a:t>
            </a:r>
          </a:p>
          <a:p>
            <a:pPr marL="0" indent="0"/>
            <a:r>
              <a:rPr lang="en-IN" sz="2000" dirty="0" smtClean="0">
                <a:latin typeface="Bookman Old Style" pitchFamily="18" charset="0"/>
              </a:rPr>
              <a:t>Both </a:t>
            </a:r>
            <a:r>
              <a:rPr lang="en-IN" sz="2000" dirty="0" smtClean="0">
                <a:latin typeface="Bookman Old Style" pitchFamily="18" charset="0"/>
              </a:rPr>
              <a:t>human users and external systems can be represented by stick person icons. When a stick person icon represents an external system, it is annotated by the stereotype &lt;&gt;.</a:t>
            </a:r>
            <a:endParaRPr lang="en-IN" sz="2000" b="1" dirty="0" smtClean="0">
              <a:latin typeface="Bookman Old Style" pitchFamily="18" charset="0"/>
            </a:endParaRPr>
          </a:p>
        </p:txBody>
      </p:sp>
    </p:spTree>
    <p:extLst>
      <p:ext uri="{BB962C8B-B14F-4D97-AF65-F5344CB8AC3E}">
        <p14:creationId xmlns:p14="http://schemas.microsoft.com/office/powerpoint/2010/main" xmlns="" val="1690214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dirty="0" smtClean="0">
                <a:solidFill>
                  <a:srgbClr val="FF0000"/>
                </a:solidFill>
                <a:latin typeface="Bookman Old Style" pitchFamily="18" charset="0"/>
              </a:rPr>
              <a:t>Why Develop the Use Case Diagram?</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5216232"/>
          </a:xfrm>
          <a:ln/>
        </p:spPr>
        <p:txBody>
          <a:bodyPr lIns="19841" tIns="51588" rIns="19841" bIns="51588">
            <a:normAutofit/>
          </a:bodyPr>
          <a:lstStyle/>
          <a:p>
            <a:pPr marL="0" indent="0"/>
            <a:r>
              <a:rPr lang="en-IN" sz="2000" dirty="0" smtClean="0">
                <a:latin typeface="Bookman Old Style" pitchFamily="18" charset="0"/>
              </a:rPr>
              <a:t>The </a:t>
            </a:r>
            <a:r>
              <a:rPr lang="en-IN" sz="2000" dirty="0" smtClean="0">
                <a:latin typeface="Bookman Old Style" pitchFamily="18" charset="0"/>
              </a:rPr>
              <a:t>use case model forms the core model to which all other models must </a:t>
            </a:r>
            <a:r>
              <a:rPr lang="en-IN" sz="2000" dirty="0" smtClean="0">
                <a:latin typeface="Bookman Old Style" pitchFamily="18" charset="0"/>
              </a:rPr>
              <a:t>conform</a:t>
            </a:r>
          </a:p>
          <a:p>
            <a:pPr marL="0" indent="0"/>
            <a:r>
              <a:rPr lang="en-IN" sz="2000" dirty="0" smtClean="0">
                <a:latin typeface="Bookman Old Style" pitchFamily="18" charset="0"/>
              </a:rPr>
              <a:t>Identifying </a:t>
            </a:r>
            <a:r>
              <a:rPr lang="en-IN" sz="2000" dirty="0" smtClean="0">
                <a:latin typeface="Bookman Old Style" pitchFamily="18" charset="0"/>
              </a:rPr>
              <a:t>the different types of users (actors) </a:t>
            </a:r>
            <a:r>
              <a:rPr lang="en-IN" sz="2000" dirty="0" smtClean="0">
                <a:latin typeface="Bookman Old Style" pitchFamily="18" charset="0"/>
              </a:rPr>
              <a:t> </a:t>
            </a:r>
            <a:r>
              <a:rPr lang="en-IN" sz="2000" dirty="0" smtClean="0">
                <a:latin typeface="Bookman Old Style" pitchFamily="18" charset="0"/>
              </a:rPr>
              <a:t>in implementing a security mechanism through a login system, so that each actor can invoke only those functionalities to which he is entitled to</a:t>
            </a:r>
            <a:r>
              <a:rPr lang="en-IN" sz="2000" dirty="0" smtClean="0">
                <a:latin typeface="Bookman Old Style" pitchFamily="18" charset="0"/>
              </a:rPr>
              <a:t>.</a:t>
            </a:r>
          </a:p>
          <a:p>
            <a:pPr marL="0" indent="0"/>
            <a:r>
              <a:rPr lang="en-IN" sz="2000" dirty="0" smtClean="0">
                <a:latin typeface="Bookman Old Style" pitchFamily="18" charset="0"/>
              </a:rPr>
              <a:t> </a:t>
            </a:r>
            <a:r>
              <a:rPr lang="en-IN" sz="2000" dirty="0" smtClean="0">
                <a:latin typeface="Bookman Old Style" pitchFamily="18" charset="0"/>
              </a:rPr>
              <a:t>Another important use is in designing the user interface in the implementation of the use case </a:t>
            </a:r>
            <a:r>
              <a:rPr lang="en-IN" sz="2000" dirty="0" err="1" smtClean="0">
                <a:latin typeface="Bookman Old Style" pitchFamily="18" charset="0"/>
              </a:rPr>
              <a:t>targetted</a:t>
            </a:r>
            <a:r>
              <a:rPr lang="en-IN" sz="2000" dirty="0" smtClean="0">
                <a:latin typeface="Bookman Old Style" pitchFamily="18" charset="0"/>
              </a:rPr>
              <a:t> for each specific category of users who would use the use </a:t>
            </a:r>
            <a:r>
              <a:rPr lang="en-IN" sz="2000" dirty="0" smtClean="0">
                <a:latin typeface="Bookman Old Style" pitchFamily="18" charset="0"/>
              </a:rPr>
              <a:t>case.</a:t>
            </a:r>
          </a:p>
          <a:p>
            <a:pPr marL="0" indent="0"/>
            <a:r>
              <a:rPr lang="en-IN" sz="2000" dirty="0" smtClean="0">
                <a:latin typeface="Bookman Old Style" pitchFamily="18" charset="0"/>
              </a:rPr>
              <a:t>Another </a:t>
            </a:r>
            <a:r>
              <a:rPr lang="en-IN" sz="2000" dirty="0" smtClean="0">
                <a:latin typeface="Bookman Old Style" pitchFamily="18" charset="0"/>
              </a:rPr>
              <a:t>possible use is in preparing the documentation (e.g. users’ manual) targeted at each category of user. </a:t>
            </a:r>
            <a:endParaRPr lang="en-IN" sz="2000" dirty="0" smtClean="0">
              <a:latin typeface="Bookman Old Style" pitchFamily="18" charset="0"/>
            </a:endParaRPr>
          </a:p>
          <a:p>
            <a:pPr marL="0" indent="0"/>
            <a:r>
              <a:rPr lang="en-IN" sz="2000" dirty="0" smtClean="0">
                <a:latin typeface="Bookman Old Style" pitchFamily="18" charset="0"/>
              </a:rPr>
              <a:t>Further</a:t>
            </a:r>
            <a:r>
              <a:rPr lang="en-IN" sz="2000" dirty="0" smtClean="0">
                <a:latin typeface="Bookman Old Style" pitchFamily="18" charset="0"/>
              </a:rPr>
              <a:t>, actors help in identifying the use cases and understanding the exact functioning of the system.</a:t>
            </a:r>
            <a:endParaRPr lang="en-IN" sz="2000" b="1" dirty="0" smtClean="0">
              <a:latin typeface="Bookman Old Style" pitchFamily="18" charset="0"/>
            </a:endParaRPr>
          </a:p>
        </p:txBody>
      </p:sp>
    </p:spTree>
    <p:extLst>
      <p:ext uri="{BB962C8B-B14F-4D97-AF65-F5344CB8AC3E}">
        <p14:creationId xmlns:p14="http://schemas.microsoft.com/office/powerpoint/2010/main" xmlns="" val="1690214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fontScale="90000"/>
          </a:bodyPr>
          <a:lstStyle/>
          <a:p>
            <a:r>
              <a:rPr lang="en-IN" dirty="0" smtClean="0">
                <a:solidFill>
                  <a:srgbClr val="FF0000"/>
                </a:solidFill>
                <a:latin typeface="Bookman Old Style" pitchFamily="18" charset="0"/>
              </a:rPr>
              <a:t>How to Identify the Use Cases of a System?</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5216232"/>
          </a:xfrm>
          <a:ln/>
        </p:spPr>
        <p:txBody>
          <a:bodyPr lIns="19841" tIns="51588" rIns="19841" bIns="51588">
            <a:normAutofit/>
          </a:bodyPr>
          <a:lstStyle/>
          <a:p>
            <a:pPr marL="0" indent="0"/>
            <a:r>
              <a:rPr lang="en-IN" sz="2000" dirty="0" smtClean="0">
                <a:latin typeface="Bookman Old Style" pitchFamily="18" charset="0"/>
              </a:rPr>
              <a:t>The </a:t>
            </a:r>
            <a:r>
              <a:rPr lang="en-IN" sz="2000" dirty="0" smtClean="0">
                <a:latin typeface="Bookman Old Style" pitchFamily="18" charset="0"/>
              </a:rPr>
              <a:t>high-level requirements specified in the SRS document correspond to the use </a:t>
            </a:r>
            <a:r>
              <a:rPr lang="en-IN" sz="2000" dirty="0" smtClean="0">
                <a:latin typeface="Bookman Old Style" pitchFamily="18" charset="0"/>
              </a:rPr>
              <a:t>cases.</a:t>
            </a:r>
          </a:p>
          <a:p>
            <a:pPr marL="0" indent="0"/>
            <a:r>
              <a:rPr lang="en-IN" sz="2000" dirty="0" smtClean="0">
                <a:latin typeface="Bookman Old Style" pitchFamily="18" charset="0"/>
              </a:rPr>
              <a:t>In </a:t>
            </a:r>
            <a:r>
              <a:rPr lang="en-IN" sz="2000" dirty="0" smtClean="0">
                <a:latin typeface="Bookman Old Style" pitchFamily="18" charset="0"/>
              </a:rPr>
              <a:t>the absence of a </a:t>
            </a:r>
            <a:r>
              <a:rPr lang="en-IN" sz="2000" dirty="0" smtClean="0">
                <a:latin typeface="Bookman Old Style" pitchFamily="18" charset="0"/>
              </a:rPr>
              <a:t>well formulated </a:t>
            </a:r>
            <a:r>
              <a:rPr lang="en-IN" sz="2000" dirty="0" smtClean="0">
                <a:latin typeface="Bookman Old Style" pitchFamily="18" charset="0"/>
              </a:rPr>
              <a:t>SRS document, a popular method of identifying the use cases is actor-based. </a:t>
            </a:r>
            <a:endParaRPr lang="en-IN" sz="2000" dirty="0" smtClean="0">
              <a:latin typeface="Bookman Old Style" pitchFamily="18" charset="0"/>
            </a:endParaRPr>
          </a:p>
          <a:p>
            <a:pPr marL="0" indent="0"/>
            <a:r>
              <a:rPr lang="en-IN" sz="2000" dirty="0" smtClean="0">
                <a:latin typeface="Bookman Old Style" pitchFamily="18" charset="0"/>
              </a:rPr>
              <a:t>This </a:t>
            </a:r>
            <a:r>
              <a:rPr lang="en-IN" sz="2000" dirty="0" smtClean="0">
                <a:latin typeface="Bookman Old Style" pitchFamily="18" charset="0"/>
              </a:rPr>
              <a:t>involves first identifying the different types of actors and their usage of the system. </a:t>
            </a:r>
            <a:endParaRPr lang="en-IN" sz="2000" dirty="0" smtClean="0">
              <a:latin typeface="Bookman Old Style" pitchFamily="18" charset="0"/>
            </a:endParaRPr>
          </a:p>
          <a:p>
            <a:pPr marL="0" indent="0"/>
            <a:r>
              <a:rPr lang="en-IN" sz="2000" dirty="0" smtClean="0">
                <a:latin typeface="Bookman Old Style" pitchFamily="18" charset="0"/>
              </a:rPr>
              <a:t>For </a:t>
            </a:r>
            <a:r>
              <a:rPr lang="en-IN" sz="2000" dirty="0" smtClean="0">
                <a:latin typeface="Bookman Old Style" pitchFamily="18" charset="0"/>
              </a:rPr>
              <a:t>each actor </a:t>
            </a:r>
            <a:r>
              <a:rPr lang="en-IN" sz="2000" dirty="0" smtClean="0">
                <a:latin typeface="Bookman Old Style" pitchFamily="18" charset="0"/>
              </a:rPr>
              <a:t>the different </a:t>
            </a:r>
            <a:r>
              <a:rPr lang="en-IN" sz="2000" dirty="0" smtClean="0">
                <a:latin typeface="Bookman Old Style" pitchFamily="18" charset="0"/>
              </a:rPr>
              <a:t>functions </a:t>
            </a:r>
            <a:r>
              <a:rPr lang="en-IN" sz="2000" dirty="0" smtClean="0">
                <a:latin typeface="Bookman Old Style" pitchFamily="18" charset="0"/>
              </a:rPr>
              <a:t>are </a:t>
            </a:r>
            <a:r>
              <a:rPr lang="en-IN" sz="2000" dirty="0" smtClean="0">
                <a:latin typeface="Bookman Old Style" pitchFamily="18" charset="0"/>
              </a:rPr>
              <a:t>identified</a:t>
            </a:r>
            <a:r>
              <a:rPr lang="en-IN" sz="2000" dirty="0" smtClean="0">
                <a:latin typeface="Bookman Old Style" pitchFamily="18" charset="0"/>
              </a:rPr>
              <a:t>.</a:t>
            </a:r>
          </a:p>
          <a:p>
            <a:pPr marL="0" indent="0"/>
            <a:r>
              <a:rPr lang="en-IN" sz="2000" dirty="0" smtClean="0">
                <a:latin typeface="Bookman Old Style" pitchFamily="18" charset="0"/>
              </a:rPr>
              <a:t> </a:t>
            </a:r>
            <a:r>
              <a:rPr lang="en-IN" sz="2000" dirty="0" smtClean="0">
                <a:latin typeface="Bookman Old Style" pitchFamily="18" charset="0"/>
              </a:rPr>
              <a:t>For example, for a Library Automation System, the categories of users can be </a:t>
            </a:r>
            <a:r>
              <a:rPr lang="en-IN" sz="2000" b="1" dirty="0" smtClean="0">
                <a:latin typeface="Bookman Old Style" pitchFamily="18" charset="0"/>
              </a:rPr>
              <a:t>members, librarian, and the accountant. </a:t>
            </a:r>
            <a:endParaRPr lang="en-IN" sz="2000" b="1" dirty="0" smtClean="0">
              <a:latin typeface="Bookman Old Style" pitchFamily="18" charset="0"/>
            </a:endParaRPr>
          </a:p>
          <a:p>
            <a:pPr marL="0" indent="0"/>
            <a:r>
              <a:rPr lang="en-IN" sz="2000" dirty="0" smtClean="0">
                <a:latin typeface="Bookman Old Style" pitchFamily="18" charset="0"/>
              </a:rPr>
              <a:t>Each </a:t>
            </a:r>
            <a:r>
              <a:rPr lang="en-IN" sz="2000" dirty="0" smtClean="0">
                <a:latin typeface="Bookman Old Style" pitchFamily="18" charset="0"/>
              </a:rPr>
              <a:t>user typically focuses on a set of functionalities. </a:t>
            </a:r>
            <a:endParaRPr lang="en-IN" sz="2000" dirty="0" smtClean="0">
              <a:latin typeface="Bookman Old Style" pitchFamily="18" charset="0"/>
            </a:endParaRPr>
          </a:p>
          <a:p>
            <a:pPr marL="0" indent="0"/>
            <a:r>
              <a:rPr lang="en-IN" sz="2000" dirty="0" smtClean="0">
                <a:latin typeface="Bookman Old Style" pitchFamily="18" charset="0"/>
              </a:rPr>
              <a:t>The </a:t>
            </a:r>
            <a:r>
              <a:rPr lang="en-IN" sz="2000" dirty="0" smtClean="0">
                <a:latin typeface="Bookman Old Style" pitchFamily="18" charset="0"/>
              </a:rPr>
              <a:t>member typically concerns himself with </a:t>
            </a:r>
            <a:r>
              <a:rPr lang="en-IN" sz="2000" dirty="0" smtClean="0">
                <a:solidFill>
                  <a:srgbClr val="FF0000"/>
                </a:solidFill>
                <a:latin typeface="Bookman Old Style" pitchFamily="18" charset="0"/>
              </a:rPr>
              <a:t>book issue, return, and renewal </a:t>
            </a:r>
            <a:r>
              <a:rPr lang="en-IN" sz="2000" dirty="0" smtClean="0">
                <a:solidFill>
                  <a:srgbClr val="FF0000"/>
                </a:solidFill>
                <a:latin typeface="Bookman Old Style" pitchFamily="18" charset="0"/>
              </a:rPr>
              <a:t>aspects.</a:t>
            </a:r>
          </a:p>
          <a:p>
            <a:pPr marL="0" indent="0"/>
            <a:r>
              <a:rPr lang="en-IN" sz="2000" dirty="0" smtClean="0">
                <a:latin typeface="Bookman Old Style" pitchFamily="18" charset="0"/>
              </a:rPr>
              <a:t>The </a:t>
            </a:r>
            <a:r>
              <a:rPr lang="en-IN" sz="2000" dirty="0" smtClean="0">
                <a:latin typeface="Bookman Old Style" pitchFamily="18" charset="0"/>
              </a:rPr>
              <a:t>librarian concerns himself with </a:t>
            </a:r>
            <a:r>
              <a:rPr lang="en-IN" sz="2000" dirty="0" smtClean="0">
                <a:solidFill>
                  <a:srgbClr val="FF0000"/>
                </a:solidFill>
                <a:latin typeface="Bookman Old Style" pitchFamily="18" charset="0"/>
              </a:rPr>
              <a:t>creation and deletion of the member and book records. </a:t>
            </a:r>
            <a:endParaRPr lang="en-IN" sz="2000" dirty="0" smtClean="0">
              <a:solidFill>
                <a:srgbClr val="FF0000"/>
              </a:solidFill>
              <a:latin typeface="Bookman Old Style" pitchFamily="18" charset="0"/>
            </a:endParaRPr>
          </a:p>
          <a:p>
            <a:pPr marL="0" indent="0"/>
            <a:r>
              <a:rPr lang="en-IN" sz="2000" dirty="0" smtClean="0">
                <a:latin typeface="Bookman Old Style" pitchFamily="18" charset="0"/>
              </a:rPr>
              <a:t>The </a:t>
            </a:r>
            <a:r>
              <a:rPr lang="en-IN" sz="2000" dirty="0" smtClean="0">
                <a:latin typeface="Bookman Old Style" pitchFamily="18" charset="0"/>
              </a:rPr>
              <a:t>accountant concerns itself with the </a:t>
            </a:r>
            <a:r>
              <a:rPr lang="en-IN" sz="2000" dirty="0" smtClean="0">
                <a:solidFill>
                  <a:srgbClr val="FF0000"/>
                </a:solidFill>
                <a:latin typeface="Bookman Old Style" pitchFamily="18" charset="0"/>
              </a:rPr>
              <a:t>amount collected from membership fees and the expenses aspects.</a:t>
            </a:r>
            <a:endParaRPr lang="en-IN" sz="2000" b="1" dirty="0" smtClean="0">
              <a:solidFill>
                <a:srgbClr val="FF0000"/>
              </a:solidFill>
              <a:latin typeface="Bookman Old Style" pitchFamily="18" charset="0"/>
            </a:endParaRPr>
          </a:p>
        </p:txBody>
      </p:sp>
    </p:spTree>
    <p:extLst>
      <p:ext uri="{BB962C8B-B14F-4D97-AF65-F5344CB8AC3E}">
        <p14:creationId xmlns:p14="http://schemas.microsoft.com/office/powerpoint/2010/main" xmlns="" val="1690214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498764" y="165619"/>
            <a:ext cx="10796597" cy="1137719"/>
          </a:xfrm>
          <a:ln/>
        </p:spPr>
        <p:txBody>
          <a:bodyPr lIns="19841" tIns="51588" rIns="19841" bIns="51588">
            <a:normAutofit fontScale="90000"/>
          </a:bodyPr>
          <a:lstStyle/>
          <a:p>
            <a:r>
              <a:rPr lang="en-IN" dirty="0" smtClean="0">
                <a:solidFill>
                  <a:srgbClr val="FF0000"/>
                </a:solidFill>
                <a:latin typeface="Bookman Old Style" pitchFamily="18" charset="0"/>
              </a:rPr>
              <a:t>Essential Use Case versus Real Use Case</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5216232"/>
          </a:xfrm>
          <a:ln/>
        </p:spPr>
        <p:txBody>
          <a:bodyPr lIns="19841" tIns="51588" rIns="19841" bIns="51588">
            <a:normAutofit/>
          </a:bodyPr>
          <a:lstStyle/>
          <a:p>
            <a:pPr marL="0" indent="0"/>
            <a:r>
              <a:rPr lang="en-IN" sz="2000" b="1" dirty="0" smtClean="0">
                <a:latin typeface="Bookman Old Style" pitchFamily="18" charset="0"/>
              </a:rPr>
              <a:t>Essential use cases </a:t>
            </a:r>
            <a:r>
              <a:rPr lang="en-IN" sz="2000" dirty="0" smtClean="0">
                <a:latin typeface="Bookman Old Style" pitchFamily="18" charset="0"/>
              </a:rPr>
              <a:t>are created during early requirements elicitation</a:t>
            </a:r>
            <a:r>
              <a:rPr lang="en-IN" sz="2000" dirty="0" smtClean="0">
                <a:latin typeface="Bookman Old Style" pitchFamily="18" charset="0"/>
              </a:rPr>
              <a:t>.</a:t>
            </a:r>
          </a:p>
          <a:p>
            <a:pPr marL="0" indent="0"/>
            <a:r>
              <a:rPr lang="en-IN" sz="2000" dirty="0" smtClean="0">
                <a:latin typeface="Bookman Old Style" pitchFamily="18" charset="0"/>
              </a:rPr>
              <a:t> </a:t>
            </a:r>
            <a:r>
              <a:rPr lang="en-IN" sz="2000" dirty="0" smtClean="0">
                <a:latin typeface="Bookman Old Style" pitchFamily="18" charset="0"/>
              </a:rPr>
              <a:t>These are also early problem analysis </a:t>
            </a:r>
            <a:r>
              <a:rPr lang="en-IN" sz="2000" dirty="0" err="1" smtClean="0">
                <a:latin typeface="Bookman Old Style" pitchFamily="18" charset="0"/>
              </a:rPr>
              <a:t>artifacts</a:t>
            </a:r>
            <a:r>
              <a:rPr lang="en-IN" sz="2000" dirty="0" smtClean="0">
                <a:latin typeface="Bookman Old Style" pitchFamily="18" charset="0"/>
              </a:rPr>
              <a:t>. </a:t>
            </a:r>
            <a:endParaRPr lang="en-IN" sz="2000" dirty="0" smtClean="0">
              <a:latin typeface="Bookman Old Style" pitchFamily="18" charset="0"/>
            </a:endParaRPr>
          </a:p>
          <a:p>
            <a:pPr marL="0" indent="0"/>
            <a:r>
              <a:rPr lang="en-IN" sz="2000" dirty="0" smtClean="0">
                <a:latin typeface="Bookman Old Style" pitchFamily="18" charset="0"/>
              </a:rPr>
              <a:t>They </a:t>
            </a:r>
            <a:r>
              <a:rPr lang="en-IN" sz="2000" dirty="0" smtClean="0">
                <a:latin typeface="Bookman Old Style" pitchFamily="18" charset="0"/>
              </a:rPr>
              <a:t>are independent of the design decisions and tend to be correct over long periods of time. </a:t>
            </a:r>
            <a:endParaRPr lang="en-IN" sz="2000" dirty="0" smtClean="0">
              <a:latin typeface="Bookman Old Style" pitchFamily="18" charset="0"/>
            </a:endParaRPr>
          </a:p>
          <a:p>
            <a:pPr marL="0" indent="0"/>
            <a:r>
              <a:rPr lang="en-IN" sz="2000" b="1" dirty="0" smtClean="0">
                <a:latin typeface="Bookman Old Style" pitchFamily="18" charset="0"/>
              </a:rPr>
              <a:t>Real </a:t>
            </a:r>
            <a:r>
              <a:rPr lang="en-IN" sz="2000" b="1" dirty="0" smtClean="0">
                <a:latin typeface="Bookman Old Style" pitchFamily="18" charset="0"/>
              </a:rPr>
              <a:t>use cases </a:t>
            </a:r>
            <a:r>
              <a:rPr lang="en-IN" sz="2000" dirty="0" smtClean="0">
                <a:latin typeface="Bookman Old Style" pitchFamily="18" charset="0"/>
              </a:rPr>
              <a:t>describe the functionality of the system in terms of its actual current design committed to specific input/output technologies. </a:t>
            </a:r>
            <a:endParaRPr lang="en-IN" sz="2000" dirty="0" smtClean="0">
              <a:latin typeface="Bookman Old Style" pitchFamily="18" charset="0"/>
            </a:endParaRPr>
          </a:p>
          <a:p>
            <a:pPr marL="0" indent="0"/>
            <a:r>
              <a:rPr lang="en-IN" sz="2000" dirty="0" smtClean="0">
                <a:latin typeface="Bookman Old Style" pitchFamily="18" charset="0"/>
              </a:rPr>
              <a:t>The </a:t>
            </a:r>
            <a:r>
              <a:rPr lang="en-IN" sz="2000" dirty="0" smtClean="0">
                <a:latin typeface="Bookman Old Style" pitchFamily="18" charset="0"/>
              </a:rPr>
              <a:t>real use cases can be developed only after the design decisions have been </a:t>
            </a:r>
            <a:r>
              <a:rPr lang="en-IN" sz="2000" dirty="0" smtClean="0">
                <a:latin typeface="Bookman Old Style" pitchFamily="18" charset="0"/>
              </a:rPr>
              <a:t>made.</a:t>
            </a:r>
          </a:p>
          <a:p>
            <a:pPr marL="0" indent="0"/>
            <a:r>
              <a:rPr lang="en-IN" sz="2000" dirty="0" smtClean="0">
                <a:latin typeface="Bookman Old Style" pitchFamily="18" charset="0"/>
              </a:rPr>
              <a:t>Real </a:t>
            </a:r>
            <a:r>
              <a:rPr lang="en-IN" sz="2000" dirty="0" smtClean="0">
                <a:latin typeface="Bookman Old Style" pitchFamily="18" charset="0"/>
              </a:rPr>
              <a:t>use cases are a design </a:t>
            </a:r>
            <a:r>
              <a:rPr lang="en-IN" sz="2000" dirty="0" err="1" smtClean="0">
                <a:latin typeface="Bookman Old Style" pitchFamily="18" charset="0"/>
              </a:rPr>
              <a:t>artifact</a:t>
            </a:r>
            <a:r>
              <a:rPr lang="en-IN" sz="2000" dirty="0" smtClean="0">
                <a:latin typeface="Bookman Old Style" pitchFamily="18" charset="0"/>
              </a:rPr>
              <a:t>.</a:t>
            </a:r>
          </a:p>
          <a:p>
            <a:pPr marL="0" indent="0"/>
            <a:r>
              <a:rPr lang="en-IN" sz="2000" dirty="0" smtClean="0">
                <a:latin typeface="Bookman Old Style" pitchFamily="18" charset="0"/>
              </a:rPr>
              <a:t>Sometimes </a:t>
            </a:r>
            <a:r>
              <a:rPr lang="en-IN" sz="2000" dirty="0" smtClean="0">
                <a:latin typeface="Bookman Old Style" pitchFamily="18" charset="0"/>
              </a:rPr>
              <a:t>organisations commit to development contracts that include the detailed user interface specifications</a:t>
            </a:r>
            <a:r>
              <a:rPr lang="en-IN" sz="2000" dirty="0" smtClean="0">
                <a:latin typeface="Bookman Old Style" pitchFamily="18" charset="0"/>
              </a:rPr>
              <a:t>.</a:t>
            </a:r>
          </a:p>
          <a:p>
            <a:pPr marL="0" indent="0"/>
            <a:r>
              <a:rPr lang="en-IN" sz="2000" dirty="0" smtClean="0">
                <a:latin typeface="Bookman Old Style" pitchFamily="18" charset="0"/>
              </a:rPr>
              <a:t> </a:t>
            </a:r>
            <a:r>
              <a:rPr lang="en-IN" sz="2000" dirty="0" smtClean="0">
                <a:latin typeface="Bookman Old Style" pitchFamily="18" charset="0"/>
              </a:rPr>
              <a:t>In such cases, there is no distinction between the essential use case and the real use case.</a:t>
            </a:r>
            <a:endParaRPr lang="en-IN" sz="2000" b="1" dirty="0" smtClean="0">
              <a:solidFill>
                <a:srgbClr val="FF0000"/>
              </a:solidFill>
              <a:latin typeface="Bookman Old Style" pitchFamily="18" charset="0"/>
            </a:endParaRPr>
          </a:p>
        </p:txBody>
      </p:sp>
    </p:spTree>
    <p:extLst>
      <p:ext uri="{BB962C8B-B14F-4D97-AF65-F5344CB8AC3E}">
        <p14:creationId xmlns:p14="http://schemas.microsoft.com/office/powerpoint/2010/main" xmlns="" val="169021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ea typeface="Calibri"/>
                <a:cs typeface="Arial"/>
              </a:rPr>
              <a:t>Approaches to software design</a:t>
            </a:r>
            <a:endParaRPr lang="en-GB" sz="2000" dirty="0">
              <a:solidFill>
                <a:srgbClr val="0033CC"/>
              </a:solidFill>
            </a:endParaRPr>
          </a:p>
        </p:txBody>
      </p:sp>
      <p:sp>
        <p:nvSpPr>
          <p:cNvPr id="965635" name="Rectangle 3"/>
          <p:cNvSpPr>
            <a:spLocks noGrp="1" noChangeArrowheads="1"/>
          </p:cNvSpPr>
          <p:nvPr>
            <p:ph type="body" idx="1"/>
          </p:nvPr>
        </p:nvSpPr>
        <p:spPr>
          <a:xfrm>
            <a:off x="296883" y="1433950"/>
            <a:ext cx="11214266" cy="4871847"/>
          </a:xfrm>
          <a:ln/>
        </p:spPr>
        <p:txBody>
          <a:bodyPr lIns="19841" tIns="51588" rIns="19841" bIns="51588">
            <a:normAutofit/>
          </a:bodyPr>
          <a:lstStyle/>
          <a:p>
            <a:pPr lvl="0">
              <a:buNone/>
            </a:pPr>
            <a:r>
              <a:rPr lang="en-IN" sz="2000" dirty="0" smtClean="0">
                <a:latin typeface="Bookman Old Style" pitchFamily="18" charset="0"/>
              </a:rPr>
              <a:t>There are two fundamental approaches to software design</a:t>
            </a:r>
          </a:p>
          <a:p>
            <a:pPr lvl="0"/>
            <a:r>
              <a:rPr lang="en-IN" sz="2000" dirty="0" smtClean="0">
                <a:latin typeface="Bookman Old Style" pitchFamily="18" charset="0"/>
              </a:rPr>
              <a:t>function-oriented design</a:t>
            </a:r>
          </a:p>
          <a:p>
            <a:pPr lvl="0"/>
            <a:r>
              <a:rPr lang="en-IN" sz="2000" dirty="0" smtClean="0">
                <a:latin typeface="Bookman Old Style" pitchFamily="18" charset="0"/>
              </a:rPr>
              <a:t>object-oriented design</a:t>
            </a:r>
          </a:p>
          <a:p>
            <a:pPr>
              <a:buNone/>
            </a:pPr>
            <a:r>
              <a:rPr lang="en-IN" sz="2000" b="1" dirty="0" smtClean="0">
                <a:solidFill>
                  <a:srgbClr val="FF0000"/>
                </a:solidFill>
                <a:latin typeface="Bookman Old Style" pitchFamily="18" charset="0"/>
              </a:rPr>
              <a:t>Function-oriented Design</a:t>
            </a:r>
          </a:p>
          <a:p>
            <a:pPr>
              <a:buNone/>
            </a:pPr>
            <a:r>
              <a:rPr lang="en-IN" sz="2000" dirty="0" smtClean="0">
                <a:latin typeface="Bookman Old Style" pitchFamily="18" charset="0"/>
              </a:rPr>
              <a:t>Features of the function-oriented design approach:</a:t>
            </a:r>
          </a:p>
          <a:p>
            <a:pPr>
              <a:buNone/>
            </a:pPr>
            <a:r>
              <a:rPr lang="en-IN" sz="2000" b="1" dirty="0" smtClean="0">
                <a:latin typeface="Bookman Old Style" pitchFamily="18" charset="0"/>
              </a:rPr>
              <a:t>Top-down decomposition: </a:t>
            </a:r>
          </a:p>
          <a:p>
            <a:r>
              <a:rPr lang="en-IN" sz="2000" dirty="0" smtClean="0">
                <a:latin typeface="Bookman Old Style" pitchFamily="18" charset="0"/>
              </a:rPr>
              <a:t>     A system, to start with, is viewed as a black box that provides certain services (also known as high-level functions) to the users of the system. </a:t>
            </a:r>
          </a:p>
          <a:p>
            <a:r>
              <a:rPr lang="en-IN" sz="2000" dirty="0" smtClean="0">
                <a:latin typeface="Bookman Old Style" pitchFamily="18" charset="0"/>
              </a:rPr>
              <a:t>     In top-down decomposition, starting at a high-level view of the system, each high-level function is successively refined into more detailed functions</a:t>
            </a:r>
            <a:r>
              <a:rPr lang="en-IN" sz="2000" dirty="0" smtClean="0"/>
              <a:t>. </a:t>
            </a:r>
            <a:endParaRPr lang="en-IN" sz="2000" b="1" dirty="0">
              <a:solidFill>
                <a:srgbClr val="FF0000"/>
              </a:solidFill>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498764" y="165619"/>
            <a:ext cx="10796597" cy="1137719"/>
          </a:xfrm>
          <a:ln/>
        </p:spPr>
        <p:txBody>
          <a:bodyPr lIns="19841" tIns="51588" rIns="19841" bIns="51588">
            <a:normAutofit/>
          </a:bodyPr>
          <a:lstStyle/>
          <a:p>
            <a:r>
              <a:rPr lang="en-IN" dirty="0" smtClean="0">
                <a:solidFill>
                  <a:srgbClr val="FF0000"/>
                </a:solidFill>
                <a:latin typeface="Bookman Old Style" pitchFamily="18" charset="0"/>
              </a:rPr>
              <a:t>Class Diagram</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5216232"/>
          </a:xfrm>
          <a:ln/>
        </p:spPr>
        <p:txBody>
          <a:bodyPr lIns="19841" tIns="51588" rIns="19841" bIns="51588">
            <a:normAutofit/>
          </a:bodyPr>
          <a:lstStyle/>
          <a:p>
            <a:pPr marL="0" indent="0"/>
            <a:r>
              <a:rPr lang="en-IN" sz="2000" dirty="0" smtClean="0">
                <a:latin typeface="Bookman Old Style" pitchFamily="18" charset="0"/>
              </a:rPr>
              <a:t>The classes represent entities with common features, i.e., attributes and </a:t>
            </a:r>
            <a:r>
              <a:rPr lang="en-IN" sz="2000" dirty="0" smtClean="0">
                <a:latin typeface="Bookman Old Style" pitchFamily="18" charset="0"/>
              </a:rPr>
              <a:t>operations.</a:t>
            </a:r>
          </a:p>
          <a:p>
            <a:pPr marL="0" indent="0"/>
            <a:r>
              <a:rPr lang="en-IN" sz="2000" dirty="0" smtClean="0">
                <a:latin typeface="Bookman Old Style" pitchFamily="18" charset="0"/>
              </a:rPr>
              <a:t>Classes </a:t>
            </a:r>
            <a:r>
              <a:rPr lang="en-IN" sz="2000" dirty="0" smtClean="0">
                <a:latin typeface="Bookman Old Style" pitchFamily="18" charset="0"/>
              </a:rPr>
              <a:t>are represented as solid outline rectangles with </a:t>
            </a:r>
            <a:r>
              <a:rPr lang="en-IN" sz="2000" dirty="0" smtClean="0">
                <a:latin typeface="Bookman Old Style" pitchFamily="18" charset="0"/>
              </a:rPr>
              <a:t>compartments</a:t>
            </a:r>
            <a:r>
              <a:rPr lang="en-IN" sz="2000" dirty="0" smtClean="0">
                <a:latin typeface="Bookman Old Style" pitchFamily="18" charset="0"/>
              </a:rPr>
              <a:t>.</a:t>
            </a:r>
            <a:r>
              <a:rPr lang="en-IN" sz="2000" dirty="0" smtClean="0">
                <a:latin typeface="Bookman Old Style" pitchFamily="18" charset="0"/>
              </a:rPr>
              <a:t> </a:t>
            </a:r>
          </a:p>
          <a:p>
            <a:pPr marL="0" indent="0"/>
            <a:r>
              <a:rPr lang="en-IN" sz="2000" dirty="0" smtClean="0">
                <a:latin typeface="Bookman Old Style" pitchFamily="18" charset="0"/>
              </a:rPr>
              <a:t>The </a:t>
            </a:r>
            <a:r>
              <a:rPr lang="en-IN" sz="2000" dirty="0" smtClean="0">
                <a:latin typeface="Bookman Old Style" pitchFamily="18" charset="0"/>
              </a:rPr>
              <a:t>class name is usually written using mixed case convention and begins with an uppercase (e.g. </a:t>
            </a:r>
            <a:r>
              <a:rPr lang="en-IN" sz="2000" dirty="0" err="1" smtClean="0">
                <a:latin typeface="Bookman Old Style" pitchFamily="18" charset="0"/>
              </a:rPr>
              <a:t>LibraryMember</a:t>
            </a:r>
            <a:r>
              <a:rPr lang="en-IN" sz="2000" dirty="0" smtClean="0">
                <a:latin typeface="Bookman Old Style" pitchFamily="18" charset="0"/>
              </a:rPr>
              <a:t>). </a:t>
            </a:r>
          </a:p>
          <a:p>
            <a:pPr marL="0" indent="0"/>
            <a:r>
              <a:rPr lang="en-IN" sz="2000" dirty="0" smtClean="0">
                <a:latin typeface="Bookman Old Style" pitchFamily="18" charset="0"/>
              </a:rPr>
              <a:t>Classes </a:t>
            </a:r>
            <a:r>
              <a:rPr lang="en-IN" sz="2000" dirty="0" smtClean="0">
                <a:latin typeface="Bookman Old Style" pitchFamily="18" charset="0"/>
              </a:rPr>
              <a:t>have optional attributes and operations compartments</a:t>
            </a:r>
            <a:r>
              <a:rPr lang="en-IN" sz="2000" dirty="0" smtClean="0">
                <a:latin typeface="Bookman Old Style" pitchFamily="18" charset="0"/>
              </a:rPr>
              <a:t>.</a:t>
            </a:r>
          </a:p>
          <a:p>
            <a:pPr marL="0" indent="0"/>
            <a:r>
              <a:rPr lang="en-IN" sz="2000" dirty="0" smtClean="0">
                <a:latin typeface="Bookman Old Style" pitchFamily="18" charset="0"/>
              </a:rPr>
              <a:t>Association between two classes is represented by drawing a straight line between the concerned classes</a:t>
            </a:r>
            <a:r>
              <a:rPr lang="en-IN" sz="2000" dirty="0" smtClean="0">
                <a:latin typeface="Bookman Old Style" pitchFamily="18" charset="0"/>
              </a:rPr>
              <a:t>.</a:t>
            </a:r>
          </a:p>
          <a:p>
            <a:pPr marL="0" indent="0"/>
            <a:r>
              <a:rPr lang="en-IN" sz="2000" dirty="0" smtClean="0">
                <a:latin typeface="Bookman Old Style" pitchFamily="18" charset="0"/>
              </a:rPr>
              <a:t>The multiplicity indicates how many instances of one class are associated with the other. </a:t>
            </a:r>
            <a:endParaRPr lang="en-IN" sz="2000" dirty="0" smtClean="0">
              <a:latin typeface="Bookman Old Style" pitchFamily="18" charset="0"/>
            </a:endParaRPr>
          </a:p>
          <a:p>
            <a:pPr marL="0" indent="0"/>
            <a:r>
              <a:rPr lang="en-IN" sz="2000" dirty="0" smtClean="0">
                <a:latin typeface="Bookman Old Style" pitchFamily="18" charset="0"/>
              </a:rPr>
              <a:t>Aggregation is a special type of association relation where the involved classes are not only associated to each other, but a whole-part relationship exists between them</a:t>
            </a:r>
            <a:r>
              <a:rPr lang="en-IN" sz="2000" dirty="0" smtClean="0">
                <a:latin typeface="Bookman Old Style" pitchFamily="18" charset="0"/>
              </a:rPr>
              <a:t>.</a:t>
            </a:r>
          </a:p>
          <a:p>
            <a:pPr marL="0" indent="0"/>
            <a:r>
              <a:rPr lang="en-IN" sz="2000" dirty="0" smtClean="0">
                <a:latin typeface="Bookman Old Style" pitchFamily="18" charset="0"/>
              </a:rPr>
              <a:t>The inheritance relationship is represented by means of an empty arrow pointing from the subclass to the </a:t>
            </a:r>
            <a:r>
              <a:rPr lang="en-IN" sz="2000" dirty="0" err="1" smtClean="0">
                <a:latin typeface="Bookman Old Style" pitchFamily="18" charset="0"/>
              </a:rPr>
              <a:t>superclass</a:t>
            </a:r>
            <a:r>
              <a:rPr lang="en-IN" sz="2000" dirty="0" smtClean="0">
                <a:latin typeface="Bookman Old Style" pitchFamily="18" charset="0"/>
              </a:rPr>
              <a:t>.</a:t>
            </a:r>
          </a:p>
          <a:p>
            <a:pPr marL="0" indent="0"/>
            <a:r>
              <a:rPr lang="en-IN" sz="2000" dirty="0" smtClean="0">
                <a:latin typeface="Bookman Old Style" pitchFamily="18" charset="0"/>
              </a:rPr>
              <a:t>A dependency relationship is shown as a dotted arrow (see Figure 7.28) that is drawn from the dependent class to the independent class.</a:t>
            </a:r>
            <a:endParaRPr lang="en-IN" sz="2000" dirty="0" smtClean="0">
              <a:latin typeface="Bookman Old Style" pitchFamily="18" charset="0"/>
            </a:endParaRPr>
          </a:p>
        </p:txBody>
      </p:sp>
    </p:spTree>
    <p:extLst>
      <p:ext uri="{BB962C8B-B14F-4D97-AF65-F5344CB8AC3E}">
        <p14:creationId xmlns:p14="http://schemas.microsoft.com/office/powerpoint/2010/main" xmlns="" val="1690214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498764" y="165619"/>
            <a:ext cx="10796597" cy="1137719"/>
          </a:xfrm>
          <a:ln/>
        </p:spPr>
        <p:txBody>
          <a:bodyPr lIns="19841" tIns="51588" rIns="19841" bIns="51588">
            <a:normAutofit/>
          </a:bodyPr>
          <a:lstStyle/>
          <a:p>
            <a:r>
              <a:rPr lang="en-IN" dirty="0" smtClean="0">
                <a:solidFill>
                  <a:srgbClr val="FF0000"/>
                </a:solidFill>
                <a:latin typeface="Bookman Old Style" pitchFamily="18" charset="0"/>
              </a:rPr>
              <a:t>INTERACTION </a:t>
            </a:r>
            <a:r>
              <a:rPr lang="en-IN" dirty="0" smtClean="0">
                <a:solidFill>
                  <a:srgbClr val="FF0000"/>
                </a:solidFill>
                <a:latin typeface="Bookman Old Style" pitchFamily="18" charset="0"/>
              </a:rPr>
              <a:t>DIAGRAMS</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5216232"/>
          </a:xfrm>
          <a:ln/>
        </p:spPr>
        <p:txBody>
          <a:bodyPr lIns="19841" tIns="51588" rIns="19841" bIns="51588">
            <a:normAutofit/>
          </a:bodyPr>
          <a:lstStyle/>
          <a:p>
            <a:pPr marL="0" indent="0"/>
            <a:r>
              <a:rPr lang="en-IN" sz="2000" dirty="0" smtClean="0">
                <a:latin typeface="Bookman Old Style" pitchFamily="18" charset="0"/>
              </a:rPr>
              <a:t>There are two kinds of interaction diagrams—sequence diagrams and collaboration diagrams. </a:t>
            </a:r>
            <a:endParaRPr lang="en-IN" sz="2000" dirty="0" smtClean="0">
              <a:latin typeface="Bookman Old Style" pitchFamily="18" charset="0"/>
            </a:endParaRPr>
          </a:p>
          <a:p>
            <a:pPr marL="0" indent="0"/>
            <a:r>
              <a:rPr lang="en-IN" sz="2000" dirty="0" smtClean="0">
                <a:latin typeface="Bookman Old Style" pitchFamily="18" charset="0"/>
              </a:rPr>
              <a:t>These </a:t>
            </a:r>
            <a:r>
              <a:rPr lang="en-IN" sz="2000" dirty="0" smtClean="0">
                <a:latin typeface="Bookman Old Style" pitchFamily="18" charset="0"/>
              </a:rPr>
              <a:t>two diagrams are equivalent in the sense that any one diagram can be derived automatically from the </a:t>
            </a:r>
            <a:r>
              <a:rPr lang="en-IN" sz="2000" dirty="0" smtClean="0">
                <a:latin typeface="Bookman Old Style" pitchFamily="18" charset="0"/>
              </a:rPr>
              <a:t>other</a:t>
            </a:r>
          </a:p>
          <a:p>
            <a:pPr marL="0" indent="0"/>
            <a:r>
              <a:rPr lang="en-IN" sz="2000" b="1" dirty="0" smtClean="0">
                <a:latin typeface="Bookman Old Style" pitchFamily="18" charset="0"/>
              </a:rPr>
              <a:t>Sequence </a:t>
            </a:r>
            <a:r>
              <a:rPr lang="en-IN" sz="2000" b="1" dirty="0" smtClean="0">
                <a:latin typeface="Bookman Old Style" pitchFamily="18" charset="0"/>
              </a:rPr>
              <a:t>diagram</a:t>
            </a:r>
          </a:p>
          <a:p>
            <a:pPr marL="0" lvl="0" indent="0"/>
            <a:r>
              <a:rPr lang="en-IN" sz="2000" dirty="0" smtClean="0">
                <a:latin typeface="Bookman Old Style" pitchFamily="18" charset="0"/>
              </a:rPr>
              <a:t>A sequence diagram shows interaction among </a:t>
            </a:r>
            <a:r>
              <a:rPr lang="en-IN" sz="2000" dirty="0" smtClean="0">
                <a:latin typeface="Bookman Old Style" pitchFamily="18" charset="0"/>
              </a:rPr>
              <a:t>objects.</a:t>
            </a:r>
          </a:p>
          <a:p>
            <a:pPr marL="0" lvl="0" indent="0"/>
            <a:r>
              <a:rPr lang="en-IN" sz="2000" dirty="0" smtClean="0">
                <a:latin typeface="Bookman Old Style" pitchFamily="18" charset="0"/>
              </a:rPr>
              <a:t>The diagram deals with some sequences, which are the sequence of messages flowing from one object to another.</a:t>
            </a:r>
          </a:p>
          <a:p>
            <a:pPr marL="0" indent="0"/>
            <a:r>
              <a:rPr lang="en-IN" sz="2000" dirty="0" smtClean="0">
                <a:latin typeface="Bookman Old Style" pitchFamily="18" charset="0"/>
              </a:rPr>
              <a:t>The vertical dashed line is called the object’s lifeline</a:t>
            </a:r>
            <a:r>
              <a:rPr lang="en-IN" sz="2000" dirty="0" smtClean="0">
                <a:latin typeface="Bookman Old Style" pitchFamily="18" charset="0"/>
              </a:rPr>
              <a:t>.</a:t>
            </a:r>
          </a:p>
          <a:p>
            <a:pPr marL="0" indent="0"/>
            <a:r>
              <a:rPr lang="en-IN" sz="2000" dirty="0" smtClean="0">
                <a:latin typeface="Bookman Old Style" pitchFamily="18" charset="0"/>
              </a:rPr>
              <a:t>Each message is labelled with </a:t>
            </a:r>
            <a:r>
              <a:rPr lang="en-IN" sz="2000" dirty="0" smtClean="0">
                <a:latin typeface="Bookman Old Style" pitchFamily="18" charset="0"/>
              </a:rPr>
              <a:t>the </a:t>
            </a:r>
            <a:r>
              <a:rPr lang="en-IN" sz="2000" dirty="0" smtClean="0">
                <a:latin typeface="Bookman Old Style" pitchFamily="18" charset="0"/>
              </a:rPr>
              <a:t>message name</a:t>
            </a:r>
            <a:r>
              <a:rPr lang="en-IN" sz="2000" dirty="0" smtClean="0">
                <a:latin typeface="Bookman Old Style" pitchFamily="18" charset="0"/>
              </a:rPr>
              <a:t>.</a:t>
            </a:r>
          </a:p>
        </p:txBody>
      </p:sp>
    </p:spTree>
    <p:extLst>
      <p:ext uri="{BB962C8B-B14F-4D97-AF65-F5344CB8AC3E}">
        <p14:creationId xmlns:p14="http://schemas.microsoft.com/office/powerpoint/2010/main" xmlns="" val="1690214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498764" y="165619"/>
            <a:ext cx="10796597" cy="1137719"/>
          </a:xfrm>
          <a:ln/>
        </p:spPr>
        <p:txBody>
          <a:bodyPr lIns="19841" tIns="51588" rIns="19841" bIns="51588">
            <a:normAutofit/>
          </a:bodyPr>
          <a:lstStyle/>
          <a:p>
            <a:r>
              <a:rPr lang="en-IN" dirty="0" smtClean="0">
                <a:solidFill>
                  <a:srgbClr val="FF0000"/>
                </a:solidFill>
                <a:latin typeface="Bookman Old Style" pitchFamily="18" charset="0"/>
              </a:rPr>
              <a:t>INTERACTION </a:t>
            </a:r>
            <a:r>
              <a:rPr lang="en-IN" dirty="0" smtClean="0">
                <a:solidFill>
                  <a:srgbClr val="FF0000"/>
                </a:solidFill>
                <a:latin typeface="Bookman Old Style" pitchFamily="18" charset="0"/>
              </a:rPr>
              <a:t>DIAGRAMS</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5216232"/>
          </a:xfrm>
          <a:ln/>
        </p:spPr>
        <p:txBody>
          <a:bodyPr lIns="19841" tIns="51588" rIns="19841" bIns="51588">
            <a:normAutofit/>
          </a:bodyPr>
          <a:lstStyle/>
          <a:p>
            <a:pPr marL="0" indent="0"/>
            <a:r>
              <a:rPr lang="en-IN" sz="2000" b="1" dirty="0" smtClean="0">
                <a:latin typeface="Bookman Old Style" pitchFamily="18" charset="0"/>
              </a:rPr>
              <a:t>Collaboration diagram</a:t>
            </a:r>
          </a:p>
          <a:p>
            <a:pPr marL="0" indent="0"/>
            <a:r>
              <a:rPr lang="en-IN" sz="2000" dirty="0" smtClean="0">
                <a:latin typeface="Bookman Old Style" pitchFamily="18" charset="0"/>
              </a:rPr>
              <a:t>A collaboration diagram shows both structural and behavioural aspects explicitly</a:t>
            </a:r>
            <a:r>
              <a:rPr lang="en-IN" sz="2000" dirty="0" smtClean="0">
                <a:latin typeface="Bookman Old Style" pitchFamily="18" charset="0"/>
              </a:rPr>
              <a:t>.</a:t>
            </a:r>
          </a:p>
          <a:p>
            <a:pPr marL="0" indent="0"/>
            <a:r>
              <a:rPr lang="en-IN" sz="2000" dirty="0" smtClean="0">
                <a:latin typeface="Bookman Old Style" pitchFamily="18" charset="0"/>
              </a:rPr>
              <a:t> A </a:t>
            </a:r>
            <a:r>
              <a:rPr lang="en-IN" sz="2000" dirty="0" smtClean="0">
                <a:latin typeface="Bookman Old Style" pitchFamily="18" charset="0"/>
              </a:rPr>
              <a:t>sequence diagram </a:t>
            </a:r>
            <a:r>
              <a:rPr lang="en-IN" sz="2000" dirty="0" smtClean="0">
                <a:latin typeface="Bookman Old Style" pitchFamily="18" charset="0"/>
              </a:rPr>
              <a:t>shows </a:t>
            </a:r>
            <a:r>
              <a:rPr lang="en-IN" sz="2000" dirty="0" smtClean="0">
                <a:latin typeface="Bookman Old Style" pitchFamily="18" charset="0"/>
              </a:rPr>
              <a:t>only the behavioural aspects. </a:t>
            </a:r>
            <a:endParaRPr lang="en-IN" sz="2000" dirty="0" smtClean="0">
              <a:latin typeface="Bookman Old Style" pitchFamily="18" charset="0"/>
            </a:endParaRPr>
          </a:p>
          <a:p>
            <a:pPr marL="0" indent="0"/>
            <a:r>
              <a:rPr lang="en-IN" sz="2000" dirty="0" smtClean="0">
                <a:latin typeface="Bookman Old Style" pitchFamily="18" charset="0"/>
              </a:rPr>
              <a:t>The </a:t>
            </a:r>
            <a:r>
              <a:rPr lang="en-IN" sz="2000" dirty="0" smtClean="0">
                <a:latin typeface="Bookman Old Style" pitchFamily="18" charset="0"/>
              </a:rPr>
              <a:t>structural aspect of a collaboration diagram consists of objects and links among them indicating association. </a:t>
            </a:r>
            <a:endParaRPr lang="en-IN" sz="2000" dirty="0" smtClean="0">
              <a:latin typeface="Bookman Old Style" pitchFamily="18" charset="0"/>
            </a:endParaRPr>
          </a:p>
          <a:p>
            <a:pPr marL="0" indent="0"/>
            <a:r>
              <a:rPr lang="en-IN" sz="2000" dirty="0" smtClean="0">
                <a:latin typeface="Bookman Old Style" pitchFamily="18" charset="0"/>
              </a:rPr>
              <a:t>In </a:t>
            </a:r>
            <a:r>
              <a:rPr lang="en-IN" sz="2000" dirty="0" smtClean="0">
                <a:latin typeface="Bookman Old Style" pitchFamily="18" charset="0"/>
              </a:rPr>
              <a:t>this diagram, each object is also called a collaborator</a:t>
            </a:r>
            <a:r>
              <a:rPr lang="en-IN" sz="2000" dirty="0" smtClean="0">
                <a:latin typeface="Bookman Old Style" pitchFamily="18" charset="0"/>
              </a:rPr>
              <a:t>.</a:t>
            </a:r>
          </a:p>
          <a:p>
            <a:pPr marL="0" indent="0"/>
            <a:r>
              <a:rPr lang="en-IN" sz="2000" dirty="0" smtClean="0">
                <a:latin typeface="Bookman Old Style" pitchFamily="18" charset="0"/>
              </a:rPr>
              <a:t> </a:t>
            </a:r>
            <a:r>
              <a:rPr lang="en-IN" sz="2000" dirty="0" smtClean="0">
                <a:latin typeface="Bookman Old Style" pitchFamily="18" charset="0"/>
              </a:rPr>
              <a:t>The behavioural aspect is described by the set of messages exchanged among the different collaborators</a:t>
            </a:r>
            <a:r>
              <a:rPr lang="en-IN" sz="2000" dirty="0" smtClean="0">
                <a:latin typeface="Bookman Old Style" pitchFamily="18" charset="0"/>
              </a:rPr>
              <a:t>.</a:t>
            </a:r>
          </a:p>
          <a:p>
            <a:pPr marL="0" indent="0"/>
            <a:r>
              <a:rPr lang="en-IN" sz="2000" dirty="0" smtClean="0">
                <a:latin typeface="Bookman Old Style" pitchFamily="18" charset="0"/>
              </a:rPr>
              <a:t> </a:t>
            </a:r>
            <a:r>
              <a:rPr lang="en-IN" sz="2000" dirty="0" smtClean="0">
                <a:latin typeface="Bookman Old Style" pitchFamily="18" charset="0"/>
              </a:rPr>
              <a:t>The link between objects is shown as a solid line and can be used to send messages between two objects. </a:t>
            </a:r>
            <a:endParaRPr lang="en-IN" sz="2000" dirty="0" smtClean="0">
              <a:latin typeface="Bookman Old Style" pitchFamily="18" charset="0"/>
            </a:endParaRPr>
          </a:p>
          <a:p>
            <a:pPr marL="0" indent="0"/>
            <a:r>
              <a:rPr lang="en-IN" sz="2000" dirty="0" smtClean="0">
                <a:latin typeface="Bookman Old Style" pitchFamily="18" charset="0"/>
              </a:rPr>
              <a:t>The </a:t>
            </a:r>
            <a:r>
              <a:rPr lang="en-IN" sz="2000" dirty="0" smtClean="0">
                <a:latin typeface="Bookman Old Style" pitchFamily="18" charset="0"/>
              </a:rPr>
              <a:t>message is shown as a labelled arrow placed near the link. </a:t>
            </a:r>
            <a:endParaRPr lang="en-IN" sz="2000" dirty="0" smtClean="0">
              <a:latin typeface="Bookman Old Style" pitchFamily="18" charset="0"/>
            </a:endParaRPr>
          </a:p>
          <a:p>
            <a:pPr marL="0" indent="0"/>
            <a:r>
              <a:rPr lang="en-IN" sz="2000" dirty="0" smtClean="0">
                <a:latin typeface="Bookman Old Style" pitchFamily="18" charset="0"/>
              </a:rPr>
              <a:t>Messages </a:t>
            </a:r>
            <a:r>
              <a:rPr lang="en-IN" sz="2000" dirty="0" smtClean="0">
                <a:latin typeface="Bookman Old Style" pitchFamily="18" charset="0"/>
              </a:rPr>
              <a:t>are prefixed with sequence numbers because they are the only way to describe the relative sequencing of the messages in this </a:t>
            </a:r>
            <a:r>
              <a:rPr lang="en-IN" sz="2000" dirty="0" smtClean="0">
                <a:latin typeface="Bookman Old Style" pitchFamily="18" charset="0"/>
              </a:rPr>
              <a:t>diagram.</a:t>
            </a:r>
            <a:endParaRPr lang="en-IN" sz="2000" dirty="0" smtClean="0">
              <a:latin typeface="Bookman Old Style" pitchFamily="18" charset="0"/>
            </a:endParaRPr>
          </a:p>
        </p:txBody>
      </p:sp>
    </p:spTree>
    <p:extLst>
      <p:ext uri="{BB962C8B-B14F-4D97-AF65-F5344CB8AC3E}">
        <p14:creationId xmlns:p14="http://schemas.microsoft.com/office/powerpoint/2010/main" xmlns="" val="1690214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498764" y="165619"/>
            <a:ext cx="10796597" cy="1137719"/>
          </a:xfrm>
          <a:ln/>
        </p:spPr>
        <p:txBody>
          <a:bodyPr lIns="19841" tIns="51588" rIns="19841" bIns="51588">
            <a:normAutofit/>
          </a:bodyPr>
          <a:lstStyle/>
          <a:p>
            <a:r>
              <a:rPr lang="en-IN" dirty="0" smtClean="0">
                <a:solidFill>
                  <a:srgbClr val="FF0000"/>
                </a:solidFill>
                <a:latin typeface="Bookman Old Style" pitchFamily="18" charset="0"/>
              </a:rPr>
              <a:t>ACTIVITY </a:t>
            </a:r>
            <a:r>
              <a:rPr lang="en-IN" dirty="0" smtClean="0">
                <a:solidFill>
                  <a:srgbClr val="FF0000"/>
                </a:solidFill>
                <a:latin typeface="Bookman Old Style" pitchFamily="18" charset="0"/>
              </a:rPr>
              <a:t>DIAGRAM</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5216232"/>
          </a:xfrm>
          <a:ln/>
        </p:spPr>
        <p:txBody>
          <a:bodyPr lIns="19841" tIns="51588" rIns="19841" bIns="51588">
            <a:normAutofit/>
          </a:bodyPr>
          <a:lstStyle/>
          <a:p>
            <a:pPr marL="0" indent="0"/>
            <a:r>
              <a:rPr lang="en-IN" sz="2000" dirty="0" smtClean="0">
                <a:latin typeface="Bookman Old Style" pitchFamily="18" charset="0"/>
              </a:rPr>
              <a:t>The activity diagram focuses on representing various activities </a:t>
            </a:r>
            <a:r>
              <a:rPr lang="en-IN" sz="2000" dirty="0" smtClean="0">
                <a:latin typeface="Bookman Old Style" pitchFamily="18" charset="0"/>
              </a:rPr>
              <a:t> </a:t>
            </a:r>
            <a:r>
              <a:rPr lang="en-IN" sz="2000" dirty="0" smtClean="0">
                <a:latin typeface="Bookman Old Style" pitchFamily="18" charset="0"/>
              </a:rPr>
              <a:t>and their sequence of </a:t>
            </a:r>
            <a:r>
              <a:rPr lang="en-IN" sz="2000" dirty="0" smtClean="0">
                <a:latin typeface="Bookman Old Style" pitchFamily="18" charset="0"/>
              </a:rPr>
              <a:t>actions.</a:t>
            </a:r>
          </a:p>
          <a:p>
            <a:pPr marL="0" indent="0"/>
            <a:r>
              <a:rPr lang="en-IN" sz="2000" dirty="0" smtClean="0">
                <a:latin typeface="Bookman Old Style" pitchFamily="18" charset="0"/>
              </a:rPr>
              <a:t> Activity diagrams are normally employed in business process modelling</a:t>
            </a:r>
            <a:r>
              <a:rPr lang="en-IN" sz="2000" dirty="0" smtClean="0">
                <a:latin typeface="Bookman Old Style" pitchFamily="18" charset="0"/>
              </a:rPr>
              <a:t>.</a:t>
            </a:r>
          </a:p>
          <a:p>
            <a:pPr marL="0" indent="0"/>
            <a:r>
              <a:rPr lang="en-IN" sz="2000" dirty="0" smtClean="0">
                <a:latin typeface="Bookman Old Style" pitchFamily="18" charset="0"/>
              </a:rPr>
              <a:t> </a:t>
            </a:r>
            <a:r>
              <a:rPr lang="en-IN" sz="2000" dirty="0" smtClean="0">
                <a:latin typeface="Bookman Old Style" pitchFamily="18" charset="0"/>
              </a:rPr>
              <a:t>This is carried out during the initial stages of requirements analysis and </a:t>
            </a:r>
            <a:r>
              <a:rPr lang="en-IN" sz="2000" dirty="0" smtClean="0">
                <a:latin typeface="Bookman Old Style" pitchFamily="18" charset="0"/>
              </a:rPr>
              <a:t>specification.</a:t>
            </a:r>
          </a:p>
          <a:p>
            <a:pPr marL="0" indent="0"/>
            <a:r>
              <a:rPr lang="en-IN" sz="2000" dirty="0" smtClean="0">
                <a:latin typeface="Bookman Old Style" pitchFamily="18" charset="0"/>
              </a:rPr>
              <a:t>Activity </a:t>
            </a:r>
            <a:r>
              <a:rPr lang="en-IN" sz="2000" dirty="0" smtClean="0">
                <a:latin typeface="Bookman Old Style" pitchFamily="18" charset="0"/>
              </a:rPr>
              <a:t>diagram describes the flow of control in a system. </a:t>
            </a:r>
            <a:endParaRPr lang="en-IN" sz="2000" dirty="0" smtClean="0">
              <a:latin typeface="Bookman Old Style" pitchFamily="18" charset="0"/>
            </a:endParaRPr>
          </a:p>
          <a:p>
            <a:pPr marL="0" indent="0"/>
            <a:r>
              <a:rPr lang="en-IN" sz="2000" dirty="0" smtClean="0">
                <a:latin typeface="Bookman Old Style" pitchFamily="18" charset="0"/>
              </a:rPr>
              <a:t>The </a:t>
            </a:r>
            <a:r>
              <a:rPr lang="en-IN" sz="2000" dirty="0" smtClean="0">
                <a:latin typeface="Bookman Old Style" pitchFamily="18" charset="0"/>
              </a:rPr>
              <a:t>flow can be sequential, concurrent, or </a:t>
            </a:r>
            <a:r>
              <a:rPr lang="en-IN" sz="2000" dirty="0" smtClean="0">
                <a:latin typeface="Bookman Old Style" pitchFamily="18" charset="0"/>
              </a:rPr>
              <a:t>branched.</a:t>
            </a:r>
          </a:p>
          <a:p>
            <a:pPr marL="0" indent="0"/>
            <a:r>
              <a:rPr lang="en-IN" sz="2000" dirty="0" smtClean="0">
                <a:latin typeface="Bookman Old Style" pitchFamily="18" charset="0"/>
              </a:rPr>
              <a:t>Activities </a:t>
            </a:r>
            <a:r>
              <a:rPr lang="en-IN" sz="2000" dirty="0" smtClean="0">
                <a:latin typeface="Bookman Old Style" pitchFamily="18" charset="0"/>
              </a:rPr>
              <a:t>are nothing but the functions of a system.</a:t>
            </a:r>
          </a:p>
        </p:txBody>
      </p:sp>
    </p:spTree>
    <p:extLst>
      <p:ext uri="{BB962C8B-B14F-4D97-AF65-F5344CB8AC3E}">
        <p14:creationId xmlns:p14="http://schemas.microsoft.com/office/powerpoint/2010/main" xmlns="" val="1690214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498764" y="165619"/>
            <a:ext cx="10796597" cy="1137719"/>
          </a:xfrm>
          <a:ln/>
        </p:spPr>
        <p:txBody>
          <a:bodyPr lIns="19841" tIns="51588" rIns="19841" bIns="51588">
            <a:normAutofit/>
          </a:bodyPr>
          <a:lstStyle/>
          <a:p>
            <a:r>
              <a:rPr lang="en-IN" dirty="0" smtClean="0">
                <a:solidFill>
                  <a:srgbClr val="FF0000"/>
                </a:solidFill>
                <a:latin typeface="Bookman Old Style" pitchFamily="18" charset="0"/>
              </a:rPr>
              <a:t>STATE CHART </a:t>
            </a:r>
            <a:r>
              <a:rPr lang="en-IN" dirty="0" smtClean="0">
                <a:solidFill>
                  <a:srgbClr val="FF0000"/>
                </a:solidFill>
                <a:latin typeface="Bookman Old Style" pitchFamily="18" charset="0"/>
              </a:rPr>
              <a:t>DIAGRAM</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5216232"/>
          </a:xfrm>
          <a:ln/>
        </p:spPr>
        <p:txBody>
          <a:bodyPr lIns="19841" tIns="51588" rIns="19841" bIns="51588">
            <a:normAutofit/>
          </a:bodyPr>
          <a:lstStyle/>
          <a:p>
            <a:pPr marL="0" indent="0"/>
            <a:r>
              <a:rPr lang="en-IN" sz="2000" dirty="0" smtClean="0">
                <a:latin typeface="Bookman Old Style" pitchFamily="18" charset="0"/>
              </a:rPr>
              <a:t>A state chart diagram is normally used to model how the state of an object changes in its life time</a:t>
            </a:r>
            <a:r>
              <a:rPr lang="en-IN" sz="2000" dirty="0" smtClean="0">
                <a:latin typeface="Bookman Old Style" pitchFamily="18" charset="0"/>
              </a:rPr>
              <a:t>.</a:t>
            </a:r>
          </a:p>
          <a:p>
            <a:pPr marL="0" indent="0"/>
            <a:r>
              <a:rPr lang="en-IN" sz="2000" dirty="0" smtClean="0">
                <a:latin typeface="Bookman Old Style" pitchFamily="18" charset="0"/>
              </a:rPr>
              <a:t> </a:t>
            </a:r>
            <a:r>
              <a:rPr lang="en-IN" sz="2000" dirty="0" smtClean="0">
                <a:latin typeface="Bookman Old Style" pitchFamily="18" charset="0"/>
              </a:rPr>
              <a:t>The basic elements of the state chart diagram are as follows</a:t>
            </a:r>
            <a:r>
              <a:rPr lang="en-IN" sz="2000" dirty="0" smtClean="0">
                <a:latin typeface="Bookman Old Style" pitchFamily="18" charset="0"/>
              </a:rPr>
              <a:t>:</a:t>
            </a:r>
          </a:p>
          <a:p>
            <a:pPr marL="0" indent="0"/>
            <a:r>
              <a:rPr lang="en-IN" sz="2000" b="1" dirty="0" smtClean="0">
                <a:latin typeface="Bookman Old Style" pitchFamily="18" charset="0"/>
              </a:rPr>
              <a:t> </a:t>
            </a:r>
            <a:r>
              <a:rPr lang="en-IN" sz="2000" b="1" dirty="0" smtClean="0">
                <a:latin typeface="Bookman Old Style" pitchFamily="18" charset="0"/>
              </a:rPr>
              <a:t>Initial state</a:t>
            </a:r>
            <a:r>
              <a:rPr lang="en-IN" sz="2000" dirty="0" smtClean="0">
                <a:latin typeface="Bookman Old Style" pitchFamily="18" charset="0"/>
              </a:rPr>
              <a:t>: This represented as a filled circle</a:t>
            </a:r>
            <a:r>
              <a:rPr lang="en-IN" sz="2000" dirty="0" smtClean="0">
                <a:latin typeface="Bookman Old Style" pitchFamily="18" charset="0"/>
              </a:rPr>
              <a:t>.</a:t>
            </a:r>
          </a:p>
          <a:p>
            <a:pPr marL="0" indent="0"/>
            <a:r>
              <a:rPr lang="en-IN" sz="2000" dirty="0" smtClean="0">
                <a:latin typeface="Bookman Old Style" pitchFamily="18" charset="0"/>
              </a:rPr>
              <a:t> </a:t>
            </a:r>
            <a:r>
              <a:rPr lang="en-IN" sz="2000" b="1" dirty="0" smtClean="0">
                <a:latin typeface="Bookman Old Style" pitchFamily="18" charset="0"/>
              </a:rPr>
              <a:t>Final state</a:t>
            </a:r>
            <a:r>
              <a:rPr lang="en-IN" sz="2000" dirty="0" smtClean="0">
                <a:latin typeface="Bookman Old Style" pitchFamily="18" charset="0"/>
              </a:rPr>
              <a:t>: This is represented by a filled circle inside a larger circle. </a:t>
            </a:r>
            <a:endParaRPr lang="en-IN" sz="2000" dirty="0" smtClean="0">
              <a:latin typeface="Bookman Old Style" pitchFamily="18" charset="0"/>
            </a:endParaRPr>
          </a:p>
          <a:p>
            <a:pPr marL="0" indent="0"/>
            <a:r>
              <a:rPr lang="en-IN" sz="2000" b="1" dirty="0" smtClean="0">
                <a:latin typeface="Bookman Old Style" pitchFamily="18" charset="0"/>
              </a:rPr>
              <a:t>State</a:t>
            </a:r>
            <a:r>
              <a:rPr lang="en-IN" sz="2000" dirty="0" smtClean="0">
                <a:latin typeface="Bookman Old Style" pitchFamily="18" charset="0"/>
              </a:rPr>
              <a:t>: These are represented by rectangles with rounded corners. </a:t>
            </a:r>
            <a:endParaRPr lang="en-IN" sz="2000" dirty="0" smtClean="0">
              <a:latin typeface="Bookman Old Style" pitchFamily="18" charset="0"/>
            </a:endParaRPr>
          </a:p>
          <a:p>
            <a:pPr marL="0" indent="0"/>
            <a:r>
              <a:rPr lang="en-IN" sz="2000" b="1" dirty="0" smtClean="0">
                <a:latin typeface="Bookman Old Style" pitchFamily="18" charset="0"/>
              </a:rPr>
              <a:t>Transition</a:t>
            </a:r>
            <a:r>
              <a:rPr lang="en-IN" sz="2000" dirty="0" smtClean="0">
                <a:latin typeface="Bookman Old Style" pitchFamily="18" charset="0"/>
              </a:rPr>
              <a:t>: A transition is shown as an arrow between two states</a:t>
            </a:r>
          </a:p>
        </p:txBody>
      </p:sp>
    </p:spTree>
    <p:extLst>
      <p:ext uri="{BB962C8B-B14F-4D97-AF65-F5344CB8AC3E}">
        <p14:creationId xmlns:p14="http://schemas.microsoft.com/office/powerpoint/2010/main" xmlns="" val="1690214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498764" y="165619"/>
            <a:ext cx="10796597" cy="1137719"/>
          </a:xfrm>
          <a:ln/>
        </p:spPr>
        <p:txBody>
          <a:bodyPr lIns="19841" tIns="51588" rIns="19841" bIns="51588">
            <a:normAutofit/>
          </a:bodyPr>
          <a:lstStyle/>
          <a:p>
            <a:r>
              <a:rPr lang="en-IN" dirty="0" smtClean="0">
                <a:solidFill>
                  <a:srgbClr val="FF0000"/>
                </a:solidFill>
                <a:latin typeface="Bookman Old Style" pitchFamily="18" charset="0"/>
              </a:rPr>
              <a:t>COMPONENT DIAGRAM</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5216232"/>
          </a:xfrm>
          <a:ln/>
        </p:spPr>
        <p:txBody>
          <a:bodyPr lIns="19841" tIns="51588" rIns="19841" bIns="51588">
            <a:normAutofit/>
          </a:bodyPr>
          <a:lstStyle/>
          <a:p>
            <a:pPr marL="0" lvl="0" indent="0"/>
            <a:r>
              <a:rPr lang="en-IN" sz="2000" dirty="0" smtClean="0">
                <a:latin typeface="Bookman Old Style" pitchFamily="18" charset="0"/>
              </a:rPr>
              <a:t>Component diagrams represent a set of components and their relationships. </a:t>
            </a:r>
            <a:endParaRPr lang="en-IN" sz="2000" dirty="0" smtClean="0">
              <a:latin typeface="Bookman Old Style" pitchFamily="18" charset="0"/>
            </a:endParaRPr>
          </a:p>
          <a:p>
            <a:pPr marL="0" lvl="0" indent="0"/>
            <a:r>
              <a:rPr lang="en-IN" sz="2000" dirty="0" smtClean="0">
                <a:latin typeface="Bookman Old Style" pitchFamily="18" charset="0"/>
              </a:rPr>
              <a:t>These </a:t>
            </a:r>
            <a:r>
              <a:rPr lang="en-IN" sz="2000" dirty="0" smtClean="0">
                <a:latin typeface="Bookman Old Style" pitchFamily="18" charset="0"/>
              </a:rPr>
              <a:t>components consist of classes, interfaces, or collaborations. </a:t>
            </a:r>
          </a:p>
          <a:p>
            <a:pPr marL="0" indent="0"/>
            <a:r>
              <a:rPr lang="en-IN" sz="2000" dirty="0" smtClean="0">
                <a:latin typeface="Bookman Old Style" pitchFamily="18" charset="0"/>
              </a:rPr>
              <a:t>A </a:t>
            </a:r>
            <a:r>
              <a:rPr lang="en-IN" sz="2000" dirty="0" smtClean="0">
                <a:latin typeface="Bookman Old Style" pitchFamily="18" charset="0"/>
              </a:rPr>
              <a:t>component diagram can be used to represent the physical structure of an implementation in terms of the various components of the system.</a:t>
            </a:r>
          </a:p>
        </p:txBody>
      </p:sp>
    </p:spTree>
    <p:extLst>
      <p:ext uri="{BB962C8B-B14F-4D97-AF65-F5344CB8AC3E}">
        <p14:creationId xmlns:p14="http://schemas.microsoft.com/office/powerpoint/2010/main" xmlns="" val="1690214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498764" y="165619"/>
            <a:ext cx="10796597" cy="1137719"/>
          </a:xfrm>
          <a:ln/>
        </p:spPr>
        <p:txBody>
          <a:bodyPr lIns="19841" tIns="51588" rIns="19841" bIns="51588">
            <a:normAutofit/>
          </a:bodyPr>
          <a:lstStyle/>
          <a:p>
            <a:r>
              <a:rPr lang="en-IN" dirty="0" smtClean="0">
                <a:solidFill>
                  <a:srgbClr val="FF0000"/>
                </a:solidFill>
                <a:latin typeface="Bookman Old Style" pitchFamily="18" charset="0"/>
              </a:rPr>
              <a:t>DEPLOYMENT DIAGRAM</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85007" y="1469576"/>
            <a:ext cx="11214266" cy="5216232"/>
          </a:xfrm>
          <a:ln/>
        </p:spPr>
        <p:txBody>
          <a:bodyPr lIns="19841" tIns="51588" rIns="19841" bIns="51588">
            <a:normAutofit/>
          </a:bodyPr>
          <a:lstStyle/>
          <a:p>
            <a:pPr marL="0" lvl="0" indent="0"/>
            <a:r>
              <a:rPr lang="en-IN" sz="2000" dirty="0" smtClean="0">
                <a:latin typeface="Bookman Old Style" pitchFamily="18" charset="0"/>
              </a:rPr>
              <a:t>The deployment diagram shows the environmental view of a system. </a:t>
            </a:r>
            <a:endParaRPr lang="en-IN" sz="2000" dirty="0" smtClean="0">
              <a:latin typeface="Bookman Old Style" pitchFamily="18" charset="0"/>
            </a:endParaRPr>
          </a:p>
          <a:p>
            <a:pPr marL="0" lvl="0" indent="0"/>
            <a:r>
              <a:rPr lang="en-IN" sz="2000" dirty="0" smtClean="0">
                <a:latin typeface="Bookman Old Style" pitchFamily="18" charset="0"/>
              </a:rPr>
              <a:t>It </a:t>
            </a:r>
            <a:r>
              <a:rPr lang="en-IN" sz="2000" dirty="0" smtClean="0">
                <a:latin typeface="Bookman Old Style" pitchFamily="18" charset="0"/>
              </a:rPr>
              <a:t>captures the environment in which the software solution is implemented</a:t>
            </a:r>
            <a:r>
              <a:rPr lang="en-IN" sz="2000" dirty="0" smtClean="0">
                <a:latin typeface="Bookman Old Style" pitchFamily="18" charset="0"/>
              </a:rPr>
              <a:t>.</a:t>
            </a:r>
          </a:p>
          <a:p>
            <a:pPr marL="0" lvl="0" indent="0"/>
            <a:r>
              <a:rPr lang="en-IN" sz="2000" dirty="0" smtClean="0">
                <a:latin typeface="Bookman Old Style" pitchFamily="18" charset="0"/>
              </a:rPr>
              <a:t>A deployment </a:t>
            </a:r>
            <a:r>
              <a:rPr lang="en-IN" sz="2000" dirty="0" smtClean="0">
                <a:latin typeface="Bookman Old Style" pitchFamily="18" charset="0"/>
              </a:rPr>
              <a:t>diagram shows how a software system will be physically deployed in the hardware environment. </a:t>
            </a:r>
          </a:p>
        </p:txBody>
      </p:sp>
    </p:spTree>
    <p:extLst>
      <p:ext uri="{BB962C8B-B14F-4D97-AF65-F5344CB8AC3E}">
        <p14:creationId xmlns:p14="http://schemas.microsoft.com/office/powerpoint/2010/main" xmlns="" val="169021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b="1" dirty="0" smtClean="0">
                <a:solidFill>
                  <a:srgbClr val="FF0000"/>
                </a:solidFill>
                <a:latin typeface="Bookman Old Style" pitchFamily="18" charset="0"/>
              </a:rPr>
              <a:t>Function-oriented Design</a:t>
            </a:r>
          </a:p>
        </p:txBody>
      </p:sp>
      <p:sp>
        <p:nvSpPr>
          <p:cNvPr id="965635" name="Rectangle 3"/>
          <p:cNvSpPr>
            <a:spLocks noGrp="1" noChangeArrowheads="1"/>
          </p:cNvSpPr>
          <p:nvPr>
            <p:ph type="body" idx="1"/>
          </p:nvPr>
        </p:nvSpPr>
        <p:spPr>
          <a:xfrm>
            <a:off x="296883" y="1433950"/>
            <a:ext cx="11214266" cy="4871847"/>
          </a:xfrm>
          <a:ln/>
        </p:spPr>
        <p:txBody>
          <a:bodyPr lIns="19841" tIns="51588" rIns="19841" bIns="51588">
            <a:normAutofit lnSpcReduction="10000"/>
          </a:bodyPr>
          <a:lstStyle/>
          <a:p>
            <a:pPr lvl="0">
              <a:buNone/>
            </a:pPr>
            <a:r>
              <a:rPr lang="en-IN" sz="2000" dirty="0" smtClean="0">
                <a:latin typeface="Bookman Old Style" pitchFamily="18" charset="0"/>
              </a:rPr>
              <a:t>For example, consider a function create-new-library member which essentially creates the record for a new member, assigns a unique membership number to him, and prints a bill towards his membership charge.</a:t>
            </a:r>
          </a:p>
          <a:p>
            <a:pPr lvl="0">
              <a:buNone/>
            </a:pPr>
            <a:r>
              <a:rPr lang="en-IN" sz="2000" dirty="0" smtClean="0">
                <a:latin typeface="Bookman Old Style" pitchFamily="18" charset="0"/>
              </a:rPr>
              <a:t> This high-level function may be refined into the following </a:t>
            </a:r>
            <a:r>
              <a:rPr lang="en-IN" sz="2000" dirty="0" err="1" smtClean="0">
                <a:latin typeface="Bookman Old Style" pitchFamily="18" charset="0"/>
              </a:rPr>
              <a:t>subfunctions</a:t>
            </a:r>
            <a:r>
              <a:rPr lang="en-IN" sz="2000" dirty="0" smtClean="0">
                <a:latin typeface="Bookman Old Style" pitchFamily="18" charset="0"/>
              </a:rPr>
              <a:t>: </a:t>
            </a:r>
          </a:p>
          <a:p>
            <a:pPr lvl="0">
              <a:buNone/>
            </a:pPr>
            <a:r>
              <a:rPr lang="en-IN" sz="2000" dirty="0" smtClean="0">
                <a:latin typeface="Bookman Old Style" pitchFamily="18" charset="0"/>
              </a:rPr>
              <a:t>• assign-membership-number </a:t>
            </a:r>
          </a:p>
          <a:p>
            <a:pPr lvl="0">
              <a:buNone/>
            </a:pPr>
            <a:r>
              <a:rPr lang="en-IN" sz="2000" dirty="0" smtClean="0">
                <a:latin typeface="Bookman Old Style" pitchFamily="18" charset="0"/>
              </a:rPr>
              <a:t>• create-member-record</a:t>
            </a:r>
          </a:p>
          <a:p>
            <a:pPr lvl="0">
              <a:buNone/>
            </a:pPr>
            <a:r>
              <a:rPr lang="en-IN" sz="2000" dirty="0" smtClean="0">
                <a:latin typeface="Bookman Old Style" pitchFamily="18" charset="0"/>
              </a:rPr>
              <a:t> • print-bill </a:t>
            </a:r>
          </a:p>
          <a:p>
            <a:pPr lvl="0">
              <a:buNone/>
            </a:pPr>
            <a:r>
              <a:rPr lang="en-IN" sz="2000" dirty="0" smtClean="0">
                <a:latin typeface="Bookman Old Style" pitchFamily="18" charset="0"/>
              </a:rPr>
              <a:t>Each of these </a:t>
            </a:r>
            <a:r>
              <a:rPr lang="en-IN" sz="2000" dirty="0" err="1" smtClean="0">
                <a:latin typeface="Bookman Old Style" pitchFamily="18" charset="0"/>
              </a:rPr>
              <a:t>subfunctions</a:t>
            </a:r>
            <a:r>
              <a:rPr lang="en-IN" sz="2000" dirty="0" smtClean="0">
                <a:latin typeface="Bookman Old Style" pitchFamily="18" charset="0"/>
              </a:rPr>
              <a:t> may be split into more detailed </a:t>
            </a:r>
            <a:r>
              <a:rPr lang="en-IN" sz="2000" dirty="0" err="1" smtClean="0">
                <a:latin typeface="Bookman Old Style" pitchFamily="18" charset="0"/>
              </a:rPr>
              <a:t>subfunctions</a:t>
            </a:r>
            <a:r>
              <a:rPr lang="en-IN" sz="2000" dirty="0" smtClean="0">
                <a:latin typeface="Bookman Old Style" pitchFamily="18" charset="0"/>
              </a:rPr>
              <a:t> and so on.</a:t>
            </a:r>
          </a:p>
          <a:p>
            <a:pPr lvl="0">
              <a:buNone/>
            </a:pPr>
            <a:r>
              <a:rPr lang="en-IN" sz="2000" b="1" dirty="0" smtClean="0">
                <a:latin typeface="Bookman Old Style" pitchFamily="18" charset="0"/>
              </a:rPr>
              <a:t>Centralised system state: </a:t>
            </a:r>
          </a:p>
          <a:p>
            <a:r>
              <a:rPr lang="en-IN" sz="2000" dirty="0" smtClean="0">
                <a:latin typeface="Bookman Old Style" pitchFamily="18" charset="0"/>
              </a:rPr>
              <a:t>The system state can be defined as the values of certain data items that determine the response of the system to a user action or external event.</a:t>
            </a:r>
          </a:p>
          <a:p>
            <a:r>
              <a:rPr lang="en-IN" sz="2000" dirty="0" smtClean="0">
                <a:latin typeface="Bookman Old Style" pitchFamily="18" charset="0"/>
              </a:rPr>
              <a:t> For example, the set of books (i.e. whether borrowed by different users or available for issue) determines the state of a library automation system.</a:t>
            </a:r>
          </a:p>
          <a:p>
            <a:r>
              <a:rPr lang="en-IN" sz="2000" dirty="0" smtClean="0">
                <a:latin typeface="Bookman Old Style" pitchFamily="18" charset="0"/>
              </a:rPr>
              <a:t> Such data in procedural programs usually have global scope and are shared by many modules.</a:t>
            </a:r>
          </a:p>
        </p:txBody>
      </p:sp>
    </p:spTree>
    <p:extLst>
      <p:ext uri="{BB962C8B-B14F-4D97-AF65-F5344CB8AC3E}">
        <p14:creationId xmlns:p14="http://schemas.microsoft.com/office/powerpoint/2010/main" xmlns="" val="1938234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b="1" dirty="0" smtClean="0">
                <a:solidFill>
                  <a:srgbClr val="FF0000"/>
                </a:solidFill>
                <a:latin typeface="Bookman Old Style" pitchFamily="18" charset="0"/>
              </a:rPr>
              <a:t>Function-oriented Design</a:t>
            </a:r>
          </a:p>
        </p:txBody>
      </p:sp>
      <p:sp>
        <p:nvSpPr>
          <p:cNvPr id="965635" name="Rectangle 3"/>
          <p:cNvSpPr>
            <a:spLocks noGrp="1" noChangeArrowheads="1"/>
          </p:cNvSpPr>
          <p:nvPr>
            <p:ph type="body" idx="1"/>
          </p:nvPr>
        </p:nvSpPr>
        <p:spPr>
          <a:xfrm>
            <a:off x="296883" y="1433950"/>
            <a:ext cx="11214266" cy="4871847"/>
          </a:xfrm>
          <a:ln/>
        </p:spPr>
        <p:txBody>
          <a:bodyPr lIns="19841" tIns="51588" rIns="19841" bIns="51588">
            <a:normAutofit/>
          </a:bodyPr>
          <a:lstStyle/>
          <a:p>
            <a:pPr lvl="0">
              <a:buNone/>
            </a:pPr>
            <a:r>
              <a:rPr lang="en-IN" sz="2000" dirty="0" smtClean="0">
                <a:latin typeface="Bookman Old Style" pitchFamily="18" charset="0"/>
              </a:rPr>
              <a:t>The system state is centralised and shared among different functions.</a:t>
            </a:r>
          </a:p>
          <a:p>
            <a:pPr lvl="0">
              <a:buNone/>
            </a:pPr>
            <a:r>
              <a:rPr lang="en-IN" sz="2000" dirty="0" smtClean="0">
                <a:latin typeface="Bookman Old Style" pitchFamily="18" charset="0"/>
              </a:rPr>
              <a:t>For example, in the library management system, several functions such as the following share data such as member-records for reference and </a:t>
            </a:r>
            <a:r>
              <a:rPr lang="en-IN" sz="2000" dirty="0" err="1" smtClean="0">
                <a:latin typeface="Bookman Old Style" pitchFamily="18" charset="0"/>
              </a:rPr>
              <a:t>updation</a:t>
            </a:r>
            <a:r>
              <a:rPr lang="en-IN" sz="2000" dirty="0" smtClean="0">
                <a:latin typeface="Bookman Old Style" pitchFamily="18" charset="0"/>
              </a:rPr>
              <a:t>: </a:t>
            </a:r>
          </a:p>
          <a:p>
            <a:pPr lvl="0">
              <a:buNone/>
            </a:pPr>
            <a:r>
              <a:rPr lang="en-IN" sz="2000" dirty="0" smtClean="0">
                <a:latin typeface="Bookman Old Style" pitchFamily="18" charset="0"/>
              </a:rPr>
              <a:t>• create-new-member</a:t>
            </a:r>
          </a:p>
          <a:p>
            <a:pPr lvl="0">
              <a:buNone/>
            </a:pPr>
            <a:r>
              <a:rPr lang="en-IN" sz="2000" dirty="0" smtClean="0">
                <a:latin typeface="Bookman Old Style" pitchFamily="18" charset="0"/>
              </a:rPr>
              <a:t> • delete-member</a:t>
            </a:r>
          </a:p>
          <a:p>
            <a:pPr lvl="0">
              <a:buNone/>
            </a:pPr>
            <a:r>
              <a:rPr lang="en-IN" sz="2000" dirty="0" smtClean="0">
                <a:latin typeface="Bookman Old Style" pitchFamily="18" charset="0"/>
              </a:rPr>
              <a:t> • update-member-record</a:t>
            </a:r>
          </a:p>
          <a:p>
            <a:pPr lvl="0">
              <a:buNone/>
            </a:pPr>
            <a:r>
              <a:rPr lang="en-IN" sz="2000" dirty="0" smtClean="0">
                <a:latin typeface="Bookman Old Style" pitchFamily="18" charset="0"/>
              </a:rPr>
              <a:t>A few of the well-established function-oriented design approaches are as following: </a:t>
            </a:r>
          </a:p>
          <a:p>
            <a:pPr lvl="0">
              <a:buNone/>
            </a:pPr>
            <a:r>
              <a:rPr lang="en-IN" sz="2000" dirty="0" smtClean="0">
                <a:latin typeface="Bookman Old Style" pitchFamily="18" charset="0"/>
              </a:rPr>
              <a:t>• Structured design by Constantine and Yourdon, [1979]</a:t>
            </a:r>
          </a:p>
          <a:p>
            <a:pPr lvl="0">
              <a:buNone/>
            </a:pPr>
            <a:r>
              <a:rPr lang="en-IN" sz="2000" dirty="0" smtClean="0">
                <a:latin typeface="Bookman Old Style" pitchFamily="18" charset="0"/>
              </a:rPr>
              <a:t> • Jackson’s structured design by Jackson [1975] </a:t>
            </a:r>
          </a:p>
          <a:p>
            <a:pPr lvl="0">
              <a:buNone/>
            </a:pPr>
            <a:r>
              <a:rPr lang="en-IN" sz="2000" dirty="0" smtClean="0">
                <a:latin typeface="Bookman Old Style" pitchFamily="18" charset="0"/>
              </a:rPr>
              <a:t>• </a:t>
            </a:r>
            <a:r>
              <a:rPr lang="en-IN" sz="2000" dirty="0" err="1" smtClean="0">
                <a:latin typeface="Bookman Old Style" pitchFamily="18" charset="0"/>
              </a:rPr>
              <a:t>Warnier</a:t>
            </a:r>
            <a:r>
              <a:rPr lang="en-IN" sz="2000" dirty="0" smtClean="0">
                <a:latin typeface="Bookman Old Style" pitchFamily="18" charset="0"/>
              </a:rPr>
              <a:t>-Orr methodology [1977, 1981] </a:t>
            </a:r>
          </a:p>
          <a:p>
            <a:pPr lvl="0">
              <a:buNone/>
            </a:pPr>
            <a:r>
              <a:rPr lang="en-IN" sz="2000" dirty="0" smtClean="0">
                <a:latin typeface="Bookman Old Style" pitchFamily="18" charset="0"/>
              </a:rPr>
              <a:t>• Step-wise refinement by Wirth [1971]</a:t>
            </a:r>
          </a:p>
          <a:p>
            <a:pPr lvl="0">
              <a:buNone/>
            </a:pPr>
            <a:r>
              <a:rPr lang="en-IN" sz="2000" dirty="0" smtClean="0">
                <a:latin typeface="Bookman Old Style" pitchFamily="18" charset="0"/>
              </a:rPr>
              <a:t> • </a:t>
            </a:r>
            <a:r>
              <a:rPr lang="en-IN" sz="2000" dirty="0" err="1" smtClean="0">
                <a:latin typeface="Bookman Old Style" pitchFamily="18" charset="0"/>
              </a:rPr>
              <a:t>Hatley</a:t>
            </a:r>
            <a:r>
              <a:rPr lang="en-IN" sz="2000" dirty="0" smtClean="0">
                <a:latin typeface="Bookman Old Style" pitchFamily="18" charset="0"/>
              </a:rPr>
              <a:t> and </a:t>
            </a:r>
            <a:r>
              <a:rPr lang="en-IN" sz="2000" dirty="0" err="1" smtClean="0">
                <a:latin typeface="Bookman Old Style" pitchFamily="18" charset="0"/>
              </a:rPr>
              <a:t>Pirbhai’s</a:t>
            </a:r>
            <a:r>
              <a:rPr lang="en-IN" sz="2000" dirty="0" smtClean="0">
                <a:latin typeface="Bookman Old Style" pitchFamily="18" charset="0"/>
              </a:rPr>
              <a:t> Methodology [1987]</a:t>
            </a:r>
          </a:p>
        </p:txBody>
      </p:sp>
    </p:spTree>
    <p:extLst>
      <p:ext uri="{BB962C8B-B14F-4D97-AF65-F5344CB8AC3E}">
        <p14:creationId xmlns:p14="http://schemas.microsoft.com/office/powerpoint/2010/main" xmlns="" val="193823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dirty="0" smtClean="0">
                <a:solidFill>
                  <a:srgbClr val="FF0000"/>
                </a:solidFill>
                <a:latin typeface="Bookman Old Style" pitchFamily="18" charset="0"/>
              </a:rPr>
              <a:t>Object-oriented Design</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96883" y="1433950"/>
            <a:ext cx="11214266" cy="4871847"/>
          </a:xfrm>
          <a:ln/>
        </p:spPr>
        <p:txBody>
          <a:bodyPr lIns="19841" tIns="51588" rIns="19841" bIns="51588">
            <a:normAutofit/>
          </a:bodyPr>
          <a:lstStyle/>
          <a:p>
            <a:r>
              <a:rPr lang="en-IN" sz="2000" dirty="0" smtClean="0">
                <a:latin typeface="Bookman Old Style" pitchFamily="18" charset="0"/>
              </a:rPr>
              <a:t>In the object-oriented design (OOD) approach, a system is viewed as being made up of a collection of objects (i.e. entities).</a:t>
            </a:r>
          </a:p>
          <a:p>
            <a:r>
              <a:rPr lang="en-IN" sz="2000" dirty="0" smtClean="0">
                <a:latin typeface="Bookman Old Style" pitchFamily="18" charset="0"/>
              </a:rPr>
              <a:t> Each object is associated with a set of functions that are called its methods. </a:t>
            </a:r>
          </a:p>
          <a:p>
            <a:r>
              <a:rPr lang="en-IN" sz="2000" dirty="0" smtClean="0">
                <a:latin typeface="Bookman Old Style" pitchFamily="18" charset="0"/>
              </a:rPr>
              <a:t>Each object contains its own data and is responsible for managing it.</a:t>
            </a:r>
          </a:p>
          <a:p>
            <a:r>
              <a:rPr lang="en-IN" sz="2000" dirty="0" smtClean="0">
                <a:latin typeface="Bookman Old Style" pitchFamily="18" charset="0"/>
              </a:rPr>
              <a:t> The data internal to an object cannot be accessed directly by other objects and only through invocation of the methods of the object.</a:t>
            </a:r>
          </a:p>
          <a:p>
            <a:r>
              <a:rPr lang="en-IN" sz="2000" dirty="0" smtClean="0">
                <a:latin typeface="Bookman Old Style" pitchFamily="18" charset="0"/>
              </a:rPr>
              <a:t> The system state is decentralised since there is no globally shared data in the system and data is stored in each object. </a:t>
            </a:r>
          </a:p>
          <a:p>
            <a:r>
              <a:rPr lang="en-IN" sz="2000" dirty="0" smtClean="0">
                <a:latin typeface="Bookman Old Style" pitchFamily="18" charset="0"/>
              </a:rPr>
              <a:t>For example, in a library automation software, each library member may be a separate object with its own data and functions to operate on the stored data.</a:t>
            </a:r>
          </a:p>
          <a:p>
            <a:r>
              <a:rPr lang="en-IN" sz="2000" dirty="0" smtClean="0">
                <a:latin typeface="Bookman Old Style" pitchFamily="18" charset="0"/>
              </a:rPr>
              <a:t> The methods defined for one object cannot directly refer to or change the data of other objects. </a:t>
            </a:r>
          </a:p>
        </p:txBody>
      </p:sp>
    </p:spTree>
    <p:extLst>
      <p:ext uri="{BB962C8B-B14F-4D97-AF65-F5344CB8AC3E}">
        <p14:creationId xmlns:p14="http://schemas.microsoft.com/office/powerpoint/2010/main" xmlns="" val="193823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fontScale="90000"/>
          </a:bodyPr>
          <a:lstStyle/>
          <a:p>
            <a:r>
              <a:rPr lang="en-IN" b="1" dirty="0">
                <a:solidFill>
                  <a:srgbClr val="FF0000"/>
                </a:solidFill>
                <a:latin typeface="Bookman Old Style" pitchFamily="18" charset="0"/>
              </a:rPr>
              <a:t>Function-oriented </a:t>
            </a:r>
            <a:r>
              <a:rPr lang="en-IN" b="1" dirty="0" smtClean="0">
                <a:solidFill>
                  <a:srgbClr val="FF0000"/>
                </a:solidFill>
                <a:latin typeface="Bookman Old Style" pitchFamily="18" charset="0"/>
              </a:rPr>
              <a:t>Design VS Object-</a:t>
            </a:r>
            <a:br>
              <a:rPr lang="en-IN" b="1" dirty="0" smtClean="0">
                <a:solidFill>
                  <a:srgbClr val="FF0000"/>
                </a:solidFill>
                <a:latin typeface="Bookman Old Style" pitchFamily="18" charset="0"/>
              </a:rPr>
            </a:br>
            <a:r>
              <a:rPr lang="en-IN" b="1" dirty="0" smtClean="0">
                <a:solidFill>
                  <a:srgbClr val="FF0000"/>
                </a:solidFill>
                <a:latin typeface="Bookman Old Style" pitchFamily="18" charset="0"/>
              </a:rPr>
              <a:t>oriented Design</a:t>
            </a:r>
          </a:p>
        </p:txBody>
      </p:sp>
      <p:graphicFrame>
        <p:nvGraphicFramePr>
          <p:cNvPr id="2" name="Table 1"/>
          <p:cNvGraphicFramePr>
            <a:graphicFrameLocks noGrp="1"/>
          </p:cNvGraphicFramePr>
          <p:nvPr>
            <p:extLst>
              <p:ext uri="{D42A27DB-BD31-4B8C-83A1-F6EECF244321}">
                <p14:modId xmlns:p14="http://schemas.microsoft.com/office/powerpoint/2010/main" xmlns="" val="3232949258"/>
              </p:ext>
            </p:extLst>
          </p:nvPr>
        </p:nvGraphicFramePr>
        <p:xfrm>
          <a:off x="1612900" y="1776941"/>
          <a:ext cx="8128000" cy="4851400"/>
        </p:xfrm>
        <a:graphic>
          <a:graphicData uri="http://schemas.openxmlformats.org/drawingml/2006/table">
            <a:tbl>
              <a:tblPr firstRow="1" bandRow="1">
                <a:tableStyleId>{616DA210-FB5B-4158-B5E0-FEB733F419BA}</a:tableStyleId>
              </a:tblPr>
              <a:tblGrid>
                <a:gridCol w="4064000"/>
                <a:gridCol w="4064000"/>
              </a:tblGrid>
              <a:tr h="370840">
                <a:tc>
                  <a:txBody>
                    <a:bodyPr/>
                    <a:lstStyle/>
                    <a:p>
                      <a:r>
                        <a:rPr lang="en-IN" b="1" dirty="0" smtClean="0">
                          <a:solidFill>
                            <a:srgbClr val="FF0000"/>
                          </a:solidFill>
                          <a:latin typeface="Bookman Old Style" pitchFamily="18" charset="0"/>
                        </a:rPr>
                        <a:t>Function-oriented Design</a:t>
                      </a:r>
                      <a:endParaRPr lang="en-IN" dirty="0"/>
                    </a:p>
                  </a:txBody>
                  <a:tcPr>
                    <a:solidFill>
                      <a:schemeClr val="bg1"/>
                    </a:solidFill>
                  </a:tcPr>
                </a:tc>
                <a:tc>
                  <a:txBody>
                    <a:bodyPr/>
                    <a:lstStyle/>
                    <a:p>
                      <a:r>
                        <a:rPr lang="en-IN" b="1" dirty="0" smtClean="0">
                          <a:solidFill>
                            <a:srgbClr val="FF0000"/>
                          </a:solidFill>
                          <a:latin typeface="Bookman Old Style" pitchFamily="18" charset="0"/>
                        </a:rPr>
                        <a:t>Object-</a:t>
                      </a:r>
                      <a:r>
                        <a:rPr lang="en-IN" b="1" baseline="0" dirty="0" smtClean="0">
                          <a:solidFill>
                            <a:srgbClr val="FF0000"/>
                          </a:solidFill>
                          <a:latin typeface="Bookman Old Style" pitchFamily="18" charset="0"/>
                        </a:rPr>
                        <a:t> </a:t>
                      </a:r>
                      <a:r>
                        <a:rPr lang="en-IN" b="1" dirty="0" smtClean="0">
                          <a:solidFill>
                            <a:srgbClr val="FF0000"/>
                          </a:solidFill>
                          <a:latin typeface="Bookman Old Style" pitchFamily="18" charset="0"/>
                        </a:rPr>
                        <a:t>oriented Design</a:t>
                      </a:r>
                      <a:endParaRPr lang="en-IN" dirty="0"/>
                    </a:p>
                  </a:txBody>
                  <a:tcPr>
                    <a:solidFill>
                      <a:schemeClr val="bg1"/>
                    </a:solidFill>
                  </a:tcPr>
                </a:tc>
              </a:tr>
              <a:tr h="370840">
                <a:tc>
                  <a:txBody>
                    <a:bodyPr/>
                    <a:lstStyle/>
                    <a:p>
                      <a:r>
                        <a:rPr lang="en-US" sz="1800" b="0" i="0" kern="1200" dirty="0" smtClean="0">
                          <a:solidFill>
                            <a:schemeClr val="tx1"/>
                          </a:solidFill>
                          <a:effectLst/>
                          <a:latin typeface="+mn-lt"/>
                          <a:ea typeface="+mn-ea"/>
                          <a:cs typeface="+mn-cs"/>
                        </a:rPr>
                        <a:t>The basic abstractions, which are given to the user, are real world functions.</a:t>
                      </a:r>
                      <a:endParaRPr lang="en-IN" dirty="0"/>
                    </a:p>
                  </a:txBody>
                  <a:tcPr>
                    <a:solidFill>
                      <a:schemeClr val="bg1"/>
                    </a:solidFill>
                  </a:tcPr>
                </a:tc>
                <a:tc>
                  <a:txBody>
                    <a:bodyPr/>
                    <a:lstStyle/>
                    <a:p>
                      <a:r>
                        <a:rPr lang="en-US" sz="1800" b="0" i="0" kern="1200" dirty="0" smtClean="0">
                          <a:solidFill>
                            <a:schemeClr val="tx1"/>
                          </a:solidFill>
                          <a:effectLst/>
                          <a:latin typeface="+mn-lt"/>
                          <a:ea typeface="+mn-ea"/>
                          <a:cs typeface="+mn-cs"/>
                        </a:rPr>
                        <a:t>The basic abstractions are not the real world functions but are the data abstraction where the real world entities are represented.</a:t>
                      </a:r>
                      <a:endParaRPr lang="en-IN" dirty="0"/>
                    </a:p>
                  </a:txBody>
                  <a:tcPr>
                    <a:solidFill>
                      <a:schemeClr val="bg1"/>
                    </a:solidFill>
                  </a:tcPr>
                </a:tc>
              </a:tr>
              <a:tr h="370840">
                <a:tc>
                  <a:txBody>
                    <a:bodyPr/>
                    <a:lstStyle/>
                    <a:p>
                      <a:r>
                        <a:rPr lang="en-US" sz="1800" b="0" i="0" kern="1200" dirty="0" smtClean="0">
                          <a:solidFill>
                            <a:schemeClr val="tx1"/>
                          </a:solidFill>
                          <a:effectLst/>
                          <a:latin typeface="+mn-lt"/>
                          <a:ea typeface="+mn-ea"/>
                          <a:cs typeface="+mn-cs"/>
                        </a:rPr>
                        <a:t>Functions are grouped together by which a higher level function is obtained.</a:t>
                      </a:r>
                      <a:endParaRPr lang="en-IN" dirty="0"/>
                    </a:p>
                  </a:txBody>
                  <a:tcPr>
                    <a:solidFill>
                      <a:schemeClr val="bg1"/>
                    </a:solidFill>
                  </a:tcPr>
                </a:tc>
                <a:tc>
                  <a:txBody>
                    <a:bodyPr/>
                    <a:lstStyle/>
                    <a:p>
                      <a:r>
                        <a:rPr lang="en-US" sz="1800" b="0" i="0" kern="1200" dirty="0" smtClean="0">
                          <a:solidFill>
                            <a:schemeClr val="tx1"/>
                          </a:solidFill>
                          <a:effectLst/>
                          <a:latin typeface="+mn-lt"/>
                          <a:ea typeface="+mn-ea"/>
                          <a:cs typeface="+mn-cs"/>
                        </a:rPr>
                        <a:t>Function are grouped together on the basis of the data they operate since the classes are associated with their methods.</a:t>
                      </a:r>
                      <a:endParaRPr lang="en-IN" dirty="0"/>
                    </a:p>
                  </a:txBody>
                  <a:tcPr>
                    <a:solidFill>
                      <a:schemeClr val="bg1"/>
                    </a:solidFill>
                  </a:tcPr>
                </a:tc>
              </a:tr>
              <a:tr h="370840">
                <a:tc>
                  <a:txBody>
                    <a:bodyPr/>
                    <a:lstStyle/>
                    <a:p>
                      <a:r>
                        <a:rPr lang="en-US" sz="1800" b="0" i="0" kern="1200" dirty="0" smtClean="0">
                          <a:solidFill>
                            <a:schemeClr val="tx1"/>
                          </a:solidFill>
                          <a:effectLst/>
                          <a:latin typeface="+mn-lt"/>
                          <a:ea typeface="+mn-ea"/>
                          <a:cs typeface="+mn-cs"/>
                        </a:rPr>
                        <a:t>It is carried out using  structured analysis and structured design </a:t>
                      </a:r>
                      <a:r>
                        <a:rPr lang="en-US" sz="1800" b="0" i="0" kern="1200" dirty="0" err="1" smtClean="0">
                          <a:solidFill>
                            <a:schemeClr val="tx1"/>
                          </a:solidFill>
                          <a:effectLst/>
                          <a:latin typeface="+mn-lt"/>
                          <a:ea typeface="+mn-ea"/>
                          <a:cs typeface="+mn-cs"/>
                        </a:rPr>
                        <a:t>i.e</a:t>
                      </a:r>
                      <a:r>
                        <a:rPr lang="en-US" sz="1800" b="0" i="0" kern="1200" dirty="0" smtClean="0">
                          <a:solidFill>
                            <a:schemeClr val="tx1"/>
                          </a:solidFill>
                          <a:effectLst/>
                          <a:latin typeface="+mn-lt"/>
                          <a:ea typeface="+mn-ea"/>
                          <a:cs typeface="+mn-cs"/>
                        </a:rPr>
                        <a:t>, data flow diagram</a:t>
                      </a:r>
                      <a:endParaRPr lang="en-IN" dirty="0"/>
                    </a:p>
                  </a:txBody>
                  <a:tcPr>
                    <a:solidFill>
                      <a:schemeClr val="bg1"/>
                    </a:solidFill>
                  </a:tcPr>
                </a:tc>
                <a:tc>
                  <a:txBody>
                    <a:bodyPr/>
                    <a:lstStyle/>
                    <a:p>
                      <a:r>
                        <a:rPr lang="en-IN" sz="1800" b="0" i="0" kern="1200" dirty="0" smtClean="0">
                          <a:solidFill>
                            <a:schemeClr val="tx1"/>
                          </a:solidFill>
                          <a:effectLst/>
                          <a:latin typeface="+mn-lt"/>
                          <a:ea typeface="+mn-ea"/>
                          <a:cs typeface="+mn-cs"/>
                        </a:rPr>
                        <a:t>It is carried out using UML</a:t>
                      </a:r>
                      <a:endParaRPr lang="en-IN" dirty="0"/>
                    </a:p>
                  </a:txBody>
                  <a:tcPr>
                    <a:solidFill>
                      <a:schemeClr val="bg1"/>
                    </a:solidFill>
                  </a:tcPr>
                </a:tc>
              </a:tr>
              <a:tr h="370840">
                <a:tc>
                  <a:txBody>
                    <a:bodyPr/>
                    <a:lstStyle/>
                    <a:p>
                      <a:r>
                        <a:rPr lang="en-US" sz="1800" b="0" i="0" kern="1200" dirty="0" smtClean="0">
                          <a:solidFill>
                            <a:schemeClr val="tx1"/>
                          </a:solidFill>
                          <a:effectLst/>
                          <a:latin typeface="+mn-lt"/>
                          <a:ea typeface="+mn-ea"/>
                          <a:cs typeface="+mn-cs"/>
                        </a:rPr>
                        <a:t>In this approach the state information is often represented in a centralized shared memory.</a:t>
                      </a:r>
                      <a:endParaRPr lang="en-IN" dirty="0"/>
                    </a:p>
                  </a:txBody>
                  <a:tcPr>
                    <a:solidFill>
                      <a:schemeClr val="bg1"/>
                    </a:solidFill>
                  </a:tcPr>
                </a:tc>
                <a:tc>
                  <a:txBody>
                    <a:bodyPr/>
                    <a:lstStyle/>
                    <a:p>
                      <a:r>
                        <a:rPr lang="en-US" sz="1800" b="0" i="0" kern="1200" dirty="0" smtClean="0">
                          <a:solidFill>
                            <a:schemeClr val="tx1"/>
                          </a:solidFill>
                          <a:effectLst/>
                          <a:latin typeface="+mn-lt"/>
                          <a:ea typeface="+mn-ea"/>
                          <a:cs typeface="+mn-cs"/>
                        </a:rPr>
                        <a:t>In this approach the state information is not represented in a centralized memory but is implemented or distributed among the objects of the system.</a:t>
                      </a:r>
                      <a:endParaRPr lang="en-IN" dirty="0"/>
                    </a:p>
                  </a:txBody>
                  <a:tcPr>
                    <a:solidFill>
                      <a:schemeClr val="bg1"/>
                    </a:solidFill>
                  </a:tcPr>
                </a:tc>
              </a:tr>
            </a:tbl>
          </a:graphicData>
        </a:graphic>
      </p:graphicFrame>
    </p:spTree>
    <p:extLst>
      <p:ext uri="{BB962C8B-B14F-4D97-AF65-F5344CB8AC3E}">
        <p14:creationId xmlns:p14="http://schemas.microsoft.com/office/powerpoint/2010/main" xmlns="" val="378334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fontScale="90000"/>
          </a:bodyPr>
          <a:lstStyle/>
          <a:p>
            <a:r>
              <a:rPr lang="en-IN" b="1" dirty="0">
                <a:solidFill>
                  <a:srgbClr val="FF0000"/>
                </a:solidFill>
                <a:latin typeface="Bookman Old Style" pitchFamily="18" charset="0"/>
              </a:rPr>
              <a:t>Function-oriented </a:t>
            </a:r>
            <a:r>
              <a:rPr lang="en-IN" b="1" dirty="0" smtClean="0">
                <a:solidFill>
                  <a:srgbClr val="FF0000"/>
                </a:solidFill>
                <a:latin typeface="Bookman Old Style" pitchFamily="18" charset="0"/>
              </a:rPr>
              <a:t>Design VS Object-</a:t>
            </a:r>
            <a:br>
              <a:rPr lang="en-IN" b="1" dirty="0" smtClean="0">
                <a:solidFill>
                  <a:srgbClr val="FF0000"/>
                </a:solidFill>
                <a:latin typeface="Bookman Old Style" pitchFamily="18" charset="0"/>
              </a:rPr>
            </a:br>
            <a:r>
              <a:rPr lang="en-IN" b="1" dirty="0" smtClean="0">
                <a:solidFill>
                  <a:srgbClr val="FF0000"/>
                </a:solidFill>
                <a:latin typeface="Bookman Old Style" pitchFamily="18" charset="0"/>
              </a:rPr>
              <a:t>oriented Design</a:t>
            </a:r>
          </a:p>
        </p:txBody>
      </p:sp>
      <p:graphicFrame>
        <p:nvGraphicFramePr>
          <p:cNvPr id="2" name="Table 1"/>
          <p:cNvGraphicFramePr>
            <a:graphicFrameLocks noGrp="1"/>
          </p:cNvGraphicFramePr>
          <p:nvPr>
            <p:extLst>
              <p:ext uri="{D42A27DB-BD31-4B8C-83A1-F6EECF244321}">
                <p14:modId xmlns:p14="http://schemas.microsoft.com/office/powerpoint/2010/main" xmlns="" val="2512067455"/>
              </p:ext>
            </p:extLst>
          </p:nvPr>
        </p:nvGraphicFramePr>
        <p:xfrm>
          <a:off x="1612900" y="1776941"/>
          <a:ext cx="8128000" cy="2021840"/>
        </p:xfrm>
        <a:graphic>
          <a:graphicData uri="http://schemas.openxmlformats.org/drawingml/2006/table">
            <a:tbl>
              <a:tblPr firstRow="1" bandRow="1">
                <a:tableStyleId>{616DA210-FB5B-4158-B5E0-FEB733F419BA}</a:tableStyleId>
              </a:tblPr>
              <a:tblGrid>
                <a:gridCol w="4064000"/>
                <a:gridCol w="4064000"/>
              </a:tblGrid>
              <a:tr h="370840">
                <a:tc>
                  <a:txBody>
                    <a:bodyPr/>
                    <a:lstStyle/>
                    <a:p>
                      <a:r>
                        <a:rPr lang="en-IN" b="1" dirty="0" smtClean="0">
                          <a:solidFill>
                            <a:srgbClr val="FF0000"/>
                          </a:solidFill>
                          <a:latin typeface="Bookman Old Style" pitchFamily="18" charset="0"/>
                        </a:rPr>
                        <a:t>Function-oriented Design</a:t>
                      </a:r>
                      <a:endParaRPr lang="en-IN" dirty="0"/>
                    </a:p>
                  </a:txBody>
                  <a:tcPr>
                    <a:solidFill>
                      <a:schemeClr val="bg1"/>
                    </a:solidFill>
                  </a:tcPr>
                </a:tc>
                <a:tc>
                  <a:txBody>
                    <a:bodyPr/>
                    <a:lstStyle/>
                    <a:p>
                      <a:r>
                        <a:rPr lang="en-IN" b="1" dirty="0" smtClean="0">
                          <a:solidFill>
                            <a:srgbClr val="FF0000"/>
                          </a:solidFill>
                          <a:latin typeface="Bookman Old Style" pitchFamily="18" charset="0"/>
                        </a:rPr>
                        <a:t>Object-</a:t>
                      </a:r>
                      <a:r>
                        <a:rPr lang="en-IN" b="1" baseline="0" dirty="0" smtClean="0">
                          <a:solidFill>
                            <a:srgbClr val="FF0000"/>
                          </a:solidFill>
                          <a:latin typeface="Bookman Old Style" pitchFamily="18" charset="0"/>
                        </a:rPr>
                        <a:t> </a:t>
                      </a:r>
                      <a:r>
                        <a:rPr lang="en-IN" b="1" dirty="0" smtClean="0">
                          <a:solidFill>
                            <a:srgbClr val="FF0000"/>
                          </a:solidFill>
                          <a:latin typeface="Bookman Old Style" pitchFamily="18" charset="0"/>
                        </a:rPr>
                        <a:t>oriented Design</a:t>
                      </a:r>
                      <a:endParaRPr lang="en-IN" dirty="0"/>
                    </a:p>
                  </a:txBody>
                  <a:tcPr>
                    <a:solidFill>
                      <a:schemeClr val="bg1"/>
                    </a:solidFill>
                  </a:tcPr>
                </a:tc>
              </a:tr>
              <a:tr h="370840">
                <a:tc>
                  <a:txBody>
                    <a:bodyPr/>
                    <a:lstStyle/>
                    <a:p>
                      <a:r>
                        <a:rPr lang="en-US" sz="1800" b="0" i="0" kern="1200" dirty="0" smtClean="0">
                          <a:solidFill>
                            <a:schemeClr val="tx1"/>
                          </a:solidFill>
                          <a:effectLst/>
                          <a:latin typeface="+mn-lt"/>
                          <a:ea typeface="+mn-ea"/>
                          <a:cs typeface="+mn-cs"/>
                        </a:rPr>
                        <a:t>It is a top down approach.</a:t>
                      </a:r>
                      <a:endParaRPr lang="en-IN" dirty="0"/>
                    </a:p>
                  </a:txBody>
                  <a:tcPr>
                    <a:solidFill>
                      <a:schemeClr val="bg1"/>
                    </a:solidFill>
                  </a:tcPr>
                </a:tc>
                <a:tc>
                  <a:txBody>
                    <a:bodyPr/>
                    <a:lstStyle/>
                    <a:p>
                      <a:r>
                        <a:rPr lang="en-US" sz="1800" b="0" i="0" kern="1200" dirty="0" smtClean="0">
                          <a:solidFill>
                            <a:schemeClr val="tx1"/>
                          </a:solidFill>
                          <a:effectLst/>
                          <a:latin typeface="+mn-lt"/>
                          <a:ea typeface="+mn-ea"/>
                          <a:cs typeface="+mn-cs"/>
                        </a:rPr>
                        <a:t>It is a bottom up approach.</a:t>
                      </a:r>
                      <a:endParaRPr lang="en-IN" dirty="0"/>
                    </a:p>
                  </a:txBody>
                  <a:tcPr>
                    <a:solidFill>
                      <a:schemeClr val="bg1"/>
                    </a:solidFill>
                  </a:tcPr>
                </a:tc>
              </a:tr>
              <a:tr h="370840">
                <a:tc>
                  <a:txBody>
                    <a:bodyPr/>
                    <a:lstStyle/>
                    <a:p>
                      <a:r>
                        <a:rPr lang="en-US" sz="1800" b="0" i="0" kern="1200" dirty="0" smtClean="0">
                          <a:solidFill>
                            <a:schemeClr val="tx1"/>
                          </a:solidFill>
                          <a:effectLst/>
                          <a:latin typeface="+mn-lt"/>
                          <a:ea typeface="+mn-ea"/>
                          <a:cs typeface="+mn-cs"/>
                        </a:rPr>
                        <a:t>It begins by considering the use case diagrams</a:t>
                      </a:r>
                      <a:endParaRPr lang="en-IN" dirty="0"/>
                    </a:p>
                  </a:txBody>
                  <a:tcPr>
                    <a:solidFill>
                      <a:schemeClr val="bg1"/>
                    </a:solidFill>
                  </a:tcPr>
                </a:tc>
                <a:tc>
                  <a:txBody>
                    <a:bodyPr/>
                    <a:lstStyle/>
                    <a:p>
                      <a:r>
                        <a:rPr lang="en-US" sz="1800" b="0" i="0" kern="1200" dirty="0" smtClean="0">
                          <a:solidFill>
                            <a:schemeClr val="tx1"/>
                          </a:solidFill>
                          <a:effectLst/>
                          <a:latin typeface="+mn-lt"/>
                          <a:ea typeface="+mn-ea"/>
                          <a:cs typeface="+mn-cs"/>
                        </a:rPr>
                        <a:t>It begins by identifying objects and classes.</a:t>
                      </a:r>
                    </a:p>
                  </a:txBody>
                  <a:tcPr>
                    <a:solidFill>
                      <a:schemeClr val="bg1"/>
                    </a:solidFill>
                  </a:tcPr>
                </a:tc>
              </a:tr>
              <a:tr h="370840">
                <a:tc>
                  <a:txBody>
                    <a:bodyPr/>
                    <a:lstStyle/>
                    <a:p>
                      <a:r>
                        <a:rPr lang="en-US" sz="1800" b="0" i="0" kern="1200" dirty="0" smtClean="0">
                          <a:solidFill>
                            <a:schemeClr val="tx1"/>
                          </a:solidFill>
                          <a:effectLst/>
                          <a:latin typeface="+mn-lt"/>
                          <a:ea typeface="+mn-ea"/>
                          <a:cs typeface="+mn-cs"/>
                        </a:rPr>
                        <a:t>In function oriented design we decompose in function/procedure level.</a:t>
                      </a:r>
                      <a:endParaRPr lang="en-IN" dirty="0"/>
                    </a:p>
                  </a:txBody>
                  <a:tcPr>
                    <a:solidFill>
                      <a:schemeClr val="bg1"/>
                    </a:solidFill>
                  </a:tcPr>
                </a:tc>
                <a:tc>
                  <a:txBody>
                    <a:bodyPr/>
                    <a:lstStyle/>
                    <a:p>
                      <a:r>
                        <a:rPr lang="en-US" sz="1800" b="0" i="0" kern="1200" dirty="0" smtClean="0">
                          <a:solidFill>
                            <a:schemeClr val="tx1"/>
                          </a:solidFill>
                          <a:effectLst/>
                          <a:latin typeface="+mn-lt"/>
                          <a:ea typeface="+mn-ea"/>
                          <a:cs typeface="+mn-cs"/>
                        </a:rPr>
                        <a:t>We decompose in class level.</a:t>
                      </a:r>
                    </a:p>
                  </a:txBody>
                  <a:tcPr>
                    <a:solidFill>
                      <a:schemeClr val="bg1"/>
                    </a:solidFill>
                  </a:tcPr>
                </a:tc>
              </a:tr>
            </a:tbl>
          </a:graphicData>
        </a:graphic>
      </p:graphicFrame>
    </p:spTree>
    <p:extLst>
      <p:ext uri="{BB962C8B-B14F-4D97-AF65-F5344CB8AC3E}">
        <p14:creationId xmlns:p14="http://schemas.microsoft.com/office/powerpoint/2010/main" xmlns="" val="35889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r>
              <a:rPr lang="en-IN" dirty="0">
                <a:solidFill>
                  <a:srgbClr val="FF0000"/>
                </a:solidFill>
                <a:latin typeface="Bookman Old Style" pitchFamily="18" charset="0"/>
                <a:ea typeface="Calibri"/>
                <a:cs typeface="Arial"/>
              </a:rPr>
              <a:t>Object Modelling Using UML</a:t>
            </a:r>
            <a:endParaRPr lang="en-IN" b="1" dirty="0" smtClean="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96883" y="1433950"/>
            <a:ext cx="11214266" cy="4871847"/>
          </a:xfrm>
          <a:ln/>
        </p:spPr>
        <p:txBody>
          <a:bodyPr lIns="19841" tIns="51588" rIns="19841" bIns="51588">
            <a:normAutofit/>
          </a:bodyPr>
          <a:lstStyle/>
          <a:p>
            <a:r>
              <a:rPr lang="en-US" sz="2000" dirty="0">
                <a:latin typeface="Bookman Old Style" pitchFamily="18" charset="0"/>
              </a:rPr>
              <a:t>UML stands for </a:t>
            </a:r>
            <a:r>
              <a:rPr lang="en-US" sz="2000" b="1" dirty="0">
                <a:latin typeface="Bookman Old Style" pitchFamily="18" charset="0"/>
              </a:rPr>
              <a:t>Unified Modeling Language.</a:t>
            </a:r>
          </a:p>
          <a:p>
            <a:r>
              <a:rPr lang="en-US" sz="2000" dirty="0">
                <a:latin typeface="Bookman Old Style" pitchFamily="18" charset="0"/>
              </a:rPr>
              <a:t>UML is different from the other common programming languages such as C++, Java, COBOL, etc.</a:t>
            </a:r>
          </a:p>
          <a:p>
            <a:r>
              <a:rPr lang="en-US" sz="2000" dirty="0">
                <a:latin typeface="Bookman Old Style" pitchFamily="18" charset="0"/>
              </a:rPr>
              <a:t>UML is a pictorial language used to make software blueprints.</a:t>
            </a:r>
          </a:p>
          <a:p>
            <a:r>
              <a:rPr lang="en-US" sz="2000" dirty="0">
                <a:latin typeface="Bookman Old Style" pitchFamily="18" charset="0"/>
              </a:rPr>
              <a:t>UML can be described as a general purpose visual modeling language to visualize, specify, construct, and </a:t>
            </a:r>
            <a:r>
              <a:rPr lang="en-US" sz="2000" dirty="0" smtClean="0">
                <a:latin typeface="Bookman Old Style" pitchFamily="18" charset="0"/>
              </a:rPr>
              <a:t>document </a:t>
            </a:r>
            <a:r>
              <a:rPr lang="en-US" sz="2000" dirty="0">
                <a:latin typeface="Bookman Old Style" pitchFamily="18" charset="0"/>
              </a:rPr>
              <a:t>software system</a:t>
            </a:r>
            <a:r>
              <a:rPr lang="en-US" sz="2000" dirty="0" smtClean="0">
                <a:latin typeface="Bookman Old Style" pitchFamily="18" charset="0"/>
              </a:rPr>
              <a:t>.</a:t>
            </a:r>
          </a:p>
          <a:p>
            <a:r>
              <a:rPr lang="en-US" sz="2000" dirty="0">
                <a:latin typeface="Bookman Old Style" pitchFamily="18" charset="0"/>
              </a:rPr>
              <a:t>UML is not a programming language but tools can be used to generate code in various languages using UML diagrams. UML has a direct relation with object oriented analysis and design</a:t>
            </a:r>
            <a:r>
              <a:rPr lang="en-US" sz="2000" dirty="0" smtClean="0">
                <a:latin typeface="Bookman Old Style" pitchFamily="18" charset="0"/>
              </a:rPr>
              <a:t>.</a:t>
            </a:r>
          </a:p>
          <a:p>
            <a:r>
              <a:rPr lang="en-US" sz="2000" dirty="0">
                <a:latin typeface="Bookman Old Style" pitchFamily="18" charset="0"/>
              </a:rPr>
              <a:t>UML diagrams are not only made for developers but also for business users, common people, and anybody interested to understand the system.</a:t>
            </a:r>
          </a:p>
        </p:txBody>
      </p:sp>
    </p:spTree>
    <p:extLst>
      <p:ext uri="{BB962C8B-B14F-4D97-AF65-F5344CB8AC3E}">
        <p14:creationId xmlns:p14="http://schemas.microsoft.com/office/powerpoint/2010/main" xmlns="" val="4290984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7783</TotalTime>
  <Words>3249</Words>
  <Application>Microsoft Office PowerPoint</Application>
  <PresentationFormat>Custom</PresentationFormat>
  <Paragraphs>273</Paragraphs>
  <Slides>36</Slides>
  <Notes>34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Unit-IV</vt:lpstr>
      <vt:lpstr>Syllabus </vt:lpstr>
      <vt:lpstr>Approaches to software design</vt:lpstr>
      <vt:lpstr>Function-oriented Design</vt:lpstr>
      <vt:lpstr>Function-oriented Design</vt:lpstr>
      <vt:lpstr>Object-oriented Design</vt:lpstr>
      <vt:lpstr>Function-oriented Design VS Object- oriented Design</vt:lpstr>
      <vt:lpstr>Function-oriented Design VS Object- oriented Design</vt:lpstr>
      <vt:lpstr>Object Modelling Using UML</vt:lpstr>
      <vt:lpstr>Object Orientation Concepts</vt:lpstr>
      <vt:lpstr>UML Building Blocks</vt:lpstr>
      <vt:lpstr>Class Relationships</vt:lpstr>
      <vt:lpstr>Class Relationships</vt:lpstr>
      <vt:lpstr>Class Relationships</vt:lpstr>
      <vt:lpstr>Class Relationships</vt:lpstr>
      <vt:lpstr>Class Relationships</vt:lpstr>
      <vt:lpstr>Class Relationships</vt:lpstr>
      <vt:lpstr>Class Relationships</vt:lpstr>
      <vt:lpstr>Class Relationships</vt:lpstr>
      <vt:lpstr>Class Relationships</vt:lpstr>
      <vt:lpstr>Class Relationships</vt:lpstr>
      <vt:lpstr>Class Relationships</vt:lpstr>
      <vt:lpstr>How to Identify Class Relationships?</vt:lpstr>
      <vt:lpstr>UML DIAGRAMS</vt:lpstr>
      <vt:lpstr>USE CASE MODEL</vt:lpstr>
      <vt:lpstr>Representation of Use Cases</vt:lpstr>
      <vt:lpstr>Why Develop the Use Case Diagram?</vt:lpstr>
      <vt:lpstr>How to Identify the Use Cases of a System?</vt:lpstr>
      <vt:lpstr>Essential Use Case versus Real Use Case</vt:lpstr>
      <vt:lpstr>Class Diagram</vt:lpstr>
      <vt:lpstr>INTERACTION DIAGRAMS</vt:lpstr>
      <vt:lpstr>INTERACTION DIAGRAMS</vt:lpstr>
      <vt:lpstr>ACTIVITY DIAGRAM</vt:lpstr>
      <vt:lpstr>STATE CHART DIAGRAM</vt:lpstr>
      <vt:lpstr>COMPONENT DIAGRAM</vt:lpstr>
      <vt:lpstr>DEPLOYMENT DIAGRAM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through Java</dc:title>
  <dc:creator>balakrishnagec@gmail.com</dc:creator>
  <cp:lastModifiedBy>Windows User</cp:lastModifiedBy>
  <cp:revision>824</cp:revision>
  <dcterms:created xsi:type="dcterms:W3CDTF">2020-08-16T10:15:06Z</dcterms:created>
  <dcterms:modified xsi:type="dcterms:W3CDTF">2022-06-16T10:43:43Z</dcterms:modified>
</cp:coreProperties>
</file>