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49"/>
  </p:notesMasterIdLst>
  <p:handoutMasterIdLst>
    <p:handoutMasterId r:id="rId50"/>
  </p:handoutMasterIdLst>
  <p:sldIdLst>
    <p:sldId id="437" r:id="rId2"/>
    <p:sldId id="299" r:id="rId3"/>
    <p:sldId id="536" r:id="rId4"/>
    <p:sldId id="537" r:id="rId5"/>
    <p:sldId id="538" r:id="rId6"/>
    <p:sldId id="540" r:id="rId7"/>
    <p:sldId id="541" r:id="rId8"/>
    <p:sldId id="542" r:id="rId9"/>
    <p:sldId id="543" r:id="rId10"/>
    <p:sldId id="546" r:id="rId11"/>
    <p:sldId id="544" r:id="rId12"/>
    <p:sldId id="545" r:id="rId13"/>
    <p:sldId id="547" r:id="rId14"/>
    <p:sldId id="548" r:id="rId15"/>
    <p:sldId id="549" r:id="rId16"/>
    <p:sldId id="550" r:id="rId17"/>
    <p:sldId id="552" r:id="rId18"/>
    <p:sldId id="553" r:id="rId19"/>
    <p:sldId id="554" r:id="rId20"/>
    <p:sldId id="555" r:id="rId21"/>
    <p:sldId id="556" r:id="rId22"/>
    <p:sldId id="557" r:id="rId23"/>
    <p:sldId id="558" r:id="rId24"/>
    <p:sldId id="559" r:id="rId25"/>
    <p:sldId id="551" r:id="rId26"/>
    <p:sldId id="560" r:id="rId27"/>
    <p:sldId id="561" r:id="rId28"/>
    <p:sldId id="562" r:id="rId29"/>
    <p:sldId id="563" r:id="rId30"/>
    <p:sldId id="564" r:id="rId31"/>
    <p:sldId id="572" r:id="rId32"/>
    <p:sldId id="573" r:id="rId33"/>
    <p:sldId id="574" r:id="rId34"/>
    <p:sldId id="575" r:id="rId35"/>
    <p:sldId id="581" r:id="rId36"/>
    <p:sldId id="576" r:id="rId37"/>
    <p:sldId id="577" r:id="rId38"/>
    <p:sldId id="578" r:id="rId39"/>
    <p:sldId id="579" r:id="rId40"/>
    <p:sldId id="565" r:id="rId41"/>
    <p:sldId id="566" r:id="rId42"/>
    <p:sldId id="567" r:id="rId43"/>
    <p:sldId id="569" r:id="rId44"/>
    <p:sldId id="568" r:id="rId45"/>
    <p:sldId id="570" r:id="rId46"/>
    <p:sldId id="571" r:id="rId47"/>
    <p:sldId id="580" r:id="rId48"/>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Tw Cen MT"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w Cen MT"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w Cen MT"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w Cen MT"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w Cen MT" pitchFamily="34" charset="0"/>
        <a:ea typeface="+mn-ea"/>
        <a:cs typeface="+mn-cs"/>
      </a:defRPr>
    </a:lvl5pPr>
    <a:lvl6pPr marL="2286000" algn="l" defTabSz="914400" rtl="0" eaLnBrk="1" latinLnBrk="0" hangingPunct="1">
      <a:defRPr kern="1200">
        <a:solidFill>
          <a:schemeClr val="tx1"/>
        </a:solidFill>
        <a:latin typeface="Tw Cen MT" pitchFamily="34" charset="0"/>
        <a:ea typeface="+mn-ea"/>
        <a:cs typeface="+mn-cs"/>
      </a:defRPr>
    </a:lvl6pPr>
    <a:lvl7pPr marL="2743200" algn="l" defTabSz="914400" rtl="0" eaLnBrk="1" latinLnBrk="0" hangingPunct="1">
      <a:defRPr kern="1200">
        <a:solidFill>
          <a:schemeClr val="tx1"/>
        </a:solidFill>
        <a:latin typeface="Tw Cen MT" pitchFamily="34" charset="0"/>
        <a:ea typeface="+mn-ea"/>
        <a:cs typeface="+mn-cs"/>
      </a:defRPr>
    </a:lvl7pPr>
    <a:lvl8pPr marL="3200400" algn="l" defTabSz="914400" rtl="0" eaLnBrk="1" latinLnBrk="0" hangingPunct="1">
      <a:defRPr kern="1200">
        <a:solidFill>
          <a:schemeClr val="tx1"/>
        </a:solidFill>
        <a:latin typeface="Tw Cen MT" pitchFamily="34" charset="0"/>
        <a:ea typeface="+mn-ea"/>
        <a:cs typeface="+mn-cs"/>
      </a:defRPr>
    </a:lvl8pPr>
    <a:lvl9pPr marL="3657600" algn="l" defTabSz="914400" rtl="0" eaLnBrk="1" latinLnBrk="0" hangingPunct="1">
      <a:defRPr kern="1200">
        <a:solidFill>
          <a:schemeClr val="tx1"/>
        </a:solidFill>
        <a:latin typeface="Tw Cen MT"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a:srgbClr val="FF33CC"/>
    <a:srgbClr val="FF3300"/>
    <a:srgbClr val="FF0066"/>
    <a:srgbClr val="009900"/>
    <a:srgbClr val="660066"/>
    <a:srgbClr val="660033"/>
    <a:srgbClr val="33CC33"/>
    <a:srgbClr val="E9D3D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584" autoAdjust="0"/>
    <p:restoredTop sz="94660" autoAdjust="0"/>
  </p:normalViewPr>
  <p:slideViewPr>
    <p:cSldViewPr snapToGrid="0">
      <p:cViewPr>
        <p:scale>
          <a:sx n="80" d="100"/>
          <a:sy n="80" d="100"/>
        </p:scale>
        <p:origin x="-396" y="198"/>
      </p:cViewPr>
      <p:guideLst>
        <p:guide orient="horz" pos="2160"/>
        <p:guide pos="3840"/>
      </p:guideLst>
    </p:cSldViewPr>
  </p:slideViewPr>
  <p:outlineViewPr>
    <p:cViewPr>
      <p:scale>
        <a:sx n="33" d="100"/>
        <a:sy n="33" d="100"/>
      </p:scale>
      <p:origin x="30" y="711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9F44486-1DFA-4F2F-BCF6-CF2624FDF035}" type="datetimeFigureOut">
              <a:rPr lang="en-IN"/>
              <a:pPr>
                <a:defRPr/>
              </a:pPr>
              <a:t>29-06-2022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455C0226-F1C6-432E-A4D5-BFF667F41925}" type="slidenum">
              <a:rPr lang="en-IN"/>
              <a:pPr>
                <a:defRPr/>
              </a:pPr>
              <a:t>‹#›</a:t>
            </a:fld>
            <a:endParaRPr lang="en-IN"/>
          </a:p>
        </p:txBody>
      </p:sp>
    </p:spTree>
    <p:extLst>
      <p:ext uri="{BB962C8B-B14F-4D97-AF65-F5344CB8AC3E}">
        <p14:creationId xmlns="" xmlns:p14="http://schemas.microsoft.com/office/powerpoint/2010/main" val="377997057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92CB3164-1490-48E3-AB71-E6D1889A252C}" type="datetimeFigureOut">
              <a:rPr lang="en-IN"/>
              <a:pPr>
                <a:defRPr/>
              </a:pPr>
              <a:t>29-06-2022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0E59662B-B719-4296-973C-355E852D75CD}" type="slidenum">
              <a:rPr lang="en-IN"/>
              <a:pPr>
                <a:defRPr/>
              </a:pPr>
              <a:t>‹#›</a:t>
            </a:fld>
            <a:endParaRPr lang="en-IN"/>
          </a:p>
        </p:txBody>
      </p:sp>
    </p:spTree>
    <p:extLst>
      <p:ext uri="{BB962C8B-B14F-4D97-AF65-F5344CB8AC3E}">
        <p14:creationId xmlns="" xmlns:p14="http://schemas.microsoft.com/office/powerpoint/2010/main" val="42298468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a:defRPr/>
            </a:pPr>
            <a:fld id="{145F259B-2C3A-4FCA-BD2B-FCB2D00EE866}" type="datetime1">
              <a:rPr lang="en-IN" smtClean="0"/>
              <a:pPr>
                <a:defRPr/>
              </a:pPr>
              <a:t>29-06-2022</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DBF07013-60E2-43E4-8277-715F6943D471}" type="slidenum">
              <a:rPr lang="en-IN" smtClean="0"/>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F4C54DA1-4C63-44E7-A7B8-1B54EC241EF4}" type="datetime1">
              <a:rPr lang="en-IN" smtClean="0"/>
              <a:pPr>
                <a:defRPr/>
              </a:pPr>
              <a:t>29-06-2022</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C75B5177-52DA-441F-9571-3E3A9BFC4C39}" type="slidenum">
              <a:rPr lang="en-IN" smtClean="0"/>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3"/>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43"/>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1070AE46-F27E-451E-8B38-253A97DE6780}" type="datetime1">
              <a:rPr lang="en-IN" smtClean="0"/>
              <a:pPr>
                <a:defRPr/>
              </a:pPr>
              <a:t>29-06-2022</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7C6E71C0-E710-423F-840A-521D331A2AD4}" type="slidenum">
              <a:rPr lang="en-IN" smtClean="0"/>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5BFC9365-B5C9-400E-AF09-B37B187AC3DF}" type="datetime1">
              <a:rPr lang="en-IN" smtClean="0"/>
              <a:pPr>
                <a:defRPr/>
              </a:pPr>
              <a:t>29-06-2022</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11DB3027-5108-4D0D-B146-5AE5443D16DA}" type="slidenum">
              <a:rPr lang="en-IN" smtClean="0"/>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9B43A46-9174-4B4E-92B5-527FA722FA73}" type="datetime1">
              <a:rPr lang="en-IN" smtClean="0"/>
              <a:pPr>
                <a:defRPr/>
              </a:pPr>
              <a:t>29-06-2022</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BBB87E77-90FD-4F03-8CE5-A1309F3AFFF5}" type="slidenum">
              <a:rPr lang="en-IN" smtClean="0"/>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a:defRPr/>
            </a:pPr>
            <a:fld id="{126BE22D-F2D0-4F36-8D78-F9CE0409402D}" type="datetime1">
              <a:rPr lang="en-IN" smtClean="0"/>
              <a:pPr>
                <a:defRPr/>
              </a:pPr>
              <a:t>29-06-2022</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67602CE2-B6D2-4BFA-871B-F770C1C1C860}" type="slidenum">
              <a:rPr lang="en-IN" smtClean="0"/>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pPr>
              <a:defRPr/>
            </a:pPr>
            <a:fld id="{FF6A01AE-4E73-4D16-B7EA-9368F6297314}" type="datetime1">
              <a:rPr lang="en-IN" smtClean="0"/>
              <a:pPr>
                <a:defRPr/>
              </a:pPr>
              <a:t>29-06-2022</a:t>
            </a:fld>
            <a:endParaRPr lang="en-IN"/>
          </a:p>
        </p:txBody>
      </p:sp>
      <p:sp>
        <p:nvSpPr>
          <p:cNvPr id="8" name="Footer Placeholder 7"/>
          <p:cNvSpPr>
            <a:spLocks noGrp="1"/>
          </p:cNvSpPr>
          <p:nvPr>
            <p:ph type="ftr" sz="quarter" idx="11"/>
          </p:nvPr>
        </p:nvSpPr>
        <p:spPr/>
        <p:txBody>
          <a:bodyPr/>
          <a:lstStyle/>
          <a:p>
            <a:pPr>
              <a:defRPr/>
            </a:pPr>
            <a:endParaRPr lang="en-IN"/>
          </a:p>
        </p:txBody>
      </p:sp>
      <p:sp>
        <p:nvSpPr>
          <p:cNvPr id="9" name="Slide Number Placeholder 8"/>
          <p:cNvSpPr>
            <a:spLocks noGrp="1"/>
          </p:cNvSpPr>
          <p:nvPr>
            <p:ph type="sldNum" sz="quarter" idx="12"/>
          </p:nvPr>
        </p:nvSpPr>
        <p:spPr/>
        <p:txBody>
          <a:bodyPr/>
          <a:lstStyle/>
          <a:p>
            <a:pPr>
              <a:defRPr/>
            </a:pPr>
            <a:fld id="{332F5189-766F-453C-8C29-35DE74C1C9C8}" type="slidenum">
              <a:rPr lang="en-IN" smtClean="0"/>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a:defRPr/>
            </a:pPr>
            <a:fld id="{B6066055-983C-45FD-8F4F-C90850B5B133}" type="datetime1">
              <a:rPr lang="en-IN" smtClean="0"/>
              <a:pPr>
                <a:defRPr/>
              </a:pPr>
              <a:t>29-06-2022</a:t>
            </a:fld>
            <a:endParaRPr lang="en-IN"/>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268E273F-4942-4579-87ED-8C64B3FDF80F}" type="slidenum">
              <a:rPr lang="en-IN" smtClean="0"/>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03B42E5-0E5D-4255-9BAF-3E97D5E06E53}" type="datetime1">
              <a:rPr lang="en-IN" smtClean="0"/>
              <a:pPr>
                <a:defRPr/>
              </a:pPr>
              <a:t>29-06-2022</a:t>
            </a:fld>
            <a:endParaRPr lang="en-IN"/>
          </a:p>
        </p:txBody>
      </p:sp>
      <p:sp>
        <p:nvSpPr>
          <p:cNvPr id="3" name="Footer Placeholder 2"/>
          <p:cNvSpPr>
            <a:spLocks noGrp="1"/>
          </p:cNvSpPr>
          <p:nvPr>
            <p:ph type="ftr" sz="quarter" idx="11"/>
          </p:nvPr>
        </p:nvSpPr>
        <p:spPr/>
        <p:txBody>
          <a:bodyPr/>
          <a:lstStyle/>
          <a:p>
            <a:pPr>
              <a:defRPr/>
            </a:pPr>
            <a:endParaRPr lang="en-IN"/>
          </a:p>
        </p:txBody>
      </p:sp>
      <p:sp>
        <p:nvSpPr>
          <p:cNvPr id="4" name="Slide Number Placeholder 3"/>
          <p:cNvSpPr>
            <a:spLocks noGrp="1"/>
          </p:cNvSpPr>
          <p:nvPr>
            <p:ph type="sldNum" sz="quarter" idx="12"/>
          </p:nvPr>
        </p:nvSpPr>
        <p:spPr/>
        <p:txBody>
          <a:bodyPr/>
          <a:lstStyle/>
          <a:p>
            <a:pPr>
              <a:defRPr/>
            </a:pPr>
            <a:fld id="{AFBA1392-42F8-4513-8377-3CD6EDE203FC}" type="slidenum">
              <a:rPr lang="en-IN" smtClean="0"/>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59299EF-34F0-44A4-B781-E7A502731993}" type="datetime1">
              <a:rPr lang="en-IN" smtClean="0"/>
              <a:pPr>
                <a:defRPr/>
              </a:pPr>
              <a:t>29-06-2022</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2DD87A0E-7C64-4077-AF45-4770203EB457}" type="slidenum">
              <a:rPr lang="en-IN" smtClean="0"/>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B3F4822-44FF-46D7-8D21-3D8E795886A8}" type="datetime1">
              <a:rPr lang="en-IN" smtClean="0"/>
              <a:pPr>
                <a:defRPr/>
              </a:pPr>
              <a:t>29-06-2022</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538CDFA0-3CC7-4508-B41C-CB16B5AE96C7}" type="slidenum">
              <a:rPr lang="en-IN" smtClean="0"/>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B18490D-BBDE-4729-9FB5-9852B05D0E94}" type="datetime1">
              <a:rPr lang="en-IN" smtClean="0"/>
              <a:pPr>
                <a:defRPr/>
              </a:pPr>
              <a:t>29-06-2022</a:t>
            </a:fld>
            <a:endParaRPr lang="en-IN"/>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IN"/>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780C248-A49B-441D-AB2A-C5880807DFC3}" type="slidenum">
              <a:rPr lang="en-IN" smtClean="0"/>
              <a:pPr>
                <a:defRPr/>
              </a:pPr>
              <a:t>‹#›</a:t>
            </a:fld>
            <a:endParaRPr lang="en-IN"/>
          </a:p>
        </p:txBody>
      </p:sp>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200">
              <a:latin typeface="Bookman Old Style" pitchFamily="18" charset="0"/>
            </a:endParaRPr>
          </a:p>
        </p:txBody>
      </p:sp>
      <p:sp>
        <p:nvSpPr>
          <p:cNvPr id="10" name="Rectangle 9"/>
          <p:cNvSpPr>
            <a:spLocks noGrp="1" noRot="1" noChangeAspect="1" noMove="1" noResize="1" noEditPoints="1" noAdjustHandles="1" noChangeArrowheads="1" noChangeShapeType="1" noTextEdit="1"/>
          </p:cNvSpPr>
          <p:nvPr/>
        </p:nvSpPr>
        <p:spPr>
          <a:xfrm>
            <a:off x="1" y="0"/>
            <a:ext cx="465455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200">
              <a:latin typeface="Bookman Old Style" pitchFamily="18" charset="0"/>
            </a:endParaRPr>
          </a:p>
        </p:txBody>
      </p:sp>
      <p:sp>
        <p:nvSpPr>
          <p:cNvPr id="2" name="Title 1"/>
          <p:cNvSpPr>
            <a:spLocks noGrp="1"/>
          </p:cNvSpPr>
          <p:nvPr>
            <p:ph type="title"/>
          </p:nvPr>
        </p:nvSpPr>
        <p:spPr>
          <a:xfrm>
            <a:off x="478973" y="1582056"/>
            <a:ext cx="3877129" cy="3512457"/>
          </a:xfrm>
        </p:spPr>
        <p:txBody>
          <a:bodyPr>
            <a:normAutofit/>
          </a:bodyPr>
          <a:lstStyle/>
          <a:p>
            <a:pPr algn="ctr" eaLnBrk="1" fontAlgn="auto" hangingPunct="1">
              <a:spcAft>
                <a:spcPts val="0"/>
              </a:spcAft>
              <a:defRPr/>
            </a:pPr>
            <a:r>
              <a:rPr lang="en-US" sz="4400" dirty="0" smtClean="0">
                <a:solidFill>
                  <a:srgbClr val="FF0000"/>
                </a:solidFill>
                <a:latin typeface="Bookman Old Style" pitchFamily="18" charset="0"/>
              </a:rPr>
              <a:t>Unit-V</a:t>
            </a:r>
            <a:endParaRPr lang="en-IN" sz="4400" dirty="0">
              <a:solidFill>
                <a:srgbClr val="FF0000"/>
              </a:solidFill>
              <a:latin typeface="Bookman Old Style" pitchFamily="18" charset="0"/>
            </a:endParaRPr>
          </a:p>
        </p:txBody>
      </p:sp>
      <p:sp>
        <p:nvSpPr>
          <p:cNvPr id="9221" name="Content Placeholder 2"/>
          <p:cNvSpPr>
            <a:spLocks noGrp="1" noChangeArrowheads="1"/>
          </p:cNvSpPr>
          <p:nvPr>
            <p:ph idx="1"/>
          </p:nvPr>
        </p:nvSpPr>
        <p:spPr>
          <a:xfrm>
            <a:off x="4951414" y="498764"/>
            <a:ext cx="7054539" cy="5688280"/>
          </a:xfrm>
        </p:spPr>
        <p:txBody>
          <a:bodyPr anchor="ctr">
            <a:noAutofit/>
          </a:bodyPr>
          <a:lstStyle/>
          <a:p>
            <a:pPr marL="0" indent="0" algn="ctr">
              <a:buNone/>
            </a:pPr>
            <a:r>
              <a:rPr lang="en-IN" sz="5400" b="1" dirty="0" smtClean="0">
                <a:solidFill>
                  <a:srgbClr val="FF0000"/>
                </a:solidFill>
                <a:latin typeface="Bookman Old Style" pitchFamily="18" charset="0"/>
                <a:cs typeface="Arial"/>
              </a:rPr>
              <a:t>Testing</a:t>
            </a:r>
            <a:endParaRPr lang="en-US" sz="5400" b="1" dirty="0">
              <a:solidFill>
                <a:srgbClr val="FF0000"/>
              </a:solidFill>
              <a:latin typeface="Bookman Old Style" pitchFamily="18" charset="0"/>
            </a:endParaRPr>
          </a:p>
        </p:txBody>
      </p:sp>
    </p:spTree>
    <p:extLst>
      <p:ext uri="{BB962C8B-B14F-4D97-AF65-F5344CB8AC3E}">
        <p14:creationId xmlns="" xmlns:p14="http://schemas.microsoft.com/office/powerpoint/2010/main" val="2571389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Verification </a:t>
            </a:r>
            <a:r>
              <a:rPr lang="en-IN" dirty="0" err="1" smtClean="0">
                <a:solidFill>
                  <a:srgbClr val="FF0000"/>
                </a:solidFill>
                <a:latin typeface="Bookman Old Style" pitchFamily="18" charset="0"/>
              </a:rPr>
              <a:t>vs</a:t>
            </a:r>
            <a:r>
              <a:rPr lang="en-IN" dirty="0" smtClean="0">
                <a:solidFill>
                  <a:srgbClr val="FF0000"/>
                </a:solidFill>
                <a:latin typeface="Bookman Old Style" pitchFamily="18" charset="0"/>
              </a:rPr>
              <a:t> Validation</a:t>
            </a:r>
            <a:endParaRPr lang="en-GB" sz="2000" dirty="0">
              <a:solidFill>
                <a:srgbClr val="FF0000"/>
              </a:solidFill>
              <a:latin typeface="Bookman Old Style" pitchFamily="18" charset="0"/>
            </a:endParaRPr>
          </a:p>
        </p:txBody>
      </p:sp>
      <p:sp>
        <p:nvSpPr>
          <p:cNvPr id="4" name="Content Placeholder 3"/>
          <p:cNvSpPr>
            <a:spLocks noGrp="1"/>
          </p:cNvSpPr>
          <p:nvPr>
            <p:ph idx="1"/>
          </p:nvPr>
        </p:nvSpPr>
        <p:spPr/>
        <p:txBody>
          <a:bodyPr>
            <a:normAutofit/>
          </a:bodyPr>
          <a:lstStyle/>
          <a:p>
            <a:r>
              <a:rPr lang="en-IN" sz="2800" dirty="0" smtClean="0">
                <a:latin typeface="Bookman Old Style" pitchFamily="18" charset="0"/>
              </a:rPr>
              <a:t>The objectives of both verification and validation techniques are very similar since both these techniques are designed to help remove errors in a software.</a:t>
            </a:r>
          </a:p>
          <a:p>
            <a:r>
              <a:rPr lang="en-IN" sz="2800" dirty="0" smtClean="0">
                <a:solidFill>
                  <a:srgbClr val="0000FF"/>
                </a:solidFill>
                <a:latin typeface="Bookman Old Style" pitchFamily="18" charset="0"/>
              </a:rPr>
              <a:t>Verification is concerned with phase containment of errors,</a:t>
            </a:r>
            <a:r>
              <a:rPr lang="en-IN" sz="2800" dirty="0" smtClean="0">
                <a:latin typeface="Bookman Old Style" pitchFamily="18" charset="0"/>
              </a:rPr>
              <a:t> </a:t>
            </a:r>
            <a:r>
              <a:rPr lang="en-IN" sz="2800" dirty="0" smtClean="0">
                <a:solidFill>
                  <a:srgbClr val="FF33CC"/>
                </a:solidFill>
                <a:latin typeface="Bookman Old Style" pitchFamily="18" charset="0"/>
              </a:rPr>
              <a:t>Validation is to check whether the deliverable software is error free. </a:t>
            </a:r>
          </a:p>
          <a:p>
            <a:r>
              <a:rPr lang="fr-FR" sz="2800" dirty="0" err="1" smtClean="0">
                <a:latin typeface="Bookman Old Style" pitchFamily="18" charset="0"/>
              </a:rPr>
              <a:t>Error</a:t>
            </a:r>
            <a:r>
              <a:rPr lang="fr-FR" sz="2800" dirty="0" smtClean="0">
                <a:latin typeface="Bookman Old Style" pitchFamily="18" charset="0"/>
              </a:rPr>
              <a:t> </a:t>
            </a:r>
            <a:r>
              <a:rPr lang="fr-FR" sz="2800" dirty="0" err="1" smtClean="0">
                <a:latin typeface="Bookman Old Style" pitchFamily="18" charset="0"/>
              </a:rPr>
              <a:t>detection</a:t>
            </a:r>
            <a:r>
              <a:rPr lang="fr-FR" sz="2800" dirty="0" smtClean="0">
                <a:latin typeface="Bookman Old Style" pitchFamily="18" charset="0"/>
              </a:rPr>
              <a:t> techniques = </a:t>
            </a:r>
            <a:r>
              <a:rPr lang="fr-FR" sz="2800" dirty="0" err="1" smtClean="0">
                <a:latin typeface="Bookman Old Style" pitchFamily="18" charset="0"/>
              </a:rPr>
              <a:t>Verification</a:t>
            </a:r>
            <a:r>
              <a:rPr lang="fr-FR" sz="2800" dirty="0" smtClean="0">
                <a:latin typeface="Bookman Old Style" pitchFamily="18" charset="0"/>
              </a:rPr>
              <a:t> techniques + Validation techniques</a:t>
            </a:r>
            <a:endParaRPr lang="en-IN" sz="2800" dirty="0">
              <a:latin typeface="Bookman Old Style" pitchFamily="18" charset="0"/>
            </a:endParaRPr>
          </a:p>
        </p:txBody>
      </p:sp>
    </p:spTree>
    <p:extLst>
      <p:ext uri="{BB962C8B-B14F-4D97-AF65-F5344CB8AC3E}">
        <p14:creationId xmlns="" xmlns:p14="http://schemas.microsoft.com/office/powerpoint/2010/main" val="1938234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Verification </a:t>
            </a:r>
            <a:r>
              <a:rPr lang="en-IN" dirty="0" err="1" smtClean="0">
                <a:solidFill>
                  <a:srgbClr val="FF0000"/>
                </a:solidFill>
                <a:latin typeface="Bookman Old Style" pitchFamily="18" charset="0"/>
              </a:rPr>
              <a:t>vs</a:t>
            </a:r>
            <a:r>
              <a:rPr lang="en-IN" dirty="0" smtClean="0">
                <a:solidFill>
                  <a:srgbClr val="FF0000"/>
                </a:solidFill>
                <a:latin typeface="Bookman Old Style" pitchFamily="18" charset="0"/>
              </a:rPr>
              <a:t> Validation</a:t>
            </a:r>
            <a:endParaRPr lang="en-GB" sz="2000" dirty="0">
              <a:solidFill>
                <a:srgbClr val="FF0000"/>
              </a:solidFill>
              <a:latin typeface="Bookman Old Style" pitchFamily="18" charset="0"/>
            </a:endParaRPr>
          </a:p>
        </p:txBody>
      </p:sp>
      <p:graphicFrame>
        <p:nvGraphicFramePr>
          <p:cNvPr id="5" name="Content Placeholder 4"/>
          <p:cNvGraphicFramePr>
            <a:graphicFrameLocks noGrp="1"/>
          </p:cNvGraphicFramePr>
          <p:nvPr>
            <p:ph idx="1"/>
          </p:nvPr>
        </p:nvGraphicFramePr>
        <p:xfrm>
          <a:off x="716478" y="1101437"/>
          <a:ext cx="10972800" cy="5308600"/>
        </p:xfrm>
        <a:graphic>
          <a:graphicData uri="http://schemas.openxmlformats.org/drawingml/2006/table">
            <a:tbl>
              <a:tblPr firstRow="1" bandRow="1">
                <a:tableStyleId>{5940675A-B579-460E-94D1-54222C63F5DA}</a:tableStyleId>
              </a:tblPr>
              <a:tblGrid>
                <a:gridCol w="5486400"/>
                <a:gridCol w="5486400"/>
              </a:tblGrid>
              <a:tr h="370840">
                <a:tc>
                  <a:txBody>
                    <a:bodyPr/>
                    <a:lstStyle/>
                    <a:p>
                      <a:pPr algn="ctr"/>
                      <a:r>
                        <a:rPr lang="en-IN" sz="1600" b="1" dirty="0" smtClean="0">
                          <a:latin typeface="Bookman Old Style" pitchFamily="18" charset="0"/>
                        </a:rPr>
                        <a:t>Verification</a:t>
                      </a:r>
                      <a:endParaRPr lang="en-IN" sz="1600" b="1" dirty="0">
                        <a:latin typeface="Bookman Old Style" pitchFamily="18" charset="0"/>
                      </a:endParaRPr>
                    </a:p>
                  </a:txBody>
                  <a:tcPr/>
                </a:tc>
                <a:tc>
                  <a:txBody>
                    <a:bodyPr/>
                    <a:lstStyle/>
                    <a:p>
                      <a:pPr algn="ctr"/>
                      <a:r>
                        <a:rPr lang="en-IN" sz="1600" b="1" dirty="0" smtClean="0">
                          <a:latin typeface="Bookman Old Style" pitchFamily="18" charset="0"/>
                        </a:rPr>
                        <a:t>Validation</a:t>
                      </a:r>
                      <a:endParaRPr lang="en-IN" sz="1600" b="1" dirty="0">
                        <a:latin typeface="Bookman Old Style" pitchFamily="18" charset="0"/>
                      </a:endParaRPr>
                    </a:p>
                  </a:txBody>
                  <a:tcPr/>
                </a:tc>
              </a:tr>
              <a:tr h="370840">
                <a:tc>
                  <a:txBody>
                    <a:bodyPr/>
                    <a:lstStyle/>
                    <a:p>
                      <a:r>
                        <a:rPr lang="en-IN" sz="1600" dirty="0" smtClean="0">
                          <a:latin typeface="Bookman Old Style" pitchFamily="18" charset="0"/>
                        </a:rPr>
                        <a:t>Verification is the process of determining whether the output of one phase of software development conforms to that of its previous phase</a:t>
                      </a:r>
                      <a:endParaRPr lang="en-IN" sz="1600" dirty="0">
                        <a:latin typeface="Bookman Old Style" pitchFamily="18" charset="0"/>
                      </a:endParaRPr>
                    </a:p>
                  </a:txBody>
                  <a:tcPr/>
                </a:tc>
                <a:tc>
                  <a:txBody>
                    <a:bodyPr/>
                    <a:lstStyle/>
                    <a:p>
                      <a:r>
                        <a:rPr lang="en-IN" sz="1600" dirty="0" smtClean="0">
                          <a:latin typeface="Bookman Old Style" pitchFamily="18" charset="0"/>
                        </a:rPr>
                        <a:t>Validation is the process of determining whether a fully developed software conforms to its requirements specification</a:t>
                      </a:r>
                      <a:endParaRPr lang="en-IN" sz="1600" dirty="0">
                        <a:latin typeface="Bookman Old Style" pitchFamily="18" charset="0"/>
                      </a:endParaRPr>
                    </a:p>
                  </a:txBody>
                  <a:tcPr/>
                </a:tc>
              </a:tr>
              <a:tr h="370840">
                <a:tc>
                  <a:txBody>
                    <a:bodyPr/>
                    <a:lstStyle/>
                    <a:p>
                      <a:r>
                        <a:rPr lang="en-IN" sz="1600" dirty="0" smtClean="0">
                          <a:latin typeface="Bookman Old Style" pitchFamily="18" charset="0"/>
                        </a:rPr>
                        <a:t>Verification is to check if the work products produced after a phase conform to that which was input to the phase</a:t>
                      </a:r>
                      <a:endParaRPr lang="en-IN" sz="1600" dirty="0">
                        <a:latin typeface="Bookman Old Style" pitchFamily="18" charset="0"/>
                      </a:endParaRPr>
                    </a:p>
                  </a:txBody>
                  <a:tcPr/>
                </a:tc>
                <a:tc>
                  <a:txBody>
                    <a:bodyPr/>
                    <a:lstStyle/>
                    <a:p>
                      <a:r>
                        <a:rPr lang="en-IN" sz="1600" dirty="0" smtClean="0">
                          <a:latin typeface="Bookman Old Style" pitchFamily="18" charset="0"/>
                        </a:rPr>
                        <a:t>Validation is applied to the fully developed and integrated software to check if it satisfies the customer’s requirements.</a:t>
                      </a:r>
                      <a:endParaRPr lang="en-IN" sz="1600" dirty="0">
                        <a:latin typeface="Bookman Old Style" pitchFamily="18" charset="0"/>
                      </a:endParaRPr>
                    </a:p>
                  </a:txBody>
                  <a:tcPr/>
                </a:tc>
              </a:tr>
              <a:tr h="370840">
                <a:tc>
                  <a:txBody>
                    <a:bodyPr/>
                    <a:lstStyle/>
                    <a:p>
                      <a:r>
                        <a:rPr lang="en-IN" sz="1600" dirty="0" smtClean="0">
                          <a:latin typeface="Bookman Old Style" pitchFamily="18" charset="0"/>
                        </a:rPr>
                        <a:t>Verification usually involves use of theorem proving techniques or use of automated tools such as a model checker.</a:t>
                      </a:r>
                      <a:endParaRPr lang="en-IN" sz="1600" dirty="0">
                        <a:latin typeface="Bookman Old Style" pitchFamily="18" charset="0"/>
                      </a:endParaRPr>
                    </a:p>
                  </a:txBody>
                  <a:tcPr/>
                </a:tc>
                <a:tc>
                  <a:txBody>
                    <a:bodyPr/>
                    <a:lstStyle/>
                    <a:p>
                      <a:r>
                        <a:rPr lang="en-IN" sz="1600" dirty="0" smtClean="0">
                          <a:latin typeface="Bookman Old Style" pitchFamily="18" charset="0"/>
                        </a:rPr>
                        <a:t>Validation techniques are primarily based on product testing.</a:t>
                      </a:r>
                      <a:endParaRPr lang="en-IN" sz="1600" dirty="0">
                        <a:latin typeface="Bookman Old Style" pitchFamily="18" charset="0"/>
                      </a:endParaRPr>
                    </a:p>
                  </a:txBody>
                  <a:tcPr/>
                </a:tc>
              </a:tr>
              <a:tr h="370840">
                <a:tc>
                  <a:txBody>
                    <a:bodyPr/>
                    <a:lstStyle/>
                    <a:p>
                      <a:r>
                        <a:rPr lang="en-IN" sz="1600" dirty="0" smtClean="0">
                          <a:latin typeface="Bookman Old Style" pitchFamily="18" charset="0"/>
                        </a:rPr>
                        <a:t>Unit and Integration testing can be considered as verification steps where it is verified whether the code is a s per the module and module interface specifications</a:t>
                      </a:r>
                      <a:endParaRPr lang="en-IN" sz="1600" dirty="0">
                        <a:latin typeface="Bookman Old Style" pitchFamily="18" charset="0"/>
                      </a:endParaRPr>
                    </a:p>
                  </a:txBody>
                  <a:tcPr/>
                </a:tc>
                <a:tc>
                  <a:txBody>
                    <a:bodyPr/>
                    <a:lstStyle/>
                    <a:p>
                      <a:r>
                        <a:rPr lang="en-IN" sz="1600" dirty="0" smtClean="0">
                          <a:latin typeface="Bookman Old Style" pitchFamily="18" charset="0"/>
                        </a:rPr>
                        <a:t>System testing can be considered as a validation step where it is determined whether the fully developed code is as per its requirements specification.</a:t>
                      </a:r>
                      <a:endParaRPr lang="en-IN" sz="1600" dirty="0">
                        <a:latin typeface="Bookman Old Style" pitchFamily="18" charset="0"/>
                      </a:endParaRPr>
                    </a:p>
                  </a:txBody>
                  <a:tcPr/>
                </a:tc>
              </a:tr>
              <a:tr h="370840">
                <a:tc>
                  <a:txBody>
                    <a:bodyPr/>
                    <a:lstStyle/>
                    <a:p>
                      <a:r>
                        <a:rPr lang="en-IN" sz="1600" dirty="0" smtClean="0">
                          <a:latin typeface="Bookman Old Style" pitchFamily="18" charset="0"/>
                        </a:rPr>
                        <a:t>Verification does not require execution of the software</a:t>
                      </a:r>
                      <a:endParaRPr lang="en-IN" sz="1600" dirty="0">
                        <a:latin typeface="Bookman Old Style" pitchFamily="18" charset="0"/>
                      </a:endParaRPr>
                    </a:p>
                  </a:txBody>
                  <a:tcPr/>
                </a:tc>
                <a:tc>
                  <a:txBody>
                    <a:bodyPr/>
                    <a:lstStyle/>
                    <a:p>
                      <a:r>
                        <a:rPr lang="en-IN" sz="1600" dirty="0" smtClean="0">
                          <a:latin typeface="Bookman Old Style" pitchFamily="18" charset="0"/>
                        </a:rPr>
                        <a:t>Validation requires execution of the software.</a:t>
                      </a:r>
                      <a:endParaRPr lang="en-IN" sz="1600" dirty="0">
                        <a:latin typeface="Bookman Old Style" pitchFamily="18" charset="0"/>
                      </a:endParaRPr>
                    </a:p>
                  </a:txBody>
                  <a:tcPr/>
                </a:tc>
              </a:tr>
              <a:tr h="370840">
                <a:tc>
                  <a:txBody>
                    <a:bodyPr/>
                    <a:lstStyle/>
                    <a:p>
                      <a:r>
                        <a:rPr lang="en-IN" sz="1600" dirty="0" smtClean="0">
                          <a:latin typeface="Bookman Old Style" pitchFamily="18" charset="0"/>
                        </a:rPr>
                        <a:t>Verification steps are to determine whether the steps in product development are being carried out alright</a:t>
                      </a:r>
                      <a:endParaRPr lang="en-IN" sz="1600" dirty="0">
                        <a:latin typeface="Bookman Old Style" pitchFamily="18" charset="0"/>
                      </a:endParaRPr>
                    </a:p>
                  </a:txBody>
                  <a:tcPr/>
                </a:tc>
                <a:tc>
                  <a:txBody>
                    <a:bodyPr/>
                    <a:lstStyle/>
                    <a:p>
                      <a:r>
                        <a:rPr lang="en-IN" sz="1600" dirty="0" smtClean="0">
                          <a:latin typeface="Bookman Old Style" pitchFamily="18" charset="0"/>
                        </a:rPr>
                        <a:t>Validation is carried out towards the end of the development process to determine whether the right product has been developed.</a:t>
                      </a:r>
                      <a:endParaRPr lang="en-IN" sz="1600" dirty="0">
                        <a:latin typeface="Bookman Old Style" pitchFamily="18" charset="0"/>
                      </a:endParaRPr>
                    </a:p>
                  </a:txBody>
                  <a:tcPr/>
                </a:tc>
              </a:tr>
            </a:tbl>
          </a:graphicData>
        </a:graphic>
      </p:graphicFrame>
    </p:spTree>
    <p:extLst>
      <p:ext uri="{BB962C8B-B14F-4D97-AF65-F5344CB8AC3E}">
        <p14:creationId xmlns="" xmlns:p14="http://schemas.microsoft.com/office/powerpoint/2010/main" val="1938234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Testing Activities</a:t>
            </a:r>
            <a:endParaRPr lang="en-GB" sz="2000" dirty="0">
              <a:solidFill>
                <a:srgbClr val="FF0000"/>
              </a:solidFill>
              <a:latin typeface="Bookman Old Style" pitchFamily="18" charset="0"/>
            </a:endParaRPr>
          </a:p>
        </p:txBody>
      </p:sp>
      <p:sp>
        <p:nvSpPr>
          <p:cNvPr id="4" name="Content Placeholder 3"/>
          <p:cNvSpPr>
            <a:spLocks noGrp="1"/>
          </p:cNvSpPr>
          <p:nvPr>
            <p:ph idx="1"/>
          </p:nvPr>
        </p:nvSpPr>
        <p:spPr/>
        <p:txBody>
          <a:bodyPr>
            <a:noAutofit/>
          </a:bodyPr>
          <a:lstStyle/>
          <a:p>
            <a:pPr>
              <a:buNone/>
            </a:pPr>
            <a:r>
              <a:rPr lang="en-IN" sz="2000" dirty="0" smtClean="0">
                <a:latin typeface="Bookman Old Style" pitchFamily="18" charset="0"/>
              </a:rPr>
              <a:t>Testing involves performing the following main activities</a:t>
            </a:r>
          </a:p>
          <a:p>
            <a:r>
              <a:rPr lang="en-IN" sz="2000" b="1" dirty="0" smtClean="0">
                <a:latin typeface="Bookman Old Style" pitchFamily="18" charset="0"/>
              </a:rPr>
              <a:t>Test suite design</a:t>
            </a:r>
            <a:r>
              <a:rPr lang="en-IN" sz="2000" dirty="0" smtClean="0">
                <a:latin typeface="Bookman Old Style" pitchFamily="18" charset="0"/>
              </a:rPr>
              <a:t>: The set of test cases using which a program is to be tested is designed by using several test case design techniques</a:t>
            </a:r>
          </a:p>
          <a:p>
            <a:r>
              <a:rPr lang="en-IN" sz="2000" dirty="0" smtClean="0">
                <a:latin typeface="Bookman Old Style" pitchFamily="18" charset="0"/>
              </a:rPr>
              <a:t> </a:t>
            </a:r>
            <a:r>
              <a:rPr lang="en-IN" sz="2000" b="1" dirty="0" smtClean="0">
                <a:latin typeface="Bookman Old Style" pitchFamily="18" charset="0"/>
              </a:rPr>
              <a:t>Running test cases and checking the results to detect failures</a:t>
            </a:r>
            <a:r>
              <a:rPr lang="en-IN" sz="2000" dirty="0" smtClean="0">
                <a:latin typeface="Bookman Old Style" pitchFamily="18" charset="0"/>
              </a:rPr>
              <a:t>: Each test case is run and the results are compared with the expected results. </a:t>
            </a:r>
          </a:p>
          <a:p>
            <a:r>
              <a:rPr lang="en-IN" sz="2000" dirty="0" smtClean="0">
                <a:latin typeface="Bookman Old Style" pitchFamily="18" charset="0"/>
              </a:rPr>
              <a:t>A mismatch between the actual result and expected results indicates a failure.</a:t>
            </a:r>
          </a:p>
          <a:p>
            <a:r>
              <a:rPr lang="en-IN" sz="2000" dirty="0" smtClean="0">
                <a:latin typeface="Bookman Old Style" pitchFamily="18" charset="0"/>
              </a:rPr>
              <a:t> The test cases for which the system fails are noted down for later debugging.</a:t>
            </a:r>
          </a:p>
          <a:p>
            <a:r>
              <a:rPr lang="en-IN" sz="2000" b="1" dirty="0" smtClean="0">
                <a:latin typeface="Bookman Old Style" pitchFamily="18" charset="0"/>
              </a:rPr>
              <a:t>Locate error</a:t>
            </a:r>
            <a:r>
              <a:rPr lang="en-IN" sz="2000" dirty="0" smtClean="0">
                <a:latin typeface="Bookman Old Style" pitchFamily="18" charset="0"/>
              </a:rPr>
              <a:t>: In this activity, the failure symptoms are analysed to locate the errors. </a:t>
            </a:r>
          </a:p>
          <a:p>
            <a:r>
              <a:rPr lang="en-IN" sz="2000" dirty="0" smtClean="0">
                <a:latin typeface="Bookman Old Style" pitchFamily="18" charset="0"/>
              </a:rPr>
              <a:t>For each failure observed during the previous activity, the statements that are in error are identified.</a:t>
            </a:r>
          </a:p>
          <a:p>
            <a:r>
              <a:rPr lang="en-IN" sz="2000" dirty="0" smtClean="0">
                <a:latin typeface="Bookman Old Style" pitchFamily="18" charset="0"/>
              </a:rPr>
              <a:t> </a:t>
            </a:r>
            <a:r>
              <a:rPr lang="en-IN" sz="2000" b="1" dirty="0" smtClean="0">
                <a:latin typeface="Bookman Old Style" pitchFamily="18" charset="0"/>
              </a:rPr>
              <a:t>Error correction</a:t>
            </a:r>
            <a:r>
              <a:rPr lang="en-IN" sz="2000" dirty="0" smtClean="0">
                <a:latin typeface="Bookman Old Style" pitchFamily="18" charset="0"/>
              </a:rPr>
              <a:t>: After the error is located during debugging, the code is appropriately changed to correct the error.</a:t>
            </a:r>
            <a:endParaRPr lang="en-IN" sz="2000" dirty="0">
              <a:latin typeface="Bookman Old Style" pitchFamily="18" charset="0"/>
            </a:endParaRPr>
          </a:p>
        </p:txBody>
      </p:sp>
    </p:spTree>
    <p:extLst>
      <p:ext uri="{BB962C8B-B14F-4D97-AF65-F5344CB8AC3E}">
        <p14:creationId xmlns="" xmlns:p14="http://schemas.microsoft.com/office/powerpoint/2010/main" val="1938234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idx="4294967295"/>
          </p:nvPr>
        </p:nvSpPr>
        <p:spPr>
          <a:xfrm>
            <a:off x="0" y="165100"/>
            <a:ext cx="10399713" cy="1138238"/>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Testing Activities</a:t>
            </a:r>
            <a:endParaRPr lang="en-GB" sz="2000" dirty="0">
              <a:solidFill>
                <a:srgbClr val="FF0000"/>
              </a:solidFill>
              <a:latin typeface="Bookman Old Style" pitchFamily="18" charset="0"/>
            </a:endParaRPr>
          </a:p>
        </p:txBody>
      </p:sp>
      <p:pic>
        <p:nvPicPr>
          <p:cNvPr id="1026" name="Picture 2"/>
          <p:cNvPicPr>
            <a:picLocks noChangeAspect="1" noChangeArrowheads="1"/>
          </p:cNvPicPr>
          <p:nvPr/>
        </p:nvPicPr>
        <p:blipFill>
          <a:blip r:embed="rId3"/>
          <a:srcRect/>
          <a:stretch>
            <a:fillRect/>
          </a:stretch>
        </p:blipFill>
        <p:spPr bwMode="auto">
          <a:xfrm>
            <a:off x="1211283" y="1235034"/>
            <a:ext cx="9369631" cy="5213267"/>
          </a:xfrm>
          <a:prstGeom prst="rect">
            <a:avLst/>
          </a:prstGeom>
          <a:noFill/>
          <a:ln w="9525">
            <a:noFill/>
            <a:miter lim="800000"/>
            <a:headEnd/>
            <a:tailEnd/>
          </a:ln>
          <a:effectLst/>
        </p:spPr>
      </p:pic>
    </p:spTree>
    <p:extLst>
      <p:ext uri="{BB962C8B-B14F-4D97-AF65-F5344CB8AC3E}">
        <p14:creationId xmlns="" xmlns:p14="http://schemas.microsoft.com/office/powerpoint/2010/main" val="1938234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Why design </a:t>
            </a:r>
            <a:r>
              <a:rPr lang="en-IN" dirty="0" err="1" smtClean="0">
                <a:solidFill>
                  <a:srgbClr val="FF0000"/>
                </a:solidFill>
                <a:latin typeface="Bookman Old Style" pitchFamily="18" charset="0"/>
              </a:rPr>
              <a:t>Testcase</a:t>
            </a:r>
            <a:endParaRPr lang="en-GB" sz="2000" dirty="0">
              <a:solidFill>
                <a:srgbClr val="FF0000"/>
              </a:solidFill>
              <a:latin typeface="Bookman Old Style" pitchFamily="18" charset="0"/>
            </a:endParaRPr>
          </a:p>
        </p:txBody>
      </p:sp>
      <p:sp>
        <p:nvSpPr>
          <p:cNvPr id="4" name="Content Placeholder 3"/>
          <p:cNvSpPr>
            <a:spLocks noGrp="1"/>
          </p:cNvSpPr>
          <p:nvPr>
            <p:ph idx="1"/>
          </p:nvPr>
        </p:nvSpPr>
        <p:spPr/>
        <p:txBody>
          <a:bodyPr>
            <a:noAutofit/>
          </a:bodyPr>
          <a:lstStyle/>
          <a:p>
            <a:r>
              <a:rPr lang="en-IN" sz="2000" dirty="0" smtClean="0">
                <a:latin typeface="Bookman Old Style" pitchFamily="18" charset="0"/>
              </a:rPr>
              <a:t>Testing a software using a large collection of randomly selected test cases does not guarantee that all (or even most) of the errors in the system will be uncovered. </a:t>
            </a:r>
          </a:p>
          <a:p>
            <a:r>
              <a:rPr lang="en-IN" sz="2000" dirty="0" smtClean="0">
                <a:latin typeface="Bookman Old Style" pitchFamily="18" charset="0"/>
              </a:rPr>
              <a:t>Consider the following example code segment which determines the greater of two integer values x and y. This code segment has a simple programming error:</a:t>
            </a:r>
          </a:p>
          <a:p>
            <a:r>
              <a:rPr lang="en-IN" sz="2000" dirty="0" smtClean="0">
                <a:latin typeface="Bookman Old Style" pitchFamily="18" charset="0"/>
              </a:rPr>
              <a:t> if (x&gt;y) max = x; </a:t>
            </a:r>
          </a:p>
          <a:p>
            <a:r>
              <a:rPr lang="en-IN" sz="2000" dirty="0" smtClean="0">
                <a:latin typeface="Bookman Old Style" pitchFamily="18" charset="0"/>
              </a:rPr>
              <a:t> else max = x; </a:t>
            </a:r>
          </a:p>
          <a:p>
            <a:r>
              <a:rPr lang="en-IN" sz="2000" dirty="0" smtClean="0">
                <a:latin typeface="Bookman Old Style" pitchFamily="18" charset="0"/>
              </a:rPr>
              <a:t>For the given code segment, the test suite {(x=3,y=2);(x=2,y=3)} can detect the error, whereas a larger test suite {(x=3,y=2);(x=4,y=3); (x=5,y=1)} does not detect the error.</a:t>
            </a:r>
          </a:p>
          <a:p>
            <a:r>
              <a:rPr lang="en-IN" sz="2000" dirty="0" smtClean="0">
                <a:latin typeface="Bookman Old Style" pitchFamily="18" charset="0"/>
              </a:rPr>
              <a:t>For effective testing, the test suite should be carefully designed rather than picked randomly.</a:t>
            </a:r>
          </a:p>
          <a:p>
            <a:r>
              <a:rPr lang="en-IN" sz="2000" dirty="0" smtClean="0">
                <a:latin typeface="Bookman Old Style" pitchFamily="18" charset="0"/>
              </a:rPr>
              <a:t>A minimal test suite is a carefully designed set of test cases such that each test case helps detect different errors.</a:t>
            </a:r>
          </a:p>
        </p:txBody>
      </p:sp>
    </p:spTree>
    <p:extLst>
      <p:ext uri="{BB962C8B-B14F-4D97-AF65-F5344CB8AC3E}">
        <p14:creationId xmlns="" xmlns:p14="http://schemas.microsoft.com/office/powerpoint/2010/main" val="1938234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Why design </a:t>
            </a:r>
            <a:r>
              <a:rPr lang="en-IN" dirty="0" err="1" smtClean="0">
                <a:solidFill>
                  <a:srgbClr val="FF0000"/>
                </a:solidFill>
                <a:latin typeface="Bookman Old Style" pitchFamily="18" charset="0"/>
              </a:rPr>
              <a:t>Testcase</a:t>
            </a:r>
            <a:endParaRPr lang="en-GB" sz="2000" dirty="0">
              <a:solidFill>
                <a:srgbClr val="FF0000"/>
              </a:solidFill>
              <a:latin typeface="Bookman Old Style" pitchFamily="18" charset="0"/>
            </a:endParaRPr>
          </a:p>
        </p:txBody>
      </p:sp>
      <p:sp>
        <p:nvSpPr>
          <p:cNvPr id="4" name="Content Placeholder 3"/>
          <p:cNvSpPr>
            <a:spLocks noGrp="1"/>
          </p:cNvSpPr>
          <p:nvPr>
            <p:ph idx="1"/>
          </p:nvPr>
        </p:nvSpPr>
        <p:spPr/>
        <p:txBody>
          <a:bodyPr>
            <a:noAutofit/>
          </a:bodyPr>
          <a:lstStyle/>
          <a:p>
            <a:pPr>
              <a:buNone/>
            </a:pPr>
            <a:r>
              <a:rPr lang="en-IN" sz="2000" dirty="0" smtClean="0">
                <a:latin typeface="Bookman Old Style" pitchFamily="18" charset="0"/>
              </a:rPr>
              <a:t>There are essentially two main approaches to systematically design test cases</a:t>
            </a:r>
          </a:p>
          <a:p>
            <a:r>
              <a:rPr lang="en-IN" sz="2000" dirty="0" smtClean="0">
                <a:latin typeface="Bookman Old Style" pitchFamily="18" charset="0"/>
              </a:rPr>
              <a:t>Black-box approach</a:t>
            </a:r>
          </a:p>
          <a:p>
            <a:r>
              <a:rPr lang="en-IN" sz="2000" dirty="0" smtClean="0">
                <a:latin typeface="Bookman Old Style" pitchFamily="18" charset="0"/>
              </a:rPr>
              <a:t>White-box (or glass-box) approach</a:t>
            </a:r>
          </a:p>
          <a:p>
            <a:r>
              <a:rPr lang="en-IN" sz="2000" dirty="0" smtClean="0">
                <a:latin typeface="Bookman Old Style" pitchFamily="18" charset="0"/>
              </a:rPr>
              <a:t>These two approaches to test case design are complementary. </a:t>
            </a:r>
          </a:p>
          <a:p>
            <a:r>
              <a:rPr lang="en-IN" sz="2000" dirty="0" smtClean="0">
                <a:latin typeface="Bookman Old Style" pitchFamily="18" charset="0"/>
              </a:rPr>
              <a:t>That is, a program has to be tested using the test cases designed by both the approaches, and one testing using one approach does not substitute testing using the other.</a:t>
            </a:r>
            <a:endParaRPr lang="en-IN" sz="2000" b="1" dirty="0" smtClean="0">
              <a:latin typeface="Bookman Old Style" pitchFamily="18" charset="0"/>
            </a:endParaRPr>
          </a:p>
          <a:p>
            <a:endParaRPr lang="en-IN" sz="2000" dirty="0" smtClean="0">
              <a:latin typeface="Bookman Old Style" pitchFamily="18" charset="0"/>
            </a:endParaRPr>
          </a:p>
        </p:txBody>
      </p:sp>
    </p:spTree>
    <p:extLst>
      <p:ext uri="{BB962C8B-B14F-4D97-AF65-F5344CB8AC3E}">
        <p14:creationId xmlns="" xmlns:p14="http://schemas.microsoft.com/office/powerpoint/2010/main" val="1938234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Black-box Testing</a:t>
            </a:r>
            <a:endParaRPr lang="en-GB" sz="2000" dirty="0">
              <a:solidFill>
                <a:srgbClr val="FF0000"/>
              </a:solidFill>
              <a:latin typeface="Bookman Old Style" pitchFamily="18" charset="0"/>
            </a:endParaRPr>
          </a:p>
        </p:txBody>
      </p:sp>
      <p:sp>
        <p:nvSpPr>
          <p:cNvPr id="4" name="Content Placeholder 3"/>
          <p:cNvSpPr>
            <a:spLocks noGrp="1"/>
          </p:cNvSpPr>
          <p:nvPr>
            <p:ph idx="1"/>
          </p:nvPr>
        </p:nvSpPr>
        <p:spPr/>
        <p:txBody>
          <a:bodyPr>
            <a:noAutofit/>
          </a:bodyPr>
          <a:lstStyle/>
          <a:p>
            <a:r>
              <a:rPr lang="en-IN" sz="2000" dirty="0" smtClean="0">
                <a:latin typeface="Bookman Old Style" pitchFamily="18" charset="0"/>
              </a:rPr>
              <a:t>In the black-box approach, test cases are designed using only the functional specification of the software. </a:t>
            </a:r>
          </a:p>
          <a:p>
            <a:r>
              <a:rPr lang="en-IN" sz="2000" dirty="0" smtClean="0">
                <a:latin typeface="Bookman Old Style" pitchFamily="18" charset="0"/>
              </a:rPr>
              <a:t>Test cases are designed based on an analysis of the input/out behaviour (functional behaviour) and does not require any knowledge of the internal structure of a program.</a:t>
            </a:r>
          </a:p>
          <a:p>
            <a:r>
              <a:rPr lang="en-IN" sz="2000" dirty="0" smtClean="0">
                <a:latin typeface="Bookman Old Style" pitchFamily="18" charset="0"/>
              </a:rPr>
              <a:t> For this reason, black-box testing is also known as </a:t>
            </a:r>
            <a:r>
              <a:rPr lang="en-IN" sz="2000" b="1" dirty="0" smtClean="0">
                <a:latin typeface="Bookman Old Style" pitchFamily="18" charset="0"/>
              </a:rPr>
              <a:t>functional testing. </a:t>
            </a:r>
          </a:p>
          <a:p>
            <a:pPr>
              <a:buNone/>
            </a:pPr>
            <a:r>
              <a:rPr lang="en-IN" sz="2000" dirty="0" smtClean="0">
                <a:latin typeface="Bookman Old Style" pitchFamily="18" charset="0"/>
              </a:rPr>
              <a:t>The  two main approaches available to design black box test cases:</a:t>
            </a:r>
          </a:p>
          <a:p>
            <a:r>
              <a:rPr lang="en-IN" sz="2000" b="1" dirty="0" smtClean="0">
                <a:latin typeface="Bookman Old Style" pitchFamily="18" charset="0"/>
              </a:rPr>
              <a:t>Equivalence class partitioning</a:t>
            </a:r>
          </a:p>
          <a:p>
            <a:r>
              <a:rPr lang="en-IN" sz="2000" b="1" dirty="0" smtClean="0">
                <a:latin typeface="Bookman Old Style" pitchFamily="18" charset="0"/>
              </a:rPr>
              <a:t> Boundary value analysis</a:t>
            </a:r>
          </a:p>
        </p:txBody>
      </p:sp>
    </p:spTree>
    <p:extLst>
      <p:ext uri="{BB962C8B-B14F-4D97-AF65-F5344CB8AC3E}">
        <p14:creationId xmlns="" xmlns:p14="http://schemas.microsoft.com/office/powerpoint/2010/main" val="1938234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Equivalence class partitioning</a:t>
            </a:r>
            <a:br>
              <a:rPr lang="en-IN" dirty="0" smtClean="0">
                <a:solidFill>
                  <a:srgbClr val="FF0000"/>
                </a:solidFill>
                <a:latin typeface="Bookman Old Style" pitchFamily="18" charset="0"/>
              </a:rPr>
            </a:br>
            <a:endParaRPr lang="en-GB" sz="2000" dirty="0">
              <a:solidFill>
                <a:srgbClr val="FF0000"/>
              </a:solidFill>
              <a:latin typeface="Bookman Old Style" pitchFamily="18" charset="0"/>
            </a:endParaRPr>
          </a:p>
        </p:txBody>
      </p:sp>
      <p:sp>
        <p:nvSpPr>
          <p:cNvPr id="4" name="Content Placeholder 3"/>
          <p:cNvSpPr>
            <a:spLocks noGrp="1"/>
          </p:cNvSpPr>
          <p:nvPr>
            <p:ph idx="1"/>
          </p:nvPr>
        </p:nvSpPr>
        <p:spPr>
          <a:xfrm>
            <a:off x="609600" y="1600205"/>
            <a:ext cx="10972800" cy="5257795"/>
          </a:xfrm>
        </p:spPr>
        <p:txBody>
          <a:bodyPr>
            <a:noAutofit/>
          </a:bodyPr>
          <a:lstStyle/>
          <a:p>
            <a:r>
              <a:rPr lang="en-IN" sz="2000" dirty="0" smtClean="0">
                <a:latin typeface="Bookman Old Style" pitchFamily="18" charset="0"/>
              </a:rPr>
              <a:t>In the equivalence class partitioning approach, the domain of input values to the program under test is partitioned into a set of equivalence classes.</a:t>
            </a:r>
          </a:p>
          <a:p>
            <a:r>
              <a:rPr lang="en-IN" sz="2000" dirty="0" smtClean="0">
                <a:latin typeface="Bookman Old Style" pitchFamily="18" charset="0"/>
              </a:rPr>
              <a:t> The partitioning is done such that for every input data belonging to the same equivalence class, the program behaves similarly. </a:t>
            </a:r>
          </a:p>
          <a:p>
            <a:r>
              <a:rPr lang="en-IN" sz="2000" dirty="0" smtClean="0">
                <a:latin typeface="Bookman Old Style" pitchFamily="18" charset="0"/>
              </a:rPr>
              <a:t>Equivalence classes for a unit under test can be designed by examining the input data and output data. </a:t>
            </a:r>
          </a:p>
          <a:p>
            <a:pPr>
              <a:buNone/>
            </a:pPr>
            <a:r>
              <a:rPr lang="en-IN" sz="2000" dirty="0" smtClean="0">
                <a:latin typeface="Bookman Old Style" pitchFamily="18" charset="0"/>
              </a:rPr>
              <a:t>The following are two general guidelines for designing the equivalence classes:</a:t>
            </a:r>
          </a:p>
          <a:p>
            <a:pPr marL="457200" indent="-457200">
              <a:buFont typeface="+mj-lt"/>
              <a:buAutoNum type="arabicPeriod"/>
            </a:pPr>
            <a:r>
              <a:rPr lang="en-IN" sz="2000" dirty="0" smtClean="0">
                <a:latin typeface="Bookman Old Style" pitchFamily="18" charset="0"/>
              </a:rPr>
              <a:t>If the input data values to a system can be specified by a range of values, then one valid and two invalid equivalence classes need to be defined. For example, if the equivalence class is the set of integers in the range 1 to 10 (i.e., [1,10]), then the invalid equivalence classes are [−∞,0], [11,+∞].</a:t>
            </a:r>
          </a:p>
          <a:p>
            <a:pPr marL="457200" indent="-457200">
              <a:buFont typeface="+mj-lt"/>
              <a:buAutoNum type="arabicPeriod"/>
            </a:pPr>
            <a:r>
              <a:rPr lang="en-IN" sz="2000" dirty="0" smtClean="0">
                <a:latin typeface="Bookman Old Style" pitchFamily="18" charset="0"/>
              </a:rPr>
              <a:t>If the input data assumes values from a set of discrete members of some domain, then one equivalence class for the valid input values and another equivalence class for the invalid input values should be defined. For example, if the valid equivalence classes are {A,B,C}, then the invalid equivalence class is </a:t>
            </a:r>
            <a:r>
              <a:rPr lang="en-IN" sz="2000" dirty="0" smtClean="0"/>
              <a:t>{A,B,C}, where </a:t>
            </a:r>
            <a:endParaRPr lang="en-IN" sz="2000" b="1" dirty="0" smtClean="0">
              <a:latin typeface="Bookman Old Style" pitchFamily="18" charset="0"/>
            </a:endParaRPr>
          </a:p>
        </p:txBody>
      </p:sp>
    </p:spTree>
    <p:extLst>
      <p:ext uri="{BB962C8B-B14F-4D97-AF65-F5344CB8AC3E}">
        <p14:creationId xmlns="" xmlns:p14="http://schemas.microsoft.com/office/powerpoint/2010/main" val="1938234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Equivalence class partitioning</a:t>
            </a:r>
            <a:br>
              <a:rPr lang="en-IN" dirty="0" smtClean="0">
                <a:solidFill>
                  <a:srgbClr val="FF0000"/>
                </a:solidFill>
                <a:latin typeface="Bookman Old Style" pitchFamily="18" charset="0"/>
              </a:rPr>
            </a:br>
            <a:endParaRPr lang="en-GB" sz="2000" dirty="0">
              <a:solidFill>
                <a:srgbClr val="FF0000"/>
              </a:solidFill>
              <a:latin typeface="Bookman Old Style" pitchFamily="18" charset="0"/>
            </a:endParaRPr>
          </a:p>
        </p:txBody>
      </p:sp>
      <p:sp>
        <p:nvSpPr>
          <p:cNvPr id="4" name="Content Placeholder 3"/>
          <p:cNvSpPr>
            <a:spLocks noGrp="1"/>
          </p:cNvSpPr>
          <p:nvPr>
            <p:ph idx="1"/>
          </p:nvPr>
        </p:nvSpPr>
        <p:spPr>
          <a:xfrm>
            <a:off x="609600" y="1600205"/>
            <a:ext cx="10972800" cy="5257795"/>
          </a:xfrm>
        </p:spPr>
        <p:txBody>
          <a:bodyPr>
            <a:noAutofit/>
          </a:bodyPr>
          <a:lstStyle/>
          <a:p>
            <a:pPr marL="457200" indent="-457200">
              <a:buNone/>
            </a:pPr>
            <a:r>
              <a:rPr lang="en-IN" sz="2000" smtClean="0">
                <a:latin typeface="Bookman Old Style" pitchFamily="18" charset="0"/>
              </a:rPr>
              <a:t>2. If </a:t>
            </a:r>
            <a:r>
              <a:rPr lang="en-IN" sz="2000" dirty="0" smtClean="0">
                <a:latin typeface="Bookman Old Style" pitchFamily="18" charset="0"/>
              </a:rPr>
              <a:t>the input data assumes values from a set of discrete members of some domain, then one equivalence class for the valid input values and another equivalence class for the invalid input values should be defined. For example, if the valid equivalence classes are {A,B,C}, then the invalid equivalence class is    - {A,B,C}, where       is the universe of possible input values. </a:t>
            </a:r>
            <a:endParaRPr lang="en-IN" sz="2000" b="1" dirty="0" smtClean="0">
              <a:latin typeface="Bookman Old Style" pitchFamily="18" charset="0"/>
            </a:endParaRPr>
          </a:p>
        </p:txBody>
      </p:sp>
      <p:sp>
        <p:nvSpPr>
          <p:cNvPr id="5" name="Rectangle 4"/>
          <p:cNvSpPr/>
          <p:nvPr/>
        </p:nvSpPr>
        <p:spPr>
          <a:xfrm>
            <a:off x="9666514" y="2600696"/>
            <a:ext cx="213755" cy="296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099953" y="2931225"/>
            <a:ext cx="213755" cy="296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1938234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Equivalence class partitioning</a:t>
            </a:r>
            <a:br>
              <a:rPr lang="en-IN" dirty="0" smtClean="0">
                <a:solidFill>
                  <a:srgbClr val="FF0000"/>
                </a:solidFill>
                <a:latin typeface="Bookman Old Style" pitchFamily="18" charset="0"/>
              </a:rPr>
            </a:br>
            <a:endParaRPr lang="en-GB" sz="2000" dirty="0">
              <a:solidFill>
                <a:srgbClr val="FF0000"/>
              </a:solidFill>
              <a:latin typeface="Bookman Old Style" pitchFamily="18" charset="0"/>
            </a:endParaRPr>
          </a:p>
        </p:txBody>
      </p:sp>
      <p:sp>
        <p:nvSpPr>
          <p:cNvPr id="4" name="Content Placeholder 3"/>
          <p:cNvSpPr>
            <a:spLocks noGrp="1"/>
          </p:cNvSpPr>
          <p:nvPr>
            <p:ph idx="1"/>
          </p:nvPr>
        </p:nvSpPr>
        <p:spPr>
          <a:xfrm>
            <a:off x="609600" y="1600205"/>
            <a:ext cx="10972800" cy="5257795"/>
          </a:xfrm>
        </p:spPr>
        <p:txBody>
          <a:bodyPr>
            <a:noAutofit/>
          </a:bodyPr>
          <a:lstStyle/>
          <a:p>
            <a:pPr marL="457200" indent="-457200">
              <a:buNone/>
            </a:pPr>
            <a:r>
              <a:rPr lang="en-IN" sz="2000" dirty="0" smtClean="0">
                <a:latin typeface="Bookman Old Style" pitchFamily="18" charset="0"/>
              </a:rPr>
              <a:t> </a:t>
            </a:r>
            <a:r>
              <a:rPr lang="en-IN" sz="2000" b="1" dirty="0" smtClean="0">
                <a:latin typeface="Bookman Old Style" pitchFamily="18" charset="0"/>
              </a:rPr>
              <a:t>Example </a:t>
            </a:r>
          </a:p>
          <a:p>
            <a:pPr marL="457200" indent="-457200">
              <a:buNone/>
            </a:pPr>
            <a:r>
              <a:rPr lang="en-IN" sz="2000" dirty="0" smtClean="0">
                <a:latin typeface="Bookman Old Style" pitchFamily="18" charset="0"/>
              </a:rPr>
              <a:t>For a software that computes the square root of an input integer that can assume values in the range of 0 and 5000.Determine the equivalence classes and the black box test suite.</a:t>
            </a:r>
          </a:p>
          <a:p>
            <a:pPr marL="457200" indent="-457200"/>
            <a:r>
              <a:rPr lang="en-IN" sz="2000" dirty="0" smtClean="0">
                <a:latin typeface="Bookman Old Style" pitchFamily="18" charset="0"/>
              </a:rPr>
              <a:t>There are three equivalence classes—The set of negative integers, the set of integers in the range of 0 and 5000, and the set of integers larger than 5000.</a:t>
            </a:r>
          </a:p>
          <a:p>
            <a:pPr marL="457200" indent="-457200"/>
            <a:r>
              <a:rPr lang="en-IN" sz="2000" dirty="0" smtClean="0">
                <a:latin typeface="Bookman Old Style" pitchFamily="18" charset="0"/>
              </a:rPr>
              <a:t>Therefore, the test cases must include representatives for each of the three equivalence classes.</a:t>
            </a:r>
          </a:p>
          <a:p>
            <a:pPr marL="457200" indent="-457200"/>
            <a:r>
              <a:rPr lang="en-IN" sz="2000" dirty="0" smtClean="0">
                <a:latin typeface="Bookman Old Style" pitchFamily="18" charset="0"/>
              </a:rPr>
              <a:t> A possible test suite can be: {–5,500,6000}. </a:t>
            </a:r>
          </a:p>
        </p:txBody>
      </p:sp>
    </p:spTree>
    <p:extLst>
      <p:ext uri="{BB962C8B-B14F-4D97-AF65-F5344CB8AC3E}">
        <p14:creationId xmlns="" xmlns:p14="http://schemas.microsoft.com/office/powerpoint/2010/main" val="1938234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939" y="519113"/>
            <a:ext cx="9139237" cy="1019401"/>
          </a:xfrm>
        </p:spPr>
        <p:txBody>
          <a:bodyPr>
            <a:noAutofit/>
          </a:bodyPr>
          <a:lstStyle/>
          <a:p>
            <a:pPr>
              <a:defRPr/>
            </a:pPr>
            <a:r>
              <a:rPr lang="en-US" sz="3200" b="1" dirty="0">
                <a:solidFill>
                  <a:srgbClr val="0000FF"/>
                </a:solidFill>
                <a:latin typeface="Bookman Old Style"/>
                <a:ea typeface="Times New Roman"/>
                <a:cs typeface="Times New Roman"/>
              </a:rPr>
              <a:t>Syllabus</a:t>
            </a:r>
            <a:r>
              <a:rPr lang="en-US" sz="3200" dirty="0">
                <a:solidFill>
                  <a:srgbClr val="FF33CC"/>
                </a:solidFill>
                <a:latin typeface="Bookman Old Style" pitchFamily="18" charset="0"/>
              </a:rPr>
              <a:t/>
            </a:r>
            <a:br>
              <a:rPr lang="en-US" sz="3200" dirty="0">
                <a:solidFill>
                  <a:srgbClr val="FF33CC"/>
                </a:solidFill>
                <a:latin typeface="Bookman Old Style" pitchFamily="18" charset="0"/>
              </a:rPr>
            </a:br>
            <a:endParaRPr lang="en-IN" sz="3200" b="1" dirty="0">
              <a:solidFill>
                <a:srgbClr val="FF33CC"/>
              </a:solidFill>
              <a:latin typeface="Bookman Old Style" pitchFamily="18" charset="0"/>
            </a:endParaRPr>
          </a:p>
        </p:txBody>
      </p:sp>
      <p:sp>
        <p:nvSpPr>
          <p:cNvPr id="3" name="Content Placeholder 2"/>
          <p:cNvSpPr>
            <a:spLocks noGrp="1"/>
          </p:cNvSpPr>
          <p:nvPr>
            <p:ph idx="1"/>
          </p:nvPr>
        </p:nvSpPr>
        <p:spPr/>
        <p:txBody>
          <a:bodyPr>
            <a:normAutofit fontScale="92500" lnSpcReduction="20000"/>
          </a:bodyPr>
          <a:lstStyle/>
          <a:p>
            <a:pPr marL="0" indent="0" algn="just">
              <a:spcAft>
                <a:spcPts val="300"/>
              </a:spcAft>
            </a:pPr>
            <a:r>
              <a:rPr lang="en-IN" dirty="0" smtClean="0">
                <a:solidFill>
                  <a:srgbClr val="0000FF"/>
                </a:solidFill>
                <a:latin typeface="Bookman Old Style" pitchFamily="18" charset="0"/>
                <a:ea typeface="Calibri"/>
                <a:cs typeface="Arial"/>
              </a:rPr>
              <a:t>Testing</a:t>
            </a:r>
            <a:r>
              <a:rPr lang="en-IN" dirty="0" smtClean="0">
                <a:solidFill>
                  <a:srgbClr val="FF0000"/>
                </a:solidFill>
                <a:latin typeface="Bookman Old Style" pitchFamily="18" charset="0"/>
                <a:ea typeface="Calibri"/>
                <a:cs typeface="Arial"/>
              </a:rPr>
              <a:t>:- Basic concepts and Terminologies, Testing Activities, why design test cases?</a:t>
            </a:r>
          </a:p>
          <a:p>
            <a:pPr marL="0" indent="0" algn="just">
              <a:spcAft>
                <a:spcPts val="300"/>
              </a:spcAft>
            </a:pPr>
            <a:r>
              <a:rPr lang="en-IN" dirty="0" smtClean="0">
                <a:solidFill>
                  <a:srgbClr val="0000FF"/>
                </a:solidFill>
                <a:latin typeface="Bookman Old Style" pitchFamily="18" charset="0"/>
                <a:ea typeface="Calibri"/>
                <a:cs typeface="Arial"/>
              </a:rPr>
              <a:t>Black-Box Testing</a:t>
            </a:r>
            <a:r>
              <a:rPr lang="en-IN" dirty="0" smtClean="0">
                <a:solidFill>
                  <a:srgbClr val="FF0000"/>
                </a:solidFill>
                <a:latin typeface="Bookman Old Style" pitchFamily="18" charset="0"/>
                <a:ea typeface="Calibri"/>
                <a:cs typeface="Arial"/>
              </a:rPr>
              <a:t>:- Equivalence class partitioning, Boundary value analysis</a:t>
            </a:r>
          </a:p>
          <a:p>
            <a:pPr marL="0" indent="0" algn="just">
              <a:spcAft>
                <a:spcPts val="300"/>
              </a:spcAft>
            </a:pPr>
            <a:r>
              <a:rPr lang="en-IN" dirty="0" smtClean="0">
                <a:solidFill>
                  <a:srgbClr val="0000FF"/>
                </a:solidFill>
                <a:latin typeface="Bookman Old Style" pitchFamily="18" charset="0"/>
                <a:ea typeface="Calibri"/>
                <a:cs typeface="Arial"/>
              </a:rPr>
              <a:t>White-Box Testing</a:t>
            </a:r>
            <a:r>
              <a:rPr lang="en-IN" dirty="0" smtClean="0">
                <a:solidFill>
                  <a:srgbClr val="FF0000"/>
                </a:solidFill>
                <a:latin typeface="Bookman Old Style" pitchFamily="18" charset="0"/>
                <a:ea typeface="Calibri"/>
                <a:cs typeface="Arial"/>
              </a:rPr>
              <a:t>:- Basic concepts, statement coverage, branch coverage, multiple condition coverage, path coverage, McCabe’s </a:t>
            </a:r>
            <a:r>
              <a:rPr lang="en-IN" dirty="0" err="1" smtClean="0">
                <a:solidFill>
                  <a:srgbClr val="FF0000"/>
                </a:solidFill>
                <a:latin typeface="Bookman Old Style" pitchFamily="18" charset="0"/>
                <a:ea typeface="Calibri"/>
                <a:cs typeface="Arial"/>
              </a:rPr>
              <a:t>cyclomatic</a:t>
            </a:r>
            <a:r>
              <a:rPr lang="en-IN" dirty="0" smtClean="0">
                <a:solidFill>
                  <a:srgbClr val="FF0000"/>
                </a:solidFill>
                <a:latin typeface="Bookman Old Style" pitchFamily="18" charset="0"/>
                <a:ea typeface="Calibri"/>
                <a:cs typeface="Arial"/>
              </a:rPr>
              <a:t> complexity metric</a:t>
            </a:r>
          </a:p>
          <a:p>
            <a:pPr marL="0" indent="0" algn="just">
              <a:spcAft>
                <a:spcPts val="300"/>
              </a:spcAft>
            </a:pPr>
            <a:r>
              <a:rPr lang="en-IN" dirty="0" smtClean="0">
                <a:solidFill>
                  <a:srgbClr val="0000FF"/>
                </a:solidFill>
                <a:latin typeface="Bookman Old Style" pitchFamily="18" charset="0"/>
                <a:ea typeface="Calibri"/>
                <a:cs typeface="Arial"/>
              </a:rPr>
              <a:t>Integration testing</a:t>
            </a:r>
            <a:r>
              <a:rPr lang="en-IN" dirty="0" smtClean="0">
                <a:solidFill>
                  <a:srgbClr val="FF0000"/>
                </a:solidFill>
                <a:latin typeface="Bookman Old Style" pitchFamily="18" charset="0"/>
                <a:ea typeface="Calibri"/>
                <a:cs typeface="Arial"/>
              </a:rPr>
              <a:t>:- Phased versus Incremental Integration </a:t>
            </a:r>
            <a:r>
              <a:rPr lang="en-IN" dirty="0" smtClean="0">
                <a:solidFill>
                  <a:srgbClr val="FF0000"/>
                </a:solidFill>
                <a:latin typeface="Bookman Old Style" pitchFamily="18" charset="0"/>
                <a:ea typeface="Calibri"/>
                <a:cs typeface="Arial"/>
              </a:rPr>
              <a:t>Testing</a:t>
            </a:r>
          </a:p>
          <a:p>
            <a:pPr marL="0" indent="0" algn="just">
              <a:spcAft>
                <a:spcPts val="300"/>
              </a:spcAft>
            </a:pPr>
            <a:r>
              <a:rPr lang="en-IN" dirty="0" smtClean="0">
                <a:solidFill>
                  <a:srgbClr val="0000FF"/>
                </a:solidFill>
                <a:latin typeface="Bookman Old Style" pitchFamily="18" charset="0"/>
                <a:ea typeface="Calibri"/>
                <a:cs typeface="Arial"/>
              </a:rPr>
              <a:t>System Testing</a:t>
            </a:r>
            <a:endParaRPr lang="en-IN" dirty="0">
              <a:solidFill>
                <a:srgbClr val="0000FF"/>
              </a:solidFill>
              <a:latin typeface="Bookman Old Style" pitchFamily="18" charset="0"/>
              <a:ea typeface="Calibri"/>
              <a:cs typeface="Arial"/>
            </a:endParaRPr>
          </a:p>
        </p:txBody>
      </p:sp>
      <p:sp>
        <p:nvSpPr>
          <p:cNvPr id="51202" name="AutoShape 2" descr="What Social Network Should Your Business Be On? - Ocreative - Award-Winning  Integrated Marke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4" name="AutoShape 4" descr="What Social Network Should Your Business Be On? - Ocreative - Award-Winning  Integrated Marke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6" name="AutoShape 6" descr="What Social Network Should Your Business Be On? - Ocreative - Award-Winning  Integrated Marke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8" name="AutoShape 8" descr="What Social Network Should Your Business Be On? - Ocreative - Award-Winning  Integrated Marke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Equivalence class partitioning</a:t>
            </a:r>
            <a:br>
              <a:rPr lang="en-IN" dirty="0" smtClean="0">
                <a:solidFill>
                  <a:srgbClr val="FF0000"/>
                </a:solidFill>
                <a:latin typeface="Bookman Old Style" pitchFamily="18" charset="0"/>
              </a:rPr>
            </a:br>
            <a:endParaRPr lang="en-GB" sz="2000" dirty="0">
              <a:solidFill>
                <a:srgbClr val="FF0000"/>
              </a:solidFill>
              <a:latin typeface="Bookman Old Style" pitchFamily="18" charset="0"/>
            </a:endParaRPr>
          </a:p>
        </p:txBody>
      </p:sp>
      <p:sp>
        <p:nvSpPr>
          <p:cNvPr id="4" name="Content Placeholder 3"/>
          <p:cNvSpPr>
            <a:spLocks noGrp="1"/>
          </p:cNvSpPr>
          <p:nvPr>
            <p:ph idx="1"/>
          </p:nvPr>
        </p:nvSpPr>
        <p:spPr/>
        <p:txBody>
          <a:bodyPr>
            <a:noAutofit/>
          </a:bodyPr>
          <a:lstStyle/>
          <a:p>
            <a:pPr marL="457200" indent="-457200">
              <a:buNone/>
            </a:pPr>
            <a:r>
              <a:rPr lang="en-IN" sz="2000" b="1" dirty="0" smtClean="0">
                <a:latin typeface="Bookman Old Style" pitchFamily="18" charset="0"/>
              </a:rPr>
              <a:t>Example </a:t>
            </a:r>
          </a:p>
          <a:p>
            <a:pPr marL="457200" indent="-457200">
              <a:buNone/>
            </a:pPr>
            <a:r>
              <a:rPr lang="en-IN" sz="2000" dirty="0" smtClean="0">
                <a:latin typeface="Bookman Old Style" pitchFamily="18" charset="0"/>
              </a:rPr>
              <a:t>Design equivalence class partitioning test suite for a function that reads a character string of size less than five characters and displays whether it is a palindrome.</a:t>
            </a:r>
          </a:p>
          <a:p>
            <a:pPr marL="457200" indent="-457200"/>
            <a:r>
              <a:rPr lang="en-IN" sz="2000" dirty="0" smtClean="0">
                <a:latin typeface="Bookman Old Style" pitchFamily="18" charset="0"/>
              </a:rPr>
              <a:t>The equivalence classes are palindromes, non-palindromes, and invalid inputs. Now, selecting one representative value from each equivalence class, we have the required test suite: {</a:t>
            </a:r>
            <a:r>
              <a:rPr lang="en-IN" sz="2000" dirty="0" err="1" smtClean="0">
                <a:latin typeface="Bookman Old Style" pitchFamily="18" charset="0"/>
              </a:rPr>
              <a:t>abc,aba,abcdef</a:t>
            </a:r>
            <a:r>
              <a:rPr lang="en-IN" sz="2000" dirty="0" smtClean="0">
                <a:latin typeface="Bookman Old Style" pitchFamily="18" charset="0"/>
              </a:rPr>
              <a:t>}.</a:t>
            </a:r>
            <a:endParaRPr lang="en-IN" sz="2000" b="1" dirty="0" smtClean="0">
              <a:latin typeface="Bookman Old Style" pitchFamily="18" charset="0"/>
            </a:endParaRPr>
          </a:p>
        </p:txBody>
      </p:sp>
    </p:spTree>
    <p:extLst>
      <p:ext uri="{BB962C8B-B14F-4D97-AF65-F5344CB8AC3E}">
        <p14:creationId xmlns="" xmlns:p14="http://schemas.microsoft.com/office/powerpoint/2010/main" val="1938234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Equivalence class partitioning</a:t>
            </a:r>
            <a:br>
              <a:rPr lang="en-IN" dirty="0" smtClean="0">
                <a:solidFill>
                  <a:srgbClr val="FF0000"/>
                </a:solidFill>
                <a:latin typeface="Bookman Old Style" pitchFamily="18" charset="0"/>
              </a:rPr>
            </a:br>
            <a:endParaRPr lang="en-GB" sz="2000" dirty="0">
              <a:solidFill>
                <a:srgbClr val="FF0000"/>
              </a:solidFill>
              <a:latin typeface="Bookman Old Style" pitchFamily="18" charset="0"/>
            </a:endParaRPr>
          </a:p>
        </p:txBody>
      </p:sp>
      <p:pic>
        <p:nvPicPr>
          <p:cNvPr id="2050" name="Picture 2"/>
          <p:cNvPicPr>
            <a:picLocks noGrp="1" noChangeAspect="1" noChangeArrowheads="1"/>
          </p:cNvPicPr>
          <p:nvPr>
            <p:ph idx="1"/>
          </p:nvPr>
        </p:nvPicPr>
        <p:blipFill>
          <a:blip r:embed="rId3"/>
          <a:srcRect/>
          <a:stretch>
            <a:fillRect/>
          </a:stretch>
        </p:blipFill>
        <p:spPr bwMode="auto">
          <a:xfrm>
            <a:off x="3333750" y="2262981"/>
            <a:ext cx="5524500" cy="3200400"/>
          </a:xfrm>
          <a:prstGeom prst="rect">
            <a:avLst/>
          </a:prstGeom>
          <a:noFill/>
          <a:ln w="9525">
            <a:noFill/>
            <a:miter lim="800000"/>
            <a:headEnd/>
            <a:tailEnd/>
          </a:ln>
          <a:effectLst/>
        </p:spPr>
      </p:pic>
    </p:spTree>
    <p:extLst>
      <p:ext uri="{BB962C8B-B14F-4D97-AF65-F5344CB8AC3E}">
        <p14:creationId xmlns="" xmlns:p14="http://schemas.microsoft.com/office/powerpoint/2010/main" val="1938234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Boundary Value Analysis</a:t>
            </a:r>
            <a:endParaRPr lang="en-GB" sz="2000" dirty="0">
              <a:solidFill>
                <a:srgbClr val="FF0000"/>
              </a:solidFill>
              <a:latin typeface="Bookman Old Style" pitchFamily="18" charset="0"/>
            </a:endParaRPr>
          </a:p>
        </p:txBody>
      </p:sp>
      <p:sp>
        <p:nvSpPr>
          <p:cNvPr id="4" name="Content Placeholder 3"/>
          <p:cNvSpPr>
            <a:spLocks noGrp="1"/>
          </p:cNvSpPr>
          <p:nvPr>
            <p:ph idx="1"/>
          </p:nvPr>
        </p:nvSpPr>
        <p:spPr/>
        <p:txBody>
          <a:bodyPr>
            <a:noAutofit/>
          </a:bodyPr>
          <a:lstStyle/>
          <a:p>
            <a:pPr marL="457200" indent="-457200"/>
            <a:r>
              <a:rPr lang="en-IN" sz="2000" dirty="0" smtClean="0">
                <a:latin typeface="Bookman Old Style" pitchFamily="18" charset="0"/>
              </a:rPr>
              <a:t>Boundary value analysis-based test suite design involves designing test cases using the values at the boundaries of different equivalence classes.</a:t>
            </a:r>
          </a:p>
          <a:p>
            <a:pPr marL="457200" indent="-457200"/>
            <a:r>
              <a:rPr lang="en-IN" sz="2000" dirty="0" smtClean="0">
                <a:latin typeface="Bookman Old Style" pitchFamily="18" charset="0"/>
              </a:rPr>
              <a:t>To design boundary value test cases, it is required to examine the equivalence classes to check if any of the equivalence classes contains a range of values. </a:t>
            </a:r>
          </a:p>
          <a:p>
            <a:pPr marL="457200" indent="-457200"/>
            <a:r>
              <a:rPr lang="en-IN" sz="2000" dirty="0" smtClean="0">
                <a:latin typeface="Bookman Old Style" pitchFamily="18" charset="0"/>
              </a:rPr>
              <a:t>Programmers often fail to properly address the special processing required by the input values that lie at the boundary of the different equivalence classes. </a:t>
            </a:r>
          </a:p>
          <a:p>
            <a:pPr marL="457200" indent="-457200"/>
            <a:r>
              <a:rPr lang="en-IN" sz="2000" dirty="0" smtClean="0">
                <a:latin typeface="Bookman Old Style" pitchFamily="18" charset="0"/>
              </a:rPr>
              <a:t>For example, programmers may improperly use &lt; instead of &lt;=, or conversely &lt;= for &lt;.</a:t>
            </a:r>
          </a:p>
          <a:p>
            <a:pPr marL="457200" indent="-457200"/>
            <a:r>
              <a:rPr lang="en-IN" sz="2000" dirty="0" smtClean="0">
                <a:latin typeface="Bookman Old Style" pitchFamily="18" charset="0"/>
              </a:rPr>
              <a:t>For an equivalence class that is a range of values, the boundary values need to be included in the test suite. </a:t>
            </a:r>
          </a:p>
          <a:p>
            <a:pPr marL="457200" indent="-457200"/>
            <a:r>
              <a:rPr lang="en-IN" sz="2000" dirty="0" smtClean="0">
                <a:latin typeface="Bookman Old Style" pitchFamily="18" charset="0"/>
              </a:rPr>
              <a:t>For example, if an equivalence class contains the integers in the range 1 to 10, then the boundary value test suite is {0,1,10,11}.</a:t>
            </a:r>
            <a:endParaRPr lang="en-IN" sz="2000" b="1" dirty="0" smtClean="0">
              <a:latin typeface="Bookman Old Style" pitchFamily="18" charset="0"/>
            </a:endParaRPr>
          </a:p>
        </p:txBody>
      </p:sp>
    </p:spTree>
    <p:extLst>
      <p:ext uri="{BB962C8B-B14F-4D97-AF65-F5344CB8AC3E}">
        <p14:creationId xmlns="" xmlns:p14="http://schemas.microsoft.com/office/powerpoint/2010/main" val="1938234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Boundary Value Analysis</a:t>
            </a:r>
            <a:endParaRPr lang="en-GB" sz="2000" dirty="0">
              <a:solidFill>
                <a:srgbClr val="FF0000"/>
              </a:solidFill>
              <a:latin typeface="Bookman Old Style" pitchFamily="18" charset="0"/>
            </a:endParaRPr>
          </a:p>
        </p:txBody>
      </p:sp>
      <p:sp>
        <p:nvSpPr>
          <p:cNvPr id="4" name="Content Placeholder 3"/>
          <p:cNvSpPr>
            <a:spLocks noGrp="1"/>
          </p:cNvSpPr>
          <p:nvPr>
            <p:ph idx="1"/>
          </p:nvPr>
        </p:nvSpPr>
        <p:spPr/>
        <p:txBody>
          <a:bodyPr>
            <a:noAutofit/>
          </a:bodyPr>
          <a:lstStyle/>
          <a:p>
            <a:pPr marL="457200" indent="-457200">
              <a:buNone/>
            </a:pPr>
            <a:r>
              <a:rPr lang="en-IN" sz="2000" b="1" dirty="0" smtClean="0">
                <a:latin typeface="Bookman Old Style" pitchFamily="18" charset="0"/>
              </a:rPr>
              <a:t>Example</a:t>
            </a:r>
            <a:r>
              <a:rPr lang="en-IN" sz="2000" dirty="0" smtClean="0">
                <a:latin typeface="Bookman Old Style" pitchFamily="18" charset="0"/>
              </a:rPr>
              <a:t> </a:t>
            </a:r>
          </a:p>
          <a:p>
            <a:pPr marL="457200" indent="-457200"/>
            <a:r>
              <a:rPr lang="en-IN" sz="2000" dirty="0" smtClean="0">
                <a:latin typeface="Bookman Old Style" pitchFamily="18" charset="0"/>
              </a:rPr>
              <a:t>For a function that computes the square root of the integer values in the range of 0 and 5000, determine the boundary value test suite.</a:t>
            </a:r>
          </a:p>
          <a:p>
            <a:pPr marL="457200" indent="-457200"/>
            <a:r>
              <a:rPr lang="en-IN" sz="2000" dirty="0" smtClean="0">
                <a:latin typeface="Bookman Old Style" pitchFamily="18" charset="0"/>
              </a:rPr>
              <a:t>There are three equivalence classes—The set of negative integers, the set of integers in the range of 0 and 5000, and the set of integers larger than 5000.</a:t>
            </a:r>
          </a:p>
          <a:p>
            <a:pPr marL="457200" indent="-457200"/>
            <a:r>
              <a:rPr lang="en-IN" sz="2000" dirty="0" smtClean="0">
                <a:latin typeface="Bookman Old Style" pitchFamily="18" charset="0"/>
              </a:rPr>
              <a:t>The boundary value-based test suite is: {-1,0,5000,5001}. </a:t>
            </a:r>
          </a:p>
        </p:txBody>
      </p:sp>
    </p:spTree>
    <p:extLst>
      <p:ext uri="{BB962C8B-B14F-4D97-AF65-F5344CB8AC3E}">
        <p14:creationId xmlns="" xmlns:p14="http://schemas.microsoft.com/office/powerpoint/2010/main" val="1938234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BLACK BOX TESTING</a:t>
            </a:r>
            <a:endParaRPr lang="en-GB" sz="2000" dirty="0">
              <a:solidFill>
                <a:srgbClr val="FF0000"/>
              </a:solidFill>
              <a:latin typeface="Bookman Old Style" pitchFamily="18" charset="0"/>
            </a:endParaRPr>
          </a:p>
        </p:txBody>
      </p:sp>
      <p:sp>
        <p:nvSpPr>
          <p:cNvPr id="4" name="Content Placeholder 3"/>
          <p:cNvSpPr>
            <a:spLocks noGrp="1"/>
          </p:cNvSpPr>
          <p:nvPr>
            <p:ph idx="1"/>
          </p:nvPr>
        </p:nvSpPr>
        <p:spPr/>
        <p:txBody>
          <a:bodyPr>
            <a:noAutofit/>
          </a:bodyPr>
          <a:lstStyle/>
          <a:p>
            <a:pPr marL="457200" indent="-457200">
              <a:buNone/>
            </a:pPr>
            <a:r>
              <a:rPr lang="en-IN" sz="2000" dirty="0" smtClean="0">
                <a:latin typeface="Bookman Old Style" pitchFamily="18" charset="0"/>
              </a:rPr>
              <a:t>The important steps in the black-box test suite design approach:</a:t>
            </a:r>
          </a:p>
          <a:p>
            <a:pPr marL="457200" indent="-457200"/>
            <a:r>
              <a:rPr lang="en-IN" sz="2000" dirty="0" smtClean="0">
                <a:latin typeface="Bookman Old Style" pitchFamily="18" charset="0"/>
              </a:rPr>
              <a:t> Examine the input and output values of the program.</a:t>
            </a:r>
          </a:p>
          <a:p>
            <a:pPr marL="457200" indent="-457200"/>
            <a:r>
              <a:rPr lang="en-IN" sz="2000" dirty="0" smtClean="0">
                <a:latin typeface="Bookman Old Style" pitchFamily="18" charset="0"/>
              </a:rPr>
              <a:t> Identify the equivalence classes. </a:t>
            </a:r>
          </a:p>
          <a:p>
            <a:pPr marL="457200" indent="-457200"/>
            <a:r>
              <a:rPr lang="en-IN" sz="2000" dirty="0" smtClean="0">
                <a:latin typeface="Bookman Old Style" pitchFamily="18" charset="0"/>
              </a:rPr>
              <a:t>Design equivalence class test cases by picking one representative value from each equivalence class. </a:t>
            </a:r>
          </a:p>
          <a:p>
            <a:pPr marL="457200" indent="-457200"/>
            <a:r>
              <a:rPr lang="en-IN" sz="2000" dirty="0" smtClean="0">
                <a:latin typeface="Bookman Old Style" pitchFamily="18" charset="0"/>
              </a:rPr>
              <a:t>Design the boundary value test cases by examine if any equivalence class is a range of values. Include the values at the boundaries of such equivalence classes in the test suite.</a:t>
            </a:r>
          </a:p>
        </p:txBody>
      </p:sp>
    </p:spTree>
    <p:extLst>
      <p:ext uri="{BB962C8B-B14F-4D97-AF65-F5344CB8AC3E}">
        <p14:creationId xmlns="" xmlns:p14="http://schemas.microsoft.com/office/powerpoint/2010/main" val="1938234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White-box Testing</a:t>
            </a:r>
            <a:endParaRPr lang="en-GB" sz="2000" dirty="0">
              <a:solidFill>
                <a:srgbClr val="FF0000"/>
              </a:solidFill>
              <a:latin typeface="Bookman Old Style" pitchFamily="18" charset="0"/>
            </a:endParaRPr>
          </a:p>
        </p:txBody>
      </p:sp>
      <p:sp>
        <p:nvSpPr>
          <p:cNvPr id="4" name="Content Placeholder 3"/>
          <p:cNvSpPr>
            <a:spLocks noGrp="1"/>
          </p:cNvSpPr>
          <p:nvPr>
            <p:ph idx="1"/>
          </p:nvPr>
        </p:nvSpPr>
        <p:spPr/>
        <p:txBody>
          <a:bodyPr>
            <a:noAutofit/>
          </a:bodyPr>
          <a:lstStyle/>
          <a:p>
            <a:r>
              <a:rPr lang="en-IN" sz="2000" dirty="0" smtClean="0">
                <a:latin typeface="Bookman Old Style" pitchFamily="18" charset="0"/>
              </a:rPr>
              <a:t>In designing white-box test cases requires a thorough knowledge of the internal structure of a program.</a:t>
            </a:r>
          </a:p>
          <a:p>
            <a:r>
              <a:rPr lang="en-IN" sz="2000" dirty="0" smtClean="0">
                <a:latin typeface="Bookman Old Style" pitchFamily="18" charset="0"/>
              </a:rPr>
              <a:t>Therefore white-box testing is also called </a:t>
            </a:r>
            <a:r>
              <a:rPr lang="en-IN" sz="2000" b="1" dirty="0" smtClean="0">
                <a:latin typeface="Bookman Old Style" pitchFamily="18" charset="0"/>
              </a:rPr>
              <a:t>structural testing</a:t>
            </a:r>
            <a:r>
              <a:rPr lang="en-IN" sz="2000" dirty="0" smtClean="0">
                <a:latin typeface="Bookman Old Style" pitchFamily="18" charset="0"/>
              </a:rPr>
              <a:t>. </a:t>
            </a:r>
          </a:p>
          <a:p>
            <a:r>
              <a:rPr lang="en-IN" sz="2000" dirty="0" smtClean="0">
                <a:latin typeface="Bookman Old Style" pitchFamily="18" charset="0"/>
              </a:rPr>
              <a:t>White-box test cases are based on an analysis of the code. </a:t>
            </a:r>
          </a:p>
          <a:p>
            <a:r>
              <a:rPr lang="en-IN" sz="2000" dirty="0" smtClean="0">
                <a:latin typeface="Bookman Old Style" pitchFamily="18" charset="0"/>
              </a:rPr>
              <a:t>White-box testing is an important type of unit testing.</a:t>
            </a:r>
          </a:p>
          <a:p>
            <a:r>
              <a:rPr lang="en-IN" sz="2000" dirty="0" smtClean="0">
                <a:latin typeface="Bookman Old Style" pitchFamily="18" charset="0"/>
              </a:rPr>
              <a:t> A large number of white-box testing strategies exist. Each testing strategy essentially designs test cases based on analysis of source code.</a:t>
            </a:r>
          </a:p>
          <a:p>
            <a:endParaRPr lang="en-IN" sz="2000" dirty="0" smtClean="0">
              <a:latin typeface="Bookman Old Style" pitchFamily="18" charset="0"/>
            </a:endParaRPr>
          </a:p>
        </p:txBody>
      </p:sp>
    </p:spTree>
    <p:extLst>
      <p:ext uri="{BB962C8B-B14F-4D97-AF65-F5344CB8AC3E}">
        <p14:creationId xmlns="" xmlns:p14="http://schemas.microsoft.com/office/powerpoint/2010/main" val="1938234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White-box Testing</a:t>
            </a:r>
            <a:endParaRPr lang="en-GB" sz="2000" dirty="0">
              <a:solidFill>
                <a:srgbClr val="FF0000"/>
              </a:solidFill>
              <a:latin typeface="Bookman Old Style" pitchFamily="18" charset="0"/>
            </a:endParaRPr>
          </a:p>
        </p:txBody>
      </p:sp>
      <p:sp>
        <p:nvSpPr>
          <p:cNvPr id="4" name="Content Placeholder 3"/>
          <p:cNvSpPr>
            <a:spLocks noGrp="1"/>
          </p:cNvSpPr>
          <p:nvPr>
            <p:ph idx="1"/>
          </p:nvPr>
        </p:nvSpPr>
        <p:spPr/>
        <p:txBody>
          <a:bodyPr>
            <a:noAutofit/>
          </a:bodyPr>
          <a:lstStyle/>
          <a:p>
            <a:pPr>
              <a:buNone/>
            </a:pPr>
            <a:r>
              <a:rPr lang="en-IN" sz="2400" b="1" dirty="0" smtClean="0">
                <a:latin typeface="Bookman Old Style" pitchFamily="18" charset="0"/>
              </a:rPr>
              <a:t>Basic Concepts</a:t>
            </a:r>
          </a:p>
          <a:p>
            <a:pPr>
              <a:buNone/>
            </a:pPr>
            <a:r>
              <a:rPr lang="en-IN" sz="2000" dirty="0" smtClean="0">
                <a:latin typeface="Bookman Old Style" pitchFamily="18" charset="0"/>
              </a:rPr>
              <a:t> A white-box testing strategy can either be coverage-based or fault based.</a:t>
            </a:r>
          </a:p>
          <a:p>
            <a:pPr>
              <a:buNone/>
            </a:pPr>
            <a:r>
              <a:rPr lang="en-IN" sz="2000" b="1" dirty="0" smtClean="0">
                <a:latin typeface="Bookman Old Style" pitchFamily="18" charset="0"/>
              </a:rPr>
              <a:t>Fault-based testing </a:t>
            </a:r>
          </a:p>
          <a:p>
            <a:r>
              <a:rPr lang="en-IN" sz="2000" dirty="0" smtClean="0">
                <a:latin typeface="Bookman Old Style" pitchFamily="18" charset="0"/>
              </a:rPr>
              <a:t>A fault-based testing strategy targets to detect certain types of faults. </a:t>
            </a:r>
          </a:p>
          <a:p>
            <a:r>
              <a:rPr lang="en-IN" sz="2000" b="1" dirty="0" smtClean="0">
                <a:latin typeface="Bookman Old Style" pitchFamily="18" charset="0"/>
              </a:rPr>
              <a:t>Mutation testing </a:t>
            </a:r>
            <a:r>
              <a:rPr lang="en-IN" sz="2000" dirty="0" smtClean="0">
                <a:latin typeface="Bookman Old Style" pitchFamily="18" charset="0"/>
              </a:rPr>
              <a:t>is a fault-based testing technique in the sense that mutation test cases are designed to help detect specific types of faults in a program. </a:t>
            </a:r>
          </a:p>
          <a:p>
            <a:r>
              <a:rPr lang="en-IN" sz="2000" dirty="0" smtClean="0">
                <a:latin typeface="Bookman Old Style" pitchFamily="18" charset="0"/>
              </a:rPr>
              <a:t>In mutation testing, a program is first tested by using an initial test suite designed by using various white box testing strategies .</a:t>
            </a:r>
          </a:p>
          <a:p>
            <a:r>
              <a:rPr lang="en-IN" sz="2000" dirty="0" smtClean="0">
                <a:latin typeface="Bookman Old Style" pitchFamily="18" charset="0"/>
              </a:rPr>
              <a:t>The idea behind mutation testing is to make a few arbitrary changes to a program at a time. </a:t>
            </a:r>
          </a:p>
          <a:p>
            <a:r>
              <a:rPr lang="en-IN" sz="2000" dirty="0" smtClean="0">
                <a:latin typeface="Bookman Old Style" pitchFamily="18" charset="0"/>
              </a:rPr>
              <a:t>Each time the program is changed, it is called a </a:t>
            </a:r>
            <a:r>
              <a:rPr lang="en-IN" sz="2000" b="1" dirty="0" smtClean="0">
                <a:latin typeface="Bookman Old Style" pitchFamily="18" charset="0"/>
              </a:rPr>
              <a:t>mutated program </a:t>
            </a:r>
            <a:r>
              <a:rPr lang="en-IN" sz="2000" dirty="0" smtClean="0">
                <a:latin typeface="Bookman Old Style" pitchFamily="18" charset="0"/>
              </a:rPr>
              <a:t>and the change effected is called a </a:t>
            </a:r>
            <a:r>
              <a:rPr lang="en-IN" sz="2000" b="1" dirty="0" smtClean="0">
                <a:latin typeface="Bookman Old Style" pitchFamily="18" charset="0"/>
              </a:rPr>
              <a:t>mutant.</a:t>
            </a:r>
          </a:p>
          <a:p>
            <a:endParaRPr lang="en-IN" sz="2000" dirty="0" smtClean="0">
              <a:latin typeface="Bookman Old Style" pitchFamily="18" charset="0"/>
            </a:endParaRPr>
          </a:p>
          <a:p>
            <a:endParaRPr lang="en-IN" sz="2000" dirty="0" smtClean="0">
              <a:latin typeface="Bookman Old Style" pitchFamily="18" charset="0"/>
            </a:endParaRPr>
          </a:p>
          <a:p>
            <a:endParaRPr lang="en-IN" sz="2000" dirty="0" smtClean="0">
              <a:latin typeface="Bookman Old Style" pitchFamily="18" charset="0"/>
            </a:endParaRPr>
          </a:p>
          <a:p>
            <a:endParaRPr lang="en-IN" sz="2000" dirty="0" smtClean="0">
              <a:latin typeface="Bookman Old Style" pitchFamily="18" charset="0"/>
            </a:endParaRPr>
          </a:p>
        </p:txBody>
      </p:sp>
    </p:spTree>
    <p:extLst>
      <p:ext uri="{BB962C8B-B14F-4D97-AF65-F5344CB8AC3E}">
        <p14:creationId xmlns="" xmlns:p14="http://schemas.microsoft.com/office/powerpoint/2010/main" val="1938234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White-box Testing</a:t>
            </a:r>
            <a:endParaRPr lang="en-GB" sz="2000" dirty="0">
              <a:solidFill>
                <a:srgbClr val="FF0000"/>
              </a:solidFill>
              <a:latin typeface="Bookman Old Style" pitchFamily="18" charset="0"/>
            </a:endParaRPr>
          </a:p>
        </p:txBody>
      </p:sp>
      <p:sp>
        <p:nvSpPr>
          <p:cNvPr id="4" name="Content Placeholder 3"/>
          <p:cNvSpPr>
            <a:spLocks noGrp="1"/>
          </p:cNvSpPr>
          <p:nvPr>
            <p:ph idx="1"/>
          </p:nvPr>
        </p:nvSpPr>
        <p:spPr/>
        <p:txBody>
          <a:bodyPr>
            <a:noAutofit/>
          </a:bodyPr>
          <a:lstStyle/>
          <a:p>
            <a:pPr>
              <a:buNone/>
            </a:pPr>
            <a:r>
              <a:rPr lang="en-IN" sz="2400" b="1" dirty="0" smtClean="0">
                <a:latin typeface="Bookman Old Style" pitchFamily="18" charset="0"/>
              </a:rPr>
              <a:t>Coverage-based testing/ Control flow based Testing</a:t>
            </a:r>
          </a:p>
          <a:p>
            <a:r>
              <a:rPr lang="en-IN" sz="2000" dirty="0" smtClean="0">
                <a:latin typeface="Bookman Old Style" pitchFamily="18" charset="0"/>
              </a:rPr>
              <a:t> A coverage-based testing strategy attempts to execute certain elements of a program. </a:t>
            </a:r>
          </a:p>
          <a:p>
            <a:r>
              <a:rPr lang="en-IN" sz="2000" dirty="0" smtClean="0">
                <a:latin typeface="Bookman Old Style" pitchFamily="18" charset="0"/>
              </a:rPr>
              <a:t>Popular examples of coverage-based testing strategies are </a:t>
            </a:r>
          </a:p>
          <a:p>
            <a:r>
              <a:rPr lang="en-IN" sz="2000" b="1" dirty="0" smtClean="0">
                <a:latin typeface="Bookman Old Style" pitchFamily="18" charset="0"/>
              </a:rPr>
              <a:t>Statement coverage</a:t>
            </a:r>
          </a:p>
          <a:p>
            <a:r>
              <a:rPr lang="en-IN" sz="2000" b="1" dirty="0" smtClean="0">
                <a:latin typeface="Bookman Old Style" pitchFamily="18" charset="0"/>
              </a:rPr>
              <a:t>Branch coverage</a:t>
            </a:r>
          </a:p>
          <a:p>
            <a:r>
              <a:rPr lang="en-IN" sz="2000" b="1" dirty="0" smtClean="0">
                <a:latin typeface="Bookman Old Style" pitchFamily="18" charset="0"/>
              </a:rPr>
              <a:t>Multiple condition coverage and</a:t>
            </a:r>
          </a:p>
          <a:p>
            <a:r>
              <a:rPr lang="en-IN" sz="2000" b="1" dirty="0" smtClean="0">
                <a:latin typeface="Bookman Old Style" pitchFamily="18" charset="0"/>
              </a:rPr>
              <a:t>Path coverage-based testing</a:t>
            </a:r>
            <a:r>
              <a:rPr lang="en-IN" sz="2000" dirty="0" smtClean="0">
                <a:latin typeface="Bookman Old Style" pitchFamily="18" charset="0"/>
              </a:rPr>
              <a:t>.</a:t>
            </a:r>
          </a:p>
          <a:p>
            <a:endParaRPr lang="en-IN" sz="2000" dirty="0" smtClean="0">
              <a:latin typeface="Bookman Old Style" pitchFamily="18" charset="0"/>
            </a:endParaRPr>
          </a:p>
          <a:p>
            <a:endParaRPr lang="en-IN" sz="2000" dirty="0" smtClean="0">
              <a:latin typeface="Bookman Old Style" pitchFamily="18" charset="0"/>
            </a:endParaRPr>
          </a:p>
          <a:p>
            <a:endParaRPr lang="en-IN" sz="2000" dirty="0" smtClean="0">
              <a:latin typeface="Bookman Old Style" pitchFamily="18" charset="0"/>
            </a:endParaRPr>
          </a:p>
        </p:txBody>
      </p:sp>
    </p:spTree>
    <p:extLst>
      <p:ext uri="{BB962C8B-B14F-4D97-AF65-F5344CB8AC3E}">
        <p14:creationId xmlns="" xmlns:p14="http://schemas.microsoft.com/office/powerpoint/2010/main" val="193823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White-box Testing</a:t>
            </a:r>
            <a:endParaRPr lang="en-GB" sz="2000" dirty="0">
              <a:solidFill>
                <a:srgbClr val="FF0000"/>
              </a:solidFill>
              <a:latin typeface="Bookman Old Style" pitchFamily="18" charset="0"/>
            </a:endParaRPr>
          </a:p>
        </p:txBody>
      </p:sp>
      <p:sp>
        <p:nvSpPr>
          <p:cNvPr id="4" name="Content Placeholder 3"/>
          <p:cNvSpPr>
            <a:spLocks noGrp="1"/>
          </p:cNvSpPr>
          <p:nvPr>
            <p:ph idx="1"/>
          </p:nvPr>
        </p:nvSpPr>
        <p:spPr>
          <a:xfrm>
            <a:off x="609600" y="997527"/>
            <a:ext cx="10972800" cy="5688281"/>
          </a:xfrm>
        </p:spPr>
        <p:txBody>
          <a:bodyPr>
            <a:noAutofit/>
          </a:bodyPr>
          <a:lstStyle/>
          <a:p>
            <a:pPr>
              <a:buNone/>
            </a:pPr>
            <a:r>
              <a:rPr lang="en-IN" sz="2000" b="1" dirty="0" smtClean="0">
                <a:latin typeface="Bookman Old Style" pitchFamily="18" charset="0"/>
              </a:rPr>
              <a:t>Statement Coverage </a:t>
            </a:r>
          </a:p>
          <a:p>
            <a:r>
              <a:rPr lang="en-IN" sz="2000" dirty="0" smtClean="0">
                <a:latin typeface="Bookman Old Style" pitchFamily="18" charset="0"/>
              </a:rPr>
              <a:t>The statement coverage strategy aims to design test cases to execute every statement in a program at least once. </a:t>
            </a:r>
          </a:p>
          <a:p>
            <a:r>
              <a:rPr lang="en-IN" sz="2000" dirty="0" smtClean="0">
                <a:latin typeface="Bookman Old Style" pitchFamily="18" charset="0"/>
              </a:rPr>
              <a:t>The principal idea of  the statement coverage strategy is that unless a statement is executed, there is no way to determine whether an error exists in that statement.</a:t>
            </a:r>
          </a:p>
          <a:p>
            <a:r>
              <a:rPr lang="en-IN" sz="2000" b="1" dirty="0" smtClean="0">
                <a:latin typeface="Bookman Old Style" pitchFamily="18" charset="0"/>
              </a:rPr>
              <a:t>Example:</a:t>
            </a:r>
            <a:r>
              <a:rPr lang="en-IN" sz="2000" dirty="0" smtClean="0">
                <a:latin typeface="Bookman Old Style" pitchFamily="18" charset="0"/>
              </a:rPr>
              <a:t> Design statement coverage-based test suite for the following Euclid’s GCD computation program:</a:t>
            </a:r>
          </a:p>
          <a:p>
            <a:r>
              <a:rPr lang="en-IN" sz="2000" dirty="0" smtClean="0">
                <a:latin typeface="Bookman Old Style" pitchFamily="18" charset="0"/>
              </a:rPr>
              <a:t> </a:t>
            </a:r>
            <a:r>
              <a:rPr lang="en-IN" sz="2000" dirty="0" err="1" smtClean="0">
                <a:latin typeface="Bookman Old Style" pitchFamily="18" charset="0"/>
              </a:rPr>
              <a:t>int</a:t>
            </a:r>
            <a:r>
              <a:rPr lang="en-IN" sz="2000" dirty="0" smtClean="0">
                <a:latin typeface="Bookman Old Style" pitchFamily="18" charset="0"/>
              </a:rPr>
              <a:t> </a:t>
            </a:r>
            <a:r>
              <a:rPr lang="en-IN" sz="2000" dirty="0" err="1" smtClean="0">
                <a:latin typeface="Bookman Old Style" pitchFamily="18" charset="0"/>
              </a:rPr>
              <a:t>computeGCD</a:t>
            </a:r>
            <a:r>
              <a:rPr lang="en-IN" sz="2000" dirty="0" smtClean="0">
                <a:latin typeface="Bookman Old Style" pitchFamily="18" charset="0"/>
              </a:rPr>
              <a:t>(</a:t>
            </a:r>
            <a:r>
              <a:rPr lang="en-IN" sz="2000" dirty="0" err="1" smtClean="0">
                <a:latin typeface="Bookman Old Style" pitchFamily="18" charset="0"/>
              </a:rPr>
              <a:t>x,y</a:t>
            </a:r>
            <a:r>
              <a:rPr lang="en-IN" sz="2000" dirty="0" smtClean="0">
                <a:latin typeface="Bookman Old Style" pitchFamily="18" charset="0"/>
              </a:rPr>
              <a:t>)</a:t>
            </a:r>
          </a:p>
          <a:p>
            <a:r>
              <a:rPr lang="en-IN" sz="2000" dirty="0" smtClean="0">
                <a:latin typeface="Bookman Old Style" pitchFamily="18" charset="0"/>
              </a:rPr>
              <a:t> </a:t>
            </a:r>
            <a:r>
              <a:rPr lang="en-IN" sz="2000" dirty="0" err="1" smtClean="0">
                <a:latin typeface="Bookman Old Style" pitchFamily="18" charset="0"/>
              </a:rPr>
              <a:t>int</a:t>
            </a:r>
            <a:r>
              <a:rPr lang="en-IN" sz="2000" dirty="0" smtClean="0">
                <a:latin typeface="Bookman Old Style" pitchFamily="18" charset="0"/>
              </a:rPr>
              <a:t> </a:t>
            </a:r>
            <a:r>
              <a:rPr lang="en-IN" sz="2000" dirty="0" err="1" smtClean="0">
                <a:latin typeface="Bookman Old Style" pitchFamily="18" charset="0"/>
              </a:rPr>
              <a:t>x,y</a:t>
            </a:r>
            <a:r>
              <a:rPr lang="en-IN" sz="2000" dirty="0" smtClean="0">
                <a:latin typeface="Bookman Old Style" pitchFamily="18" charset="0"/>
              </a:rPr>
              <a:t>; </a:t>
            </a:r>
          </a:p>
          <a:p>
            <a:r>
              <a:rPr lang="en-IN" sz="2000" dirty="0" smtClean="0">
                <a:latin typeface="Bookman Old Style" pitchFamily="18" charset="0"/>
              </a:rPr>
              <a:t>{ 1 while (x != y)</a:t>
            </a:r>
          </a:p>
          <a:p>
            <a:r>
              <a:rPr lang="en-IN" sz="2000" dirty="0" smtClean="0">
                <a:latin typeface="Bookman Old Style" pitchFamily="18" charset="0"/>
              </a:rPr>
              <a:t>{ 2 if (x&gt;y) then </a:t>
            </a:r>
          </a:p>
          <a:p>
            <a:r>
              <a:rPr lang="en-IN" sz="2000" dirty="0" smtClean="0">
                <a:latin typeface="Bookman Old Style" pitchFamily="18" charset="0"/>
              </a:rPr>
              <a:t>3 x=x-y;</a:t>
            </a:r>
          </a:p>
          <a:p>
            <a:r>
              <a:rPr lang="en-IN" sz="2000" dirty="0" smtClean="0">
                <a:latin typeface="Bookman Old Style" pitchFamily="18" charset="0"/>
              </a:rPr>
              <a:t> 4 else y=y-x;</a:t>
            </a:r>
          </a:p>
          <a:p>
            <a:r>
              <a:rPr lang="en-IN" sz="2000" dirty="0" smtClean="0">
                <a:latin typeface="Bookman Old Style" pitchFamily="18" charset="0"/>
              </a:rPr>
              <a:t> 5 } </a:t>
            </a:r>
          </a:p>
          <a:p>
            <a:r>
              <a:rPr lang="en-IN" sz="2000" dirty="0" smtClean="0">
                <a:latin typeface="Bookman Old Style" pitchFamily="18" charset="0"/>
              </a:rPr>
              <a:t>6 return x; }</a:t>
            </a:r>
          </a:p>
          <a:p>
            <a:endParaRPr lang="en-IN" sz="2000" dirty="0" smtClean="0">
              <a:latin typeface="Bookman Old Style" pitchFamily="18" charset="0"/>
            </a:endParaRPr>
          </a:p>
          <a:p>
            <a:endParaRPr lang="en-IN" sz="2000" dirty="0" smtClean="0">
              <a:latin typeface="Bookman Old Style" pitchFamily="18" charset="0"/>
            </a:endParaRPr>
          </a:p>
          <a:p>
            <a:endParaRPr lang="en-IN" sz="2000" dirty="0" smtClean="0">
              <a:latin typeface="Bookman Old Style" pitchFamily="18" charset="0"/>
            </a:endParaRPr>
          </a:p>
        </p:txBody>
      </p:sp>
    </p:spTree>
    <p:extLst>
      <p:ext uri="{BB962C8B-B14F-4D97-AF65-F5344CB8AC3E}">
        <p14:creationId xmlns="" xmlns:p14="http://schemas.microsoft.com/office/powerpoint/2010/main" val="1938234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White-box Testing</a:t>
            </a:r>
            <a:endParaRPr lang="en-GB" sz="2000" dirty="0">
              <a:solidFill>
                <a:srgbClr val="FF0000"/>
              </a:solidFill>
              <a:latin typeface="Bookman Old Style" pitchFamily="18" charset="0"/>
            </a:endParaRPr>
          </a:p>
        </p:txBody>
      </p:sp>
      <p:sp>
        <p:nvSpPr>
          <p:cNvPr id="4" name="Content Placeholder 3"/>
          <p:cNvSpPr>
            <a:spLocks noGrp="1"/>
          </p:cNvSpPr>
          <p:nvPr>
            <p:ph idx="1"/>
          </p:nvPr>
        </p:nvSpPr>
        <p:spPr>
          <a:xfrm>
            <a:off x="609600" y="997527"/>
            <a:ext cx="10972800" cy="5688281"/>
          </a:xfrm>
        </p:spPr>
        <p:txBody>
          <a:bodyPr>
            <a:noAutofit/>
          </a:bodyPr>
          <a:lstStyle/>
          <a:p>
            <a:r>
              <a:rPr lang="en-IN" sz="2000" dirty="0" smtClean="0">
                <a:latin typeface="Bookman Old Style" pitchFamily="18" charset="0"/>
              </a:rPr>
              <a:t>To design the test cases for the statement coverage, the conditional expression of the while statement needs to be made true and the conditional expression of the if statement needs to be made both true and false. </a:t>
            </a:r>
          </a:p>
          <a:p>
            <a:r>
              <a:rPr lang="en-IN" sz="2000" dirty="0" smtClean="0">
                <a:latin typeface="Bookman Old Style" pitchFamily="18" charset="0"/>
              </a:rPr>
              <a:t>By choosing the test set {(x = 3, y = 3), (x = 4, y = 3), (x = 3, y = 4)}, all statements of the program would be executed at least once.</a:t>
            </a:r>
          </a:p>
        </p:txBody>
      </p:sp>
    </p:spTree>
    <p:extLst>
      <p:ext uri="{BB962C8B-B14F-4D97-AF65-F5344CB8AC3E}">
        <p14:creationId xmlns="" xmlns:p14="http://schemas.microsoft.com/office/powerpoint/2010/main" val="1938234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TESTING</a:t>
            </a:r>
            <a:endParaRPr lang="en-GB" sz="2000" dirty="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96883" y="1433950"/>
            <a:ext cx="11214266" cy="4871847"/>
          </a:xfrm>
          <a:ln/>
        </p:spPr>
        <p:txBody>
          <a:bodyPr lIns="19841" tIns="51588" rIns="19841" bIns="51588">
            <a:normAutofit/>
          </a:bodyPr>
          <a:lstStyle/>
          <a:p>
            <a:r>
              <a:rPr lang="en-IN" sz="2000" dirty="0" smtClean="0">
                <a:latin typeface="Bookman Old Style" pitchFamily="18" charset="0"/>
              </a:rPr>
              <a:t>The aim of program testing is to identify all defects in a program.</a:t>
            </a:r>
          </a:p>
          <a:p>
            <a:r>
              <a:rPr lang="en-IN" sz="2000" dirty="0" smtClean="0">
                <a:latin typeface="Bookman Old Style" pitchFamily="18" charset="0"/>
              </a:rPr>
              <a:t>However, in practice, even after satisfactory completion of the testing phase, it is not possible to guarantee that a program is error free. </a:t>
            </a:r>
          </a:p>
          <a:p>
            <a:r>
              <a:rPr lang="en-IN" sz="2000" dirty="0" smtClean="0">
                <a:latin typeface="Bookman Old Style" pitchFamily="18" charset="0"/>
              </a:rPr>
              <a:t>This is because the input data domain of most programs is very large, and it is not practical to test the program exhaustively with respect to each value that the input can assume. </a:t>
            </a:r>
          </a:p>
          <a:p>
            <a:r>
              <a:rPr lang="en-IN" sz="2000" dirty="0" smtClean="0">
                <a:latin typeface="Bookman Old Style" pitchFamily="18" charset="0"/>
              </a:rPr>
              <a:t>We must remember that careful testing can expose a large percentage of the defects existing in a program, and therefore provides a practical way of reducing defects in a system</a:t>
            </a:r>
            <a:r>
              <a:rPr lang="en-IN" sz="2000" dirty="0" smtClean="0"/>
              <a:t>.</a:t>
            </a:r>
            <a:endParaRPr lang="en-IN" sz="2000" b="1" dirty="0">
              <a:solidFill>
                <a:srgbClr val="FF0000"/>
              </a:solidFill>
              <a:latin typeface="Bookman Old Style" pitchFamily="18" charset="0"/>
            </a:endParaRPr>
          </a:p>
        </p:txBody>
      </p:sp>
    </p:spTree>
    <p:extLst>
      <p:ext uri="{BB962C8B-B14F-4D97-AF65-F5344CB8AC3E}">
        <p14:creationId xmlns="" xmlns:p14="http://schemas.microsoft.com/office/powerpoint/2010/main" val="1938234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White-box Testing</a:t>
            </a:r>
            <a:endParaRPr lang="en-GB" sz="2000" dirty="0">
              <a:solidFill>
                <a:srgbClr val="FF0000"/>
              </a:solidFill>
              <a:latin typeface="Bookman Old Style" pitchFamily="18" charset="0"/>
            </a:endParaRPr>
          </a:p>
        </p:txBody>
      </p:sp>
      <p:sp>
        <p:nvSpPr>
          <p:cNvPr id="4" name="Content Placeholder 3"/>
          <p:cNvSpPr>
            <a:spLocks noGrp="1"/>
          </p:cNvSpPr>
          <p:nvPr>
            <p:ph idx="1"/>
          </p:nvPr>
        </p:nvSpPr>
        <p:spPr>
          <a:xfrm>
            <a:off x="609600" y="997527"/>
            <a:ext cx="10972800" cy="5688281"/>
          </a:xfrm>
        </p:spPr>
        <p:txBody>
          <a:bodyPr>
            <a:noAutofit/>
          </a:bodyPr>
          <a:lstStyle/>
          <a:p>
            <a:pPr>
              <a:buNone/>
            </a:pPr>
            <a:r>
              <a:rPr lang="en-IN" sz="2000" b="1" dirty="0" smtClean="0">
                <a:latin typeface="Bookman Old Style" pitchFamily="18" charset="0"/>
              </a:rPr>
              <a:t>Branch Coverage </a:t>
            </a:r>
          </a:p>
          <a:p>
            <a:r>
              <a:rPr lang="en-IN" sz="2000" dirty="0" smtClean="0">
                <a:latin typeface="Bookman Old Style" pitchFamily="18" charset="0"/>
              </a:rPr>
              <a:t>A test suite satisfies branch coverage, if it makes each branch condition in the program to assume true and false values in turn.</a:t>
            </a:r>
          </a:p>
          <a:p>
            <a:r>
              <a:rPr lang="en-IN" sz="2000" dirty="0" smtClean="0">
                <a:latin typeface="Bookman Old Style" pitchFamily="18" charset="0"/>
              </a:rPr>
              <a:t> For branch coverage each branch in the Control Flow Graph representation of the program must be taken at least once, when the test suite is executed.</a:t>
            </a:r>
          </a:p>
          <a:p>
            <a:r>
              <a:rPr lang="en-IN" sz="2000" dirty="0" smtClean="0">
                <a:latin typeface="Bookman Old Style" pitchFamily="18" charset="0"/>
              </a:rPr>
              <a:t> Branch testing is also known as </a:t>
            </a:r>
            <a:r>
              <a:rPr lang="en-IN" sz="2000" b="1" dirty="0" smtClean="0">
                <a:latin typeface="Bookman Old Style" pitchFamily="18" charset="0"/>
              </a:rPr>
              <a:t>edge testing</a:t>
            </a:r>
            <a:r>
              <a:rPr lang="en-IN" sz="2000" dirty="0" smtClean="0">
                <a:latin typeface="Bookman Old Style" pitchFamily="18" charset="0"/>
              </a:rPr>
              <a:t>, since in this testing scheme, each edge of a program’s control flow graph is traversed at least once.</a:t>
            </a:r>
          </a:p>
          <a:p>
            <a:r>
              <a:rPr lang="en-IN" sz="2000" b="1" dirty="0" smtClean="0">
                <a:latin typeface="Bookman Old Style" pitchFamily="18" charset="0"/>
              </a:rPr>
              <a:t> Example: </a:t>
            </a:r>
            <a:r>
              <a:rPr lang="en-IN" sz="2000" dirty="0" smtClean="0">
                <a:latin typeface="Bookman Old Style" pitchFamily="18" charset="0"/>
              </a:rPr>
              <a:t>Determine a test suite to achieve branch coverage for previous example. </a:t>
            </a:r>
          </a:p>
          <a:p>
            <a:r>
              <a:rPr lang="en-IN" sz="2000" dirty="0" smtClean="0">
                <a:latin typeface="Bookman Old Style" pitchFamily="18" charset="0"/>
              </a:rPr>
              <a:t>The test suite {(x = 3, y = 3), (x = 3, y = 2), (x = 4, y = 3), (x = 3, y = 4)} achieves branch coverage.</a:t>
            </a:r>
          </a:p>
          <a:p>
            <a:r>
              <a:rPr lang="en-IN" sz="2000" dirty="0" smtClean="0">
                <a:latin typeface="Bookman Old Style" pitchFamily="18" charset="0"/>
              </a:rPr>
              <a:t> It is easy to show that branch coverage-based testing is a stronger testing than statement coverage-based testing.</a:t>
            </a:r>
          </a:p>
          <a:p>
            <a:pPr>
              <a:buNone/>
            </a:pPr>
            <a:endParaRPr lang="en-IN" sz="2000" dirty="0" smtClean="0">
              <a:latin typeface="Bookman Old Style" pitchFamily="18" charset="0"/>
            </a:endParaRPr>
          </a:p>
          <a:p>
            <a:endParaRPr lang="en-IN" sz="2000" dirty="0" smtClean="0">
              <a:latin typeface="Bookman Old Style" pitchFamily="18" charset="0"/>
            </a:endParaRPr>
          </a:p>
        </p:txBody>
      </p:sp>
    </p:spTree>
    <p:extLst>
      <p:ext uri="{BB962C8B-B14F-4D97-AF65-F5344CB8AC3E}">
        <p14:creationId xmlns="" xmlns:p14="http://schemas.microsoft.com/office/powerpoint/2010/main" val="1938234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White-box Testing</a:t>
            </a:r>
            <a:endParaRPr lang="en-GB" sz="2000" dirty="0">
              <a:solidFill>
                <a:srgbClr val="FF0000"/>
              </a:solidFill>
              <a:latin typeface="Bookman Old Style" pitchFamily="18" charset="0"/>
            </a:endParaRPr>
          </a:p>
        </p:txBody>
      </p:sp>
      <p:sp>
        <p:nvSpPr>
          <p:cNvPr id="4" name="Content Placeholder 3"/>
          <p:cNvSpPr>
            <a:spLocks noGrp="1"/>
          </p:cNvSpPr>
          <p:nvPr>
            <p:ph idx="1"/>
          </p:nvPr>
        </p:nvSpPr>
        <p:spPr>
          <a:xfrm>
            <a:off x="609600" y="997527"/>
            <a:ext cx="10972800" cy="5688281"/>
          </a:xfrm>
        </p:spPr>
        <p:txBody>
          <a:bodyPr>
            <a:noAutofit/>
          </a:bodyPr>
          <a:lstStyle/>
          <a:p>
            <a:pPr>
              <a:buNone/>
            </a:pPr>
            <a:r>
              <a:rPr lang="en-IN" sz="2000" b="1" dirty="0" smtClean="0">
                <a:latin typeface="Bookman Old Style" pitchFamily="18" charset="0"/>
              </a:rPr>
              <a:t>Multiple Condition Coverage</a:t>
            </a:r>
          </a:p>
          <a:p>
            <a:r>
              <a:rPr lang="en-IN" sz="2000" dirty="0" smtClean="0">
                <a:latin typeface="Bookman Old Style" pitchFamily="18" charset="0"/>
              </a:rPr>
              <a:t>In the multiple condition (MC) coverage-based testing, test cases are designed to make each component of a composite conditional expression to assume both true and false values. </a:t>
            </a:r>
          </a:p>
          <a:p>
            <a:r>
              <a:rPr lang="en-IN" sz="2000" b="1" dirty="0" smtClean="0">
                <a:latin typeface="Bookman Old Style" pitchFamily="18" charset="0"/>
              </a:rPr>
              <a:t>For example</a:t>
            </a:r>
            <a:r>
              <a:rPr lang="en-IN" sz="2000" dirty="0" smtClean="0">
                <a:latin typeface="Bookman Old Style" pitchFamily="18" charset="0"/>
              </a:rPr>
              <a:t>, consider the composite conditional expression ((c1 .and.c2 ).or.c3).</a:t>
            </a:r>
          </a:p>
          <a:p>
            <a:r>
              <a:rPr lang="en-IN" sz="2000" dirty="0" smtClean="0">
                <a:latin typeface="Bookman Old Style" pitchFamily="18" charset="0"/>
              </a:rPr>
              <a:t> A test suite would achieve MC coverage, if all the component conditions c1, c2 and c3 are each made to assume both true and false values. </a:t>
            </a:r>
          </a:p>
          <a:p>
            <a:r>
              <a:rPr lang="en-IN" sz="2000" dirty="0" smtClean="0">
                <a:latin typeface="Bookman Old Style" pitchFamily="18" charset="0"/>
              </a:rPr>
              <a:t>It is easy to prove that condition testing is a stronger testing strategy than branch testing. </a:t>
            </a:r>
          </a:p>
          <a:p>
            <a:r>
              <a:rPr lang="en-IN" sz="2000" dirty="0" smtClean="0">
                <a:latin typeface="Bookman Old Style" pitchFamily="18" charset="0"/>
              </a:rPr>
              <a:t>For a composite conditional expression of n components, 2n test cases are required for multiple condition coverage. </a:t>
            </a:r>
          </a:p>
          <a:p>
            <a:r>
              <a:rPr lang="en-IN" sz="2000" dirty="0" smtClean="0">
                <a:latin typeface="Bookman Old Style" pitchFamily="18" charset="0"/>
              </a:rPr>
              <a:t>Thus, for multiple condition coverage, the number of test cases increases exponentially with the number of component conditions.</a:t>
            </a:r>
          </a:p>
          <a:p>
            <a:r>
              <a:rPr lang="en-IN" sz="2000" dirty="0" smtClean="0">
                <a:latin typeface="Bookman Old Style" pitchFamily="18" charset="0"/>
              </a:rPr>
              <a:t> Therefore, multiple condition coverage-based testing technique is practical only if n (the number of conditions) is small.</a:t>
            </a:r>
          </a:p>
          <a:p>
            <a:endParaRPr lang="en-IN" sz="2000" dirty="0" smtClean="0">
              <a:latin typeface="Bookman Old Style" pitchFamily="18" charset="0"/>
            </a:endParaRPr>
          </a:p>
        </p:txBody>
      </p:sp>
    </p:spTree>
    <p:extLst>
      <p:ext uri="{BB962C8B-B14F-4D97-AF65-F5344CB8AC3E}">
        <p14:creationId xmlns="" xmlns:p14="http://schemas.microsoft.com/office/powerpoint/2010/main" val="1938234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White-box Testing</a:t>
            </a:r>
            <a:endParaRPr lang="en-GB" sz="2000" dirty="0">
              <a:solidFill>
                <a:srgbClr val="FF0000"/>
              </a:solidFill>
              <a:latin typeface="Bookman Old Style" pitchFamily="18" charset="0"/>
            </a:endParaRPr>
          </a:p>
        </p:txBody>
      </p:sp>
      <p:sp>
        <p:nvSpPr>
          <p:cNvPr id="4" name="Content Placeholder 3"/>
          <p:cNvSpPr>
            <a:spLocks noGrp="1"/>
          </p:cNvSpPr>
          <p:nvPr>
            <p:ph idx="1"/>
          </p:nvPr>
        </p:nvSpPr>
        <p:spPr>
          <a:xfrm>
            <a:off x="609600" y="997527"/>
            <a:ext cx="10972800" cy="5688281"/>
          </a:xfrm>
        </p:spPr>
        <p:txBody>
          <a:bodyPr>
            <a:noAutofit/>
          </a:bodyPr>
          <a:lstStyle/>
          <a:p>
            <a:pPr>
              <a:buNone/>
            </a:pPr>
            <a:r>
              <a:rPr lang="en-IN" sz="2000" b="1" dirty="0" smtClean="0">
                <a:latin typeface="Bookman Old Style" pitchFamily="18" charset="0"/>
              </a:rPr>
              <a:t>Multiple Condition Coverage</a:t>
            </a:r>
          </a:p>
          <a:p>
            <a:pPr>
              <a:buNone/>
            </a:pPr>
            <a:r>
              <a:rPr lang="en-IN" sz="2000" dirty="0" smtClean="0">
                <a:latin typeface="Bookman Old Style" pitchFamily="18" charset="0"/>
              </a:rPr>
              <a:t>Consider the following C program segment:</a:t>
            </a:r>
          </a:p>
          <a:p>
            <a:pPr>
              <a:buNone/>
            </a:pPr>
            <a:r>
              <a:rPr lang="en-IN" sz="2000" b="1" dirty="0" smtClean="0">
                <a:latin typeface="Bookman Old Style" pitchFamily="18" charset="0"/>
              </a:rPr>
              <a:t>if(temperature&gt;150 || temperature&gt;50)</a:t>
            </a:r>
          </a:p>
          <a:p>
            <a:pPr>
              <a:buNone/>
            </a:pPr>
            <a:r>
              <a:rPr lang="en-IN" sz="2000" b="1" dirty="0" smtClean="0">
                <a:latin typeface="Bookman Old Style" pitchFamily="18" charset="0"/>
              </a:rPr>
              <a:t>   </a:t>
            </a:r>
            <a:r>
              <a:rPr lang="en-IN" sz="2000" b="1" dirty="0" err="1" smtClean="0">
                <a:latin typeface="Bookman Old Style" pitchFamily="18" charset="0"/>
              </a:rPr>
              <a:t>setWarningLightOn</a:t>
            </a:r>
            <a:r>
              <a:rPr lang="en-IN" sz="2000" b="1" dirty="0" smtClean="0">
                <a:latin typeface="Bookman Old Style" pitchFamily="18" charset="0"/>
              </a:rPr>
              <a:t>(); </a:t>
            </a:r>
          </a:p>
          <a:p>
            <a:r>
              <a:rPr lang="en-IN" sz="2000" dirty="0" smtClean="0">
                <a:latin typeface="Bookman Old Style" pitchFamily="18" charset="0"/>
              </a:rPr>
              <a:t>The program segment has a bug in the second component condition, it should have been temperature&lt;50.</a:t>
            </a:r>
          </a:p>
          <a:p>
            <a:r>
              <a:rPr lang="en-IN" sz="2000" dirty="0" smtClean="0">
                <a:latin typeface="Bookman Old Style" pitchFamily="18" charset="0"/>
              </a:rPr>
              <a:t>The test suite {temperature=160, temperature=40} achieves branch coverage.</a:t>
            </a:r>
          </a:p>
          <a:p>
            <a:r>
              <a:rPr lang="en-IN" sz="2000" dirty="0" smtClean="0">
                <a:latin typeface="Bookman Old Style" pitchFamily="18" charset="0"/>
              </a:rPr>
              <a:t> But, it is not able to check that </a:t>
            </a:r>
            <a:r>
              <a:rPr lang="en-IN" sz="2000" dirty="0" err="1" smtClean="0">
                <a:latin typeface="Bookman Old Style" pitchFamily="18" charset="0"/>
              </a:rPr>
              <a:t>setWarningLightOn</a:t>
            </a:r>
            <a:r>
              <a:rPr lang="en-IN" sz="2000" dirty="0" smtClean="0">
                <a:latin typeface="Bookman Old Style" pitchFamily="18" charset="0"/>
              </a:rPr>
              <a:t>(); because this statement should not be called for temperature values within 150 and 50. </a:t>
            </a:r>
          </a:p>
        </p:txBody>
      </p:sp>
    </p:spTree>
    <p:extLst>
      <p:ext uri="{BB962C8B-B14F-4D97-AF65-F5344CB8AC3E}">
        <p14:creationId xmlns="" xmlns:p14="http://schemas.microsoft.com/office/powerpoint/2010/main" val="1938234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White-box Testing</a:t>
            </a:r>
            <a:endParaRPr lang="en-GB" sz="2000" dirty="0">
              <a:solidFill>
                <a:srgbClr val="FF0000"/>
              </a:solidFill>
              <a:latin typeface="Bookman Old Style" pitchFamily="18" charset="0"/>
            </a:endParaRPr>
          </a:p>
        </p:txBody>
      </p:sp>
      <p:sp>
        <p:nvSpPr>
          <p:cNvPr id="4" name="Content Placeholder 3"/>
          <p:cNvSpPr>
            <a:spLocks noGrp="1"/>
          </p:cNvSpPr>
          <p:nvPr>
            <p:ph idx="1"/>
          </p:nvPr>
        </p:nvSpPr>
        <p:spPr>
          <a:xfrm>
            <a:off x="609600" y="997527"/>
            <a:ext cx="10972800" cy="5688281"/>
          </a:xfrm>
        </p:spPr>
        <p:txBody>
          <a:bodyPr>
            <a:noAutofit/>
          </a:bodyPr>
          <a:lstStyle/>
          <a:p>
            <a:pPr>
              <a:buNone/>
            </a:pPr>
            <a:r>
              <a:rPr lang="en-IN" sz="2000" b="1" dirty="0" smtClean="0">
                <a:latin typeface="Bookman Old Style" pitchFamily="18" charset="0"/>
              </a:rPr>
              <a:t>Path Coverage </a:t>
            </a:r>
          </a:p>
          <a:p>
            <a:r>
              <a:rPr lang="en-IN" sz="2000" dirty="0" smtClean="0">
                <a:latin typeface="Bookman Old Style" pitchFamily="18" charset="0"/>
              </a:rPr>
              <a:t>A test suite achieves path coverage if it executes each linearly independent paths </a:t>
            </a:r>
          </a:p>
          <a:p>
            <a:pPr>
              <a:buNone/>
            </a:pPr>
            <a:r>
              <a:rPr lang="en-IN" sz="2000" dirty="0" smtClean="0">
                <a:latin typeface="Bookman Old Style" pitchFamily="18" charset="0"/>
              </a:rPr>
              <a:t>    </a:t>
            </a:r>
            <a:r>
              <a:rPr lang="en-IN" sz="2000" dirty="0" err="1" smtClean="0">
                <a:latin typeface="Bookman Old Style" pitchFamily="18" charset="0"/>
              </a:rPr>
              <a:t>atleast</a:t>
            </a:r>
            <a:r>
              <a:rPr lang="en-IN" sz="2000" dirty="0" smtClean="0">
                <a:latin typeface="Bookman Old Style" pitchFamily="18" charset="0"/>
              </a:rPr>
              <a:t> once.</a:t>
            </a:r>
          </a:p>
          <a:p>
            <a:r>
              <a:rPr lang="en-IN" sz="2000" dirty="0" smtClean="0">
                <a:latin typeface="Bookman Old Style" pitchFamily="18" charset="0"/>
              </a:rPr>
              <a:t>A linearly independent path can be defined in terms of the control flow graph (CFG) of a program. </a:t>
            </a:r>
          </a:p>
          <a:p>
            <a:r>
              <a:rPr lang="en-IN" sz="2000" dirty="0" smtClean="0">
                <a:latin typeface="Bookman Old Style" pitchFamily="18" charset="0"/>
              </a:rPr>
              <a:t>Therefore, to understand path coverage-based testing strategy, we need to first understand how the CFG of a program can be drawn.</a:t>
            </a:r>
          </a:p>
          <a:p>
            <a:pPr>
              <a:buNone/>
            </a:pPr>
            <a:r>
              <a:rPr lang="en-IN" sz="2000" b="1" dirty="0" smtClean="0">
                <a:latin typeface="Bookman Old Style" pitchFamily="18" charset="0"/>
              </a:rPr>
              <a:t>Control flow graph (CFG)</a:t>
            </a:r>
          </a:p>
          <a:p>
            <a:r>
              <a:rPr lang="en-IN" sz="2000" dirty="0" smtClean="0">
                <a:latin typeface="Bookman Old Style" pitchFamily="18" charset="0"/>
              </a:rPr>
              <a:t>A control flow graph describes the sequence in which the different instructions of a program get executed.</a:t>
            </a:r>
          </a:p>
          <a:p>
            <a:r>
              <a:rPr lang="en-IN" sz="2000" dirty="0" smtClean="0">
                <a:latin typeface="Bookman Old Style" pitchFamily="18" charset="0"/>
              </a:rPr>
              <a:t>In order to draw the control flow graph of a program, we need to first number all the statements of a program. </a:t>
            </a:r>
          </a:p>
          <a:p>
            <a:r>
              <a:rPr lang="en-IN" sz="2000" dirty="0" smtClean="0">
                <a:latin typeface="Bookman Old Style" pitchFamily="18" charset="0"/>
              </a:rPr>
              <a:t>The different numbered statements serve as nodes of the control flow graph.</a:t>
            </a:r>
          </a:p>
        </p:txBody>
      </p:sp>
    </p:spTree>
    <p:extLst>
      <p:ext uri="{BB962C8B-B14F-4D97-AF65-F5344CB8AC3E}">
        <p14:creationId xmlns="" xmlns:p14="http://schemas.microsoft.com/office/powerpoint/2010/main" val="19382342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White-box Testing</a:t>
            </a:r>
            <a:endParaRPr lang="en-GB" sz="2000" dirty="0">
              <a:solidFill>
                <a:srgbClr val="FF0000"/>
              </a:solidFill>
              <a:latin typeface="Bookman Old Style" pitchFamily="18" charset="0"/>
            </a:endParaRPr>
          </a:p>
        </p:txBody>
      </p:sp>
      <p:sp>
        <p:nvSpPr>
          <p:cNvPr id="4" name="Content Placeholder 3"/>
          <p:cNvSpPr>
            <a:spLocks noGrp="1"/>
          </p:cNvSpPr>
          <p:nvPr>
            <p:ph idx="1"/>
          </p:nvPr>
        </p:nvSpPr>
        <p:spPr>
          <a:xfrm>
            <a:off x="609600" y="997527"/>
            <a:ext cx="10972800" cy="5688281"/>
          </a:xfrm>
        </p:spPr>
        <p:txBody>
          <a:bodyPr>
            <a:noAutofit/>
          </a:bodyPr>
          <a:lstStyle/>
          <a:p>
            <a:r>
              <a:rPr lang="en-IN" sz="2000" dirty="0" smtClean="0">
                <a:latin typeface="Bookman Old Style" pitchFamily="18" charset="0"/>
              </a:rPr>
              <a:t>A CFG is a directed graph consisting of a set of nodes and edges (N, E), such that each node  N corresponds to a unique program statement and an edge exists between two nodes if control can transfer from one node to the other. </a:t>
            </a:r>
          </a:p>
          <a:p>
            <a:r>
              <a:rPr lang="en-IN" sz="2000" dirty="0" smtClean="0">
                <a:latin typeface="Bookman Old Style" pitchFamily="18" charset="0"/>
              </a:rPr>
              <a:t>We can easily draw the CFG for any program, if we know how to represent the sequence, selection, and iteration types of statements in the CFG. </a:t>
            </a:r>
          </a:p>
          <a:p>
            <a:r>
              <a:rPr lang="en-IN" sz="2000" dirty="0" smtClean="0">
                <a:latin typeface="Bookman Old Style" pitchFamily="18" charset="0"/>
              </a:rPr>
              <a:t>Every program is constructed by using these three types of constructs only.</a:t>
            </a:r>
          </a:p>
          <a:p>
            <a:endParaRPr lang="en-IN" sz="2000" dirty="0" smtClean="0">
              <a:latin typeface="Bookman Old Style" pitchFamily="18" charset="0"/>
            </a:endParaRPr>
          </a:p>
        </p:txBody>
      </p:sp>
    </p:spTree>
    <p:extLst>
      <p:ext uri="{BB962C8B-B14F-4D97-AF65-F5344CB8AC3E}">
        <p14:creationId xmlns="" xmlns:p14="http://schemas.microsoft.com/office/powerpoint/2010/main" val="1938234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1DB3027-5108-4D0D-B146-5AE5443D16DA}" type="slidenum">
              <a:rPr lang="en-IN" smtClean="0"/>
              <a:pPr>
                <a:defRPr/>
              </a:pPr>
              <a:t>35</a:t>
            </a:fld>
            <a:endParaRPr lang="en-IN"/>
          </a:p>
        </p:txBody>
      </p:sp>
      <p:pic>
        <p:nvPicPr>
          <p:cNvPr id="5" name="Picture 4" descr="WhatsApp Image 2022-06-29 at 11.38.47 AM.jpeg"/>
          <p:cNvPicPr>
            <a:picLocks noChangeAspect="1"/>
          </p:cNvPicPr>
          <p:nvPr/>
        </p:nvPicPr>
        <p:blipFill>
          <a:blip r:embed="rId2"/>
          <a:stretch>
            <a:fillRect/>
          </a:stretch>
        </p:blipFill>
        <p:spPr>
          <a:xfrm>
            <a:off x="2266052" y="344384"/>
            <a:ext cx="7659895" cy="598516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1DB3027-5108-4D0D-B146-5AE5443D16DA}" type="slidenum">
              <a:rPr lang="en-IN" smtClean="0"/>
              <a:pPr>
                <a:defRPr/>
              </a:pPr>
              <a:t>36</a:t>
            </a:fld>
            <a:endParaRPr lang="en-IN"/>
          </a:p>
        </p:txBody>
      </p:sp>
      <p:pic>
        <p:nvPicPr>
          <p:cNvPr id="2050" name="Picture 2"/>
          <p:cNvPicPr>
            <a:picLocks noChangeAspect="1" noChangeArrowheads="1"/>
          </p:cNvPicPr>
          <p:nvPr/>
        </p:nvPicPr>
        <p:blipFill>
          <a:blip r:embed="rId2"/>
          <a:srcRect/>
          <a:stretch>
            <a:fillRect/>
          </a:stretch>
        </p:blipFill>
        <p:spPr bwMode="auto">
          <a:xfrm>
            <a:off x="1330036" y="890588"/>
            <a:ext cx="9215252" cy="542708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White-box Testing</a:t>
            </a:r>
            <a:endParaRPr lang="en-GB" sz="2000" dirty="0">
              <a:solidFill>
                <a:srgbClr val="FF0000"/>
              </a:solidFill>
              <a:latin typeface="Bookman Old Style" pitchFamily="18" charset="0"/>
            </a:endParaRPr>
          </a:p>
        </p:txBody>
      </p:sp>
      <p:sp>
        <p:nvSpPr>
          <p:cNvPr id="4" name="Content Placeholder 3"/>
          <p:cNvSpPr>
            <a:spLocks noGrp="1"/>
          </p:cNvSpPr>
          <p:nvPr>
            <p:ph idx="1"/>
          </p:nvPr>
        </p:nvSpPr>
        <p:spPr>
          <a:xfrm>
            <a:off x="609600" y="997527"/>
            <a:ext cx="10972800" cy="5688281"/>
          </a:xfrm>
        </p:spPr>
        <p:txBody>
          <a:bodyPr>
            <a:noAutofit/>
          </a:bodyPr>
          <a:lstStyle/>
          <a:p>
            <a:pPr>
              <a:buNone/>
            </a:pPr>
            <a:r>
              <a:rPr lang="en-IN" sz="2000" b="1" dirty="0" smtClean="0">
                <a:latin typeface="Bookman Old Style" pitchFamily="18" charset="0"/>
              </a:rPr>
              <a:t>McCabe’s </a:t>
            </a:r>
            <a:r>
              <a:rPr lang="en-IN" sz="2000" b="1" dirty="0" err="1" smtClean="0">
                <a:latin typeface="Bookman Old Style" pitchFamily="18" charset="0"/>
              </a:rPr>
              <a:t>Cyclomatic</a:t>
            </a:r>
            <a:r>
              <a:rPr lang="en-IN" sz="2000" b="1" dirty="0" smtClean="0">
                <a:latin typeface="Bookman Old Style" pitchFamily="18" charset="0"/>
              </a:rPr>
              <a:t> Complexity Metric</a:t>
            </a:r>
          </a:p>
          <a:p>
            <a:r>
              <a:rPr lang="en-IN" sz="2000" dirty="0" smtClean="0">
                <a:latin typeface="Bookman Old Style" pitchFamily="18" charset="0"/>
              </a:rPr>
              <a:t>McCabe obtained his results by applying graph-theoretic techniques to the control flow graph of a program.</a:t>
            </a:r>
          </a:p>
          <a:p>
            <a:r>
              <a:rPr lang="en-IN" sz="2000" dirty="0" smtClean="0">
                <a:latin typeface="Bookman Old Style" pitchFamily="18" charset="0"/>
              </a:rPr>
              <a:t> McCabe’s </a:t>
            </a:r>
            <a:r>
              <a:rPr lang="en-IN" sz="2000" dirty="0" err="1" smtClean="0">
                <a:latin typeface="Bookman Old Style" pitchFamily="18" charset="0"/>
              </a:rPr>
              <a:t>cyclomatic</a:t>
            </a:r>
            <a:r>
              <a:rPr lang="en-IN" sz="2000" dirty="0" smtClean="0">
                <a:latin typeface="Bookman Old Style" pitchFamily="18" charset="0"/>
              </a:rPr>
              <a:t> complexity defines an upper bound on the number of independent paths in a program. </a:t>
            </a:r>
          </a:p>
          <a:p>
            <a:r>
              <a:rPr lang="en-IN" sz="2000" dirty="0" smtClean="0">
                <a:latin typeface="Bookman Old Style" pitchFamily="18" charset="0"/>
              </a:rPr>
              <a:t>We discuss three different ways to compute the </a:t>
            </a:r>
            <a:r>
              <a:rPr lang="en-IN" sz="2000" dirty="0" err="1" smtClean="0">
                <a:latin typeface="Bookman Old Style" pitchFamily="18" charset="0"/>
              </a:rPr>
              <a:t>cyclomatic</a:t>
            </a:r>
            <a:r>
              <a:rPr lang="en-IN" sz="2000" dirty="0" smtClean="0">
                <a:latin typeface="Bookman Old Style" pitchFamily="18" charset="0"/>
              </a:rPr>
              <a:t> complexity</a:t>
            </a:r>
          </a:p>
          <a:p>
            <a:pPr>
              <a:buNone/>
            </a:pPr>
            <a:r>
              <a:rPr lang="en-IN" sz="2000" b="1" dirty="0" smtClean="0">
                <a:latin typeface="Bookman Old Style" pitchFamily="18" charset="0"/>
              </a:rPr>
              <a:t>Method 1: </a:t>
            </a:r>
          </a:p>
          <a:p>
            <a:r>
              <a:rPr lang="en-IN" sz="2000" dirty="0" smtClean="0">
                <a:latin typeface="Bookman Old Style" pitchFamily="18" charset="0"/>
              </a:rPr>
              <a:t>Given a control flow graph G of a program, the </a:t>
            </a:r>
            <a:r>
              <a:rPr lang="en-IN" sz="2000" dirty="0" err="1" smtClean="0">
                <a:latin typeface="Bookman Old Style" pitchFamily="18" charset="0"/>
              </a:rPr>
              <a:t>cyclomatic</a:t>
            </a:r>
            <a:r>
              <a:rPr lang="en-IN" sz="2000" dirty="0" smtClean="0">
                <a:latin typeface="Bookman Old Style" pitchFamily="18" charset="0"/>
              </a:rPr>
              <a:t> complexity V(G) can be computed as: </a:t>
            </a:r>
          </a:p>
          <a:p>
            <a:pPr algn="ctr">
              <a:buNone/>
            </a:pPr>
            <a:r>
              <a:rPr lang="en-IN" sz="2000" b="1" dirty="0" smtClean="0">
                <a:latin typeface="Bookman Old Style" pitchFamily="18" charset="0"/>
              </a:rPr>
              <a:t>V(G) = E – N + 2 </a:t>
            </a:r>
          </a:p>
          <a:p>
            <a:pPr>
              <a:buNone/>
            </a:pPr>
            <a:r>
              <a:rPr lang="en-IN" sz="2000" dirty="0" smtClean="0">
                <a:latin typeface="Bookman Old Style" pitchFamily="18" charset="0"/>
              </a:rPr>
              <a:t>where, N is the number of nodes of the control flow graph and E is the number of edges in the control flow graph.</a:t>
            </a:r>
          </a:p>
          <a:p>
            <a:pPr>
              <a:buNone/>
            </a:pPr>
            <a:r>
              <a:rPr lang="en-IN" sz="2000" dirty="0" smtClean="0">
                <a:latin typeface="Bookman Old Style" pitchFamily="18" charset="0"/>
              </a:rPr>
              <a:t> For the CFG of previous example ,E = 7 and N = 6.</a:t>
            </a:r>
          </a:p>
          <a:p>
            <a:pPr>
              <a:buNone/>
            </a:pPr>
            <a:r>
              <a:rPr lang="en-IN" sz="2000" dirty="0" smtClean="0">
                <a:latin typeface="Bookman Old Style" pitchFamily="18" charset="0"/>
              </a:rPr>
              <a:t> Therefore, the value of the </a:t>
            </a:r>
            <a:r>
              <a:rPr lang="en-IN" sz="2000" dirty="0" err="1" smtClean="0">
                <a:latin typeface="Bookman Old Style" pitchFamily="18" charset="0"/>
              </a:rPr>
              <a:t>Cyclomatic</a:t>
            </a:r>
            <a:r>
              <a:rPr lang="en-IN" sz="2000" dirty="0" smtClean="0">
                <a:latin typeface="Bookman Old Style" pitchFamily="18" charset="0"/>
              </a:rPr>
              <a:t> complexity = 7 – 6 + 2 = 3.</a:t>
            </a:r>
          </a:p>
        </p:txBody>
      </p:sp>
    </p:spTree>
    <p:extLst>
      <p:ext uri="{BB962C8B-B14F-4D97-AF65-F5344CB8AC3E}">
        <p14:creationId xmlns="" xmlns:p14="http://schemas.microsoft.com/office/powerpoint/2010/main" val="1938234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White-box Testing</a:t>
            </a:r>
            <a:endParaRPr lang="en-GB" sz="2000" dirty="0">
              <a:solidFill>
                <a:srgbClr val="FF0000"/>
              </a:solidFill>
              <a:latin typeface="Bookman Old Style" pitchFamily="18" charset="0"/>
            </a:endParaRPr>
          </a:p>
        </p:txBody>
      </p:sp>
      <p:sp>
        <p:nvSpPr>
          <p:cNvPr id="4" name="Content Placeholder 3"/>
          <p:cNvSpPr>
            <a:spLocks noGrp="1"/>
          </p:cNvSpPr>
          <p:nvPr>
            <p:ph idx="1"/>
          </p:nvPr>
        </p:nvSpPr>
        <p:spPr>
          <a:xfrm>
            <a:off x="597725" y="1009402"/>
            <a:ext cx="10972800" cy="5848598"/>
          </a:xfrm>
        </p:spPr>
        <p:txBody>
          <a:bodyPr>
            <a:noAutofit/>
          </a:bodyPr>
          <a:lstStyle/>
          <a:p>
            <a:pPr>
              <a:buNone/>
            </a:pPr>
            <a:r>
              <a:rPr lang="en-IN" sz="2000" b="1" dirty="0" smtClean="0">
                <a:latin typeface="Bookman Old Style" pitchFamily="18" charset="0"/>
              </a:rPr>
              <a:t>Method 2:</a:t>
            </a:r>
          </a:p>
          <a:p>
            <a:r>
              <a:rPr lang="en-IN" sz="2000" b="1" dirty="0" smtClean="0">
                <a:latin typeface="Bookman Old Style" pitchFamily="18" charset="0"/>
              </a:rPr>
              <a:t> </a:t>
            </a:r>
            <a:r>
              <a:rPr lang="en-IN" sz="2000" dirty="0" smtClean="0">
                <a:latin typeface="Bookman Old Style" pitchFamily="18" charset="0"/>
              </a:rPr>
              <a:t>An alternate way of computing the </a:t>
            </a:r>
            <a:r>
              <a:rPr lang="en-IN" sz="2000" dirty="0" err="1" smtClean="0">
                <a:latin typeface="Bookman Old Style" pitchFamily="18" charset="0"/>
              </a:rPr>
              <a:t>cyclomatic</a:t>
            </a:r>
            <a:r>
              <a:rPr lang="en-IN" sz="2000" dirty="0" smtClean="0">
                <a:latin typeface="Bookman Old Style" pitchFamily="18" charset="0"/>
              </a:rPr>
              <a:t> complexity of a program is based on a visual inspection of the control flow graph.</a:t>
            </a:r>
          </a:p>
          <a:p>
            <a:r>
              <a:rPr lang="en-IN" sz="2000" dirty="0" smtClean="0">
                <a:latin typeface="Bookman Old Style" pitchFamily="18" charset="0"/>
              </a:rPr>
              <a:t>In this method, the </a:t>
            </a:r>
            <a:r>
              <a:rPr lang="en-IN" sz="2000" dirty="0" err="1" smtClean="0">
                <a:latin typeface="Bookman Old Style" pitchFamily="18" charset="0"/>
              </a:rPr>
              <a:t>cyclomatic</a:t>
            </a:r>
            <a:r>
              <a:rPr lang="en-IN" sz="2000" dirty="0" smtClean="0">
                <a:latin typeface="Bookman Old Style" pitchFamily="18" charset="0"/>
              </a:rPr>
              <a:t> complexity V (G) for a graph G is given by the following expression:</a:t>
            </a:r>
          </a:p>
          <a:p>
            <a:pPr algn="ctr">
              <a:buNone/>
            </a:pPr>
            <a:r>
              <a:rPr lang="en-IN" sz="2000" dirty="0" smtClean="0">
                <a:latin typeface="Bookman Old Style" pitchFamily="18" charset="0"/>
              </a:rPr>
              <a:t> </a:t>
            </a:r>
            <a:r>
              <a:rPr lang="en-IN" sz="2000" b="1" dirty="0" smtClean="0">
                <a:latin typeface="Bookman Old Style" pitchFamily="18" charset="0"/>
              </a:rPr>
              <a:t>V(G) = Total number of non-overlapping bounded areas + 1</a:t>
            </a:r>
          </a:p>
          <a:p>
            <a:r>
              <a:rPr lang="en-IN" sz="2000" dirty="0" smtClean="0">
                <a:latin typeface="Bookman Old Style" pitchFamily="18" charset="0"/>
              </a:rPr>
              <a:t>In the program’s control flow graph G, any region enclosed by nodes and edges can be called as a bounded area.</a:t>
            </a:r>
          </a:p>
          <a:p>
            <a:r>
              <a:rPr lang="en-IN" sz="2000" dirty="0" smtClean="0">
                <a:latin typeface="Bookman Old Style" pitchFamily="18" charset="0"/>
              </a:rPr>
              <a:t> From a visual examination of the above CFG the number of bounded areas is 2. </a:t>
            </a:r>
          </a:p>
          <a:p>
            <a:r>
              <a:rPr lang="en-IN" sz="2000" dirty="0" smtClean="0">
                <a:latin typeface="Bookman Old Style" pitchFamily="18" charset="0"/>
              </a:rPr>
              <a:t>Therefore the </a:t>
            </a:r>
            <a:r>
              <a:rPr lang="en-IN" sz="2000" dirty="0" err="1" smtClean="0">
                <a:latin typeface="Bookman Old Style" pitchFamily="18" charset="0"/>
              </a:rPr>
              <a:t>cyclomatic</a:t>
            </a:r>
            <a:r>
              <a:rPr lang="en-IN" sz="2000" dirty="0" smtClean="0">
                <a:latin typeface="Bookman Old Style" pitchFamily="18" charset="0"/>
              </a:rPr>
              <a:t> complexity, computed with this method is also 2+1=3. </a:t>
            </a:r>
          </a:p>
          <a:p>
            <a:pPr>
              <a:buNone/>
            </a:pPr>
            <a:r>
              <a:rPr lang="en-IN" sz="2000" b="1" dirty="0" smtClean="0">
                <a:latin typeface="Bookman Old Style" pitchFamily="18" charset="0"/>
              </a:rPr>
              <a:t>Method 3:</a:t>
            </a:r>
          </a:p>
          <a:p>
            <a:r>
              <a:rPr lang="en-IN" sz="2000" dirty="0" smtClean="0">
                <a:latin typeface="Bookman Old Style" pitchFamily="18" charset="0"/>
              </a:rPr>
              <a:t>The </a:t>
            </a:r>
            <a:r>
              <a:rPr lang="en-IN" sz="2000" dirty="0" err="1" smtClean="0">
                <a:latin typeface="Bookman Old Style" pitchFamily="18" charset="0"/>
              </a:rPr>
              <a:t>cyclomatic</a:t>
            </a:r>
            <a:r>
              <a:rPr lang="en-IN" sz="2000" dirty="0" smtClean="0">
                <a:latin typeface="Bookman Old Style" pitchFamily="18" charset="0"/>
              </a:rPr>
              <a:t> complexity of a program can also be easily computed by computing the number of decision and loop statements of the program. </a:t>
            </a:r>
          </a:p>
          <a:p>
            <a:r>
              <a:rPr lang="en-IN" sz="2000" dirty="0" smtClean="0">
                <a:latin typeface="Bookman Old Style" pitchFamily="18" charset="0"/>
              </a:rPr>
              <a:t>If N is the number of decision and loop statements of a program, then the McCabe’s metric is equal to N + 1.</a:t>
            </a:r>
          </a:p>
          <a:p>
            <a:r>
              <a:rPr lang="en-IN" sz="2000" dirty="0" smtClean="0">
                <a:latin typeface="Bookman Old Style" pitchFamily="18" charset="0"/>
              </a:rPr>
              <a:t>In above CFG one decision and one loop statements are there so N=2,then McCabe’s metric is 2+1=3</a:t>
            </a:r>
          </a:p>
        </p:txBody>
      </p:sp>
    </p:spTree>
    <p:extLst>
      <p:ext uri="{BB962C8B-B14F-4D97-AF65-F5344CB8AC3E}">
        <p14:creationId xmlns="" xmlns:p14="http://schemas.microsoft.com/office/powerpoint/2010/main" val="1938234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White-box Testing</a:t>
            </a:r>
            <a:endParaRPr lang="en-GB" sz="2000" dirty="0">
              <a:solidFill>
                <a:srgbClr val="FF0000"/>
              </a:solidFill>
              <a:latin typeface="Bookman Old Style" pitchFamily="18" charset="0"/>
            </a:endParaRPr>
          </a:p>
        </p:txBody>
      </p:sp>
      <p:sp>
        <p:nvSpPr>
          <p:cNvPr id="4" name="Content Placeholder 3"/>
          <p:cNvSpPr>
            <a:spLocks noGrp="1"/>
          </p:cNvSpPr>
          <p:nvPr>
            <p:ph idx="1"/>
          </p:nvPr>
        </p:nvSpPr>
        <p:spPr>
          <a:xfrm>
            <a:off x="597725" y="1009402"/>
            <a:ext cx="10972800" cy="5605154"/>
          </a:xfrm>
        </p:spPr>
        <p:txBody>
          <a:bodyPr>
            <a:noAutofit/>
          </a:bodyPr>
          <a:lstStyle/>
          <a:p>
            <a:pPr>
              <a:buNone/>
            </a:pPr>
            <a:r>
              <a:rPr lang="en-IN" sz="2000" b="1" dirty="0" smtClean="0">
                <a:latin typeface="Bookman Old Style" pitchFamily="18" charset="0"/>
              </a:rPr>
              <a:t>Steps to carry out path coverage-based testing </a:t>
            </a:r>
          </a:p>
          <a:p>
            <a:pPr>
              <a:buNone/>
            </a:pPr>
            <a:r>
              <a:rPr lang="en-IN" sz="2000" dirty="0" smtClean="0">
                <a:latin typeface="Bookman Old Style" pitchFamily="18" charset="0"/>
              </a:rPr>
              <a:t>1. Draw control flow graph for the program. </a:t>
            </a:r>
          </a:p>
          <a:p>
            <a:pPr>
              <a:buNone/>
            </a:pPr>
            <a:r>
              <a:rPr lang="en-IN" sz="2000" dirty="0" smtClean="0">
                <a:latin typeface="Bookman Old Style" pitchFamily="18" charset="0"/>
              </a:rPr>
              <a:t>2. Determine the McCabe’s metric V(G). </a:t>
            </a:r>
          </a:p>
          <a:p>
            <a:pPr>
              <a:buNone/>
            </a:pPr>
            <a:r>
              <a:rPr lang="en-IN" sz="2000" dirty="0" smtClean="0">
                <a:latin typeface="Bookman Old Style" pitchFamily="18" charset="0"/>
              </a:rPr>
              <a:t>3. Determine the </a:t>
            </a:r>
            <a:r>
              <a:rPr lang="en-IN" sz="2000" dirty="0" err="1" smtClean="0">
                <a:latin typeface="Bookman Old Style" pitchFamily="18" charset="0"/>
              </a:rPr>
              <a:t>cyclomatic</a:t>
            </a:r>
            <a:r>
              <a:rPr lang="en-IN" sz="2000" dirty="0" smtClean="0">
                <a:latin typeface="Bookman Old Style" pitchFamily="18" charset="0"/>
              </a:rPr>
              <a:t> complexity. This gives the minimum number of test cases required to achieve path coverage.</a:t>
            </a:r>
          </a:p>
          <a:p>
            <a:pPr>
              <a:buNone/>
            </a:pPr>
            <a:r>
              <a:rPr lang="en-IN" sz="2000" dirty="0" smtClean="0">
                <a:latin typeface="Bookman Old Style" pitchFamily="18" charset="0"/>
              </a:rPr>
              <a:t> 4. repeat</a:t>
            </a:r>
          </a:p>
          <a:p>
            <a:pPr>
              <a:buNone/>
            </a:pPr>
            <a:endParaRPr lang="en-IN" sz="2000" b="1" dirty="0" smtClean="0">
              <a:latin typeface="Bookman Old Style" pitchFamily="18" charset="0"/>
            </a:endParaRPr>
          </a:p>
          <a:p>
            <a:pPr>
              <a:buNone/>
            </a:pPr>
            <a:endParaRPr lang="en-IN" sz="2000" b="1" dirty="0" smtClean="0">
              <a:latin typeface="Bookman Old Style" pitchFamily="18" charset="0"/>
            </a:endParaRPr>
          </a:p>
          <a:p>
            <a:pPr>
              <a:buNone/>
            </a:pPr>
            <a:r>
              <a:rPr lang="en-IN" sz="2400" b="1" dirty="0" smtClean="0">
                <a:latin typeface="Bookman Old Style" pitchFamily="18" charset="0"/>
              </a:rPr>
              <a:t>Uses of McCabe’s </a:t>
            </a:r>
            <a:r>
              <a:rPr lang="en-IN" sz="2400" b="1" dirty="0" err="1" smtClean="0">
                <a:latin typeface="Bookman Old Style" pitchFamily="18" charset="0"/>
              </a:rPr>
              <a:t>cyclomatic</a:t>
            </a:r>
            <a:r>
              <a:rPr lang="en-IN" sz="2400" b="1" dirty="0" smtClean="0">
                <a:latin typeface="Bookman Old Style" pitchFamily="18" charset="0"/>
              </a:rPr>
              <a:t> complexity metric</a:t>
            </a:r>
          </a:p>
          <a:p>
            <a:pPr marL="457200" indent="-457200">
              <a:buFont typeface="+mj-lt"/>
              <a:buAutoNum type="arabicPeriod"/>
            </a:pPr>
            <a:r>
              <a:rPr lang="en-IN" sz="2000" dirty="0" smtClean="0">
                <a:latin typeface="Bookman Old Style" pitchFamily="18" charset="0"/>
              </a:rPr>
              <a:t>Estimation of structural complexity of code</a:t>
            </a:r>
          </a:p>
          <a:p>
            <a:pPr marL="457200" indent="-457200">
              <a:buFont typeface="+mj-lt"/>
              <a:buAutoNum type="arabicPeriod"/>
            </a:pPr>
            <a:r>
              <a:rPr lang="en-IN" sz="2000" dirty="0" smtClean="0">
                <a:latin typeface="Bookman Old Style" pitchFamily="18" charset="0"/>
              </a:rPr>
              <a:t>Estimation of testing effort</a:t>
            </a:r>
          </a:p>
          <a:p>
            <a:pPr marL="457200" indent="-457200">
              <a:buFont typeface="+mj-lt"/>
              <a:buAutoNum type="arabicPeriod"/>
            </a:pPr>
            <a:r>
              <a:rPr lang="en-IN" sz="2000" dirty="0" smtClean="0">
                <a:latin typeface="Bookman Old Style" pitchFamily="18" charset="0"/>
              </a:rPr>
              <a:t>Estimation of program reliability</a:t>
            </a:r>
            <a:endParaRPr lang="en-IN" sz="2000" b="1" dirty="0" smtClean="0">
              <a:latin typeface="Bookman Old Style" pitchFamily="18" charset="0"/>
            </a:endParaRPr>
          </a:p>
        </p:txBody>
      </p:sp>
    </p:spTree>
    <p:extLst>
      <p:ext uri="{BB962C8B-B14F-4D97-AF65-F5344CB8AC3E}">
        <p14:creationId xmlns="" xmlns:p14="http://schemas.microsoft.com/office/powerpoint/2010/main" val="1938234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Basic Concepts and Terminologies</a:t>
            </a:r>
            <a:endParaRPr lang="en-GB" sz="2000" dirty="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96883" y="1433950"/>
            <a:ext cx="11214266" cy="4871847"/>
          </a:xfrm>
          <a:ln/>
        </p:spPr>
        <p:txBody>
          <a:bodyPr lIns="19841" tIns="51588" rIns="19841" bIns="51588">
            <a:normAutofit/>
          </a:bodyPr>
          <a:lstStyle/>
          <a:p>
            <a:pPr>
              <a:buNone/>
            </a:pPr>
            <a:r>
              <a:rPr lang="en-IN" sz="2000" b="1" dirty="0" smtClean="0">
                <a:solidFill>
                  <a:srgbClr val="0000FF"/>
                </a:solidFill>
                <a:latin typeface="Bookman Old Style" pitchFamily="18" charset="0"/>
              </a:rPr>
              <a:t>How to test a program?</a:t>
            </a:r>
          </a:p>
          <a:p>
            <a:r>
              <a:rPr lang="en-IN" sz="2000" dirty="0" smtClean="0">
                <a:latin typeface="Bookman Old Style" pitchFamily="18" charset="0"/>
              </a:rPr>
              <a:t>Testing a program involves executing the program with a set of test inputs and observing if the program behaves as expected. </a:t>
            </a:r>
          </a:p>
          <a:p>
            <a:r>
              <a:rPr lang="en-IN" sz="2000" dirty="0" smtClean="0">
                <a:latin typeface="Bookman Old Style" pitchFamily="18" charset="0"/>
              </a:rPr>
              <a:t>If the program fails to behave as expected, then the input data and the conditions under which it fails are noted for later debugging and error correction.</a:t>
            </a:r>
            <a:endParaRPr lang="en-IN" sz="2000" b="1" dirty="0">
              <a:solidFill>
                <a:srgbClr val="FF0000"/>
              </a:solidFill>
              <a:latin typeface="Bookman Old Style" pitchFamily="18" charset="0"/>
            </a:endParaRPr>
          </a:p>
        </p:txBody>
      </p:sp>
      <p:pic>
        <p:nvPicPr>
          <p:cNvPr id="1026" name="Picture 2"/>
          <p:cNvPicPr>
            <a:picLocks noChangeAspect="1" noChangeArrowheads="1"/>
          </p:cNvPicPr>
          <p:nvPr/>
        </p:nvPicPr>
        <p:blipFill>
          <a:blip r:embed="rId3"/>
          <a:srcRect/>
          <a:stretch>
            <a:fillRect/>
          </a:stretch>
        </p:blipFill>
        <p:spPr bwMode="auto">
          <a:xfrm>
            <a:off x="1888177" y="3788229"/>
            <a:ext cx="6353298" cy="2074657"/>
          </a:xfrm>
          <a:prstGeom prst="rect">
            <a:avLst/>
          </a:prstGeom>
          <a:noFill/>
          <a:ln w="9525">
            <a:noFill/>
            <a:miter lim="800000"/>
            <a:headEnd/>
            <a:tailEnd/>
          </a:ln>
          <a:effectLst/>
        </p:spPr>
      </p:pic>
    </p:spTree>
    <p:extLst>
      <p:ext uri="{BB962C8B-B14F-4D97-AF65-F5344CB8AC3E}">
        <p14:creationId xmlns="" xmlns:p14="http://schemas.microsoft.com/office/powerpoint/2010/main" val="19382342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Integration Testing</a:t>
            </a:r>
            <a:endParaRPr lang="en-GB" sz="2000" dirty="0">
              <a:solidFill>
                <a:srgbClr val="FF0000"/>
              </a:solidFill>
              <a:latin typeface="Bookman Old Style" pitchFamily="18" charset="0"/>
            </a:endParaRPr>
          </a:p>
        </p:txBody>
      </p:sp>
      <p:sp>
        <p:nvSpPr>
          <p:cNvPr id="4" name="Content Placeholder 3"/>
          <p:cNvSpPr>
            <a:spLocks noGrp="1"/>
          </p:cNvSpPr>
          <p:nvPr>
            <p:ph idx="1"/>
          </p:nvPr>
        </p:nvSpPr>
        <p:spPr>
          <a:xfrm>
            <a:off x="609600" y="1211283"/>
            <a:ext cx="10972800" cy="5474525"/>
          </a:xfrm>
        </p:spPr>
        <p:txBody>
          <a:bodyPr>
            <a:noAutofit/>
          </a:bodyPr>
          <a:lstStyle/>
          <a:p>
            <a:r>
              <a:rPr lang="en-IN" sz="2000" dirty="0" smtClean="0">
                <a:latin typeface="Bookman Old Style" pitchFamily="18" charset="0"/>
              </a:rPr>
              <a:t>Integration testing is carried out after all the modules have been unit tested.</a:t>
            </a:r>
          </a:p>
          <a:p>
            <a:r>
              <a:rPr lang="en-IN" sz="2000" dirty="0" smtClean="0">
                <a:latin typeface="Bookman Old Style" pitchFamily="18" charset="0"/>
              </a:rPr>
              <a:t>The objective of integration testing is to detect the errors at the module interfaces</a:t>
            </a:r>
          </a:p>
          <a:p>
            <a:r>
              <a:rPr lang="en-IN" sz="2000" dirty="0" smtClean="0">
                <a:latin typeface="Bookman Old Style" pitchFamily="18" charset="0"/>
              </a:rPr>
              <a:t>The objective of integration testing is to check whether the different modules of a program interface with each other properly.</a:t>
            </a:r>
          </a:p>
          <a:p>
            <a:r>
              <a:rPr lang="en-IN" sz="2000" dirty="0" smtClean="0">
                <a:latin typeface="Bookman Old Style" pitchFamily="18" charset="0"/>
              </a:rPr>
              <a:t>The integration plan specifies the steps and the order in which modules are combined to realise the full system.</a:t>
            </a:r>
          </a:p>
          <a:p>
            <a:r>
              <a:rPr lang="en-IN" sz="2000" dirty="0" smtClean="0">
                <a:latin typeface="Bookman Old Style" pitchFamily="18" charset="0"/>
              </a:rPr>
              <a:t>After each integration step, the partially integrated system is tested.</a:t>
            </a:r>
          </a:p>
          <a:p>
            <a:pPr>
              <a:buNone/>
            </a:pPr>
            <a:r>
              <a:rPr lang="en-IN" sz="2000" dirty="0" smtClean="0">
                <a:latin typeface="Bookman Old Style" pitchFamily="18" charset="0"/>
              </a:rPr>
              <a:t>The following approaches can be used to develop the test plan: </a:t>
            </a:r>
          </a:p>
          <a:p>
            <a:r>
              <a:rPr lang="en-IN" sz="2000" b="1" dirty="0" smtClean="0">
                <a:latin typeface="Bookman Old Style" pitchFamily="18" charset="0"/>
              </a:rPr>
              <a:t>Big-bang approach to integration testing </a:t>
            </a:r>
          </a:p>
          <a:p>
            <a:r>
              <a:rPr lang="en-IN" sz="2000" b="1" dirty="0" smtClean="0">
                <a:latin typeface="Bookman Old Style" pitchFamily="18" charset="0"/>
              </a:rPr>
              <a:t>Top-down approach to integration testing </a:t>
            </a:r>
          </a:p>
          <a:p>
            <a:r>
              <a:rPr lang="en-IN" sz="2000" b="1" dirty="0" smtClean="0">
                <a:latin typeface="Bookman Old Style" pitchFamily="18" charset="0"/>
              </a:rPr>
              <a:t>Bottom-up approach to integration testing</a:t>
            </a:r>
          </a:p>
          <a:p>
            <a:r>
              <a:rPr lang="en-IN" sz="2000" b="1" dirty="0" smtClean="0">
                <a:latin typeface="Bookman Old Style" pitchFamily="18" charset="0"/>
              </a:rPr>
              <a:t>Mixed (also called sandwiched ) approach to integration testing</a:t>
            </a:r>
          </a:p>
        </p:txBody>
      </p:sp>
    </p:spTree>
    <p:extLst>
      <p:ext uri="{BB962C8B-B14F-4D97-AF65-F5344CB8AC3E}">
        <p14:creationId xmlns="" xmlns:p14="http://schemas.microsoft.com/office/powerpoint/2010/main" val="19382342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Integration Testing</a:t>
            </a:r>
            <a:endParaRPr lang="en-GB" sz="2000" dirty="0">
              <a:solidFill>
                <a:srgbClr val="FF0000"/>
              </a:solidFill>
              <a:latin typeface="Bookman Old Style" pitchFamily="18" charset="0"/>
            </a:endParaRPr>
          </a:p>
        </p:txBody>
      </p:sp>
      <p:sp>
        <p:nvSpPr>
          <p:cNvPr id="4" name="Content Placeholder 3"/>
          <p:cNvSpPr>
            <a:spLocks noGrp="1"/>
          </p:cNvSpPr>
          <p:nvPr>
            <p:ph idx="1"/>
          </p:nvPr>
        </p:nvSpPr>
        <p:spPr>
          <a:xfrm>
            <a:off x="609600" y="1211283"/>
            <a:ext cx="10972800" cy="5474525"/>
          </a:xfrm>
        </p:spPr>
        <p:txBody>
          <a:bodyPr>
            <a:noAutofit/>
          </a:bodyPr>
          <a:lstStyle/>
          <a:p>
            <a:pPr>
              <a:buNone/>
            </a:pPr>
            <a:r>
              <a:rPr lang="en-IN" sz="2000" b="1" dirty="0" smtClean="0">
                <a:latin typeface="Bookman Old Style" pitchFamily="18" charset="0"/>
              </a:rPr>
              <a:t>Big-bang approach to integration testing </a:t>
            </a:r>
          </a:p>
          <a:p>
            <a:r>
              <a:rPr lang="en-IN" sz="2000" dirty="0" smtClean="0">
                <a:latin typeface="Bookman Old Style" pitchFamily="18" charset="0"/>
              </a:rPr>
              <a:t>Big-bang testing is the most obvious approach to integration testing.</a:t>
            </a:r>
          </a:p>
          <a:p>
            <a:r>
              <a:rPr lang="en-IN" sz="2000" dirty="0" smtClean="0">
                <a:latin typeface="Bookman Old Style" pitchFamily="18" charset="0"/>
              </a:rPr>
              <a:t>In this approach all the unit tested modules of the system are simply linked together and tested. </a:t>
            </a:r>
          </a:p>
          <a:p>
            <a:r>
              <a:rPr lang="en-IN" sz="2000" dirty="0" smtClean="0">
                <a:latin typeface="Bookman Old Style" pitchFamily="18" charset="0"/>
              </a:rPr>
              <a:t>This technique can be used only for very small systems. </a:t>
            </a:r>
          </a:p>
          <a:p>
            <a:r>
              <a:rPr lang="en-IN" sz="2000" dirty="0" smtClean="0">
                <a:latin typeface="Bookman Old Style" pitchFamily="18" charset="0"/>
              </a:rPr>
              <a:t>If there is any defect found , it becomes difficult to identify where the defect has </a:t>
            </a:r>
            <a:r>
              <a:rPr lang="en-IN" sz="2000" dirty="0" err="1" smtClean="0">
                <a:latin typeface="Bookman Old Style" pitchFamily="18" charset="0"/>
              </a:rPr>
              <a:t>occured</a:t>
            </a:r>
            <a:r>
              <a:rPr lang="en-IN" sz="2000" dirty="0" smtClean="0">
                <a:latin typeface="Bookman Old Style" pitchFamily="18" charset="0"/>
              </a:rPr>
              <a:t>.</a:t>
            </a:r>
          </a:p>
        </p:txBody>
      </p:sp>
    </p:spTree>
    <p:extLst>
      <p:ext uri="{BB962C8B-B14F-4D97-AF65-F5344CB8AC3E}">
        <p14:creationId xmlns="" xmlns:p14="http://schemas.microsoft.com/office/powerpoint/2010/main" val="19382342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Integration Testing</a:t>
            </a:r>
            <a:endParaRPr lang="en-GB" sz="2000" dirty="0">
              <a:solidFill>
                <a:srgbClr val="FF0000"/>
              </a:solidFill>
              <a:latin typeface="Bookman Old Style" pitchFamily="18" charset="0"/>
            </a:endParaRPr>
          </a:p>
        </p:txBody>
      </p:sp>
      <p:sp>
        <p:nvSpPr>
          <p:cNvPr id="4" name="Content Placeholder 3"/>
          <p:cNvSpPr>
            <a:spLocks noGrp="1"/>
          </p:cNvSpPr>
          <p:nvPr>
            <p:ph idx="1"/>
          </p:nvPr>
        </p:nvSpPr>
        <p:spPr>
          <a:xfrm>
            <a:off x="609600" y="1211283"/>
            <a:ext cx="10972800" cy="5474525"/>
          </a:xfrm>
        </p:spPr>
        <p:txBody>
          <a:bodyPr>
            <a:noAutofit/>
          </a:bodyPr>
          <a:lstStyle/>
          <a:p>
            <a:pPr>
              <a:buNone/>
            </a:pPr>
            <a:r>
              <a:rPr lang="en-IN" sz="2000" b="1" dirty="0" smtClean="0">
                <a:latin typeface="Bookman Old Style" pitchFamily="18" charset="0"/>
              </a:rPr>
              <a:t>Top-down approach to integration testing </a:t>
            </a:r>
          </a:p>
          <a:p>
            <a:r>
              <a:rPr lang="en-IN" sz="2000" dirty="0" smtClean="0">
                <a:latin typeface="Bookman Old Style" pitchFamily="18" charset="0"/>
              </a:rPr>
              <a:t>In Top-down integration testing, first the main module is tested and then move down to integrate and test its lower level modules.</a:t>
            </a:r>
          </a:p>
          <a:p>
            <a:r>
              <a:rPr lang="en-IN" sz="2000" dirty="0" smtClean="0">
                <a:latin typeface="Bookman Old Style" pitchFamily="18" charset="0"/>
              </a:rPr>
              <a:t>This testing is continued until all modules at last level have been integrated and tested</a:t>
            </a:r>
          </a:p>
          <a:p>
            <a:r>
              <a:rPr lang="en-IN" sz="2000" dirty="0" smtClean="0">
                <a:latin typeface="Bookman Old Style" pitchFamily="18" charset="0"/>
              </a:rPr>
              <a:t>The main advantage is that it can take decisions early before testing the lower level modules.</a:t>
            </a:r>
          </a:p>
          <a:p>
            <a:r>
              <a:rPr lang="en-IN" sz="2000" dirty="0" smtClean="0">
                <a:latin typeface="Bookman Old Style" pitchFamily="18" charset="0"/>
              </a:rPr>
              <a:t>The disadvantage is the testing of a module may be delayed  if its lower level modules are not available.</a:t>
            </a:r>
          </a:p>
        </p:txBody>
      </p:sp>
    </p:spTree>
    <p:extLst>
      <p:ext uri="{BB962C8B-B14F-4D97-AF65-F5344CB8AC3E}">
        <p14:creationId xmlns="" xmlns:p14="http://schemas.microsoft.com/office/powerpoint/2010/main" val="19382342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Integration Testing</a:t>
            </a:r>
            <a:endParaRPr lang="en-GB" sz="2000" dirty="0">
              <a:solidFill>
                <a:srgbClr val="FF0000"/>
              </a:solidFill>
              <a:latin typeface="Bookman Old Style" pitchFamily="18" charset="0"/>
            </a:endParaRPr>
          </a:p>
        </p:txBody>
      </p:sp>
      <p:sp>
        <p:nvSpPr>
          <p:cNvPr id="4" name="Content Placeholder 3"/>
          <p:cNvSpPr>
            <a:spLocks noGrp="1"/>
          </p:cNvSpPr>
          <p:nvPr>
            <p:ph idx="1"/>
          </p:nvPr>
        </p:nvSpPr>
        <p:spPr>
          <a:xfrm>
            <a:off x="609600" y="1211283"/>
            <a:ext cx="10972800" cy="5474525"/>
          </a:xfrm>
        </p:spPr>
        <p:txBody>
          <a:bodyPr>
            <a:noAutofit/>
          </a:bodyPr>
          <a:lstStyle/>
          <a:p>
            <a:pPr>
              <a:buNone/>
            </a:pPr>
            <a:r>
              <a:rPr lang="en-IN" sz="2000" b="1" dirty="0" smtClean="0">
                <a:latin typeface="Bookman Old Style" pitchFamily="18" charset="0"/>
              </a:rPr>
              <a:t>Bottom-up approach to integration testing </a:t>
            </a:r>
          </a:p>
          <a:p>
            <a:r>
              <a:rPr lang="en-IN" sz="2000" dirty="0" smtClean="0">
                <a:latin typeface="Bookman Old Style" pitchFamily="18" charset="0"/>
              </a:rPr>
              <a:t>In bottom-up integration testing, first the modules for the each subsystem are integrated. </a:t>
            </a:r>
          </a:p>
          <a:p>
            <a:r>
              <a:rPr lang="en-IN" sz="2000" dirty="0" smtClean="0">
                <a:latin typeface="Bookman Old Style" pitchFamily="18" charset="0"/>
              </a:rPr>
              <a:t>Thus, the subsystems can be integrated separately and independently.</a:t>
            </a:r>
          </a:p>
          <a:p>
            <a:pPr>
              <a:buNone/>
            </a:pPr>
            <a:endParaRPr lang="en-IN" sz="2000" dirty="0" smtClean="0">
              <a:latin typeface="Bookman Old Style" pitchFamily="18" charset="0"/>
            </a:endParaRPr>
          </a:p>
        </p:txBody>
      </p:sp>
    </p:spTree>
    <p:extLst>
      <p:ext uri="{BB962C8B-B14F-4D97-AF65-F5344CB8AC3E}">
        <p14:creationId xmlns="" xmlns:p14="http://schemas.microsoft.com/office/powerpoint/2010/main" val="19382342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1DB3027-5108-4D0D-B146-5AE5443D16DA}" type="slidenum">
              <a:rPr lang="en-IN" smtClean="0"/>
              <a:pPr>
                <a:defRPr/>
              </a:pPr>
              <a:t>44</a:t>
            </a:fld>
            <a:endParaRPr lang="en-IN"/>
          </a:p>
        </p:txBody>
      </p:sp>
      <p:pic>
        <p:nvPicPr>
          <p:cNvPr id="1026" name="Picture 2"/>
          <p:cNvPicPr>
            <a:picLocks noChangeAspect="1" noChangeArrowheads="1"/>
          </p:cNvPicPr>
          <p:nvPr/>
        </p:nvPicPr>
        <p:blipFill>
          <a:blip r:embed="rId2"/>
          <a:srcRect/>
          <a:stretch>
            <a:fillRect/>
          </a:stretch>
        </p:blipFill>
        <p:spPr bwMode="auto">
          <a:xfrm>
            <a:off x="1614488" y="1290638"/>
            <a:ext cx="8963025" cy="4276725"/>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Integration Testing</a:t>
            </a:r>
            <a:endParaRPr lang="en-GB" sz="2000" dirty="0">
              <a:solidFill>
                <a:srgbClr val="FF0000"/>
              </a:solidFill>
              <a:latin typeface="Bookman Old Style" pitchFamily="18" charset="0"/>
            </a:endParaRPr>
          </a:p>
        </p:txBody>
      </p:sp>
      <p:sp>
        <p:nvSpPr>
          <p:cNvPr id="4" name="Content Placeholder 3"/>
          <p:cNvSpPr>
            <a:spLocks noGrp="1"/>
          </p:cNvSpPr>
          <p:nvPr>
            <p:ph idx="1"/>
          </p:nvPr>
        </p:nvSpPr>
        <p:spPr>
          <a:xfrm>
            <a:off x="609600" y="1211283"/>
            <a:ext cx="10972800" cy="5474525"/>
          </a:xfrm>
        </p:spPr>
        <p:txBody>
          <a:bodyPr>
            <a:noAutofit/>
          </a:bodyPr>
          <a:lstStyle/>
          <a:p>
            <a:pPr>
              <a:buNone/>
            </a:pPr>
            <a:r>
              <a:rPr lang="en-IN" sz="2000" b="1" dirty="0" smtClean="0">
                <a:latin typeface="Bookman Old Style" pitchFamily="18" charset="0"/>
              </a:rPr>
              <a:t>Mixed (also called sandwiched ) approach to integration testing</a:t>
            </a:r>
          </a:p>
          <a:p>
            <a:r>
              <a:rPr lang="en-IN" sz="2000" dirty="0" smtClean="0">
                <a:latin typeface="Bookman Old Style" pitchFamily="18" charset="0"/>
              </a:rPr>
              <a:t>The mixed (also called sandwiched ) integration testing follows a combination of top-down and bottom-up testing approaches.</a:t>
            </a:r>
          </a:p>
          <a:p>
            <a:r>
              <a:rPr lang="en-IN" sz="2000" dirty="0" smtClean="0">
                <a:latin typeface="Bookman Old Style" pitchFamily="18" charset="0"/>
              </a:rPr>
              <a:t> In top-down approach, testing can start only after the top-level modules have been coded and unit tested. </a:t>
            </a:r>
          </a:p>
          <a:p>
            <a:r>
              <a:rPr lang="en-IN" sz="2000" dirty="0" smtClean="0">
                <a:latin typeface="Bookman Old Style" pitchFamily="18" charset="0"/>
              </a:rPr>
              <a:t>Similarly, bottom-up testing can start only after the bottom level modules are ready. </a:t>
            </a:r>
          </a:p>
          <a:p>
            <a:r>
              <a:rPr lang="en-IN" sz="2000" dirty="0" smtClean="0">
                <a:latin typeface="Bookman Old Style" pitchFamily="18" charset="0"/>
              </a:rPr>
              <a:t>The mixed approach overcomes this shortcoming of the top-down and bottom-up approaches. </a:t>
            </a:r>
          </a:p>
          <a:p>
            <a:r>
              <a:rPr lang="en-IN" sz="2000" dirty="0" smtClean="0">
                <a:latin typeface="Bookman Old Style" pitchFamily="18" charset="0"/>
              </a:rPr>
              <a:t>In the mixed testing approach, testing can start as and when modules become available after unit testing. </a:t>
            </a:r>
          </a:p>
          <a:p>
            <a:r>
              <a:rPr lang="en-IN" sz="2000" dirty="0" smtClean="0">
                <a:latin typeface="Bookman Old Style" pitchFamily="18" charset="0"/>
              </a:rPr>
              <a:t>Therefore, this is one of the most commonly used integration testing approaches.</a:t>
            </a:r>
          </a:p>
        </p:txBody>
      </p:sp>
    </p:spTree>
    <p:extLst>
      <p:ext uri="{BB962C8B-B14F-4D97-AF65-F5344CB8AC3E}">
        <p14:creationId xmlns="" xmlns:p14="http://schemas.microsoft.com/office/powerpoint/2010/main" val="19382342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Autofit/>
          </a:bodyPr>
          <a:lstStyle/>
          <a:p>
            <a:pPr>
              <a:spcBef>
                <a:spcPts val="1000"/>
              </a:spcBef>
            </a:pPr>
            <a:r>
              <a:rPr lang="en-IN" sz="4000" dirty="0" smtClean="0">
                <a:solidFill>
                  <a:srgbClr val="FF0000"/>
                </a:solidFill>
                <a:latin typeface="Bookman Old Style" pitchFamily="18" charset="0"/>
              </a:rPr>
              <a:t>Phased versus Incremental Integration Testing</a:t>
            </a:r>
            <a:endParaRPr lang="en-GB" sz="4000" dirty="0">
              <a:solidFill>
                <a:srgbClr val="FF0000"/>
              </a:solidFill>
              <a:latin typeface="Bookman Old Style" pitchFamily="18" charset="0"/>
            </a:endParaRPr>
          </a:p>
        </p:txBody>
      </p:sp>
      <p:sp>
        <p:nvSpPr>
          <p:cNvPr id="4" name="Content Placeholder 3"/>
          <p:cNvSpPr>
            <a:spLocks noGrp="1"/>
          </p:cNvSpPr>
          <p:nvPr>
            <p:ph idx="1"/>
          </p:nvPr>
        </p:nvSpPr>
        <p:spPr>
          <a:xfrm>
            <a:off x="609600" y="1413164"/>
            <a:ext cx="10972800" cy="5272644"/>
          </a:xfrm>
        </p:spPr>
        <p:txBody>
          <a:bodyPr>
            <a:noAutofit/>
          </a:bodyPr>
          <a:lstStyle/>
          <a:p>
            <a:r>
              <a:rPr lang="en-IN" sz="2000" dirty="0" smtClean="0">
                <a:latin typeface="Bookman Old Style" pitchFamily="18" charset="0"/>
              </a:rPr>
              <a:t>Big-bang integration testing is carried out in a single step of integration.</a:t>
            </a:r>
          </a:p>
          <a:p>
            <a:r>
              <a:rPr lang="en-IN" sz="2000" dirty="0" smtClean="0">
                <a:latin typeface="Bookman Old Style" pitchFamily="18" charset="0"/>
              </a:rPr>
              <a:t> In contrast, in the other strategies, integration is carried out over several steps.</a:t>
            </a:r>
          </a:p>
          <a:p>
            <a:r>
              <a:rPr lang="en-IN" sz="2000" dirty="0" smtClean="0">
                <a:latin typeface="Bookman Old Style" pitchFamily="18" charset="0"/>
              </a:rPr>
              <a:t> In these later strategies, modules can be integrated either in a phased or incremental manner. </a:t>
            </a:r>
          </a:p>
          <a:p>
            <a:pPr>
              <a:buNone/>
            </a:pPr>
            <a:r>
              <a:rPr lang="en-IN" sz="2000" dirty="0" smtClean="0">
                <a:latin typeface="Bookman Old Style" pitchFamily="18" charset="0"/>
              </a:rPr>
              <a:t>A comparison of these two strategies is as follows:</a:t>
            </a:r>
          </a:p>
          <a:p>
            <a:r>
              <a:rPr lang="en-IN" sz="2000" b="1" dirty="0" smtClean="0">
                <a:latin typeface="Bookman Old Style" pitchFamily="18" charset="0"/>
              </a:rPr>
              <a:t> In incremental integration testing, only one new module is added to the partially integrated system each time.</a:t>
            </a:r>
          </a:p>
          <a:p>
            <a:r>
              <a:rPr lang="en-IN" sz="2000" b="1" dirty="0" smtClean="0">
                <a:latin typeface="Bookman Old Style" pitchFamily="18" charset="0"/>
              </a:rPr>
              <a:t> In phased integration, a group of related modules are added to the partial system each time.</a:t>
            </a:r>
            <a:r>
              <a:rPr lang="en-IN" sz="2000" dirty="0" smtClean="0"/>
              <a:t> </a:t>
            </a:r>
          </a:p>
          <a:p>
            <a:r>
              <a:rPr lang="en-IN" sz="2000" dirty="0" smtClean="0">
                <a:latin typeface="Bookman Old Style" pitchFamily="18" charset="0"/>
              </a:rPr>
              <a:t>Phased integration requires less number of integration steps compared to the incremental integration approach. </a:t>
            </a:r>
          </a:p>
          <a:p>
            <a:r>
              <a:rPr lang="en-IN" sz="2000" dirty="0" smtClean="0">
                <a:latin typeface="Bookman Old Style" pitchFamily="18" charset="0"/>
              </a:rPr>
              <a:t>But in the incremental testing approach the errors can easily be traced .</a:t>
            </a:r>
          </a:p>
          <a:p>
            <a:r>
              <a:rPr lang="en-IN" sz="2000" dirty="0" smtClean="0">
                <a:latin typeface="Bookman Old Style" pitchFamily="18" charset="0"/>
              </a:rPr>
              <a:t> The phased integration testing approach is similar to big-bang testing.</a:t>
            </a:r>
            <a:endParaRPr lang="en-IN" sz="2000" b="1" dirty="0" smtClean="0">
              <a:latin typeface="Bookman Old Style" pitchFamily="18" charset="0"/>
            </a:endParaRPr>
          </a:p>
        </p:txBody>
      </p:sp>
    </p:spTree>
    <p:extLst>
      <p:ext uri="{BB962C8B-B14F-4D97-AF65-F5344CB8AC3E}">
        <p14:creationId xmlns="" xmlns:p14="http://schemas.microsoft.com/office/powerpoint/2010/main" val="19382342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Autofit/>
          </a:bodyPr>
          <a:lstStyle/>
          <a:p>
            <a:pPr>
              <a:spcBef>
                <a:spcPts val="1000"/>
              </a:spcBef>
            </a:pPr>
            <a:r>
              <a:rPr lang="en-IN" sz="4000" dirty="0" smtClean="0">
                <a:solidFill>
                  <a:srgbClr val="FF0000"/>
                </a:solidFill>
                <a:latin typeface="Bookman Old Style" pitchFamily="18" charset="0"/>
              </a:rPr>
              <a:t>System Testing</a:t>
            </a:r>
            <a:endParaRPr lang="en-GB" sz="4000" dirty="0">
              <a:solidFill>
                <a:srgbClr val="FF0000"/>
              </a:solidFill>
              <a:latin typeface="Bookman Old Style" pitchFamily="18" charset="0"/>
            </a:endParaRPr>
          </a:p>
        </p:txBody>
      </p:sp>
      <p:sp>
        <p:nvSpPr>
          <p:cNvPr id="4" name="Content Placeholder 3"/>
          <p:cNvSpPr>
            <a:spLocks noGrp="1"/>
          </p:cNvSpPr>
          <p:nvPr>
            <p:ph idx="1"/>
          </p:nvPr>
        </p:nvSpPr>
        <p:spPr>
          <a:xfrm>
            <a:off x="609600" y="1413164"/>
            <a:ext cx="10972800" cy="5272644"/>
          </a:xfrm>
        </p:spPr>
        <p:txBody>
          <a:bodyPr>
            <a:noAutofit/>
          </a:bodyPr>
          <a:lstStyle/>
          <a:p>
            <a:r>
              <a:rPr lang="en-IN" sz="2000" dirty="0" smtClean="0">
                <a:latin typeface="Bookman Old Style" pitchFamily="18" charset="0"/>
              </a:rPr>
              <a:t>After all the units of a program have been integrated together and tested, system testing is taken up. </a:t>
            </a:r>
            <a:endParaRPr lang="en-IN" sz="2000" dirty="0" smtClean="0">
              <a:latin typeface="Bookman Old Style" pitchFamily="18" charset="0"/>
            </a:endParaRPr>
          </a:p>
          <a:p>
            <a:r>
              <a:rPr lang="en-IN" sz="2000" dirty="0" smtClean="0">
                <a:latin typeface="Bookman Old Style" pitchFamily="18" charset="0"/>
              </a:rPr>
              <a:t>System </a:t>
            </a:r>
            <a:r>
              <a:rPr lang="en-IN" sz="2000" dirty="0" smtClean="0">
                <a:latin typeface="Bookman Old Style" pitchFamily="18" charset="0"/>
              </a:rPr>
              <a:t>tests are designed to validate a fully developed system to assure that it meets its requirements</a:t>
            </a:r>
            <a:r>
              <a:rPr lang="en-IN" sz="2000" dirty="0" smtClean="0">
                <a:latin typeface="Bookman Old Style" pitchFamily="18" charset="0"/>
              </a:rPr>
              <a:t>.</a:t>
            </a:r>
          </a:p>
          <a:p>
            <a:r>
              <a:rPr lang="en-IN" sz="2000" dirty="0" smtClean="0">
                <a:latin typeface="Bookman Old Style" pitchFamily="18" charset="0"/>
              </a:rPr>
              <a:t> </a:t>
            </a:r>
            <a:r>
              <a:rPr lang="en-IN" sz="2000" dirty="0" smtClean="0">
                <a:latin typeface="Bookman Old Style" pitchFamily="18" charset="0"/>
              </a:rPr>
              <a:t>The test cases are </a:t>
            </a:r>
            <a:r>
              <a:rPr lang="en-IN" sz="2000" dirty="0" smtClean="0">
                <a:latin typeface="Bookman Old Style" pitchFamily="18" charset="0"/>
              </a:rPr>
              <a:t>designed based </a:t>
            </a:r>
            <a:r>
              <a:rPr lang="en-IN" sz="2000" dirty="0" smtClean="0">
                <a:latin typeface="Bookman Old Style" pitchFamily="18" charset="0"/>
              </a:rPr>
              <a:t>on the SRS document. </a:t>
            </a:r>
            <a:endParaRPr lang="en-IN" sz="2000" dirty="0" smtClean="0">
              <a:latin typeface="Bookman Old Style" pitchFamily="18" charset="0"/>
            </a:endParaRPr>
          </a:p>
          <a:p>
            <a:r>
              <a:rPr lang="en-IN" sz="2000" dirty="0" smtClean="0">
                <a:latin typeface="Bookman Old Style" pitchFamily="18" charset="0"/>
              </a:rPr>
              <a:t>The </a:t>
            </a:r>
            <a:r>
              <a:rPr lang="en-IN" sz="2000" dirty="0" smtClean="0">
                <a:latin typeface="Bookman Old Style" pitchFamily="18" charset="0"/>
              </a:rPr>
              <a:t>system testing procedures are the same for both object-oriented and procedural </a:t>
            </a:r>
            <a:r>
              <a:rPr lang="en-IN" sz="2000" dirty="0" smtClean="0">
                <a:latin typeface="Bookman Old Style" pitchFamily="18" charset="0"/>
              </a:rPr>
              <a:t>programs. </a:t>
            </a:r>
          </a:p>
          <a:p>
            <a:r>
              <a:rPr lang="en-IN" sz="2000" dirty="0" smtClean="0">
                <a:latin typeface="Bookman Old Style" pitchFamily="18" charset="0"/>
              </a:rPr>
              <a:t>There </a:t>
            </a:r>
            <a:r>
              <a:rPr lang="en-IN" sz="2000" dirty="0" smtClean="0">
                <a:latin typeface="Bookman Old Style" pitchFamily="18" charset="0"/>
              </a:rPr>
              <a:t>are essentially three main kinds of system testing depending on who carries out testing: </a:t>
            </a:r>
            <a:endParaRPr lang="en-IN" sz="2000" dirty="0" smtClean="0">
              <a:latin typeface="Bookman Old Style" pitchFamily="18" charset="0"/>
            </a:endParaRPr>
          </a:p>
          <a:p>
            <a:pPr>
              <a:buNone/>
            </a:pPr>
            <a:r>
              <a:rPr lang="en-IN" sz="2000" b="1" dirty="0" smtClean="0">
                <a:latin typeface="Bookman Old Style" pitchFamily="18" charset="0"/>
              </a:rPr>
              <a:t>1</a:t>
            </a:r>
            <a:r>
              <a:rPr lang="en-IN" sz="2000" b="1" dirty="0" smtClean="0">
                <a:latin typeface="Bookman Old Style" pitchFamily="18" charset="0"/>
              </a:rPr>
              <a:t>. Alpha Testing</a:t>
            </a:r>
            <a:r>
              <a:rPr lang="en-IN" sz="2000" dirty="0" smtClean="0">
                <a:latin typeface="Bookman Old Style" pitchFamily="18" charset="0"/>
              </a:rPr>
              <a:t>: Alpha testing refers to the system testing carried out by the test team within the developing organisation</a:t>
            </a:r>
            <a:r>
              <a:rPr lang="en-IN" sz="2000" dirty="0" smtClean="0">
                <a:latin typeface="Bookman Old Style" pitchFamily="18" charset="0"/>
              </a:rPr>
              <a:t>.</a:t>
            </a:r>
          </a:p>
          <a:p>
            <a:pPr>
              <a:buNone/>
            </a:pPr>
            <a:r>
              <a:rPr lang="en-IN" sz="2000" dirty="0" smtClean="0">
                <a:latin typeface="Bookman Old Style" pitchFamily="18" charset="0"/>
              </a:rPr>
              <a:t> </a:t>
            </a:r>
            <a:r>
              <a:rPr lang="en-IN" sz="2000" b="1" dirty="0" smtClean="0">
                <a:latin typeface="Bookman Old Style" pitchFamily="18" charset="0"/>
              </a:rPr>
              <a:t>2. Beta Testing</a:t>
            </a:r>
            <a:r>
              <a:rPr lang="en-IN" sz="2000" dirty="0" smtClean="0">
                <a:latin typeface="Bookman Old Style" pitchFamily="18" charset="0"/>
              </a:rPr>
              <a:t>: Beta testing is the system testing performed by a select group of friendly customers. </a:t>
            </a:r>
            <a:endParaRPr lang="en-IN" sz="2000" dirty="0" smtClean="0">
              <a:latin typeface="Bookman Old Style" pitchFamily="18" charset="0"/>
            </a:endParaRPr>
          </a:p>
          <a:p>
            <a:pPr>
              <a:buNone/>
            </a:pPr>
            <a:r>
              <a:rPr lang="en-IN" sz="2000" b="1" dirty="0" smtClean="0">
                <a:latin typeface="Bookman Old Style" pitchFamily="18" charset="0"/>
              </a:rPr>
              <a:t>3</a:t>
            </a:r>
            <a:r>
              <a:rPr lang="en-IN" sz="2000" b="1" dirty="0" smtClean="0">
                <a:latin typeface="Bookman Old Style" pitchFamily="18" charset="0"/>
              </a:rPr>
              <a:t>. Acceptance Testing</a:t>
            </a:r>
            <a:r>
              <a:rPr lang="en-IN" sz="2000" dirty="0" smtClean="0">
                <a:latin typeface="Bookman Old Style" pitchFamily="18" charset="0"/>
              </a:rPr>
              <a:t>: Acceptance testing is the system testing performed by the customer to determine whether to accept the delivery of the system.</a:t>
            </a:r>
            <a:endParaRPr lang="en-IN" sz="2000" b="1" dirty="0" smtClean="0">
              <a:latin typeface="Bookman Old Style" pitchFamily="18" charset="0"/>
            </a:endParaRPr>
          </a:p>
        </p:txBody>
      </p:sp>
    </p:spTree>
    <p:extLst>
      <p:ext uri="{BB962C8B-B14F-4D97-AF65-F5344CB8AC3E}">
        <p14:creationId xmlns="" xmlns:p14="http://schemas.microsoft.com/office/powerpoint/2010/main" val="1938234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TERMINOLOGIES</a:t>
            </a:r>
            <a:endParaRPr lang="en-GB" sz="2000" dirty="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96883" y="1433950"/>
            <a:ext cx="11214266" cy="4871847"/>
          </a:xfrm>
          <a:ln/>
        </p:spPr>
        <p:txBody>
          <a:bodyPr lIns="19841" tIns="51588" rIns="19841" bIns="51588">
            <a:normAutofit/>
          </a:bodyPr>
          <a:lstStyle/>
          <a:p>
            <a:pPr>
              <a:buNone/>
            </a:pPr>
            <a:r>
              <a:rPr lang="en-IN" sz="2000" b="1" dirty="0" smtClean="0">
                <a:solidFill>
                  <a:srgbClr val="0000FF"/>
                </a:solidFill>
                <a:latin typeface="Bookman Old Style" pitchFamily="18" charset="0"/>
              </a:rPr>
              <a:t>MISTAKE</a:t>
            </a:r>
          </a:p>
          <a:p>
            <a:r>
              <a:rPr lang="en-IN" sz="2000" dirty="0" smtClean="0">
                <a:latin typeface="Bookman Old Style" pitchFamily="18" charset="0"/>
              </a:rPr>
              <a:t>A </a:t>
            </a:r>
            <a:r>
              <a:rPr lang="en-IN" sz="2000" b="1" dirty="0" smtClean="0">
                <a:latin typeface="Bookman Old Style" pitchFamily="18" charset="0"/>
              </a:rPr>
              <a:t>mistake</a:t>
            </a:r>
            <a:r>
              <a:rPr lang="en-IN" sz="2000" dirty="0" smtClean="0">
                <a:latin typeface="Bookman Old Style" pitchFamily="18" charset="0"/>
              </a:rPr>
              <a:t> is essentially any programmer action that later shows up as an incorrect result during program execution.</a:t>
            </a:r>
          </a:p>
          <a:p>
            <a:r>
              <a:rPr lang="en-IN" sz="2000" dirty="0" smtClean="0">
                <a:latin typeface="Bookman Old Style" pitchFamily="18" charset="0"/>
              </a:rPr>
              <a:t> A programmer may commit a mistake in almost any development activity. </a:t>
            </a:r>
          </a:p>
          <a:p>
            <a:r>
              <a:rPr lang="en-IN" sz="2000" dirty="0" smtClean="0">
                <a:latin typeface="Bookman Old Style" pitchFamily="18" charset="0"/>
              </a:rPr>
              <a:t>For example, during coding a programmer might commit the mistake of not </a:t>
            </a:r>
            <a:r>
              <a:rPr lang="en-IN" sz="2000" dirty="0" smtClean="0">
                <a:solidFill>
                  <a:srgbClr val="0000FF"/>
                </a:solidFill>
                <a:latin typeface="Bookman Old Style" pitchFamily="18" charset="0"/>
              </a:rPr>
              <a:t>initializing a certain variable</a:t>
            </a:r>
            <a:r>
              <a:rPr lang="en-IN" sz="2000" dirty="0" smtClean="0">
                <a:latin typeface="Bookman Old Style" pitchFamily="18" charset="0"/>
              </a:rPr>
              <a:t>, or might overlook the errors that might arise in some exceptional situations such as </a:t>
            </a:r>
            <a:r>
              <a:rPr lang="en-IN" sz="2000" dirty="0" smtClean="0">
                <a:solidFill>
                  <a:srgbClr val="0000FF"/>
                </a:solidFill>
                <a:latin typeface="Bookman Old Style" pitchFamily="18" charset="0"/>
              </a:rPr>
              <a:t>division by zero in an arithmetic operation</a:t>
            </a:r>
            <a:r>
              <a:rPr lang="en-IN" sz="2000" dirty="0" smtClean="0">
                <a:latin typeface="Bookman Old Style" pitchFamily="18" charset="0"/>
              </a:rPr>
              <a:t>. Both these mistakes can lead to an incorrect result.</a:t>
            </a:r>
          </a:p>
          <a:p>
            <a:pPr>
              <a:buNone/>
            </a:pPr>
            <a:r>
              <a:rPr lang="en-IN" sz="2000" b="1" dirty="0" smtClean="0">
                <a:solidFill>
                  <a:srgbClr val="0000FF"/>
                </a:solidFill>
                <a:latin typeface="Bookman Old Style" pitchFamily="18" charset="0"/>
              </a:rPr>
              <a:t>ERROR</a:t>
            </a:r>
          </a:p>
          <a:p>
            <a:r>
              <a:rPr lang="en-IN" sz="2000" dirty="0" smtClean="0">
                <a:latin typeface="Bookman Old Style" pitchFamily="18" charset="0"/>
              </a:rPr>
              <a:t>An error is the result of a mistake committed by a developer in any of the development activities. </a:t>
            </a:r>
          </a:p>
          <a:p>
            <a:r>
              <a:rPr lang="en-IN" sz="2000" dirty="0" smtClean="0">
                <a:latin typeface="Bookman Old Style" pitchFamily="18" charset="0"/>
              </a:rPr>
              <a:t>One example of an error is a call made to a wrong function.</a:t>
            </a:r>
          </a:p>
          <a:p>
            <a:r>
              <a:rPr lang="en-IN" sz="2000" dirty="0" smtClean="0">
                <a:latin typeface="Bookman Old Style" pitchFamily="18" charset="0"/>
              </a:rPr>
              <a:t>The terms error, fault, bug, and defect are considered to be synonyms in the area of program testing</a:t>
            </a:r>
          </a:p>
          <a:p>
            <a:endParaRPr lang="en-IN" sz="2000" dirty="0" smtClean="0">
              <a:latin typeface="Bookman Old Style" pitchFamily="18" charset="0"/>
            </a:endParaRPr>
          </a:p>
          <a:p>
            <a:endParaRPr lang="en-IN" sz="2000" b="1" dirty="0">
              <a:solidFill>
                <a:srgbClr val="FF0000"/>
              </a:solidFill>
              <a:latin typeface="Bookman Old Style" pitchFamily="18" charset="0"/>
            </a:endParaRPr>
          </a:p>
        </p:txBody>
      </p:sp>
    </p:spTree>
    <p:extLst>
      <p:ext uri="{BB962C8B-B14F-4D97-AF65-F5344CB8AC3E}">
        <p14:creationId xmlns="" xmlns:p14="http://schemas.microsoft.com/office/powerpoint/2010/main" val="1938234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TERMINOLOGIES</a:t>
            </a:r>
            <a:endParaRPr lang="en-GB" sz="2000" dirty="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96883" y="1433950"/>
            <a:ext cx="11214266" cy="4871847"/>
          </a:xfrm>
          <a:ln/>
        </p:spPr>
        <p:txBody>
          <a:bodyPr lIns="19841" tIns="51588" rIns="19841" bIns="51588">
            <a:normAutofit/>
          </a:bodyPr>
          <a:lstStyle/>
          <a:p>
            <a:pPr>
              <a:buNone/>
            </a:pPr>
            <a:r>
              <a:rPr lang="en-IN" sz="2000" b="1" dirty="0" smtClean="0">
                <a:solidFill>
                  <a:srgbClr val="0000FF"/>
                </a:solidFill>
                <a:latin typeface="Bookman Old Style" pitchFamily="18" charset="0"/>
              </a:rPr>
              <a:t>FAILURE</a:t>
            </a:r>
          </a:p>
          <a:p>
            <a:r>
              <a:rPr lang="en-IN" sz="2000" dirty="0" smtClean="0">
                <a:latin typeface="Bookman Old Style" pitchFamily="18" charset="0"/>
              </a:rPr>
              <a:t>A failure of a program essentially denotes an incorrect behaviour exhibited by the program during its execution. </a:t>
            </a:r>
          </a:p>
          <a:p>
            <a:r>
              <a:rPr lang="en-IN" sz="2000" dirty="0" smtClean="0">
                <a:latin typeface="Bookman Old Style" pitchFamily="18" charset="0"/>
              </a:rPr>
              <a:t>An incorrect behaviour is observed either as an incorrect result produced or as an inappropriate activity carried out by the program. </a:t>
            </a:r>
          </a:p>
          <a:p>
            <a:r>
              <a:rPr lang="en-IN" sz="2000" dirty="0" smtClean="0">
                <a:latin typeface="Bookman Old Style" pitchFamily="18" charset="0"/>
              </a:rPr>
              <a:t>Every failure is caused by some bugs present in the program.</a:t>
            </a:r>
          </a:p>
          <a:p>
            <a:r>
              <a:rPr lang="en-IN" sz="2000" dirty="0" smtClean="0">
                <a:latin typeface="Bookman Old Style" pitchFamily="18" charset="0"/>
              </a:rPr>
              <a:t>The number of possible ways in which a program can fail is extremely large. Out of the large number of ways three randomly selected examples: </a:t>
            </a:r>
          </a:p>
          <a:p>
            <a:r>
              <a:rPr lang="en-IN" sz="2000" dirty="0" smtClean="0">
                <a:latin typeface="Bookman Old Style" pitchFamily="18" charset="0"/>
              </a:rPr>
              <a:t> </a:t>
            </a:r>
            <a:r>
              <a:rPr lang="en-IN" sz="2000" b="1" dirty="0" smtClean="0">
                <a:latin typeface="Bookman Old Style" pitchFamily="18" charset="0"/>
              </a:rPr>
              <a:t>The result computed by a program is 0, when the correct result is 10.</a:t>
            </a:r>
          </a:p>
          <a:p>
            <a:r>
              <a:rPr lang="en-IN" sz="2000" b="1" dirty="0" smtClean="0">
                <a:latin typeface="Bookman Old Style" pitchFamily="18" charset="0"/>
              </a:rPr>
              <a:t> A program crashes on an input. </a:t>
            </a:r>
          </a:p>
          <a:p>
            <a:r>
              <a:rPr lang="en-IN" sz="2000" b="1" dirty="0" smtClean="0">
                <a:latin typeface="Bookman Old Style" pitchFamily="18" charset="0"/>
              </a:rPr>
              <a:t>A robot fails to avoid an obstacle and collides with it.</a:t>
            </a:r>
          </a:p>
          <a:p>
            <a:r>
              <a:rPr lang="en-IN" sz="2000" dirty="0" smtClean="0">
                <a:latin typeface="Bookman Old Style" pitchFamily="18" charset="0"/>
              </a:rPr>
              <a:t> It may be noted that mere presence of an error in a program code may not necessarily lead to a failure during its execution.</a:t>
            </a:r>
            <a:endParaRPr lang="en-IN" sz="2000" b="1" dirty="0">
              <a:solidFill>
                <a:srgbClr val="FF0000"/>
              </a:solidFill>
              <a:latin typeface="Bookman Old Style" pitchFamily="18" charset="0"/>
            </a:endParaRPr>
          </a:p>
        </p:txBody>
      </p:sp>
    </p:spTree>
    <p:extLst>
      <p:ext uri="{BB962C8B-B14F-4D97-AF65-F5344CB8AC3E}">
        <p14:creationId xmlns="" xmlns:p14="http://schemas.microsoft.com/office/powerpoint/2010/main" val="1938234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TERMINOLOGIES</a:t>
            </a:r>
            <a:endParaRPr lang="en-GB" sz="2000" dirty="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96883" y="1433950"/>
            <a:ext cx="11214266" cy="4871847"/>
          </a:xfrm>
          <a:ln/>
        </p:spPr>
        <p:txBody>
          <a:bodyPr lIns="19841" tIns="51588" rIns="19841" bIns="51588">
            <a:normAutofit fontScale="92500" lnSpcReduction="10000"/>
          </a:bodyPr>
          <a:lstStyle/>
          <a:p>
            <a:pPr>
              <a:buNone/>
            </a:pPr>
            <a:r>
              <a:rPr lang="en-IN" sz="2000" b="1" dirty="0" smtClean="0">
                <a:solidFill>
                  <a:srgbClr val="0000FF"/>
                </a:solidFill>
                <a:latin typeface="Bookman Old Style" pitchFamily="18" charset="0"/>
              </a:rPr>
              <a:t>TEST CASE</a:t>
            </a:r>
          </a:p>
          <a:p>
            <a:r>
              <a:rPr lang="en-IN" sz="2000" dirty="0" smtClean="0">
                <a:latin typeface="Bookman Old Style" pitchFamily="18" charset="0"/>
              </a:rPr>
              <a:t>A test case is a triplet </a:t>
            </a:r>
            <a:r>
              <a:rPr lang="en-IN" sz="2000" dirty="0" smtClean="0">
                <a:solidFill>
                  <a:srgbClr val="0000FF"/>
                </a:solidFill>
                <a:latin typeface="Bookman Old Style" pitchFamily="18" charset="0"/>
              </a:rPr>
              <a:t>[I , S, R], </a:t>
            </a:r>
            <a:r>
              <a:rPr lang="en-IN" sz="2000" dirty="0" smtClean="0">
                <a:latin typeface="Bookman Old Style" pitchFamily="18" charset="0"/>
              </a:rPr>
              <a:t>where I is the data input to the program under test, S is the state of the program at which the data is to be input, and R is the result expected to be produced by the program.</a:t>
            </a:r>
          </a:p>
          <a:p>
            <a:r>
              <a:rPr lang="en-IN" sz="2000" dirty="0" smtClean="0">
                <a:latin typeface="Bookman Old Style" pitchFamily="18" charset="0"/>
              </a:rPr>
              <a:t> The state of a program is also called its execution mode.</a:t>
            </a:r>
          </a:p>
          <a:p>
            <a:r>
              <a:rPr lang="en-IN" sz="2000" dirty="0" smtClean="0">
                <a:latin typeface="Bookman Old Style" pitchFamily="18" charset="0"/>
              </a:rPr>
              <a:t> Execution modes—edit, view, create, and display. </a:t>
            </a:r>
          </a:p>
          <a:p>
            <a:r>
              <a:rPr lang="en-IN" sz="2000" dirty="0" smtClean="0">
                <a:latin typeface="Bookman Old Style" pitchFamily="18" charset="0"/>
              </a:rPr>
              <a:t>A test case is a set of test inputs, the mode in which the input is to be applied, and the results that are expected during and after the execution of the test case.</a:t>
            </a:r>
          </a:p>
          <a:p>
            <a:pPr>
              <a:buNone/>
            </a:pPr>
            <a:r>
              <a:rPr lang="en-IN" sz="2000" b="1" dirty="0" smtClean="0">
                <a:solidFill>
                  <a:srgbClr val="0000FF"/>
                </a:solidFill>
                <a:latin typeface="Bookman Old Style" pitchFamily="18" charset="0"/>
              </a:rPr>
              <a:t>TEST SCENARIO</a:t>
            </a:r>
          </a:p>
          <a:p>
            <a:r>
              <a:rPr lang="en-IN" sz="2000" dirty="0" smtClean="0">
                <a:latin typeface="Bookman Old Style" pitchFamily="18" charset="0"/>
              </a:rPr>
              <a:t>A test scenario is an abstract test case in the sense that it only identifies the aspects of the program that are to be tested without identifying the input, state, or output. </a:t>
            </a:r>
          </a:p>
          <a:p>
            <a:r>
              <a:rPr lang="en-IN" sz="2000" dirty="0" smtClean="0">
                <a:latin typeface="Bookman Old Style" pitchFamily="18" charset="0"/>
              </a:rPr>
              <a:t>A test case can be said to be an implementation of a test scenario.</a:t>
            </a:r>
          </a:p>
          <a:p>
            <a:r>
              <a:rPr lang="en-IN" sz="2000" dirty="0" smtClean="0">
                <a:latin typeface="Bookman Old Style" pitchFamily="18" charset="0"/>
              </a:rPr>
              <a:t>An important automatic test case design strategy is to first design test scenarios through an analysis of some program abstraction (model) and then implement the test scenarios as test cases</a:t>
            </a:r>
            <a:endParaRPr lang="en-IN" sz="2000" b="1" dirty="0">
              <a:solidFill>
                <a:srgbClr val="FF0000"/>
              </a:solidFill>
              <a:latin typeface="Bookman Old Style" pitchFamily="18" charset="0"/>
            </a:endParaRPr>
          </a:p>
        </p:txBody>
      </p:sp>
    </p:spTree>
    <p:extLst>
      <p:ext uri="{BB962C8B-B14F-4D97-AF65-F5344CB8AC3E}">
        <p14:creationId xmlns="" xmlns:p14="http://schemas.microsoft.com/office/powerpoint/2010/main" val="1938234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TERMINOLOGIES</a:t>
            </a:r>
            <a:endParaRPr lang="en-GB" sz="2000" dirty="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96883" y="1457701"/>
            <a:ext cx="11214266" cy="4871847"/>
          </a:xfrm>
          <a:ln/>
        </p:spPr>
        <p:txBody>
          <a:bodyPr lIns="19841" tIns="51588" rIns="19841" bIns="51588">
            <a:normAutofit/>
          </a:bodyPr>
          <a:lstStyle/>
          <a:p>
            <a:pPr>
              <a:buNone/>
            </a:pPr>
            <a:r>
              <a:rPr lang="en-IN" sz="2000" b="1" dirty="0" smtClean="0">
                <a:solidFill>
                  <a:srgbClr val="0000FF"/>
                </a:solidFill>
                <a:latin typeface="Bookman Old Style" pitchFamily="18" charset="0"/>
              </a:rPr>
              <a:t>TEST SCRIPT</a:t>
            </a:r>
          </a:p>
          <a:p>
            <a:r>
              <a:rPr lang="en-IN" sz="2000" dirty="0" smtClean="0">
                <a:latin typeface="Bookman Old Style" pitchFamily="18" charset="0"/>
              </a:rPr>
              <a:t>A test script is an encoding of a test case as a short program. </a:t>
            </a:r>
          </a:p>
          <a:p>
            <a:r>
              <a:rPr lang="en-IN" sz="2000" dirty="0" smtClean="0">
                <a:latin typeface="Bookman Old Style" pitchFamily="18" charset="0"/>
              </a:rPr>
              <a:t>Test scripts are developed for automated execution of the test cases. </a:t>
            </a:r>
          </a:p>
          <a:p>
            <a:r>
              <a:rPr lang="en-IN" sz="2000" dirty="0" smtClean="0">
                <a:latin typeface="Bookman Old Style" pitchFamily="18" charset="0"/>
              </a:rPr>
              <a:t>A test case is said to be a </a:t>
            </a:r>
            <a:r>
              <a:rPr lang="en-IN" sz="2000" dirty="0" smtClean="0">
                <a:solidFill>
                  <a:srgbClr val="0000FF"/>
                </a:solidFill>
                <a:latin typeface="Bookman Old Style" pitchFamily="18" charset="0"/>
              </a:rPr>
              <a:t>positive test case </a:t>
            </a:r>
            <a:r>
              <a:rPr lang="en-IN" sz="2000" dirty="0" smtClean="0">
                <a:latin typeface="Bookman Old Style" pitchFamily="18" charset="0"/>
              </a:rPr>
              <a:t>if it is designed to test whether the software correctly performs a required functionality. </a:t>
            </a:r>
          </a:p>
          <a:p>
            <a:r>
              <a:rPr lang="en-IN" sz="2000" dirty="0" smtClean="0">
                <a:latin typeface="Bookman Old Style" pitchFamily="18" charset="0"/>
              </a:rPr>
              <a:t>A test case is said to be </a:t>
            </a:r>
            <a:r>
              <a:rPr lang="en-IN" sz="2000" dirty="0" smtClean="0">
                <a:solidFill>
                  <a:srgbClr val="0000FF"/>
                </a:solidFill>
                <a:latin typeface="Bookman Old Style" pitchFamily="18" charset="0"/>
              </a:rPr>
              <a:t>negative test case</a:t>
            </a:r>
            <a:r>
              <a:rPr lang="en-IN" sz="2000" dirty="0" smtClean="0">
                <a:latin typeface="Bookman Old Style" pitchFamily="18" charset="0"/>
              </a:rPr>
              <a:t>, if it is designed to test whether the software carries out something, that is not required of the system. </a:t>
            </a:r>
          </a:p>
          <a:p>
            <a:r>
              <a:rPr lang="en-IN" sz="2000" dirty="0" smtClean="0">
                <a:latin typeface="Bookman Old Style" pitchFamily="18" charset="0"/>
              </a:rPr>
              <a:t>consider an example as a program to manage user login. A positive test case can be designed to check if a login system validates a user with the correct user name and password. </a:t>
            </a:r>
          </a:p>
          <a:p>
            <a:r>
              <a:rPr lang="en-IN" sz="2000" dirty="0" smtClean="0">
                <a:latin typeface="Bookman Old Style" pitchFamily="18" charset="0"/>
              </a:rPr>
              <a:t>A negative test case can be a test case that checks whether the  login functionality validates and admits a user with wrong login user name or password.</a:t>
            </a:r>
            <a:endParaRPr lang="en-IN" sz="2000" b="1" dirty="0">
              <a:solidFill>
                <a:srgbClr val="FF0000"/>
              </a:solidFill>
              <a:latin typeface="Bookman Old Style" pitchFamily="18" charset="0"/>
            </a:endParaRPr>
          </a:p>
        </p:txBody>
      </p:sp>
    </p:spTree>
    <p:extLst>
      <p:ext uri="{BB962C8B-B14F-4D97-AF65-F5344CB8AC3E}">
        <p14:creationId xmlns="" xmlns:p14="http://schemas.microsoft.com/office/powerpoint/2010/main" val="1938234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a:bodyPr>
          <a:lstStyle/>
          <a:p>
            <a:pPr>
              <a:spcBef>
                <a:spcPts val="1000"/>
              </a:spcBef>
            </a:pPr>
            <a:r>
              <a:rPr lang="en-IN" dirty="0" smtClean="0">
                <a:solidFill>
                  <a:srgbClr val="FF0000"/>
                </a:solidFill>
                <a:latin typeface="Bookman Old Style" pitchFamily="18" charset="0"/>
              </a:rPr>
              <a:t>TERMINOLOGIES</a:t>
            </a:r>
            <a:endParaRPr lang="en-GB" sz="2000" dirty="0">
              <a:solidFill>
                <a:srgbClr val="FF0000"/>
              </a:solidFill>
              <a:latin typeface="Bookman Old Style" pitchFamily="18" charset="0"/>
            </a:endParaRPr>
          </a:p>
        </p:txBody>
      </p:sp>
      <p:sp>
        <p:nvSpPr>
          <p:cNvPr id="965635" name="Rectangle 3"/>
          <p:cNvSpPr>
            <a:spLocks noGrp="1" noChangeArrowheads="1"/>
          </p:cNvSpPr>
          <p:nvPr>
            <p:ph type="body" idx="1"/>
          </p:nvPr>
        </p:nvSpPr>
        <p:spPr>
          <a:xfrm>
            <a:off x="296883" y="1457701"/>
            <a:ext cx="11214266" cy="4871847"/>
          </a:xfrm>
          <a:ln/>
        </p:spPr>
        <p:txBody>
          <a:bodyPr lIns="19841" tIns="51588" rIns="19841" bIns="51588">
            <a:normAutofit fontScale="92500"/>
          </a:bodyPr>
          <a:lstStyle/>
          <a:p>
            <a:pPr>
              <a:buNone/>
            </a:pPr>
            <a:r>
              <a:rPr lang="en-IN" sz="2000" b="1" dirty="0" smtClean="0">
                <a:solidFill>
                  <a:srgbClr val="0000FF"/>
                </a:solidFill>
                <a:latin typeface="Bookman Old Style" pitchFamily="18" charset="0"/>
              </a:rPr>
              <a:t>TEST SUITE</a:t>
            </a:r>
          </a:p>
          <a:p>
            <a:r>
              <a:rPr lang="en-IN" sz="2000" dirty="0" smtClean="0">
                <a:latin typeface="Bookman Old Style" pitchFamily="18" charset="0"/>
              </a:rPr>
              <a:t>A test suite is the set of all test cases that have been designed by a tester to test a given program.</a:t>
            </a:r>
          </a:p>
          <a:p>
            <a:pPr>
              <a:buNone/>
            </a:pPr>
            <a:r>
              <a:rPr lang="en-IN" sz="2000" b="1" dirty="0" smtClean="0">
                <a:solidFill>
                  <a:srgbClr val="0000FF"/>
                </a:solidFill>
                <a:latin typeface="Bookman Old Style" pitchFamily="18" charset="0"/>
              </a:rPr>
              <a:t>TESTABILITY</a:t>
            </a:r>
          </a:p>
          <a:p>
            <a:r>
              <a:rPr lang="en-IN" sz="2000" dirty="0" smtClean="0">
                <a:latin typeface="Bookman Old Style" pitchFamily="18" charset="0"/>
              </a:rPr>
              <a:t> Testability of a requirement denotes the extent to which it is possible to determine whether an implementation of the requirement conforms to it in both functionality and performance. </a:t>
            </a:r>
          </a:p>
          <a:p>
            <a:r>
              <a:rPr lang="en-IN" sz="2000" dirty="0" smtClean="0">
                <a:latin typeface="Bookman Old Style" pitchFamily="18" charset="0"/>
              </a:rPr>
              <a:t>A </a:t>
            </a:r>
            <a:r>
              <a:rPr lang="en-IN" sz="2000" b="1" dirty="0" smtClean="0">
                <a:solidFill>
                  <a:srgbClr val="0000FF"/>
                </a:solidFill>
                <a:latin typeface="Bookman Old Style" pitchFamily="18" charset="0"/>
              </a:rPr>
              <a:t>failure mode </a:t>
            </a:r>
            <a:r>
              <a:rPr lang="en-IN" sz="2000" dirty="0" smtClean="0">
                <a:latin typeface="Bookman Old Style" pitchFamily="18" charset="0"/>
              </a:rPr>
              <a:t>of a software denotes an observable way in which it can fail.</a:t>
            </a:r>
          </a:p>
          <a:p>
            <a:r>
              <a:rPr lang="en-IN" sz="2000" dirty="0" smtClean="0">
                <a:latin typeface="Bookman Old Style" pitchFamily="18" charset="0"/>
              </a:rPr>
              <a:t> As an example of the failure modes of a software, consider a railway ticket booking software that has three failure modes—failing to book an available seat, incorrect seat booking (e.g., booking an already booked seat), and system crash. </a:t>
            </a:r>
          </a:p>
          <a:p>
            <a:r>
              <a:rPr lang="en-IN" sz="2000" b="1" dirty="0" smtClean="0">
                <a:solidFill>
                  <a:srgbClr val="0000FF"/>
                </a:solidFill>
                <a:latin typeface="Bookman Old Style" pitchFamily="18" charset="0"/>
              </a:rPr>
              <a:t>Equivalent faults </a:t>
            </a:r>
            <a:r>
              <a:rPr lang="en-IN" sz="2000" dirty="0" smtClean="0">
                <a:latin typeface="Bookman Old Style" pitchFamily="18" charset="0"/>
              </a:rPr>
              <a:t>denote two or more bugs that result in the system failing in the same failure mode. </a:t>
            </a:r>
          </a:p>
          <a:p>
            <a:r>
              <a:rPr lang="en-IN" sz="2000" dirty="0" smtClean="0">
                <a:latin typeface="Bookman Old Style" pitchFamily="18" charset="0"/>
              </a:rPr>
              <a:t>Consider the following two faults in C language—division by zero and illegal memory access errors. These two are equivalent faults, since each of these leads to a program crash.</a:t>
            </a:r>
            <a:endParaRPr lang="en-IN" sz="2000" b="1" dirty="0" smtClean="0">
              <a:latin typeface="Bookman Old Style" pitchFamily="18" charset="0"/>
            </a:endParaRPr>
          </a:p>
        </p:txBody>
      </p:sp>
    </p:spTree>
    <p:extLst>
      <p:ext uri="{BB962C8B-B14F-4D97-AF65-F5344CB8AC3E}">
        <p14:creationId xmlns="" xmlns:p14="http://schemas.microsoft.com/office/powerpoint/2010/main" val="1938234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8406</TotalTime>
  <Words>4668</Words>
  <Application>Microsoft Office PowerPoint</Application>
  <PresentationFormat>Custom</PresentationFormat>
  <Paragraphs>325</Paragraphs>
  <Slides>47</Slides>
  <Notes>42</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Unit-V</vt:lpstr>
      <vt:lpstr>Syllabus </vt:lpstr>
      <vt:lpstr>TESTING</vt:lpstr>
      <vt:lpstr>Basic Concepts and Terminologies</vt:lpstr>
      <vt:lpstr>TERMINOLOGIES</vt:lpstr>
      <vt:lpstr>TERMINOLOGIES</vt:lpstr>
      <vt:lpstr>TERMINOLOGIES</vt:lpstr>
      <vt:lpstr>TERMINOLOGIES</vt:lpstr>
      <vt:lpstr>TERMINOLOGIES</vt:lpstr>
      <vt:lpstr>Verification vs Validation</vt:lpstr>
      <vt:lpstr>Verification vs Validation</vt:lpstr>
      <vt:lpstr>Testing Activities</vt:lpstr>
      <vt:lpstr>Testing Activities</vt:lpstr>
      <vt:lpstr>Why design Testcase</vt:lpstr>
      <vt:lpstr>Why design Testcase</vt:lpstr>
      <vt:lpstr>Black-box Testing</vt:lpstr>
      <vt:lpstr>Equivalence class partitioning </vt:lpstr>
      <vt:lpstr>Equivalence class partitioning </vt:lpstr>
      <vt:lpstr>Equivalence class partitioning </vt:lpstr>
      <vt:lpstr>Equivalence class partitioning </vt:lpstr>
      <vt:lpstr>Equivalence class partitioning </vt:lpstr>
      <vt:lpstr>Boundary Value Analysis</vt:lpstr>
      <vt:lpstr>Boundary Value Analysis</vt:lpstr>
      <vt:lpstr>BLACK BOX TESTING</vt:lpstr>
      <vt:lpstr>White-box Testing</vt:lpstr>
      <vt:lpstr>White-box Testing</vt:lpstr>
      <vt:lpstr>White-box Testing</vt:lpstr>
      <vt:lpstr>White-box Testing</vt:lpstr>
      <vt:lpstr>White-box Testing</vt:lpstr>
      <vt:lpstr>White-box Testing</vt:lpstr>
      <vt:lpstr>White-box Testing</vt:lpstr>
      <vt:lpstr>White-box Testing</vt:lpstr>
      <vt:lpstr>White-box Testing</vt:lpstr>
      <vt:lpstr>White-box Testing</vt:lpstr>
      <vt:lpstr>Slide 35</vt:lpstr>
      <vt:lpstr>Slide 36</vt:lpstr>
      <vt:lpstr>White-box Testing</vt:lpstr>
      <vt:lpstr>White-box Testing</vt:lpstr>
      <vt:lpstr>White-box Testing</vt:lpstr>
      <vt:lpstr>Integration Testing</vt:lpstr>
      <vt:lpstr>Integration Testing</vt:lpstr>
      <vt:lpstr>Integration Testing</vt:lpstr>
      <vt:lpstr>Integration Testing</vt:lpstr>
      <vt:lpstr>Slide 44</vt:lpstr>
      <vt:lpstr>Integration Testing</vt:lpstr>
      <vt:lpstr>Phased versus Incremental Integration Testing</vt:lpstr>
      <vt:lpstr>System Testing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through Java</dc:title>
  <dc:creator>balakrishnagec@gmail.com</dc:creator>
  <cp:lastModifiedBy>Windows User</cp:lastModifiedBy>
  <cp:revision>916</cp:revision>
  <dcterms:created xsi:type="dcterms:W3CDTF">2020-08-16T10:15:06Z</dcterms:created>
  <dcterms:modified xsi:type="dcterms:W3CDTF">2022-06-29T06:11:31Z</dcterms:modified>
</cp:coreProperties>
</file>