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theme/theme7.xml" ContentType="application/vnd.openxmlformats-officedocument.theme+xml"/>
  <Override PartName="/ppt/slideLayouts/slideLayout19.xml" ContentType="application/vnd.openxmlformats-officedocument.presentationml.slideLayout+xml"/>
  <Override PartName="/ppt/theme/theme8.xml" ContentType="application/vnd.openxmlformats-officedocument.theme+xml"/>
  <Override PartName="/ppt/slideLayouts/slideLayout20.xml" ContentType="application/vnd.openxmlformats-officedocument.presentationml.slideLayout+xml"/>
  <Override PartName="/ppt/theme/theme9.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10.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11.xml" ContentType="application/vnd.openxmlformats-officedocument.theme+xml"/>
  <Override PartName="/ppt/slideLayouts/slideLayout54.xml" ContentType="application/vnd.openxmlformats-officedocument.presentationml.slideLayout+xml"/>
  <Override PartName="/ppt/theme/theme12.xml" ContentType="application/vnd.openxmlformats-officedocument.theme+xml"/>
  <Override PartName="/ppt/slideLayouts/slideLayout55.xml" ContentType="application/vnd.openxmlformats-officedocument.presentationml.slideLayout+xml"/>
  <Override PartName="/ppt/theme/theme13.xml" ContentType="application/vnd.openxmlformats-officedocument.theme+xml"/>
  <Override PartName="/ppt/slideLayouts/slideLayout56.xml" ContentType="application/vnd.openxmlformats-officedocument.presentationml.slideLayout+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5" r:id="rId3"/>
    <p:sldMasterId id="2147483697" r:id="rId4"/>
    <p:sldMasterId id="2147483699" r:id="rId5"/>
    <p:sldMasterId id="2147483714" r:id="rId6"/>
    <p:sldMasterId id="2147483756" r:id="rId7"/>
    <p:sldMasterId id="2147483758" r:id="rId8"/>
    <p:sldMasterId id="2147483760" r:id="rId9"/>
    <p:sldMasterId id="2147483794" r:id="rId10"/>
    <p:sldMasterId id="2147483903" r:id="rId11"/>
    <p:sldMasterId id="2147483921" r:id="rId12"/>
    <p:sldMasterId id="2147483923" r:id="rId13"/>
    <p:sldMasterId id="2147483925" r:id="rId14"/>
  </p:sldMasterIdLst>
  <p:sldIdLst>
    <p:sldId id="320" r:id="rId15"/>
    <p:sldId id="305" r:id="rId16"/>
    <p:sldId id="276" r:id="rId17"/>
    <p:sldId id="310" r:id="rId18"/>
    <p:sldId id="321" r:id="rId19"/>
    <p:sldId id="311" r:id="rId20"/>
    <p:sldId id="259" r:id="rId21"/>
    <p:sldId id="325" r:id="rId22"/>
    <p:sldId id="308" r:id="rId23"/>
    <p:sldId id="309" r:id="rId24"/>
    <p:sldId id="304" r:id="rId25"/>
    <p:sldId id="275" r:id="rId26"/>
    <p:sldId id="262" r:id="rId27"/>
    <p:sldId id="307" r:id="rId28"/>
    <p:sldId id="306" r:id="rId29"/>
    <p:sldId id="313" r:id="rId30"/>
    <p:sldId id="314" r:id="rId31"/>
    <p:sldId id="32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varScale="1">
        <p:scale>
          <a:sx n="83" d="100"/>
          <a:sy n="83" d="100"/>
        </p:scale>
        <p:origin x="3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theme" Target="theme/theme1.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997B5FA-0921-464F-AAE1-844C04324D75}" type="datetimeFigureOut">
              <a:rPr kumimoji="0" lang="zh-CN" altLang="en-US" sz="1200" b="0" i="0" u="none" strike="noStrike" kern="1200" cap="none" spc="0" normalizeH="0" baseline="0" noProof="0" smtClean="0">
                <a:ln>
                  <a:noFill/>
                </a:ln>
                <a:solidFill>
                  <a:srgbClr val="000000">
                    <a:tint val="75000"/>
                  </a:srgbClr>
                </a:solidFill>
                <a:effectLst/>
                <a:uLnTx/>
                <a:uFillTx/>
                <a:latin typeface="Quicksand"/>
                <a:ea typeface="等线 Light"/>
                <a:cs typeface="+mn-cs"/>
              </a:rPr>
              <a:pPr marL="0" marR="0" lvl="0" indent="0" algn="l" defTabSz="914400" rtl="0" eaLnBrk="1" fontAlgn="auto" latinLnBrk="0" hangingPunct="1">
                <a:lnSpc>
                  <a:spcPct val="100000"/>
                </a:lnSpc>
                <a:spcBef>
                  <a:spcPts val="0"/>
                </a:spcBef>
                <a:spcAft>
                  <a:spcPts val="0"/>
                </a:spcAft>
                <a:buClrTx/>
                <a:buSzTx/>
                <a:buFontTx/>
                <a:buNone/>
                <a:tabLst/>
                <a:defRPr/>
              </a:pPr>
              <a:t>2021/11/19</a:t>
            </a:fld>
            <a:endParaRPr kumimoji="0" lang="zh-CN" altLang="en-US" sz="1200" b="0" i="0" u="none" strike="noStrike" kern="1200" cap="none" spc="0" normalizeH="0" baseline="0" noProof="0">
              <a:ln>
                <a:noFill/>
              </a:ln>
              <a:solidFill>
                <a:srgbClr val="000000">
                  <a:tint val="75000"/>
                </a:srgbClr>
              </a:solidFill>
              <a:effectLst/>
              <a:uLnTx/>
              <a:uFillTx/>
              <a:latin typeface="Quicksand"/>
              <a:ea typeface="等线 Light"/>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Quicksand"/>
              <a:ea typeface="等线 Light"/>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200" b="0" i="0" u="none" strike="noStrike" kern="1200" cap="none" spc="0" normalizeH="0" baseline="0" noProof="0" smtClean="0">
                <a:ln>
                  <a:noFill/>
                </a:ln>
                <a:solidFill>
                  <a:srgbClr val="000000">
                    <a:tint val="75000"/>
                  </a:srgbClr>
                </a:solidFill>
                <a:effectLst/>
                <a:uLnTx/>
                <a:uFillTx/>
                <a:latin typeface="Quicksand"/>
                <a:ea typeface="等线 Light"/>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tint val="75000"/>
                </a:srgbClr>
              </a:solidFill>
              <a:effectLst/>
              <a:uLnTx/>
              <a:uFillTx/>
              <a:latin typeface="Quicksand"/>
              <a:ea typeface="等线 Light"/>
              <a:cs typeface="+mn-cs"/>
            </a:endParaRPr>
          </a:p>
        </p:txBody>
      </p:sp>
    </p:spTree>
    <p:extLst>
      <p:ext uri="{BB962C8B-B14F-4D97-AF65-F5344CB8AC3E}">
        <p14:creationId xmlns:p14="http://schemas.microsoft.com/office/powerpoint/2010/main" val="1728487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94028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28407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63670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48189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997B5FA-0921-464F-AAE1-844C04324D75}" type="datetimeFigureOut">
              <a:rPr lang="zh-CN" altLang="en-US" smtClean="0"/>
              <a:t>2021/11/19</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2718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38259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84088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18376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97B5FA-0921-464F-AAE1-844C04324D75}" type="datetimeFigureOut">
              <a:rPr kumimoji="0" lang="zh-CN" altLang="en-US" sz="1050" b="0" i="0" u="none" strike="noStrike" kern="1200" cap="none" spc="0" normalizeH="0" baseline="0" noProof="0" smtClean="0">
                <a:ln>
                  <a:noFill/>
                </a:ln>
                <a:solidFill>
                  <a:srgbClr val="46464A">
                    <a:lumMod val="20000"/>
                    <a:lumOff val="80000"/>
                  </a:srgbClr>
                </a:solidFill>
                <a:effectLst/>
                <a:uLnTx/>
                <a:uFillTx/>
                <a:latin typeface="Century Schoolbook" panose="020406040505050203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2021/11/19</a:t>
            </a:fld>
            <a:endParaRPr kumimoji="0" lang="zh-CN" alt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宋体"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050" b="0" i="0" u="none" strike="noStrike" kern="1200" cap="none" spc="0" normalizeH="0" baseline="0" noProof="0">
              <a:ln>
                <a:noFill/>
              </a:ln>
              <a:solidFill>
                <a:srgbClr val="46464A">
                  <a:lumMod val="20000"/>
                  <a:lumOff val="80000"/>
                </a:srgbClr>
              </a:solidFill>
              <a:effectLst/>
              <a:uLnTx/>
              <a:uFillTx/>
              <a:latin typeface="Century Schoolbook" panose="02040604050505020304"/>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3600" b="0" i="0" u="none" strike="noStrike" kern="1200" cap="none" spc="0" normalizeH="0" baseline="0" noProof="0" smtClean="0">
                <a:ln>
                  <a:noFill/>
                </a:ln>
                <a:solidFill>
                  <a:srgbClr val="46464A">
                    <a:lumMod val="60000"/>
                    <a:lumOff val="40000"/>
                  </a:srgbClr>
                </a:solidFill>
                <a:effectLst/>
                <a:uLnTx/>
                <a:uFillTx/>
                <a:latin typeface="Century Schoolbook" panose="02040604050505020304"/>
                <a:ea typeface="宋体" panose="02010600030101010101" pitchFamily="2" charset="-122"/>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zh-CN" altLang="en-US" sz="3600" b="0" i="0" u="none" strike="noStrike" kern="1200" cap="none" spc="0" normalizeH="0" baseline="0" noProof="0">
              <a:ln>
                <a:noFill/>
              </a:ln>
              <a:solidFill>
                <a:srgbClr val="46464A">
                  <a:lumMod val="60000"/>
                  <a:lumOff val="40000"/>
                </a:srgbClr>
              </a:solidFill>
              <a:effectLst/>
              <a:uLnTx/>
              <a:uFillTx/>
              <a:latin typeface="Century Schoolbook" panose="02040604050505020304"/>
              <a:ea typeface="宋体" panose="02010600030101010101" pitchFamily="2" charset="-122"/>
              <a:cs typeface="+mn-cs"/>
            </a:endParaRPr>
          </a:p>
        </p:txBody>
      </p:sp>
    </p:spTree>
    <p:extLst>
      <p:ext uri="{BB962C8B-B14F-4D97-AF65-F5344CB8AC3E}">
        <p14:creationId xmlns:p14="http://schemas.microsoft.com/office/powerpoint/2010/main" val="41987506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97B5FA-0921-464F-AAE1-844C04324D75}" type="datetimeFigureOut">
              <a:rPr kumimoji="0" lang="zh-CN" altLang="en-US" sz="1000" b="0" i="0" u="none" strike="noStrike" kern="1200" cap="none" spc="0" normalizeH="0" baseline="0" noProof="0" smtClean="0">
                <a:ln>
                  <a:noFill/>
                </a:ln>
                <a:solidFill>
                  <a:prstClr val="black"/>
                </a:solidFill>
                <a:effectLst/>
                <a:uLnTx/>
                <a:uFillTx/>
                <a:latin typeface="Tw Cen MT" panose="020B0602020104020603"/>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2021/11/19</a:t>
            </a:fld>
            <a:endParaRPr kumimoji="0" lang="zh-CN" altLang="en-US" sz="1000" b="0" i="0" u="none" strike="noStrike" kern="1200" cap="none" spc="0" normalizeH="0" baseline="0" noProof="0">
              <a:ln>
                <a:noFill/>
              </a:ln>
              <a:solidFill>
                <a:prstClr val="black"/>
              </a:solidFill>
              <a:effectLst/>
              <a:uLnTx/>
              <a:uFillTx/>
              <a:latin typeface="Tw Cen MT" panose="020B0602020104020603"/>
              <a:ea typeface="宋体"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w Cen MT" panose="020B0602020104020603"/>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000" b="0" i="0" u="none" strike="noStrike" kern="1200" cap="none" spc="0" normalizeH="0" baseline="0" noProof="0" smtClean="0">
                <a:ln>
                  <a:noFill/>
                </a:ln>
                <a:solidFill>
                  <a:prstClr val="black"/>
                </a:solidFill>
                <a:effectLst/>
                <a:uLnTx/>
                <a:uFillTx/>
                <a:latin typeface="Tw Cen MT" panose="020B0602020104020603"/>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000" b="0" i="0" u="none" strike="noStrike" kern="1200" cap="none" spc="0" normalizeH="0" baseline="0" noProof="0">
              <a:ln>
                <a:noFill/>
              </a:ln>
              <a:solidFill>
                <a:prstClr val="black"/>
              </a:solidFill>
              <a:effectLst/>
              <a:uLnTx/>
              <a:uFillTx/>
              <a:latin typeface="Tw Cen MT" panose="020B0602020104020603"/>
              <a:ea typeface="宋体" panose="02010600030101010101" pitchFamily="2" charset="-122"/>
              <a:cs typeface="+mn-cs"/>
            </a:endParaRPr>
          </a:p>
        </p:txBody>
      </p:sp>
    </p:spTree>
    <p:extLst>
      <p:ext uri="{BB962C8B-B14F-4D97-AF65-F5344CB8AC3E}">
        <p14:creationId xmlns:p14="http://schemas.microsoft.com/office/powerpoint/2010/main" val="4076670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997B5FA-0921-464F-AAE1-844C04324D75}"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2021/11/19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微软雅黑" panose="020B0503020204020204" pitchFamily="34" charset="-122"/>
              <a:cs typeface="+mn-cs"/>
            </a:endParaRPr>
          </a:p>
        </p:txBody>
      </p:sp>
    </p:spTree>
    <p:extLst>
      <p:ext uri="{BB962C8B-B14F-4D97-AF65-F5344CB8AC3E}">
        <p14:creationId xmlns:p14="http://schemas.microsoft.com/office/powerpoint/2010/main" val="3312942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97B5FA-0921-464F-AAE1-844C04324D75}" type="datetimeFigureOut">
              <a:rPr kumimoji="0" lang="zh-CN" altLang="en-US" sz="1000" b="0" i="0" u="none" strike="noStrike" kern="1200" cap="none" spc="0" normalizeH="0" baseline="0" noProof="0" smtClean="0">
                <a:ln>
                  <a:noFill/>
                </a:ln>
                <a:solidFill>
                  <a:prstClr val="black"/>
                </a:solidFill>
                <a:effectLst/>
                <a:uLnTx/>
                <a:uFillTx/>
                <a:latin typeface="Tw Cen MT" panose="020B0602020104020603"/>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2021/11/19</a:t>
            </a:fld>
            <a:endParaRPr kumimoji="0" lang="zh-CN" altLang="en-US" sz="1000" b="0" i="0" u="none" strike="noStrike" kern="1200" cap="none" spc="0" normalizeH="0" baseline="0" noProof="0">
              <a:ln>
                <a:noFill/>
              </a:ln>
              <a:solidFill>
                <a:prstClr val="black"/>
              </a:solidFill>
              <a:effectLst/>
              <a:uLnTx/>
              <a:uFillTx/>
              <a:latin typeface="Tw Cen MT" panose="020B0602020104020603"/>
              <a:ea typeface="宋体"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w Cen MT" panose="020B0602020104020603"/>
              <a:ea typeface="宋体" panose="02010600030101010101" pitchFamily="2" charset="-122"/>
              <a:cs typeface="+mn-cs"/>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000" b="0" i="0" u="none" strike="noStrike" kern="1200" cap="none" spc="0" normalizeH="0" baseline="0" noProof="0" smtClean="0">
                <a:ln>
                  <a:noFill/>
                </a:ln>
                <a:solidFill>
                  <a:prstClr val="black"/>
                </a:solidFill>
                <a:effectLst/>
                <a:uLnTx/>
                <a:uFillTx/>
                <a:latin typeface="Tw Cen MT" panose="020B0602020104020603"/>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000" b="0" i="0" u="none" strike="noStrike" kern="1200" cap="none" spc="0" normalizeH="0" baseline="0" noProof="0">
              <a:ln>
                <a:noFill/>
              </a:ln>
              <a:solidFill>
                <a:prstClr val="black"/>
              </a:solidFill>
              <a:effectLst/>
              <a:uLnTx/>
              <a:uFillTx/>
              <a:latin typeface="Tw Cen MT" panose="020B0602020104020603"/>
              <a:ea typeface="宋体" panose="02010600030101010101" pitchFamily="2" charset="-122"/>
              <a:cs typeface="+mn-cs"/>
            </a:endParaRPr>
          </a:p>
        </p:txBody>
      </p:sp>
    </p:spTree>
    <p:extLst>
      <p:ext uri="{BB962C8B-B14F-4D97-AF65-F5344CB8AC3E}">
        <p14:creationId xmlns:p14="http://schemas.microsoft.com/office/powerpoint/2010/main" val="11419289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zh-CN"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65CE74E-AB26-4998-AD42-012C4C1AD076}" type="slidenum">
              <a:rPr lang="zh-CN" altLang="en-US" smtClean="0"/>
              <a:t>‹#›</a:t>
            </a:fld>
            <a:endParaRPr lang="zh-CN"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4159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315244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44898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298761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582999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914189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97B5FA-0921-464F-AAE1-844C04324D75}" type="datetimeFigureOut">
              <a:rPr kumimoji="0" lang="zh-CN" altLang="en-US" sz="1000" b="0" i="0" u="none" strike="noStrike" kern="1200" cap="none" spc="0" normalizeH="0" baseline="0" noProof="0" smtClean="0">
                <a:ln>
                  <a:noFill/>
                </a:ln>
                <a:solidFill>
                  <a:prstClr val="black"/>
                </a:solidFill>
                <a:effectLst/>
                <a:uLnTx/>
                <a:uFillTx/>
                <a:latin typeface="Tw Cen MT" panose="020B0602020104020603"/>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2021/11/19</a:t>
            </a:fld>
            <a:endParaRPr kumimoji="0" lang="zh-CN" altLang="en-US" sz="1000" b="0" i="0" u="none" strike="noStrike" kern="1200" cap="none" spc="0" normalizeH="0" baseline="0" noProof="0">
              <a:ln>
                <a:noFill/>
              </a:ln>
              <a:solidFill>
                <a:prstClr val="black"/>
              </a:solidFill>
              <a:effectLst/>
              <a:uLnTx/>
              <a:uFillTx/>
              <a:latin typeface="Tw Cen MT" panose="020B0602020104020603"/>
              <a:ea typeface="宋体"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w Cen MT" panose="020B0602020104020603"/>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000" b="0" i="0" u="none" strike="noStrike" kern="1200" cap="none" spc="0" normalizeH="0" baseline="0" noProof="0" smtClean="0">
                <a:ln>
                  <a:noFill/>
                </a:ln>
                <a:solidFill>
                  <a:prstClr val="black"/>
                </a:solidFill>
                <a:effectLst/>
                <a:uLnTx/>
                <a:uFillTx/>
                <a:latin typeface="Tw Cen MT" panose="020B0602020104020603"/>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000" b="0" i="0" u="none" strike="noStrike" kern="1200" cap="none" spc="0" normalizeH="0" baseline="0" noProof="0">
              <a:ln>
                <a:noFill/>
              </a:ln>
              <a:solidFill>
                <a:prstClr val="black"/>
              </a:solidFill>
              <a:effectLst/>
              <a:uLnTx/>
              <a:uFillTx/>
              <a:latin typeface="Tw Cen MT" panose="020B0602020104020603"/>
              <a:ea typeface="宋体" panose="02010600030101010101" pitchFamily="2" charset="-122"/>
              <a:cs typeface="+mn-cs"/>
            </a:endParaRPr>
          </a:p>
        </p:txBody>
      </p:sp>
    </p:spTree>
    <p:extLst>
      <p:ext uri="{BB962C8B-B14F-4D97-AF65-F5344CB8AC3E}">
        <p14:creationId xmlns:p14="http://schemas.microsoft.com/office/powerpoint/2010/main" val="30251750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2096366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5991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97B5FA-0921-464F-AAE1-844C04324D75}" type="datetimeFigureOut">
              <a:rPr kumimoji="0" lang="zh-CN" altLang="en-US" sz="1000" b="0" i="0" u="none" strike="noStrike" kern="1200" cap="none" spc="0" normalizeH="0" baseline="0" noProof="0" smtClean="0">
                <a:ln>
                  <a:noFill/>
                </a:ln>
                <a:solidFill>
                  <a:prstClr val="black"/>
                </a:solidFill>
                <a:effectLst/>
                <a:uLnTx/>
                <a:uFillTx/>
                <a:latin typeface="Tw Cen MT" panose="020B0602020104020603"/>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2021/11/19</a:t>
            </a:fld>
            <a:endParaRPr kumimoji="0" lang="zh-CN" altLang="en-US" sz="1000" b="0" i="0" u="none" strike="noStrike" kern="1200" cap="none" spc="0" normalizeH="0" baseline="0" noProof="0">
              <a:ln>
                <a:noFill/>
              </a:ln>
              <a:solidFill>
                <a:prstClr val="black"/>
              </a:solidFill>
              <a:effectLst/>
              <a:uLnTx/>
              <a:uFillTx/>
              <a:latin typeface="Tw Cen MT" panose="020B0602020104020603"/>
              <a:ea typeface="宋体"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Tw Cen MT" panose="020B0602020104020603"/>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000" b="0" i="0" u="none" strike="noStrike" kern="1200" cap="none" spc="0" normalizeH="0" baseline="0" noProof="0" smtClean="0">
                <a:ln>
                  <a:noFill/>
                </a:ln>
                <a:solidFill>
                  <a:prstClr val="black"/>
                </a:solidFill>
                <a:effectLst/>
                <a:uLnTx/>
                <a:uFillTx/>
                <a:latin typeface="Tw Cen MT" panose="020B0602020104020603"/>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000" b="0" i="0" u="none" strike="noStrike" kern="1200" cap="none" spc="0" normalizeH="0" baseline="0" noProof="0">
              <a:ln>
                <a:noFill/>
              </a:ln>
              <a:solidFill>
                <a:prstClr val="black"/>
              </a:solidFill>
              <a:effectLst/>
              <a:uLnTx/>
              <a:uFillTx/>
              <a:latin typeface="Tw Cen MT" panose="020B0602020104020603"/>
              <a:ea typeface="宋体" panose="02010600030101010101" pitchFamily="2" charset="-122"/>
              <a:cs typeface="+mn-cs"/>
            </a:endParaRPr>
          </a:p>
        </p:txBody>
      </p:sp>
    </p:spTree>
    <p:extLst>
      <p:ext uri="{BB962C8B-B14F-4D97-AF65-F5344CB8AC3E}">
        <p14:creationId xmlns:p14="http://schemas.microsoft.com/office/powerpoint/2010/main" val="23764815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116052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234148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745636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072108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946935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322126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213305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801707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97B5FA-0921-464F-AAE1-844C04324D75}" type="datetimeFigureOut">
              <a:rPr kumimoji="0" lang="zh-CN" altLang="en-US" sz="900" b="0" i="0" u="none" strike="noStrike" kern="1200" cap="none" spc="0" normalizeH="0" baseline="0" noProof="0" smtClean="0">
                <a:ln>
                  <a:noFill/>
                </a:ln>
                <a:solidFill>
                  <a:prstClr val="black">
                    <a:tint val="75000"/>
                  </a:prstClr>
                </a:solidFill>
                <a:effectLst/>
                <a:uLnTx/>
                <a:uFillTx/>
                <a:latin typeface="Century Gothic" panose="020B0502020202020204"/>
                <a:cs typeface="+mn-cs"/>
              </a:rPr>
              <a:pPr marL="0" marR="0" lvl="0" indent="0" algn="r" defTabSz="457200" rtl="0" eaLnBrk="1" fontAlgn="auto" latinLnBrk="0" hangingPunct="1">
                <a:lnSpc>
                  <a:spcPct val="100000"/>
                </a:lnSpc>
                <a:spcBef>
                  <a:spcPts val="0"/>
                </a:spcBef>
                <a:spcAft>
                  <a:spcPts val="0"/>
                </a:spcAft>
                <a:buClrTx/>
                <a:buSzTx/>
                <a:buFontTx/>
                <a:buNone/>
                <a:tabLst/>
                <a:defRPr/>
              </a:pPr>
              <a:t>2021/11/19</a:t>
            </a:fld>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Century Gothic" panose="020B0502020202020204"/>
              <a:cs typeface="+mn-cs"/>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2000" b="0" i="0" u="none" strike="noStrike" kern="1200" cap="none" spc="0" normalizeH="0" baseline="0" noProof="0" smtClean="0">
                <a:ln>
                  <a:noFill/>
                </a:ln>
                <a:solidFill>
                  <a:srgbClr val="FEFFFF"/>
                </a:solidFill>
                <a:effectLst/>
                <a:uLnTx/>
                <a:uFillTx/>
                <a:latin typeface="Century Gothic" panose="020B0502020202020204"/>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2000" b="0" i="0" u="none" strike="noStrike" kern="1200" cap="none" spc="0" normalizeH="0" baseline="0" noProof="0">
              <a:ln>
                <a:noFill/>
              </a:ln>
              <a:solidFill>
                <a:srgbClr val="FEFFFF"/>
              </a:solidFill>
              <a:effectLst/>
              <a:uLnTx/>
              <a:uFillTx/>
              <a:latin typeface="Century Gothic" panose="020B0502020202020204"/>
              <a:cs typeface="+mn-cs"/>
            </a:endParaRPr>
          </a:p>
        </p:txBody>
      </p:sp>
    </p:spTree>
    <p:extLst>
      <p:ext uri="{BB962C8B-B14F-4D97-AF65-F5344CB8AC3E}">
        <p14:creationId xmlns:p14="http://schemas.microsoft.com/office/powerpoint/2010/main" val="15472547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81223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997B5FA-0921-464F-AAE1-844C04324D75}" type="datetimeFigureOut">
              <a:rPr kumimoji="0" lang="zh-CN" altLang="en-US" sz="1200" b="0" i="0" u="none" strike="noStrike" kern="1200" cap="none" spc="0" normalizeH="0" baseline="0" noProof="0" smtClean="0">
                <a:ln>
                  <a:noFill/>
                </a:ln>
                <a:solidFill>
                  <a:srgbClr val="000000">
                    <a:tint val="75000"/>
                  </a:srgbClr>
                </a:solidFill>
                <a:effectLst/>
                <a:uLnTx/>
                <a:uFillTx/>
                <a:latin typeface="Quicksand"/>
                <a:ea typeface="等线 Light"/>
                <a:cs typeface="+mn-cs"/>
              </a:rPr>
              <a:pPr marL="0" marR="0" lvl="0" indent="0" algn="l" defTabSz="914400" rtl="0" eaLnBrk="1" fontAlgn="auto" latinLnBrk="0" hangingPunct="1">
                <a:lnSpc>
                  <a:spcPct val="100000"/>
                </a:lnSpc>
                <a:spcBef>
                  <a:spcPts val="0"/>
                </a:spcBef>
                <a:spcAft>
                  <a:spcPts val="0"/>
                </a:spcAft>
                <a:buClrTx/>
                <a:buSzTx/>
                <a:buFontTx/>
                <a:buNone/>
                <a:tabLst/>
                <a:defRPr/>
              </a:pPr>
              <a:t>2021/11/19</a:t>
            </a:fld>
            <a:endParaRPr kumimoji="0" lang="zh-CN" altLang="en-US" sz="1200" b="0" i="0" u="none" strike="noStrike" kern="1200" cap="none" spc="0" normalizeH="0" baseline="0" noProof="0">
              <a:ln>
                <a:noFill/>
              </a:ln>
              <a:solidFill>
                <a:srgbClr val="000000">
                  <a:tint val="75000"/>
                </a:srgbClr>
              </a:solidFill>
              <a:effectLst/>
              <a:uLnTx/>
              <a:uFillTx/>
              <a:latin typeface="Quicksand"/>
              <a:ea typeface="等线 Light"/>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srgbClr val="000000">
                  <a:tint val="75000"/>
                </a:srgbClr>
              </a:solidFill>
              <a:effectLst/>
              <a:uLnTx/>
              <a:uFillTx/>
              <a:latin typeface="Quicksand"/>
              <a:ea typeface="等线 Light"/>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200" b="0" i="0" u="none" strike="noStrike" kern="1200" cap="none" spc="0" normalizeH="0" baseline="0" noProof="0" smtClean="0">
                <a:ln>
                  <a:noFill/>
                </a:ln>
                <a:solidFill>
                  <a:srgbClr val="000000">
                    <a:tint val="75000"/>
                  </a:srgbClr>
                </a:solidFill>
                <a:effectLst/>
                <a:uLnTx/>
                <a:uFillTx/>
                <a:latin typeface="Quicksand"/>
                <a:ea typeface="等线 Light"/>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tint val="75000"/>
                </a:srgbClr>
              </a:solidFill>
              <a:effectLst/>
              <a:uLnTx/>
              <a:uFillTx/>
              <a:latin typeface="Quicksand"/>
              <a:ea typeface="等线 Light"/>
              <a:cs typeface="+mn-cs"/>
            </a:endParaRPr>
          </a:p>
        </p:txBody>
      </p:sp>
    </p:spTree>
    <p:extLst>
      <p:ext uri="{BB962C8B-B14F-4D97-AF65-F5344CB8AC3E}">
        <p14:creationId xmlns:p14="http://schemas.microsoft.com/office/powerpoint/2010/main" val="31310252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714152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465167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2903090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335222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089454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804175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069626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512937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65CE74E-AB26-4998-AD42-012C4C1AD076}"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7336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2658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97B5FA-0921-464F-AAE1-844C04324D75}" type="datetimeFigureOut">
              <a:rPr kumimoji="0" lang="zh-CN" altLang="en-US" sz="900" b="0" i="0" u="none" strike="noStrike" kern="1200" cap="none" spc="0" normalizeH="0" baseline="0" noProof="0" smtClean="0">
                <a:ln>
                  <a:noFill/>
                </a:ln>
                <a:solidFill>
                  <a:prstClr val="black">
                    <a:tint val="75000"/>
                  </a:prstClr>
                </a:solidFill>
                <a:effectLst/>
                <a:uLnTx/>
                <a:uFillTx/>
                <a:latin typeface="Trebuchet MS" panose="020B0603020202020204"/>
                <a:ea typeface="华文新魏" panose="020108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2021/11/19</a:t>
            </a:fld>
            <a:endParaRPr kumimoji="0" lang="zh-CN" altLang="en-US" sz="900" b="0" i="0" u="none" strike="noStrike" kern="1200" cap="none" spc="0" normalizeH="0" baseline="0" noProof="0">
              <a:ln>
                <a:noFill/>
              </a:ln>
              <a:solidFill>
                <a:prstClr val="black">
                  <a:tint val="75000"/>
                </a:prstClr>
              </a:solidFill>
              <a:effectLst/>
              <a:uLnTx/>
              <a:uFillTx/>
              <a:latin typeface="Trebuchet MS" panose="020B0603020202020204"/>
              <a:ea typeface="华文新魏" panose="02010800040101010101" pitchFamily="2" charset="-122"/>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Trebuchet MS" panose="020B0603020202020204"/>
              <a:ea typeface="华文新魏" panose="0201080004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900" b="0" i="0" u="none" strike="noStrike" kern="1200" cap="none" spc="0" normalizeH="0" baseline="0" noProof="0" smtClean="0">
                <a:ln>
                  <a:noFill/>
                </a:ln>
                <a:solidFill>
                  <a:srgbClr val="5FCBEF"/>
                </a:solidFill>
                <a:effectLst/>
                <a:uLnTx/>
                <a:uFillTx/>
                <a:latin typeface="Trebuchet MS" panose="020B0603020202020204"/>
                <a:ea typeface="华文新魏" panose="020108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srgbClr val="5FCBEF"/>
              </a:solidFill>
              <a:effectLst/>
              <a:uLnTx/>
              <a:uFillTx/>
              <a:latin typeface="Trebuchet MS" panose="020B0603020202020204"/>
              <a:ea typeface="华文新魏" panose="02010800040101010101" pitchFamily="2" charset="-122"/>
              <a:cs typeface="+mn-cs"/>
            </a:endParaRPr>
          </a:p>
        </p:txBody>
      </p:sp>
    </p:spTree>
    <p:extLst>
      <p:ext uri="{BB962C8B-B14F-4D97-AF65-F5344CB8AC3E}">
        <p14:creationId xmlns:p14="http://schemas.microsoft.com/office/powerpoint/2010/main" val="9611882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5CE74E-AB26-4998-AD42-012C4C1AD076}"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83796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996074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145016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495907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105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11/19/2021</a:t>
            </a:fld>
            <a:endParaRPr kumimoji="0" lang="en-US" sz="105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12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8969713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6CE7D5-CF57-46EF-B807-FDD0502418D4}" type="datetimeFigureOut">
              <a:rPr kumimoji="0" lang="en-US" sz="3200" b="0" i="0" u="none" strike="noStrike" kern="1200" cap="all" spc="0" normalizeH="0" baseline="0" noProof="0" smtClean="0">
                <a:ln>
                  <a:noFill/>
                </a:ln>
                <a:solidFill>
                  <a:srgbClr val="346492">
                    <a:lumMod val="60000"/>
                    <a:lumOff val="40000"/>
                  </a:srgbClr>
                </a:solidFill>
                <a:effectLst/>
                <a:uLnTx/>
                <a:uFillTx/>
                <a:latin typeface="Impact" panose="020B080603090205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11/19/2021</a:t>
            </a:fld>
            <a:endParaRPr kumimoji="0" lang="en-US" sz="3200" b="0" i="0" u="none" strike="noStrike" kern="1200" cap="all" spc="0" normalizeH="0" baseline="0" noProof="0">
              <a:ln>
                <a:noFill/>
              </a:ln>
              <a:solidFill>
                <a:srgbClr val="346492">
                  <a:lumMod val="60000"/>
                  <a:lumOff val="40000"/>
                </a:srgbClr>
              </a:solidFill>
              <a:effectLst/>
              <a:uLnTx/>
              <a:uFillTx/>
              <a:latin typeface="Impact" panose="020B080603090205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all" spc="0" normalizeH="0" baseline="0" noProof="0">
              <a:ln>
                <a:noFill/>
              </a:ln>
              <a:solidFill>
                <a:srgbClr val="346492">
                  <a:lumMod val="60000"/>
                  <a:lumOff val="40000"/>
                </a:srgbClr>
              </a:solidFill>
              <a:effectLst/>
              <a:uLnTx/>
              <a:uFillTx/>
              <a:latin typeface="Impact" panose="020B0806030902050204"/>
              <a:ea typeface="+mn-ea"/>
              <a:cs typeface="+mn-cs"/>
            </a:endParaRPr>
          </a:p>
        </p:txBody>
      </p:sp>
      <p:sp>
        <p:nvSpPr>
          <p:cNvPr id="6" name="Slide Number Placeholder 5"/>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30EA680-D336-4FF7-8B7A-9848BB0A1C32}" type="slidenum">
              <a:rPr kumimoji="0" lang="en-US" sz="3200" b="0" i="0" u="none" strike="noStrike" kern="1200" cap="all" spc="0" normalizeH="0" baseline="0" noProof="0" smtClean="0">
                <a:ln>
                  <a:noFill/>
                </a:ln>
                <a:solidFill>
                  <a:srgbClr val="346492">
                    <a:lumMod val="60000"/>
                    <a:lumOff val="40000"/>
                  </a:srgbClr>
                </a:solidFill>
                <a:effectLst/>
                <a:uLnTx/>
                <a:uFillTx/>
                <a:latin typeface="Impact" panose="020B080603090205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3200" b="0" i="0" u="none" strike="noStrike" kern="1200" cap="all" spc="0" normalizeH="0" baseline="0" noProof="0">
              <a:ln>
                <a:noFill/>
              </a:ln>
              <a:solidFill>
                <a:srgbClr val="346492">
                  <a:lumMod val="60000"/>
                  <a:lumOff val="40000"/>
                </a:srgbClr>
              </a:solidFill>
              <a:effectLst/>
              <a:uLnTx/>
              <a:uFillTx/>
              <a:latin typeface="Impact" panose="020B0806030902050204"/>
              <a:ea typeface="+mn-ea"/>
              <a:cs typeface="+mn-cs"/>
            </a:endParaRPr>
          </a:p>
        </p:txBody>
      </p:sp>
    </p:spTree>
    <p:extLst>
      <p:ext uri="{BB962C8B-B14F-4D97-AF65-F5344CB8AC3E}">
        <p14:creationId xmlns:p14="http://schemas.microsoft.com/office/powerpoint/2010/main" val="3072407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D3E9E-A95C-48F2-B4BF-A71542E0BE9A}" type="datetimeFigureOut">
              <a:rPr kumimoji="0" lang="en-US"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11/19/2021</a:t>
            </a:fld>
            <a:endParaRPr kumimoji="0" lang="en-US" sz="1000" b="0"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1846892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997B5FA-0921-464F-AAE1-844C04324D75}" type="datetimeFigureOut">
              <a:rPr kumimoji="0" lang="zh-CN" altLang="en-US" sz="900" b="0" i="0" u="none" strike="noStrike" kern="1200" cap="none" spc="0" normalizeH="0" baseline="0" noProof="0" smtClean="0">
                <a:ln>
                  <a:noFill/>
                </a:ln>
                <a:solidFill>
                  <a:prstClr val="black">
                    <a:tint val="75000"/>
                  </a:prstClr>
                </a:solidFill>
                <a:effectLst/>
                <a:uLnTx/>
                <a:uFillTx/>
                <a:latin typeface="Trebuchet MS" panose="020B0603020202020204"/>
                <a:ea typeface="华文新魏" panose="020108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2021/11/19</a:t>
            </a:fld>
            <a:endParaRPr kumimoji="0" lang="zh-CN" altLang="en-US" sz="900" b="0" i="0" u="none" strike="noStrike" kern="1200" cap="none" spc="0" normalizeH="0" baseline="0" noProof="0">
              <a:ln>
                <a:noFill/>
              </a:ln>
              <a:solidFill>
                <a:prstClr val="black">
                  <a:tint val="75000"/>
                </a:prstClr>
              </a:solidFill>
              <a:effectLst/>
              <a:uLnTx/>
              <a:uFillTx/>
              <a:latin typeface="Trebuchet MS" panose="020B0603020202020204"/>
              <a:ea typeface="华文新魏" panose="02010800040101010101" pitchFamily="2" charset="-122"/>
              <a:cs typeface="+mn-cs"/>
            </a:endParaRPr>
          </a:p>
        </p:txBody>
      </p:sp>
      <p:sp>
        <p:nvSpPr>
          <p:cNvPr id="5" name="Footer Placeholder 4"/>
          <p:cNvSpPr>
            <a:spLocks noGrp="1"/>
          </p:cNvSpPr>
          <p:nvPr>
            <p:ph type="ftr" sz="quarter" idx="11"/>
          </p:nvPr>
        </p:nvSpPr>
        <p:spPr>
          <a:xfrm>
            <a:off x="2416500" y="329307"/>
            <a:ext cx="4973915" cy="309201"/>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900" b="0" i="0" u="none" strike="noStrike" kern="1200" cap="none" spc="0" normalizeH="0" baseline="0" noProof="0">
              <a:ln>
                <a:noFill/>
              </a:ln>
              <a:solidFill>
                <a:prstClr val="black">
                  <a:tint val="75000"/>
                </a:prstClr>
              </a:solidFill>
              <a:effectLst/>
              <a:uLnTx/>
              <a:uFillTx/>
              <a:latin typeface="Trebuchet MS" panose="020B0603020202020204"/>
              <a:ea typeface="华文新魏" panose="02010800040101010101" pitchFamily="2" charset="-122"/>
              <a:cs typeface="+mn-cs"/>
            </a:endParaRPr>
          </a:p>
        </p:txBody>
      </p:sp>
      <p:sp>
        <p:nvSpPr>
          <p:cNvPr id="6" name="Slide Number Placeholder 5"/>
          <p:cNvSpPr>
            <a:spLocks noGrp="1"/>
          </p:cNvSpPr>
          <p:nvPr>
            <p:ph type="sldNum" sz="quarter" idx="12"/>
          </p:nvPr>
        </p:nvSpPr>
        <p:spPr>
          <a:xfrm>
            <a:off x="1437664" y="798973"/>
            <a:ext cx="811019" cy="503578"/>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900" b="0" i="0" u="none" strike="noStrike" kern="1200" cap="none" spc="0" normalizeH="0" baseline="0" noProof="0" smtClean="0">
                <a:ln>
                  <a:noFill/>
                </a:ln>
                <a:solidFill>
                  <a:srgbClr val="4472C4"/>
                </a:solidFill>
                <a:effectLst/>
                <a:uLnTx/>
                <a:uFillTx/>
                <a:latin typeface="Trebuchet MS" panose="020B0603020202020204"/>
                <a:ea typeface="华文新魏" panose="0201080004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900" b="0" i="0" u="none" strike="noStrike" kern="1200" cap="none" spc="0" normalizeH="0" baseline="0" noProof="0">
              <a:ln>
                <a:noFill/>
              </a:ln>
              <a:solidFill>
                <a:srgbClr val="4472C4"/>
              </a:solidFill>
              <a:effectLst/>
              <a:uLnTx/>
              <a:uFillTx/>
              <a:latin typeface="Trebuchet MS" panose="020B0603020202020204"/>
              <a:ea typeface="华文新魏" panose="02010800040101010101" pitchFamily="2" charset="-122"/>
              <a:cs typeface="+mn-cs"/>
            </a:endParaRPr>
          </a:p>
        </p:txBody>
      </p:sp>
    </p:spTree>
    <p:extLst>
      <p:ext uri="{BB962C8B-B14F-4D97-AF65-F5344CB8AC3E}">
        <p14:creationId xmlns:p14="http://schemas.microsoft.com/office/powerpoint/2010/main" val="5397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D997B5FA-0921-464F-AAE1-844C04324D75}" type="datetimeFigureOut">
              <a:rPr kumimoji="0" lang="zh-CN" altLang="en-US" sz="1300" b="0" i="0" u="none" strike="noStrike" kern="1200" cap="none" spc="0" normalizeH="0" baseline="0" noProof="0" smtClean="0">
                <a:ln>
                  <a:noFill/>
                </a:ln>
                <a:solidFill>
                  <a:prstClr val="black"/>
                </a:solidFill>
                <a:effectLst/>
                <a:uLnTx/>
                <a:uFillTx/>
                <a:latin typeface="Century Gothic" panose="020B0502020202020204"/>
                <a:ea typeface="宋体" panose="02010600030101010101" pitchFamily="2" charset="-122"/>
                <a:cs typeface="+mn-cs"/>
              </a:rPr>
              <a:pPr marL="0" marR="0" lvl="0" indent="0" algn="ctr" defTabSz="457200" rtl="0" eaLnBrk="1" fontAlgn="auto" latinLnBrk="0" hangingPunct="1">
                <a:lnSpc>
                  <a:spcPct val="100000"/>
                </a:lnSpc>
                <a:spcBef>
                  <a:spcPts val="0"/>
                </a:spcBef>
                <a:spcAft>
                  <a:spcPts val="0"/>
                </a:spcAft>
                <a:buClrTx/>
                <a:buSzTx/>
                <a:buFontTx/>
                <a:buNone/>
                <a:tabLst/>
                <a:defRPr/>
              </a:pPr>
              <a:t>2021/11/19</a:t>
            </a:fld>
            <a:endParaRPr kumimoji="0" lang="zh-CN" altLang="en-US" sz="1300" b="0" i="0" u="none" strike="noStrike" kern="1200" cap="none" spc="0" normalizeH="0" baseline="0" noProof="0">
              <a:ln>
                <a:noFill/>
              </a:ln>
              <a:solidFill>
                <a:prstClr val="black"/>
              </a:solidFill>
              <a:effectLst/>
              <a:uLnTx/>
              <a:uFillTx/>
              <a:latin typeface="Century Gothic" panose="020B050202020202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black">
                  <a:lumMod val="75000"/>
                  <a:lumOff val="25000"/>
                </a:prstClr>
              </a:solidFill>
              <a:effectLst/>
              <a:uLnTx/>
              <a:uFillTx/>
              <a:latin typeface="Century Gothic" panose="020B050202020202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65CE74E-AB26-4998-AD42-012C4C1AD076}" type="slidenum">
              <a:rPr kumimoji="0" lang="zh-CN" altLang="en-US" sz="1000" b="0" i="0" u="none" strike="noStrike" kern="1200" cap="none" spc="0" normalizeH="0" baseline="0" noProof="0" smtClean="0">
                <a:ln>
                  <a:noFill/>
                </a:ln>
                <a:solidFill>
                  <a:prstClr val="black">
                    <a:lumMod val="75000"/>
                    <a:lumOff val="25000"/>
                  </a:prstClr>
                </a:solidFill>
                <a:effectLst/>
                <a:uLnTx/>
                <a:uFillTx/>
                <a:latin typeface="Century Gothic" panose="020B0502020202020204"/>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000" b="0" i="0" u="none" strike="noStrike" kern="1200" cap="none" spc="0" normalizeH="0" baseline="0" noProof="0">
              <a:ln>
                <a:noFill/>
              </a:ln>
              <a:solidFill>
                <a:prstClr val="black">
                  <a:lumMod val="75000"/>
                  <a:lumOff val="25000"/>
                </a:prstClr>
              </a:solidFill>
              <a:effectLst/>
              <a:uLnTx/>
              <a:uFillTx/>
              <a:latin typeface="Century Gothic" panose="020B0502020202020204"/>
              <a:ea typeface="宋体" panose="02010600030101010101" pitchFamily="2" charset="-122"/>
              <a:cs typeface="+mn-cs"/>
            </a:endParaRP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479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9567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44382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theme" Target="../theme/theme10.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image" Target="../media/image6.jpg"/><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theme" Target="../theme/theme11.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54.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13.xml"/><Relationship Id="rId1" Type="http://schemas.openxmlformats.org/officeDocument/2006/relationships/slideLayout" Target="../slideLayouts/slideLayout55.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14.xml"/><Relationship Id="rId1" Type="http://schemas.openxmlformats.org/officeDocument/2006/relationships/slideLayout" Target="../slideLayouts/slideLayout56.xml"/><Relationship Id="rId4" Type="http://schemas.openxmlformats.org/officeDocument/2006/relationships/image" Target="../media/image1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6.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8.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9.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39753410"/>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zh-CN"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8155658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755115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46CE7D5-CF57-46EF-B807-FDD0502418D4}" type="datetimeFigureOut">
              <a:rPr lang="en-US" smtClean="0"/>
              <a:t>11/19/2021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76995421"/>
      </p:ext>
    </p:extLst>
  </p:cSld>
  <p:clrMap bg1="lt1" tx1="dk1" bg2="lt2" tx2="dk2" accent1="accent1" accent2="accent2" accent3="accent3" accent4="accent4" accent5="accent5" accent6="accent6" hlink="hlink" folHlink="folHlink"/>
  <p:sldLayoutIdLst>
    <p:sldLayoutId id="2147483922" r:id="rId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5586B75A-687E-405C-8A0B-8D00578BA2C3}" type="datetimeFigureOut">
              <a:rPr lang="en-US" smtClean="0"/>
              <a:pPr/>
              <a:t>11/19/2021</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07237401"/>
      </p:ext>
    </p:extLst>
  </p:cSld>
  <p:clrMap bg1="lt1" tx1="dk1" bg2="lt2" tx2="dk2" accent1="accent1" accent2="accent2" accent3="accent3" accent4="accent4" accent5="accent5" accent6="accent6" hlink="hlink" folHlink="folHlink"/>
  <p:sldLayoutIdLst>
    <p:sldLayoutId id="2147483924" r:id="rId1"/>
  </p:sldLayoutIdLst>
  <p:hf sldNum="0" hdr="0" ftr="0" dt="0"/>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86B75A-687E-405C-8A0B-8D00578BA2C3}" type="datetimeFigureOut">
              <a:rPr lang="en-US" smtClean="0"/>
              <a:pPr/>
              <a:t>11/19/2021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5376058"/>
      </p:ext>
    </p:extLst>
  </p:cSld>
  <p:clrMap bg1="lt1" tx1="dk1" bg2="lt2" tx2="dk2" accent1="accent1" accent2="accent2" accent3="accent3" accent4="accent4" accent5="accent5" accent6="accent6" hlink="hlink" folHlink="folHlink"/>
  <p:sldLayoutIdLst>
    <p:sldLayoutId id="2147483926" r:id="rId1"/>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6425748"/>
      </p:ext>
    </p:ext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36472498"/>
      </p:ext>
    </p:extLst>
  </p:cSld>
  <p:clrMap bg1="lt1" tx1="dk1" bg2="lt2" tx2="dk2" accent1="accent1" accent2="accent2" accent3="accent3" accent4="accent4" accent5="accent5" accent6="accent6" hlink="hlink" folHlink="folHlink"/>
  <p:sldLayoutIdLst>
    <p:sldLayoutId id="2147483666" r:id="rId1"/>
    <p:sldLayoutId id="2147483812" r:id="rId2"/>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40738940"/>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80827672"/>
      </p:ext>
    </p:extLst>
  </p:cSld>
  <p:clrMap bg1="lt1" tx1="dk1" bg2="lt2" tx2="dk2" accent1="accent1" accent2="accent2" accent3="accent3" accent4="accent4" accent5="accent5" accent6="accent6" hlink="hlink" folHlink="folHlink"/>
  <p:sldLayoutIdLst>
    <p:sldLayoutId id="2147483755" r:id="rId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5CE74E-AB26-4998-AD42-012C4C1AD076}"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68012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54339378"/>
      </p:ext>
    </p:extLst>
  </p:cSld>
  <p:clrMap bg1="lt1" tx1="dk1" bg2="lt2" tx2="dk2" accent1="accent1" accent2="accent2" accent3="accent3" accent4="accent4" accent5="accent5" accent6="accent6" hlink="hlink" folHlink="folHlink"/>
  <p:sldLayoutIdLst>
    <p:sldLayoutId id="2147483757" r:id="rId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92409428"/>
      </p:ext>
    </p:extLst>
  </p:cSld>
  <p:clrMap bg1="lt1" tx1="dk1" bg2="lt2" tx2="dk2" accent1="accent1" accent2="accent2" accent3="accent3" accent4="accent4" accent5="accent5" accent6="accent6" hlink="hlink" folHlink="folHlink"/>
  <p:sldLayoutIdLst>
    <p:sldLayoutId id="2147483759" r:id="rId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97B5FA-0921-464F-AAE1-844C04324D75}" type="datetimeFigureOut">
              <a:rPr lang="zh-CN" altLang="en-US" smtClean="0"/>
              <a:t>2021/11/19</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82164655"/>
      </p:ext>
    </p:extLst>
  </p:cSld>
  <p:clrMap bg1="lt1" tx1="dk1" bg2="lt2" tx2="dk2" accent1="accent1" accent2="accent2" accent3="accent3" accent4="accent4" accent5="accent5" accent6="accent6" hlink="hlink" folHlink="folHlink"/>
  <p:sldLayoutIdLst>
    <p:sldLayoutId id="2147483761" r:id="rId1"/>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0.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a:extLst>
              <a:ext uri="{FF2B5EF4-FFF2-40B4-BE49-F238E27FC236}">
                <a16:creationId xmlns:a16="http://schemas.microsoft.com/office/drawing/2014/main" id="{25A3B017-8354-414E-9FA6-C81B6B24FF6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pic>
        <p:nvPicPr>
          <p:cNvPr id="7" name="Picture Placeholder 7" descr="Building image">
            <a:extLst>
              <a:ext uri="{FF2B5EF4-FFF2-40B4-BE49-F238E27FC236}">
                <a16:creationId xmlns:a16="http://schemas.microsoft.com/office/drawing/2014/main" id="{31A0C8C1-97C3-4C32-BA3C-01123F38E7F5}"/>
              </a:ext>
              <a:ext uri="{C183D7F6-B498-43B3-948B-1728B52AA6E4}">
                <adec:decorative xmlns:adec="http://schemas.microsoft.com/office/drawing/2017/decorative" val="0"/>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810" r="20810"/>
          <a:stretch>
            <a:fillRect/>
          </a:stretch>
        </p:blipFill>
        <p:spPr>
          <a:xfrm>
            <a:off x="996526" y="372822"/>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8" name="Hexagon 7">
            <a:extLst>
              <a:ext uri="{FF2B5EF4-FFF2-40B4-BE49-F238E27FC236}">
                <a16:creationId xmlns:a16="http://schemas.microsoft.com/office/drawing/2014/main" id="{072147A7-1759-4F16-A29E-8ED028734DF2}"/>
              </a:ext>
              <a:ext uri="{C183D7F6-B498-43B3-948B-1728B52AA6E4}">
                <adec:decorative xmlns:adec="http://schemas.microsoft.com/office/drawing/2017/decorative" val="1"/>
              </a:ext>
            </a:extLst>
          </p:cNvPr>
          <p:cNvSpPr/>
          <p:nvPr/>
        </p:nvSpPr>
        <p:spPr>
          <a:xfrm rot="16200000">
            <a:off x="2004288" y="1970625"/>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9" name="Group 8" descr="Company initials and name grouped block">
            <a:extLst>
              <a:ext uri="{FF2B5EF4-FFF2-40B4-BE49-F238E27FC236}">
                <a16:creationId xmlns:a16="http://schemas.microsoft.com/office/drawing/2014/main" id="{A5FB4FD1-62B6-456B-8E4C-60DD294D99E2}"/>
              </a:ext>
            </a:extLst>
          </p:cNvPr>
          <p:cNvGrpSpPr/>
          <p:nvPr/>
        </p:nvGrpSpPr>
        <p:grpSpPr>
          <a:xfrm>
            <a:off x="2297197" y="2407577"/>
            <a:ext cx="1953676" cy="1211850"/>
            <a:chOff x="3467668" y="2947109"/>
            <a:chExt cx="1953676" cy="1211850"/>
          </a:xfrm>
        </p:grpSpPr>
        <p:sp>
          <p:nvSpPr>
            <p:cNvPr id="10" name="TextBox 9">
              <a:extLst>
                <a:ext uri="{FF2B5EF4-FFF2-40B4-BE49-F238E27FC236}">
                  <a16:creationId xmlns:a16="http://schemas.microsoft.com/office/drawing/2014/main" id="{2F6986C7-7387-4EF7-B5F5-705A535B4155}"/>
                </a:ext>
              </a:extLst>
            </p:cNvPr>
            <p:cNvSpPr txBox="1"/>
            <p:nvPr/>
          </p:nvSpPr>
          <p:spPr>
            <a:xfrm>
              <a:off x="3467668" y="2947109"/>
              <a:ext cx="195367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3F3F3F"/>
                  </a:solidFill>
                  <a:effectLst/>
                  <a:uLnTx/>
                  <a:uFillTx/>
                  <a:latin typeface="Cooper Black" panose="0208090404030B020404" pitchFamily="18" charset="0"/>
                  <a:ea typeface="+mn-ea"/>
                  <a:cs typeface="+mn-cs"/>
                </a:rPr>
                <a:t>PSAT</a:t>
              </a:r>
            </a:p>
          </p:txBody>
        </p:sp>
        <p:sp>
          <p:nvSpPr>
            <p:cNvPr id="11" name="TextBox 10">
              <a:extLst>
                <a:ext uri="{FF2B5EF4-FFF2-40B4-BE49-F238E27FC236}">
                  <a16:creationId xmlns:a16="http://schemas.microsoft.com/office/drawing/2014/main" id="{450EAEE8-FEBB-4BDB-BB18-821D7CDFB29D}"/>
                </a:ext>
              </a:extLst>
            </p:cNvPr>
            <p:cNvSpPr txBox="1"/>
            <p:nvPr/>
          </p:nvSpPr>
          <p:spPr>
            <a:xfrm>
              <a:off x="3780414" y="3697294"/>
              <a:ext cx="1328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3F3F3F"/>
                  </a:solidFill>
                  <a:effectLst/>
                  <a:uLnTx/>
                  <a:uFillTx/>
                  <a:latin typeface="Calibri Light" panose="020F0302020204030204" pitchFamily="34" charset="0"/>
                  <a:ea typeface="+mn-ea"/>
                  <a:cs typeface="Calibri Light" panose="020F0302020204030204" pitchFamily="34" charset="0"/>
                </a:rPr>
                <a:t>PROJECT</a:t>
              </a:r>
              <a:r>
                <a:rPr kumimoji="0" lang="en-US" sz="2400" b="0" i="0" u="none" strike="noStrike" kern="1200" cap="none" spc="0" normalizeH="0" baseline="0" noProof="0" dirty="0">
                  <a:ln>
                    <a:noFill/>
                  </a:ln>
                  <a:solidFill>
                    <a:srgbClr val="3F3F3F"/>
                  </a:solidFill>
                  <a:effectLst/>
                  <a:uLnTx/>
                  <a:uFillTx/>
                  <a:latin typeface="Calibri Light" panose="020F0302020204030204" pitchFamily="34" charset="0"/>
                  <a:ea typeface="+mn-ea"/>
                  <a:cs typeface="Calibri Light" panose="020F0302020204030204" pitchFamily="34" charset="0"/>
                </a:rPr>
                <a:t> </a:t>
              </a:r>
            </a:p>
          </p:txBody>
        </p:sp>
      </p:grpSp>
      <p:sp>
        <p:nvSpPr>
          <p:cNvPr id="12" name="Title 3">
            <a:extLst>
              <a:ext uri="{FF2B5EF4-FFF2-40B4-BE49-F238E27FC236}">
                <a16:creationId xmlns:a16="http://schemas.microsoft.com/office/drawing/2014/main" id="{947561E3-D2ED-4E40-A8EC-FFB358F07A02}"/>
              </a:ext>
            </a:extLst>
          </p:cNvPr>
          <p:cNvSpPr txBox="1">
            <a:spLocks/>
          </p:cNvSpPr>
          <p:nvPr/>
        </p:nvSpPr>
        <p:spPr>
          <a:xfrm>
            <a:off x="5739092" y="1512649"/>
            <a:ext cx="4911633" cy="178985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002060"/>
                </a:solidFill>
                <a:effectLst>
                  <a:reflection blurRad="6350" stA="55000" endA="300" endPos="45500" dir="5400000" sy="-100000" algn="bl" rotWithShape="0"/>
                </a:effectLst>
                <a:uLnTx/>
                <a:uFillTx/>
                <a:latin typeface="Rockwell" panose="02060603020205020403" pitchFamily="18" charset="0"/>
                <a:ea typeface="+mj-ea"/>
                <a:cs typeface="+mj-cs"/>
              </a:rPr>
              <a:t>PRESENTED BY</a:t>
            </a:r>
          </a:p>
        </p:txBody>
      </p:sp>
      <p:sp>
        <p:nvSpPr>
          <p:cNvPr id="13" name="Text Placeholder 4">
            <a:extLst>
              <a:ext uri="{FF2B5EF4-FFF2-40B4-BE49-F238E27FC236}">
                <a16:creationId xmlns:a16="http://schemas.microsoft.com/office/drawing/2014/main" id="{E9CB89A8-2FE4-4E6B-9CB1-22C1EA2ADE7A}"/>
              </a:ext>
            </a:extLst>
          </p:cNvPr>
          <p:cNvSpPr txBox="1">
            <a:spLocks/>
          </p:cNvSpPr>
          <p:nvPr/>
        </p:nvSpPr>
        <p:spPr>
          <a:xfrm>
            <a:off x="5774472" y="2171834"/>
            <a:ext cx="4911633" cy="21334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1" i="0" u="none" strike="noStrike" kern="1200" cap="none" spc="0" normalizeH="0" baseline="0" noProof="0" dirty="0">
                <a:ln>
                  <a:noFill/>
                </a:ln>
                <a:solidFill>
                  <a:prstClr val="black"/>
                </a:solidFill>
                <a:effectLst/>
                <a:uLnTx/>
                <a:uFillTx/>
                <a:latin typeface="Gabriola" panose="04040605051002020D02" pitchFamily="82" charset="0"/>
                <a:ea typeface="+mn-ea"/>
                <a:cs typeface="+mn-cs"/>
              </a:rPr>
              <a:t>JASWANTH GODAVARTHI</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1" i="0" u="none" strike="noStrike" kern="1200" cap="none" spc="0" normalizeH="0" baseline="0" noProof="0" dirty="0">
                <a:ln>
                  <a:noFill/>
                </a:ln>
                <a:solidFill>
                  <a:prstClr val="black"/>
                </a:solidFill>
                <a:effectLst/>
                <a:uLnTx/>
                <a:uFillTx/>
                <a:latin typeface="Gabriola" panose="04040605051002020D02" pitchFamily="82" charset="0"/>
                <a:ea typeface="+mn-ea"/>
                <a:cs typeface="+mn-cs"/>
              </a:rPr>
              <a:t>HARIISH G</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1" i="0" u="none" strike="noStrike" kern="1200" cap="none" spc="0" normalizeH="0" baseline="0" noProof="0" dirty="0">
                <a:ln>
                  <a:noFill/>
                </a:ln>
                <a:solidFill>
                  <a:prstClr val="black"/>
                </a:solidFill>
                <a:effectLst/>
                <a:uLnTx/>
                <a:uFillTx/>
                <a:latin typeface="Gabriola" panose="04040605051002020D02" pitchFamily="82" charset="0"/>
                <a:ea typeface="+mn-ea"/>
                <a:cs typeface="+mn-cs"/>
              </a:rPr>
              <a:t>VAKADA ROHIT</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1" i="0" u="none" strike="noStrike" kern="1200" cap="none" spc="0" normalizeH="0" baseline="0" noProof="0" dirty="0">
                <a:ln>
                  <a:noFill/>
                </a:ln>
                <a:solidFill>
                  <a:prstClr val="black"/>
                </a:solidFill>
                <a:effectLst/>
                <a:uLnTx/>
                <a:uFillTx/>
                <a:latin typeface="Gabriola" panose="04040605051002020D02" pitchFamily="82" charset="0"/>
                <a:ea typeface="+mn-ea"/>
                <a:cs typeface="+mn-cs"/>
              </a:rPr>
              <a:t>THARUUN M</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1" i="0" u="none" strike="noStrike" kern="1200" cap="none" spc="0" normalizeH="0" baseline="0" noProof="0" dirty="0">
                <a:ln>
                  <a:noFill/>
                </a:ln>
                <a:solidFill>
                  <a:prstClr val="black"/>
                </a:solidFill>
                <a:effectLst/>
                <a:uLnTx/>
                <a:uFillTx/>
                <a:latin typeface="Gabriola" panose="04040605051002020D02" pitchFamily="82" charset="0"/>
                <a:ea typeface="+mn-ea"/>
                <a:cs typeface="+mn-cs"/>
              </a:rPr>
              <a:t>ARUNKUMAR J</a:t>
            </a:r>
          </a:p>
        </p:txBody>
      </p:sp>
    </p:spTree>
    <p:extLst>
      <p:ext uri="{BB962C8B-B14F-4D97-AF65-F5344CB8AC3E}">
        <p14:creationId xmlns:p14="http://schemas.microsoft.com/office/powerpoint/2010/main" val="3012700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F6A852-EB4C-4183-AA3A-08FDBDF3FCF1}"/>
              </a:ext>
            </a:extLst>
          </p:cNvPr>
          <p:cNvSpPr txBox="1"/>
          <p:nvPr/>
        </p:nvSpPr>
        <p:spPr>
          <a:xfrm>
            <a:off x="609559" y="905154"/>
            <a:ext cx="7138259"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50" normalizeH="0" baseline="0" noProof="0" dirty="0">
                <a:ln w="0">
                  <a:solidFill>
                    <a:srgbClr val="4472C4">
                      <a:lumMod val="60000"/>
                      <a:lumOff val="40000"/>
                    </a:srgbClr>
                  </a:solidFill>
                </a:ln>
                <a:solidFill>
                  <a:schemeClr val="accent3">
                    <a:lumMod val="75000"/>
                  </a:schemeClr>
                </a:solidFill>
                <a:effectLst>
                  <a:innerShdw blurRad="63500" dist="50800" dir="13500000">
                    <a:srgbClr val="000000">
                      <a:alpha val="50000"/>
                    </a:srgbClr>
                  </a:innerShdw>
                  <a:reflection blurRad="88900" stA="30000" endPos="51000" dist="50800" dir="5400000" sy="-100000" algn="bl" rotWithShape="0"/>
                </a:effectLst>
                <a:uLnTx/>
                <a:uFillTx/>
                <a:latin typeface="Bahnschrift" panose="020B0502040204020203" pitchFamily="34" charset="0"/>
                <a:ea typeface="+mn-ea"/>
                <a:cs typeface="+mn-cs"/>
              </a:rPr>
              <a:t>PATTERN RECOGNITION</a:t>
            </a:r>
          </a:p>
        </p:txBody>
      </p:sp>
      <p:sp>
        <p:nvSpPr>
          <p:cNvPr id="4" name="TextBox 3">
            <a:extLst>
              <a:ext uri="{FF2B5EF4-FFF2-40B4-BE49-F238E27FC236}">
                <a16:creationId xmlns:a16="http://schemas.microsoft.com/office/drawing/2014/main" id="{2602AB1E-B784-451E-B556-212401E1D5C1}"/>
              </a:ext>
            </a:extLst>
          </p:cNvPr>
          <p:cNvSpPr txBox="1"/>
          <p:nvPr/>
        </p:nvSpPr>
        <p:spPr>
          <a:xfrm>
            <a:off x="1032385" y="2854338"/>
            <a:ext cx="7850482" cy="3365473"/>
          </a:xfrm>
          <a:prstGeom prst="rect">
            <a:avLst/>
          </a:prstGeom>
          <a:noFill/>
        </p:spPr>
        <p:txBody>
          <a:bodyPr wrap="non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rebuchet MS" panose="020B0603020202020204"/>
                <a:ea typeface="+mn-ea"/>
                <a:cs typeface="+mn-cs"/>
              </a:rPr>
              <a:t>Patterns observed are for ‘True’ or ‘False’.</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rebuchet MS" panose="020B0603020202020204"/>
                <a:ea typeface="+mn-ea"/>
                <a:cs typeface="+mn-cs"/>
              </a:rPr>
              <a:t>True is when there is no obstacle and false is when there is an obstacle</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rebuchet MS" panose="020B0603020202020204"/>
                <a:ea typeface="+mn-ea"/>
                <a:cs typeface="+mn-cs"/>
              </a:rPr>
              <a:t>For the case being ‘True’ the robot proceeds further</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rebuchet MS" panose="020B0603020202020204"/>
                <a:ea typeface="+mn-ea"/>
                <a:cs typeface="+mn-cs"/>
              </a:rPr>
              <a:t>For the case being ‘False’ the robot takes another path</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IN" sz="1800" b="0" i="0" u="none" strike="noStrike" kern="1200" cap="none" spc="0" normalizeH="0" baseline="0" noProof="0" dirty="0">
                <a:ln>
                  <a:noFill/>
                </a:ln>
                <a:solidFill>
                  <a:prstClr val="black"/>
                </a:solidFill>
                <a:effectLst/>
                <a:uLnTx/>
                <a:uFillTx/>
                <a:latin typeface="Trebuchet MS" panose="020B0603020202020204"/>
                <a:ea typeface="+mn-ea"/>
                <a:cs typeface="+mn-cs"/>
              </a:rPr>
              <a:t>At every point it looks for all possible ways</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rebuchet MS" panose="020B0603020202020204"/>
              <a:ea typeface="+mn-ea"/>
              <a:cs typeface="+mn-cs"/>
            </a:endParaRPr>
          </a:p>
        </p:txBody>
      </p:sp>
      <p:sp>
        <p:nvSpPr>
          <p:cNvPr id="2" name="Rectangle 1">
            <a:extLst>
              <a:ext uri="{FF2B5EF4-FFF2-40B4-BE49-F238E27FC236}">
                <a16:creationId xmlns:a16="http://schemas.microsoft.com/office/drawing/2014/main" id="{889EA422-46C3-4F03-9EFB-270783D9CB4C}"/>
              </a:ext>
            </a:extLst>
          </p:cNvPr>
          <p:cNvSpPr/>
          <p:nvPr/>
        </p:nvSpPr>
        <p:spPr>
          <a:xfrm>
            <a:off x="8833223" y="3429000"/>
            <a:ext cx="3129281" cy="19842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pic>
        <p:nvPicPr>
          <p:cNvPr id="1026" name="Picture 2" descr="Pattern Recognition and Machine Learning: Overview, Importance, and  Application">
            <a:extLst>
              <a:ext uri="{FF2B5EF4-FFF2-40B4-BE49-F238E27FC236}">
                <a16:creationId xmlns:a16="http://schemas.microsoft.com/office/drawing/2014/main" id="{0CC4556D-B913-4E7F-BEA6-7B5116564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613" y="3480629"/>
            <a:ext cx="2984500" cy="18810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509C80-4E98-49EB-A856-201DAF438BFB}"/>
              </a:ext>
            </a:extLst>
          </p:cNvPr>
          <p:cNvSpPr txBox="1"/>
          <p:nvPr/>
        </p:nvSpPr>
        <p:spPr>
          <a:xfrm>
            <a:off x="1032385" y="1674595"/>
            <a:ext cx="8554066" cy="646331"/>
          </a:xfrm>
          <a:prstGeom prst="rect">
            <a:avLst/>
          </a:prstGeom>
          <a:noFill/>
        </p:spPr>
        <p:txBody>
          <a:bodyPr wrap="square" rtlCol="0">
            <a:spAutoFit/>
          </a:bodyPr>
          <a:lstStyle/>
          <a:p>
            <a:r>
              <a:rPr kumimoji="0" lang="en-US" sz="1800" b="1" i="1" u="none" strike="noStrike" kern="1200" cap="none" spc="0" normalizeH="0" baseline="0" noProof="0" dirty="0">
                <a:ln>
                  <a:noFill/>
                </a:ln>
                <a:solidFill>
                  <a:prstClr val="black"/>
                </a:solidFill>
                <a:effectLst/>
                <a:uLnTx/>
                <a:uFillTx/>
                <a:latin typeface="Trebuchet MS" panose="020B0603020202020204"/>
                <a:ea typeface="+mn-ea"/>
                <a:cs typeface="+mn-cs"/>
              </a:rPr>
              <a:t>Pattern recognition is looking for similarities within decomposed problems</a:t>
            </a:r>
          </a:p>
          <a:p>
            <a:endParaRPr lang="en-IN" b="1" i="1" dirty="0"/>
          </a:p>
        </p:txBody>
      </p:sp>
      <p:sp>
        <p:nvSpPr>
          <p:cNvPr id="7" name="TextBox 6">
            <a:extLst>
              <a:ext uri="{FF2B5EF4-FFF2-40B4-BE49-F238E27FC236}">
                <a16:creationId xmlns:a16="http://schemas.microsoft.com/office/drawing/2014/main" id="{736C5A8C-45AA-438F-9CE3-90AC867F607B}"/>
              </a:ext>
            </a:extLst>
          </p:cNvPr>
          <p:cNvSpPr txBox="1"/>
          <p:nvPr/>
        </p:nvSpPr>
        <p:spPr>
          <a:xfrm>
            <a:off x="1032385" y="2471697"/>
            <a:ext cx="5909188" cy="369332"/>
          </a:xfrm>
          <a:prstGeom prst="rect">
            <a:avLst/>
          </a:prstGeom>
          <a:noFill/>
        </p:spPr>
        <p:txBody>
          <a:bodyPr wrap="square" rtlCol="0">
            <a:spAutoFit/>
          </a:bodyPr>
          <a:lstStyle/>
          <a:p>
            <a:r>
              <a:rPr lang="en-IN" b="1" dirty="0">
                <a:latin typeface="Rockwell" panose="02060603020205020403" pitchFamily="18" charset="0"/>
              </a:rPr>
              <a:t>Patterns found in our programs include</a:t>
            </a:r>
          </a:p>
        </p:txBody>
      </p:sp>
      <p:cxnSp>
        <p:nvCxnSpPr>
          <p:cNvPr id="9" name="Straight Connector 8">
            <a:extLst>
              <a:ext uri="{FF2B5EF4-FFF2-40B4-BE49-F238E27FC236}">
                <a16:creationId xmlns:a16="http://schemas.microsoft.com/office/drawing/2014/main" id="{7808A22B-D8A3-4C37-9151-3E4C6557F0AB}"/>
              </a:ext>
            </a:extLst>
          </p:cNvPr>
          <p:cNvCxnSpPr/>
          <p:nvPr/>
        </p:nvCxnSpPr>
        <p:spPr>
          <a:xfrm>
            <a:off x="1120877" y="2222604"/>
            <a:ext cx="8583562"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57974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矩形: 圆角 157">
            <a:extLst>
              <a:ext uri="{FF2B5EF4-FFF2-40B4-BE49-F238E27FC236}">
                <a16:creationId xmlns:a16="http://schemas.microsoft.com/office/drawing/2014/main" id="{7850DDC9-1AA8-40C1-B1F3-768F2B4CD6BA}"/>
              </a:ext>
            </a:extLst>
          </p:cNvPr>
          <p:cNvSpPr/>
          <p:nvPr/>
        </p:nvSpPr>
        <p:spPr>
          <a:xfrm>
            <a:off x="0" y="29788"/>
            <a:ext cx="12192000" cy="6858000"/>
          </a:xfrm>
          <a:prstGeom prst="roundRect">
            <a:avLst>
              <a:gd name="adj" fmla="val 0"/>
            </a:avLst>
          </a:prstGeom>
          <a:solidFill>
            <a:srgbClr val="F7F8F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0" name="椭圆 159">
            <a:extLst>
              <a:ext uri="{FF2B5EF4-FFF2-40B4-BE49-F238E27FC236}">
                <a16:creationId xmlns:a16="http://schemas.microsoft.com/office/drawing/2014/main" id="{2E27C213-650B-4FDB-B497-4D842AF67781}"/>
              </a:ext>
            </a:extLst>
          </p:cNvPr>
          <p:cNvSpPr/>
          <p:nvPr/>
        </p:nvSpPr>
        <p:spPr>
          <a:xfrm>
            <a:off x="4470906" y="6555902"/>
            <a:ext cx="604196" cy="604196"/>
          </a:xfrm>
          <a:prstGeom prst="ellipse">
            <a:avLst/>
          </a:prstGeom>
          <a:gradFill flip="none" rotWithShape="1">
            <a:gsLst>
              <a:gs pos="0">
                <a:schemeClr val="accent3"/>
              </a:gs>
              <a:gs pos="100000">
                <a:schemeClr val="accent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a:extLst>
              <a:ext uri="{FF2B5EF4-FFF2-40B4-BE49-F238E27FC236}">
                <a16:creationId xmlns:a16="http://schemas.microsoft.com/office/drawing/2014/main" id="{6A75718D-10D0-4B98-AEE3-35CF234D98F5}"/>
              </a:ext>
            </a:extLst>
          </p:cNvPr>
          <p:cNvSpPr/>
          <p:nvPr/>
        </p:nvSpPr>
        <p:spPr>
          <a:xfrm>
            <a:off x="389831" y="1773033"/>
            <a:ext cx="492646" cy="492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文本框 161">
            <a:extLst>
              <a:ext uri="{FF2B5EF4-FFF2-40B4-BE49-F238E27FC236}">
                <a16:creationId xmlns:a16="http://schemas.microsoft.com/office/drawing/2014/main" id="{D3CCDD2E-41BF-44EC-A7B4-07D24845F556}"/>
              </a:ext>
            </a:extLst>
          </p:cNvPr>
          <p:cNvSpPr txBox="1"/>
          <p:nvPr/>
        </p:nvSpPr>
        <p:spPr>
          <a:xfrm>
            <a:off x="1306846" y="413975"/>
            <a:ext cx="3438774" cy="584775"/>
          </a:xfrm>
          <a:prstGeom prst="rect">
            <a:avLst/>
          </a:prstGeom>
          <a:noFill/>
        </p:spPr>
        <p:txBody>
          <a:bodyPr wrap="square">
            <a:spAutoFit/>
          </a:bodyPr>
          <a:lstStyle/>
          <a:p>
            <a:r>
              <a:rPr lang="en-US" altLang="zh-CN" sz="3200" b="1" dirty="0">
                <a:ln w="0"/>
                <a:solidFill>
                  <a:schemeClr val="accent1">
                    <a:lumMod val="75000"/>
                  </a:schemeClr>
                </a:solidFill>
                <a:effectLst>
                  <a:reflection blurRad="6350" stA="53000" endA="300" endPos="35500" dir="5400000" sy="-90000" algn="bl" rotWithShape="0"/>
                </a:effectLst>
                <a:latin typeface="Rockwell" panose="02060603020205020403" pitchFamily="18" charset="0"/>
                <a:ea typeface="Artifakt Element" panose="020B0503050000020004" pitchFamily="34" charset="0"/>
              </a:rPr>
              <a:t>ABSTRACTION</a:t>
            </a:r>
          </a:p>
        </p:txBody>
      </p:sp>
      <p:sp>
        <p:nvSpPr>
          <p:cNvPr id="163" name="矩形 162">
            <a:extLst>
              <a:ext uri="{FF2B5EF4-FFF2-40B4-BE49-F238E27FC236}">
                <a16:creationId xmlns:a16="http://schemas.microsoft.com/office/drawing/2014/main" id="{C0DC9C1B-1882-468C-8D0B-4215088C1773}"/>
              </a:ext>
            </a:extLst>
          </p:cNvPr>
          <p:cNvSpPr/>
          <p:nvPr/>
        </p:nvSpPr>
        <p:spPr>
          <a:xfrm>
            <a:off x="1044403" y="1169046"/>
            <a:ext cx="8584959" cy="617477"/>
          </a:xfrm>
          <a:prstGeom prst="rect">
            <a:avLst/>
          </a:prstGeom>
        </p:spPr>
        <p:txBody>
          <a:bodyPr wrap="square">
            <a:spAutoFit/>
          </a:bodyPr>
          <a:lstStyle/>
          <a:p>
            <a:pPr marL="285750" indent="-285750">
              <a:lnSpc>
                <a:spcPct val="125000"/>
              </a:lnSpc>
              <a:buFont typeface="Wingdings" panose="05000000000000000000" pitchFamily="2" charset="2"/>
              <a:buChar char="Ø"/>
            </a:pPr>
            <a:r>
              <a:rPr lang="en-US" sz="1400" b="1" dirty="0">
                <a:solidFill>
                  <a:srgbClr val="000000"/>
                </a:solidFill>
                <a:latin typeface="Artifakt Element" panose="020B0503050000020004" pitchFamily="34" charset="0"/>
                <a:ea typeface="Artifakt Element" panose="020B0503050000020004" pitchFamily="34" charset="0"/>
              </a:rPr>
              <a:t>Here </a:t>
            </a:r>
            <a:r>
              <a:rPr lang="en-US" sz="1400" b="1" i="0" dirty="0">
                <a:solidFill>
                  <a:srgbClr val="000000"/>
                </a:solidFill>
                <a:effectLst/>
                <a:latin typeface="Artifakt Element" panose="020B0503050000020004" pitchFamily="34" charset="0"/>
                <a:ea typeface="Artifakt Element" panose="020B0503050000020004" pitchFamily="34" charset="0"/>
              </a:rPr>
              <a:t> t</a:t>
            </a:r>
            <a:r>
              <a:rPr lang="en-US" sz="1400" b="1" dirty="0">
                <a:solidFill>
                  <a:srgbClr val="000000"/>
                </a:solidFill>
                <a:latin typeface="Artifakt Element" panose="020B0503050000020004" pitchFamily="34" charset="0"/>
                <a:ea typeface="Artifakt Element" panose="020B0503050000020004" pitchFamily="34" charset="0"/>
              </a:rPr>
              <a:t>he primary objective of the solution is</a:t>
            </a:r>
            <a:r>
              <a:rPr lang="en-US" sz="1400" b="1" i="0" dirty="0">
                <a:solidFill>
                  <a:srgbClr val="000000"/>
                </a:solidFill>
                <a:effectLst/>
                <a:latin typeface="Artifakt Element" panose="020B0503050000020004" pitchFamily="34" charset="0"/>
                <a:ea typeface="Artifakt Element" panose="020B0503050000020004" pitchFamily="34" charset="0"/>
              </a:rPr>
              <a:t> based on turning point strategy for solving the problem of robot path planning .</a:t>
            </a:r>
            <a:endParaRPr lang="en-US" altLang="zh-CN" sz="1400" b="1" dirty="0">
              <a:solidFill>
                <a:schemeClr val="bg1">
                  <a:lumMod val="65000"/>
                </a:schemeClr>
              </a:solidFill>
              <a:latin typeface="Artifakt Element" panose="020B0503050000020004" pitchFamily="34" charset="0"/>
              <a:ea typeface="Artifakt Element" panose="020B0503050000020004" pitchFamily="34" charset="0"/>
            </a:endParaRPr>
          </a:p>
        </p:txBody>
      </p:sp>
      <p:sp>
        <p:nvSpPr>
          <p:cNvPr id="167" name="椭圆 166">
            <a:extLst>
              <a:ext uri="{FF2B5EF4-FFF2-40B4-BE49-F238E27FC236}">
                <a16:creationId xmlns:a16="http://schemas.microsoft.com/office/drawing/2014/main" id="{44A7D84B-3474-4B00-BE48-07A0D3B2F364}"/>
              </a:ext>
            </a:extLst>
          </p:cNvPr>
          <p:cNvSpPr/>
          <p:nvPr/>
        </p:nvSpPr>
        <p:spPr>
          <a:xfrm>
            <a:off x="553725" y="4855897"/>
            <a:ext cx="346699" cy="346699"/>
          </a:xfrm>
          <a:prstGeom prst="ellipse">
            <a:avLst/>
          </a:prstGeom>
          <a:gradFill flip="none" rotWithShape="1">
            <a:gsLst>
              <a:gs pos="0">
                <a:schemeClr val="accent5"/>
              </a:gs>
              <a:gs pos="100000">
                <a:schemeClr val="accent1">
                  <a:lumMod val="60000"/>
                  <a:lumOff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任意多边形: 形状 311">
            <a:extLst>
              <a:ext uri="{FF2B5EF4-FFF2-40B4-BE49-F238E27FC236}">
                <a16:creationId xmlns:a16="http://schemas.microsoft.com/office/drawing/2014/main" id="{A11D29CC-60C8-4713-9092-F62ACEF61D57}"/>
              </a:ext>
            </a:extLst>
          </p:cNvPr>
          <p:cNvSpPr/>
          <p:nvPr/>
        </p:nvSpPr>
        <p:spPr>
          <a:xfrm>
            <a:off x="3434123" y="3126553"/>
            <a:ext cx="229694" cy="278914"/>
          </a:xfrm>
          <a:custGeom>
            <a:avLst/>
            <a:gdLst>
              <a:gd name="connsiteX0" fmla="*/ 164067 w 229693"/>
              <a:gd name="connsiteY0" fmla="*/ 219030 h 278913"/>
              <a:gd name="connsiteX1" fmla="*/ 164067 w 229693"/>
              <a:gd name="connsiteY1" fmla="*/ 262507 h 278913"/>
              <a:gd name="connsiteX2" fmla="*/ 147660 w 229693"/>
              <a:gd name="connsiteY2" fmla="*/ 278914 h 278913"/>
              <a:gd name="connsiteX3" fmla="*/ 82033 w 229693"/>
              <a:gd name="connsiteY3" fmla="*/ 278914 h 278913"/>
              <a:gd name="connsiteX4" fmla="*/ 65627 w 229693"/>
              <a:gd name="connsiteY4" fmla="*/ 262507 h 278913"/>
              <a:gd name="connsiteX5" fmla="*/ 65627 w 229693"/>
              <a:gd name="connsiteY5" fmla="*/ 219030 h 278913"/>
              <a:gd name="connsiteX6" fmla="*/ 0 w 229693"/>
              <a:gd name="connsiteY6" fmla="*/ 114847 h 278913"/>
              <a:gd name="connsiteX7" fmla="*/ 114847 w 229693"/>
              <a:gd name="connsiteY7" fmla="*/ 0 h 278913"/>
              <a:gd name="connsiteX8" fmla="*/ 229694 w 229693"/>
              <a:gd name="connsiteY8" fmla="*/ 114847 h 278913"/>
              <a:gd name="connsiteX9" fmla="*/ 164067 w 229693"/>
              <a:gd name="connsiteY9" fmla="*/ 219030 h 278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693" h="278913">
                <a:moveTo>
                  <a:pt x="164067" y="219030"/>
                </a:moveTo>
                <a:lnTo>
                  <a:pt x="164067" y="262507"/>
                </a:lnTo>
                <a:cubicBezTo>
                  <a:pt x="164067" y="271531"/>
                  <a:pt x="156684" y="278914"/>
                  <a:pt x="147660" y="278914"/>
                </a:cubicBezTo>
                <a:lnTo>
                  <a:pt x="82033" y="278914"/>
                </a:lnTo>
                <a:cubicBezTo>
                  <a:pt x="73010" y="278914"/>
                  <a:pt x="65627" y="271531"/>
                  <a:pt x="65627" y="262507"/>
                </a:cubicBezTo>
                <a:lnTo>
                  <a:pt x="65627" y="219030"/>
                </a:lnTo>
                <a:cubicBezTo>
                  <a:pt x="27071" y="200982"/>
                  <a:pt x="0" y="160786"/>
                  <a:pt x="0" y="114847"/>
                </a:cubicBezTo>
                <a:cubicBezTo>
                  <a:pt x="0" y="51681"/>
                  <a:pt x="51681" y="0"/>
                  <a:pt x="114847" y="0"/>
                </a:cubicBezTo>
                <a:cubicBezTo>
                  <a:pt x="178013" y="0"/>
                  <a:pt x="229694" y="51681"/>
                  <a:pt x="229694" y="114847"/>
                </a:cubicBezTo>
                <a:cubicBezTo>
                  <a:pt x="229694" y="160786"/>
                  <a:pt x="202623" y="200162"/>
                  <a:pt x="164067" y="219030"/>
                </a:cubicBezTo>
                <a:close/>
              </a:path>
            </a:pathLst>
          </a:custGeom>
          <a:noFill/>
          <a:ln w="16401" cap="rnd">
            <a:solidFill>
              <a:schemeClr val="bg1"/>
            </a:solidFill>
            <a:prstDash val="solid"/>
            <a:round/>
          </a:ln>
        </p:spPr>
        <p:txBody>
          <a:bodyPr rtlCol="0" anchor="ctr"/>
          <a:lstStyle/>
          <a:p>
            <a:endParaRPr lang="zh-CN" altLang="en-US"/>
          </a:p>
        </p:txBody>
      </p:sp>
      <p:sp>
        <p:nvSpPr>
          <p:cNvPr id="313" name="任意多边形: 形状 312">
            <a:extLst>
              <a:ext uri="{FF2B5EF4-FFF2-40B4-BE49-F238E27FC236}">
                <a16:creationId xmlns:a16="http://schemas.microsoft.com/office/drawing/2014/main" id="{17F9DE55-262D-4878-BB88-C1865A2F1F53}"/>
              </a:ext>
            </a:extLst>
          </p:cNvPr>
          <p:cNvSpPr/>
          <p:nvPr/>
        </p:nvSpPr>
        <p:spPr>
          <a:xfrm>
            <a:off x="3466936" y="3159366"/>
            <a:ext cx="82033" cy="82033"/>
          </a:xfrm>
          <a:custGeom>
            <a:avLst/>
            <a:gdLst>
              <a:gd name="connsiteX0" fmla="*/ 82033 w 82033"/>
              <a:gd name="connsiteY0" fmla="*/ 0 h 82033"/>
              <a:gd name="connsiteX1" fmla="*/ 0 w 82033"/>
              <a:gd name="connsiteY1" fmla="*/ 82033 h 82033"/>
            </a:gdLst>
            <a:ahLst/>
            <a:cxnLst>
              <a:cxn ang="0">
                <a:pos x="connsiteX0" y="connsiteY0"/>
              </a:cxn>
              <a:cxn ang="0">
                <a:pos x="connsiteX1" y="connsiteY1"/>
              </a:cxn>
            </a:cxnLst>
            <a:rect l="l" t="t" r="r" b="b"/>
            <a:pathLst>
              <a:path w="82033" h="82033">
                <a:moveTo>
                  <a:pt x="82033" y="0"/>
                </a:moveTo>
                <a:cubicBezTo>
                  <a:pt x="36915" y="0"/>
                  <a:pt x="0" y="36915"/>
                  <a:pt x="0" y="82033"/>
                </a:cubicBezTo>
              </a:path>
            </a:pathLst>
          </a:custGeom>
          <a:noFill/>
          <a:ln w="16401" cap="rnd">
            <a:solidFill>
              <a:schemeClr val="bg1"/>
            </a:solidFill>
            <a:prstDash val="solid"/>
            <a:round/>
          </a:ln>
        </p:spPr>
        <p:txBody>
          <a:bodyPr rtlCol="0" anchor="ctr"/>
          <a:lstStyle/>
          <a:p>
            <a:endParaRPr lang="zh-CN" altLang="en-US"/>
          </a:p>
        </p:txBody>
      </p:sp>
      <p:sp>
        <p:nvSpPr>
          <p:cNvPr id="314" name="任意多边形: 形状 313">
            <a:extLst>
              <a:ext uri="{FF2B5EF4-FFF2-40B4-BE49-F238E27FC236}">
                <a16:creationId xmlns:a16="http://schemas.microsoft.com/office/drawing/2014/main" id="{FC2B15B8-C1B6-4115-AE69-ABC1C25A6588}"/>
              </a:ext>
            </a:extLst>
          </p:cNvPr>
          <p:cNvSpPr/>
          <p:nvPr/>
        </p:nvSpPr>
        <p:spPr>
          <a:xfrm>
            <a:off x="3499750" y="3405466"/>
            <a:ext cx="98440" cy="32813"/>
          </a:xfrm>
          <a:custGeom>
            <a:avLst/>
            <a:gdLst>
              <a:gd name="connsiteX0" fmla="*/ 16407 w 98440"/>
              <a:gd name="connsiteY0" fmla="*/ 0 h 32813"/>
              <a:gd name="connsiteX1" fmla="*/ 82033 w 98440"/>
              <a:gd name="connsiteY1" fmla="*/ 0 h 32813"/>
              <a:gd name="connsiteX2" fmla="*/ 98440 w 98440"/>
              <a:gd name="connsiteY2" fmla="*/ 16407 h 32813"/>
              <a:gd name="connsiteX3" fmla="*/ 98440 w 98440"/>
              <a:gd name="connsiteY3" fmla="*/ 16407 h 32813"/>
              <a:gd name="connsiteX4" fmla="*/ 82033 w 98440"/>
              <a:gd name="connsiteY4" fmla="*/ 32813 h 32813"/>
              <a:gd name="connsiteX5" fmla="*/ 16407 w 98440"/>
              <a:gd name="connsiteY5" fmla="*/ 32813 h 32813"/>
              <a:gd name="connsiteX6" fmla="*/ 0 w 98440"/>
              <a:gd name="connsiteY6" fmla="*/ 16407 h 32813"/>
              <a:gd name="connsiteX7" fmla="*/ 0 w 98440"/>
              <a:gd name="connsiteY7" fmla="*/ 16407 h 32813"/>
              <a:gd name="connsiteX8" fmla="*/ 16407 w 98440"/>
              <a:gd name="connsiteY8" fmla="*/ 0 h 3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440" h="32813">
                <a:moveTo>
                  <a:pt x="16407" y="0"/>
                </a:moveTo>
                <a:lnTo>
                  <a:pt x="82033" y="0"/>
                </a:lnTo>
                <a:cubicBezTo>
                  <a:pt x="91057" y="0"/>
                  <a:pt x="98440" y="7383"/>
                  <a:pt x="98440" y="16407"/>
                </a:cubicBezTo>
                <a:lnTo>
                  <a:pt x="98440" y="16407"/>
                </a:lnTo>
                <a:cubicBezTo>
                  <a:pt x="98440" y="25430"/>
                  <a:pt x="91057" y="32813"/>
                  <a:pt x="82033" y="32813"/>
                </a:cubicBezTo>
                <a:lnTo>
                  <a:pt x="16407" y="32813"/>
                </a:lnTo>
                <a:cubicBezTo>
                  <a:pt x="7383" y="32813"/>
                  <a:pt x="0" y="25430"/>
                  <a:pt x="0" y="16407"/>
                </a:cubicBezTo>
                <a:lnTo>
                  <a:pt x="0" y="16407"/>
                </a:lnTo>
                <a:cubicBezTo>
                  <a:pt x="0" y="7383"/>
                  <a:pt x="7383" y="0"/>
                  <a:pt x="16407" y="0"/>
                </a:cubicBezTo>
                <a:close/>
              </a:path>
            </a:pathLst>
          </a:custGeom>
          <a:noFill/>
          <a:ln w="16401" cap="rnd">
            <a:solidFill>
              <a:schemeClr val="bg1"/>
            </a:solidFill>
            <a:prstDash val="solid"/>
            <a:round/>
          </a:ln>
        </p:spPr>
        <p:txBody>
          <a:bodyPr rtlCol="0" anchor="ctr"/>
          <a:lstStyle/>
          <a:p>
            <a:endParaRPr lang="zh-CN" altLang="en-US"/>
          </a:p>
        </p:txBody>
      </p:sp>
      <p:sp>
        <p:nvSpPr>
          <p:cNvPr id="315" name="任意多边形: 形状 314">
            <a:extLst>
              <a:ext uri="{FF2B5EF4-FFF2-40B4-BE49-F238E27FC236}">
                <a16:creationId xmlns:a16="http://schemas.microsoft.com/office/drawing/2014/main" id="{7CB71720-B4B3-4B0A-AF8E-5072F83269EA}"/>
              </a:ext>
            </a:extLst>
          </p:cNvPr>
          <p:cNvSpPr/>
          <p:nvPr/>
        </p:nvSpPr>
        <p:spPr>
          <a:xfrm>
            <a:off x="3524360" y="3446483"/>
            <a:ext cx="49220" cy="24610"/>
          </a:xfrm>
          <a:custGeom>
            <a:avLst/>
            <a:gdLst>
              <a:gd name="connsiteX0" fmla="*/ 0 w 49220"/>
              <a:gd name="connsiteY0" fmla="*/ 0 h 24610"/>
              <a:gd name="connsiteX1" fmla="*/ 24610 w 49220"/>
              <a:gd name="connsiteY1" fmla="*/ 24610 h 24610"/>
              <a:gd name="connsiteX2" fmla="*/ 24610 w 49220"/>
              <a:gd name="connsiteY2" fmla="*/ 24610 h 24610"/>
              <a:gd name="connsiteX3" fmla="*/ 49220 w 49220"/>
              <a:gd name="connsiteY3" fmla="*/ 0 h 24610"/>
            </a:gdLst>
            <a:ahLst/>
            <a:cxnLst>
              <a:cxn ang="0">
                <a:pos x="connsiteX0" y="connsiteY0"/>
              </a:cxn>
              <a:cxn ang="0">
                <a:pos x="connsiteX1" y="connsiteY1"/>
              </a:cxn>
              <a:cxn ang="0">
                <a:pos x="connsiteX2" y="connsiteY2"/>
              </a:cxn>
              <a:cxn ang="0">
                <a:pos x="connsiteX3" y="connsiteY3"/>
              </a:cxn>
            </a:cxnLst>
            <a:rect l="l" t="t" r="r" b="b"/>
            <a:pathLst>
              <a:path w="49220" h="24610">
                <a:moveTo>
                  <a:pt x="0" y="0"/>
                </a:moveTo>
                <a:cubicBezTo>
                  <a:pt x="0" y="13946"/>
                  <a:pt x="10664" y="24610"/>
                  <a:pt x="24610" y="24610"/>
                </a:cubicBezTo>
                <a:lnTo>
                  <a:pt x="24610" y="24610"/>
                </a:lnTo>
                <a:cubicBezTo>
                  <a:pt x="38556" y="24610"/>
                  <a:pt x="49220" y="13946"/>
                  <a:pt x="49220" y="0"/>
                </a:cubicBezTo>
              </a:path>
            </a:pathLst>
          </a:custGeom>
          <a:noFill/>
          <a:ln w="16401" cap="rnd">
            <a:solidFill>
              <a:schemeClr val="bg1"/>
            </a:solidFill>
            <a:prstDash val="solid"/>
            <a:round/>
          </a:ln>
        </p:spPr>
        <p:txBody>
          <a:bodyPr rtlCol="0" anchor="ctr"/>
          <a:lstStyle/>
          <a:p>
            <a:endParaRPr lang="zh-CN" altLang="en-US"/>
          </a:p>
        </p:txBody>
      </p:sp>
      <p:sp>
        <p:nvSpPr>
          <p:cNvPr id="36" name="矩形 8">
            <a:extLst>
              <a:ext uri="{FF2B5EF4-FFF2-40B4-BE49-F238E27FC236}">
                <a16:creationId xmlns:a16="http://schemas.microsoft.com/office/drawing/2014/main" id="{8F78C7EE-68B6-4921-80E0-77BC5F4FC267}"/>
              </a:ext>
            </a:extLst>
          </p:cNvPr>
          <p:cNvSpPr/>
          <p:nvPr/>
        </p:nvSpPr>
        <p:spPr>
          <a:xfrm>
            <a:off x="6096000" y="2936456"/>
            <a:ext cx="5764306" cy="135806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q"/>
            </a:pPr>
            <a:r>
              <a:rPr lang="en-US" sz="1400" b="1" i="0" dirty="0">
                <a:solidFill>
                  <a:srgbClr val="000000"/>
                </a:solidFill>
                <a:effectLst/>
                <a:latin typeface="Artifakt Element" panose="020B0503050000020004" pitchFamily="34" charset="0"/>
                <a:ea typeface="Artifakt Element" panose="020B0503050000020004" pitchFamily="34" charset="0"/>
              </a:rPr>
              <a:t>The path planning problem is one of the most researched topics in autonomous robotics. That is why finding a safe path in a cluttered environment for a mobile robot is an important requirement </a:t>
            </a:r>
            <a:endParaRPr lang="zh-CN" altLang="en-US" sz="1400" b="1" dirty="0">
              <a:latin typeface="Artifakt Element" panose="020B0503050000020004" pitchFamily="34" charset="0"/>
            </a:endParaRPr>
          </a:p>
        </p:txBody>
      </p:sp>
      <p:sp>
        <p:nvSpPr>
          <p:cNvPr id="37" name="矩形 9">
            <a:extLst>
              <a:ext uri="{FF2B5EF4-FFF2-40B4-BE49-F238E27FC236}">
                <a16:creationId xmlns:a16="http://schemas.microsoft.com/office/drawing/2014/main" id="{15C52889-CB69-4AA1-A10C-406774A239F9}"/>
              </a:ext>
            </a:extLst>
          </p:cNvPr>
          <p:cNvSpPr/>
          <p:nvPr/>
        </p:nvSpPr>
        <p:spPr>
          <a:xfrm>
            <a:off x="6096000" y="4340333"/>
            <a:ext cx="5764306" cy="131574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q"/>
            </a:pPr>
            <a:r>
              <a:rPr lang="en-US" sz="1400" b="1" dirty="0">
                <a:solidFill>
                  <a:srgbClr val="000000"/>
                </a:solidFill>
                <a:latin typeface="Artifakt Element" panose="020B0503050000020004" pitchFamily="34" charset="0"/>
                <a:ea typeface="Artifakt Element" panose="020B0503050000020004" pitchFamily="34" charset="0"/>
              </a:rPr>
              <a:t>A</a:t>
            </a:r>
            <a:r>
              <a:rPr lang="en-US" sz="1400" b="1" i="0" dirty="0">
                <a:solidFill>
                  <a:srgbClr val="000000"/>
                </a:solidFill>
                <a:effectLst/>
                <a:latin typeface="Artifakt Element" panose="020B0503050000020004" pitchFamily="34" charset="0"/>
                <a:ea typeface="Artifakt Element" panose="020B0503050000020004" pitchFamily="34" charset="0"/>
              </a:rPr>
              <a:t> developed algorithm based on free segments and a turning point strategy for solving the problem of robot path planning in a static environment is presented. </a:t>
            </a:r>
          </a:p>
          <a:p>
            <a:pPr>
              <a:lnSpc>
                <a:spcPct val="150000"/>
              </a:lnSpc>
            </a:pPr>
            <a:endParaRPr lang="en-US" sz="1200" b="1" dirty="0">
              <a:solidFill>
                <a:srgbClr val="000000"/>
              </a:solidFill>
              <a:latin typeface="Artifakt Element" panose="020B0503050000020004" pitchFamily="34" charset="0"/>
              <a:ea typeface="Artifakt Element" panose="020B0503050000020004" pitchFamily="34" charset="0"/>
            </a:endParaRPr>
          </a:p>
        </p:txBody>
      </p:sp>
      <p:sp>
        <p:nvSpPr>
          <p:cNvPr id="38" name="TextBox 37">
            <a:extLst>
              <a:ext uri="{FF2B5EF4-FFF2-40B4-BE49-F238E27FC236}">
                <a16:creationId xmlns:a16="http://schemas.microsoft.com/office/drawing/2014/main" id="{C796494C-EF13-4489-B9F6-73F481425221}"/>
              </a:ext>
            </a:extLst>
          </p:cNvPr>
          <p:cNvSpPr txBox="1"/>
          <p:nvPr/>
        </p:nvSpPr>
        <p:spPr>
          <a:xfrm>
            <a:off x="6096000" y="5420473"/>
            <a:ext cx="5827059" cy="71173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400" b="1" i="0" dirty="0">
                <a:solidFill>
                  <a:srgbClr val="000000"/>
                </a:solidFill>
                <a:effectLst/>
                <a:latin typeface="Artifakt Element" panose="020B0503050000020004" pitchFamily="34" charset="0"/>
                <a:ea typeface="Artifakt Element" panose="020B0503050000020004" pitchFamily="34" charset="0"/>
              </a:rPr>
              <a:t>This proposed algorithm handles two different objectives which are the path safety and the path length. </a:t>
            </a:r>
            <a:endParaRPr lang="en-IN" sz="1400" b="1" dirty="0">
              <a:latin typeface="Artifakt Element" panose="020B0503050000020004" pitchFamily="34" charset="0"/>
              <a:ea typeface="Artifakt Element" panose="020B0503050000020004" pitchFamily="34" charset="0"/>
            </a:endParaRPr>
          </a:p>
        </p:txBody>
      </p:sp>
      <p:sp>
        <p:nvSpPr>
          <p:cNvPr id="39" name="TextBox 38">
            <a:extLst>
              <a:ext uri="{FF2B5EF4-FFF2-40B4-BE49-F238E27FC236}">
                <a16:creationId xmlns:a16="http://schemas.microsoft.com/office/drawing/2014/main" id="{AE16EC5E-A73E-4E8C-9A1B-736D27FB9D89}"/>
              </a:ext>
            </a:extLst>
          </p:cNvPr>
          <p:cNvSpPr txBox="1"/>
          <p:nvPr/>
        </p:nvSpPr>
        <p:spPr>
          <a:xfrm flipH="1">
            <a:off x="1044403" y="1851748"/>
            <a:ext cx="8977671" cy="71173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b="1" i="0" dirty="0">
                <a:solidFill>
                  <a:srgbClr val="000000"/>
                </a:solidFill>
                <a:effectLst/>
                <a:latin typeface="Artifakt Element" panose="020B0503050000020004" pitchFamily="34" charset="0"/>
                <a:ea typeface="Artifakt Element" panose="020B0503050000020004" pitchFamily="34" charset="0"/>
              </a:rPr>
              <a:t>The aim of the turning point approach is to search a safe path for the mobile robot, to make the robot moving from a starting position to a destination position without hitting obstacles. </a:t>
            </a:r>
            <a:endParaRPr lang="zh-CN" altLang="en-US" sz="1400" b="1" dirty="0">
              <a:latin typeface="Artifakt Element" panose="020B0503050000020004" pitchFamily="34" charset="0"/>
            </a:endParaRPr>
          </a:p>
        </p:txBody>
      </p:sp>
      <p:pic>
        <p:nvPicPr>
          <p:cNvPr id="4" name="Picture 3">
            <a:extLst>
              <a:ext uri="{FF2B5EF4-FFF2-40B4-BE49-F238E27FC236}">
                <a16:creationId xmlns:a16="http://schemas.microsoft.com/office/drawing/2014/main" id="{8160AD28-A038-4E36-8633-ECAC33704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846" y="3006913"/>
            <a:ext cx="4320180" cy="2787896"/>
          </a:xfrm>
          <a:prstGeom prst="rect">
            <a:avLst/>
          </a:prstGeom>
        </p:spPr>
      </p:pic>
      <p:sp>
        <p:nvSpPr>
          <p:cNvPr id="20" name="椭圆 158">
            <a:extLst>
              <a:ext uri="{FF2B5EF4-FFF2-40B4-BE49-F238E27FC236}">
                <a16:creationId xmlns:a16="http://schemas.microsoft.com/office/drawing/2014/main" id="{98AE96B9-C858-4614-8475-F9E0849D67CD}"/>
              </a:ext>
            </a:extLst>
          </p:cNvPr>
          <p:cNvSpPr/>
          <p:nvPr/>
        </p:nvSpPr>
        <p:spPr>
          <a:xfrm>
            <a:off x="11161864" y="-368309"/>
            <a:ext cx="1237033" cy="1237033"/>
          </a:xfrm>
          <a:prstGeom prst="ellipse">
            <a:avLst/>
          </a:prstGeom>
          <a:gradFill flip="none" rotWithShape="1">
            <a:gsLst>
              <a:gs pos="0">
                <a:schemeClr val="accent5"/>
              </a:gs>
              <a:gs pos="100000">
                <a:schemeClr val="accent1">
                  <a:lumMod val="60000"/>
                  <a:lumOff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32463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椭圆 158">
            <a:extLst>
              <a:ext uri="{FF2B5EF4-FFF2-40B4-BE49-F238E27FC236}">
                <a16:creationId xmlns:a16="http://schemas.microsoft.com/office/drawing/2014/main" id="{71E89506-1ABC-42E9-8570-17324BF59565}"/>
              </a:ext>
            </a:extLst>
          </p:cNvPr>
          <p:cNvSpPr/>
          <p:nvPr/>
        </p:nvSpPr>
        <p:spPr>
          <a:xfrm>
            <a:off x="9891631" y="-647664"/>
            <a:ext cx="1237033" cy="1237033"/>
          </a:xfrm>
          <a:prstGeom prst="ellipse">
            <a:avLst/>
          </a:prstGeom>
          <a:gradFill flip="none" rotWithShape="1">
            <a:gsLst>
              <a:gs pos="0">
                <a:schemeClr val="accent5"/>
              </a:gs>
              <a:gs pos="100000">
                <a:schemeClr val="accent1">
                  <a:lumMod val="60000"/>
                  <a:lumOff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60" name="椭圆 159">
            <a:extLst>
              <a:ext uri="{FF2B5EF4-FFF2-40B4-BE49-F238E27FC236}">
                <a16:creationId xmlns:a16="http://schemas.microsoft.com/office/drawing/2014/main" id="{2E27C213-650B-4FDB-B497-4D842AF67781}"/>
              </a:ext>
            </a:extLst>
          </p:cNvPr>
          <p:cNvSpPr/>
          <p:nvPr/>
        </p:nvSpPr>
        <p:spPr>
          <a:xfrm>
            <a:off x="4473533" y="6578200"/>
            <a:ext cx="604196" cy="604196"/>
          </a:xfrm>
          <a:prstGeom prst="ellipse">
            <a:avLst/>
          </a:prstGeom>
          <a:gradFill flip="none" rotWithShape="1">
            <a:gsLst>
              <a:gs pos="0">
                <a:schemeClr val="accent3"/>
              </a:gs>
              <a:gs pos="100000">
                <a:schemeClr val="accent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61" name="椭圆 160">
            <a:extLst>
              <a:ext uri="{FF2B5EF4-FFF2-40B4-BE49-F238E27FC236}">
                <a16:creationId xmlns:a16="http://schemas.microsoft.com/office/drawing/2014/main" id="{6A75718D-10D0-4B98-AEE3-35CF234D98F5}"/>
              </a:ext>
            </a:extLst>
          </p:cNvPr>
          <p:cNvSpPr/>
          <p:nvPr/>
        </p:nvSpPr>
        <p:spPr>
          <a:xfrm>
            <a:off x="399632" y="499709"/>
            <a:ext cx="492646" cy="49264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62" name="文本框 161">
            <a:extLst>
              <a:ext uri="{FF2B5EF4-FFF2-40B4-BE49-F238E27FC236}">
                <a16:creationId xmlns:a16="http://schemas.microsoft.com/office/drawing/2014/main" id="{D3CCDD2E-41BF-44EC-A7B4-07D24845F556}"/>
              </a:ext>
            </a:extLst>
          </p:cNvPr>
          <p:cNvSpPr txBox="1"/>
          <p:nvPr/>
        </p:nvSpPr>
        <p:spPr>
          <a:xfrm>
            <a:off x="1024599" y="506446"/>
            <a:ext cx="5090605"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22F73"/>
                </a:solidFill>
                <a:effectLst>
                  <a:reflection blurRad="6350" stA="55000" endA="300" endPos="45500" dir="5400000" sy="-100000" algn="bl" rotWithShape="0"/>
                </a:effectLst>
                <a:uLnTx/>
                <a:uFillTx/>
                <a:latin typeface="Rockwell" panose="02060603020205020403" pitchFamily="18" charset="0"/>
                <a:ea typeface="等线 Light"/>
              </a:rPr>
              <a:t>ALTERNATIVE SOLUTION</a:t>
            </a:r>
          </a:p>
        </p:txBody>
      </p:sp>
      <p:sp>
        <p:nvSpPr>
          <p:cNvPr id="192" name="矩形 191">
            <a:extLst>
              <a:ext uri="{FF2B5EF4-FFF2-40B4-BE49-F238E27FC236}">
                <a16:creationId xmlns:a16="http://schemas.microsoft.com/office/drawing/2014/main" id="{F6E374DE-E8AE-4F45-B65E-14E6942C9AAB}"/>
              </a:ext>
            </a:extLst>
          </p:cNvPr>
          <p:cNvSpPr/>
          <p:nvPr/>
        </p:nvSpPr>
        <p:spPr>
          <a:xfrm>
            <a:off x="3836666" y="1443590"/>
            <a:ext cx="7590284" cy="1967483"/>
          </a:xfrm>
          <a:prstGeom prst="rect">
            <a:avLst/>
          </a:prstGeom>
          <a:solidFill>
            <a:schemeClr val="bg1"/>
          </a:solidFill>
          <a:ln>
            <a:noFill/>
          </a:ln>
          <a:effectLst>
            <a:outerShdw blurRad="457200" dist="292100" dir="2700000" algn="tl" rotWithShape="0">
              <a:schemeClr val="accent1">
                <a:lumMod val="75000"/>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93" name="矩形 192">
            <a:extLst>
              <a:ext uri="{FF2B5EF4-FFF2-40B4-BE49-F238E27FC236}">
                <a16:creationId xmlns:a16="http://schemas.microsoft.com/office/drawing/2014/main" id="{638CEAA0-0358-42E3-9D68-FB70DE02DA48}"/>
              </a:ext>
            </a:extLst>
          </p:cNvPr>
          <p:cNvSpPr/>
          <p:nvPr/>
        </p:nvSpPr>
        <p:spPr>
          <a:xfrm>
            <a:off x="6336345" y="4144485"/>
            <a:ext cx="5090605" cy="1967483"/>
          </a:xfrm>
          <a:prstGeom prst="rect">
            <a:avLst/>
          </a:prstGeom>
          <a:solidFill>
            <a:schemeClr val="bg1"/>
          </a:solidFill>
          <a:ln>
            <a:noFill/>
          </a:ln>
          <a:effectLst>
            <a:outerShdw blurRad="457200" dist="292100" dir="2700000" algn="tl" rotWithShape="0">
              <a:schemeClr val="accent1">
                <a:lumMod val="75000"/>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94" name="矩形 193">
            <a:extLst>
              <a:ext uri="{FF2B5EF4-FFF2-40B4-BE49-F238E27FC236}">
                <a16:creationId xmlns:a16="http://schemas.microsoft.com/office/drawing/2014/main" id="{B628CA6A-B42B-4E65-A405-24C3E67C1796}"/>
              </a:ext>
            </a:extLst>
          </p:cNvPr>
          <p:cNvSpPr/>
          <p:nvPr/>
        </p:nvSpPr>
        <p:spPr>
          <a:xfrm>
            <a:off x="765050" y="4144485"/>
            <a:ext cx="5090605" cy="1967483"/>
          </a:xfrm>
          <a:prstGeom prst="rect">
            <a:avLst/>
          </a:prstGeom>
          <a:solidFill>
            <a:schemeClr val="bg1"/>
          </a:solidFill>
          <a:ln>
            <a:noFill/>
          </a:ln>
          <a:effectLst>
            <a:outerShdw blurRad="457200" dist="292100" dir="2700000" algn="tl" rotWithShape="0">
              <a:schemeClr val="accent1">
                <a:lumMod val="75000"/>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226" name="矩形 225">
            <a:extLst>
              <a:ext uri="{FF2B5EF4-FFF2-40B4-BE49-F238E27FC236}">
                <a16:creationId xmlns:a16="http://schemas.microsoft.com/office/drawing/2014/main" id="{E884166A-BC8C-41C7-880A-10D451F2ED4D}"/>
              </a:ext>
            </a:extLst>
          </p:cNvPr>
          <p:cNvSpPr/>
          <p:nvPr/>
        </p:nvSpPr>
        <p:spPr>
          <a:xfrm>
            <a:off x="4208314" y="1686984"/>
            <a:ext cx="6846987" cy="143750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u="none" strike="noStrike" kern="1200" cap="none" spc="0" normalizeH="0" baseline="0" noProof="0" dirty="0">
                <a:ln w="0"/>
                <a:solidFill>
                  <a:srgbClr val="002060"/>
                </a:solidFill>
                <a:effectLst>
                  <a:outerShdw blurRad="38100" dist="19050" dir="2700000" algn="tl" rotWithShape="0">
                    <a:srgbClr val="000000">
                      <a:alpha val="40000"/>
                    </a:srgbClr>
                  </a:outerShdw>
                </a:effectLst>
                <a:uLnTx/>
                <a:uFillTx/>
                <a:latin typeface="Segoe UI" panose="020B0502040204020203" pitchFamily="34" charset="0"/>
                <a:ea typeface="等线 Light"/>
              </a:rPr>
              <a:t>APPROACH</a:t>
            </a:r>
            <a:r>
              <a:rPr kumimoji="0" lang="en-US" sz="1600" b="0" i="0" u="none" strike="noStrike" kern="1200" cap="none" spc="0" normalizeH="0" baseline="0" noProof="0" dirty="0">
                <a:ln w="0"/>
                <a:solidFill>
                  <a:srgbClr val="000000"/>
                </a:solidFill>
                <a:effectLst>
                  <a:outerShdw blurRad="38100" dist="19050" dir="2700000" algn="tl" rotWithShape="0">
                    <a:srgbClr val="000000">
                      <a:alpha val="40000"/>
                    </a:srgbClr>
                  </a:outerShdw>
                </a:effectLst>
                <a:uLnTx/>
                <a:uFillTx/>
                <a:latin typeface="Segoe UI" panose="020B0502040204020203" pitchFamily="34" charset="0"/>
                <a:ea typeface="等线 Light"/>
              </a:rPr>
              <a:t> : </a:t>
            </a:r>
            <a:r>
              <a:rPr kumimoji="0" lang="en-US" sz="14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rPr>
              <a:t>Find the source index of the cell in each matrix and then recursively find a path from source index to destination in the matrix. The algorithm involves recursively finding all the paths until a final path is found to the destination</a:t>
            </a:r>
            <a:r>
              <a:rPr kumimoji="0" lang="en-US" sz="1600" b="1" i="0" u="none" strike="noStrike" kern="1200" cap="none" spc="0" normalizeH="0" baseline="0" noProof="0" dirty="0">
                <a:ln>
                  <a:noFill/>
                </a:ln>
                <a:solidFill>
                  <a:srgbClr val="242424"/>
                </a:solidFill>
                <a:effectLst/>
                <a:uLnTx/>
                <a:uFillTx/>
                <a:latin typeface="Segoe UI" panose="020B0502040204020203" pitchFamily="34" charset="0"/>
                <a:ea typeface="等线 Light"/>
              </a:rPr>
              <a:t>.</a:t>
            </a:r>
            <a:endParaRPr kumimoji="0" lang="en-US" altLang="zh-CN" sz="1600" b="1" i="0" u="none" strike="noStrike" kern="1200" cap="none" spc="0" normalizeH="0" baseline="0" noProof="0" dirty="0">
              <a:ln>
                <a:noFill/>
              </a:ln>
              <a:solidFill>
                <a:srgbClr val="122F73"/>
              </a:solidFill>
              <a:effectLst/>
              <a:uLnTx/>
              <a:uFillTx/>
              <a:latin typeface="Urbanist Black"/>
              <a:ea typeface="等线 Light"/>
            </a:endParaRPr>
          </a:p>
        </p:txBody>
      </p:sp>
      <p:sp>
        <p:nvSpPr>
          <p:cNvPr id="175" name="矩形 174">
            <a:extLst>
              <a:ext uri="{FF2B5EF4-FFF2-40B4-BE49-F238E27FC236}">
                <a16:creationId xmlns:a16="http://schemas.microsoft.com/office/drawing/2014/main" id="{1A4BA056-1876-496C-B15A-89A99449EA0C}"/>
              </a:ext>
            </a:extLst>
          </p:cNvPr>
          <p:cNvSpPr/>
          <p:nvPr/>
        </p:nvSpPr>
        <p:spPr>
          <a:xfrm>
            <a:off x="869583" y="3821320"/>
            <a:ext cx="1553630" cy="323165"/>
          </a:xfrm>
          <a:prstGeom prst="rect">
            <a:avLst/>
          </a:prstGeom>
        </p:spPr>
        <p:txBody>
          <a:bodyPr wrap="non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122F73"/>
                </a:solidFill>
                <a:uLnTx/>
                <a:uFillTx/>
                <a:latin typeface="Rockwell" panose="02060603020205020403" pitchFamily="18" charset="0"/>
                <a:ea typeface="等线 Light"/>
              </a:rPr>
              <a:t>ALGORITHM</a:t>
            </a:r>
          </a:p>
        </p:txBody>
      </p:sp>
      <p:sp>
        <p:nvSpPr>
          <p:cNvPr id="176" name="矩形 175">
            <a:extLst>
              <a:ext uri="{FF2B5EF4-FFF2-40B4-BE49-F238E27FC236}">
                <a16:creationId xmlns:a16="http://schemas.microsoft.com/office/drawing/2014/main" id="{7309060A-DEF9-4293-ABEE-ECFDC079772F}"/>
              </a:ext>
            </a:extLst>
          </p:cNvPr>
          <p:cNvSpPr/>
          <p:nvPr/>
        </p:nvSpPr>
        <p:spPr>
          <a:xfrm>
            <a:off x="869583" y="4146829"/>
            <a:ext cx="4881538" cy="168122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 typeface="+mj-lt"/>
              <a:buAutoNum type="arabicPeriod"/>
              <a:tabLst/>
              <a:defRPr/>
            </a:pPr>
            <a:r>
              <a:rPr lang="en-US" sz="1400" b="1" dirty="0">
                <a:solidFill>
                  <a:srgbClr val="242424"/>
                </a:solidFill>
                <a:latin typeface="Artifakt Element" panose="020B0503050000020004" pitchFamily="34" charset="0"/>
                <a:ea typeface="Artifakt Element" panose="020B0503050000020004" pitchFamily="34" charset="0"/>
              </a:rPr>
              <a:t> F</a:t>
            </a:r>
            <a:r>
              <a:rPr kumimoji="0" lang="en-US" sz="1400" b="1" i="0" u="none" strike="noStrike" kern="1200" cap="none" spc="0" normalizeH="0" baseline="0" noProof="0" dirty="0" err="1">
                <a:ln>
                  <a:noFill/>
                </a:ln>
                <a:solidFill>
                  <a:srgbClr val="242424"/>
                </a:solidFill>
                <a:effectLst/>
                <a:uLnTx/>
                <a:uFillTx/>
                <a:latin typeface="Artifakt Element" panose="020B0503050000020004" pitchFamily="34" charset="0"/>
                <a:ea typeface="Artifakt Element" panose="020B0503050000020004" pitchFamily="34" charset="0"/>
              </a:rPr>
              <a:t>ind</a:t>
            </a:r>
            <a:r>
              <a:rPr kumimoji="0" lang="en-US" sz="14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rPr>
              <a:t> the starting index of the matrix.</a:t>
            </a:r>
          </a:p>
          <a:p>
            <a:pPr marL="0" marR="0" lvl="0" indent="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rPr>
              <a:t> Create a recursive function that takes the index and visited matrix.</a:t>
            </a:r>
          </a:p>
          <a:p>
            <a:pPr marL="0" marR="0" lvl="0" indent="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4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rPr>
              <a:t>Mark the current cell and check if the current cell is a destination or not. If the current cell is destination </a:t>
            </a:r>
            <a:endParaRPr kumimoji="0" lang="en-US" altLang="zh-CN" sz="1400" b="0" i="0" u="none" strike="noStrike" kern="1200" cap="none" spc="0" normalizeH="0" baseline="0" noProof="0" dirty="0">
              <a:ln>
                <a:noFill/>
              </a:ln>
              <a:solidFill>
                <a:srgbClr val="FFFFFF">
                  <a:lumMod val="65000"/>
                </a:srgbClr>
              </a:solidFill>
              <a:effectLst/>
              <a:uLnTx/>
              <a:uFillTx/>
              <a:latin typeface="Artifakt Element" panose="020B0503050000020004" pitchFamily="34" charset="0"/>
              <a:ea typeface="Artifakt Element" panose="020B0503050000020004" pitchFamily="34" charset="0"/>
              <a:cs typeface="+mn-cs"/>
            </a:endParaRPr>
          </a:p>
        </p:txBody>
      </p:sp>
      <p:sp>
        <p:nvSpPr>
          <p:cNvPr id="209" name="矩形 208">
            <a:extLst>
              <a:ext uri="{FF2B5EF4-FFF2-40B4-BE49-F238E27FC236}">
                <a16:creationId xmlns:a16="http://schemas.microsoft.com/office/drawing/2014/main" id="{80196CF0-6D66-413E-9195-8370FFCFA7E6}"/>
              </a:ext>
            </a:extLst>
          </p:cNvPr>
          <p:cNvSpPr/>
          <p:nvPr/>
        </p:nvSpPr>
        <p:spPr>
          <a:xfrm>
            <a:off x="6549359" y="3978415"/>
            <a:ext cx="4664576" cy="2327560"/>
          </a:xfrm>
          <a:prstGeom prst="rect">
            <a:avLst/>
          </a:prstGeom>
        </p:spPr>
        <p:txBody>
          <a:bodyPr wrap="square">
            <a:spAutoFit/>
          </a:bodyPr>
          <a:lstStyle/>
          <a:p>
            <a:pPr>
              <a:lnSpc>
                <a:spcPct val="150000"/>
              </a:lnSpc>
              <a:defRPr/>
            </a:pPr>
            <a:r>
              <a:rPr kumimoji="0" lang="en-US" sz="14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rPr>
              <a:t>return True.</a:t>
            </a:r>
            <a:endParaRPr kumimoji="0" lang="en-US" sz="1400" b="0"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rPr>
              <a:t>4</a:t>
            </a:r>
            <a:r>
              <a:rPr kumimoji="0" lang="en-US" sz="1400" b="0"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cs typeface="+mn-cs"/>
              </a:rPr>
              <a:t>.</a:t>
            </a:r>
            <a:r>
              <a:rPr kumimoji="0" lang="en-US" sz="14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rPr>
              <a:t>Call the recursion function for all adjacent empty and unvisited cells.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rPr>
              <a:t>5.If any of the recursive functions returns true then unmark the cell and return true else unmark the cell and return False.</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srgbClr val="FFFFFF">
                  <a:lumMod val="65000"/>
                </a:srgbClr>
              </a:solidFill>
              <a:effectLst/>
              <a:uLnTx/>
              <a:uFillTx/>
              <a:latin typeface="Artifakt Element" panose="020B0503050000020004" pitchFamily="34" charset="0"/>
              <a:ea typeface="Artifakt Element" panose="020B0503050000020004" pitchFamily="34" charset="0"/>
              <a:cs typeface="+mn-cs"/>
            </a:endParaRPr>
          </a:p>
        </p:txBody>
      </p:sp>
      <p:sp>
        <p:nvSpPr>
          <p:cNvPr id="213" name="任意多边形: 形状 212">
            <a:extLst>
              <a:ext uri="{FF2B5EF4-FFF2-40B4-BE49-F238E27FC236}">
                <a16:creationId xmlns:a16="http://schemas.microsoft.com/office/drawing/2014/main" id="{99DB7697-0C0F-4F8E-8B35-5A614396272F}"/>
              </a:ext>
            </a:extLst>
          </p:cNvPr>
          <p:cNvSpPr/>
          <p:nvPr/>
        </p:nvSpPr>
        <p:spPr>
          <a:xfrm>
            <a:off x="6949063" y="5279168"/>
            <a:ext cx="49220" cy="24610"/>
          </a:xfrm>
          <a:custGeom>
            <a:avLst/>
            <a:gdLst>
              <a:gd name="connsiteX0" fmla="*/ 0 w 49220"/>
              <a:gd name="connsiteY0" fmla="*/ 0 h 24610"/>
              <a:gd name="connsiteX1" fmla="*/ 24610 w 49220"/>
              <a:gd name="connsiteY1" fmla="*/ 24610 h 24610"/>
              <a:gd name="connsiteX2" fmla="*/ 24610 w 49220"/>
              <a:gd name="connsiteY2" fmla="*/ 24610 h 24610"/>
              <a:gd name="connsiteX3" fmla="*/ 49220 w 49220"/>
              <a:gd name="connsiteY3" fmla="*/ 0 h 24610"/>
            </a:gdLst>
            <a:ahLst/>
            <a:cxnLst>
              <a:cxn ang="0">
                <a:pos x="connsiteX0" y="connsiteY0"/>
              </a:cxn>
              <a:cxn ang="0">
                <a:pos x="connsiteX1" y="connsiteY1"/>
              </a:cxn>
              <a:cxn ang="0">
                <a:pos x="connsiteX2" y="connsiteY2"/>
              </a:cxn>
              <a:cxn ang="0">
                <a:pos x="connsiteX3" y="connsiteY3"/>
              </a:cxn>
            </a:cxnLst>
            <a:rect l="l" t="t" r="r" b="b"/>
            <a:pathLst>
              <a:path w="49220" h="24610">
                <a:moveTo>
                  <a:pt x="0" y="0"/>
                </a:moveTo>
                <a:cubicBezTo>
                  <a:pt x="0" y="13946"/>
                  <a:pt x="10664" y="24610"/>
                  <a:pt x="24610" y="24610"/>
                </a:cubicBezTo>
                <a:lnTo>
                  <a:pt x="24610" y="24610"/>
                </a:lnTo>
                <a:cubicBezTo>
                  <a:pt x="38556" y="24610"/>
                  <a:pt x="49220" y="13946"/>
                  <a:pt x="49220" y="0"/>
                </a:cubicBezTo>
              </a:path>
            </a:pathLst>
          </a:custGeom>
          <a:noFill/>
          <a:ln w="16401"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Quicksand"/>
              <a:ea typeface="等线 Light"/>
              <a:cs typeface="+mn-cs"/>
            </a:endParaRPr>
          </a:p>
        </p:txBody>
      </p:sp>
      <p:sp>
        <p:nvSpPr>
          <p:cNvPr id="214" name="任意多边形: 形状 213">
            <a:extLst>
              <a:ext uri="{FF2B5EF4-FFF2-40B4-BE49-F238E27FC236}">
                <a16:creationId xmlns:a16="http://schemas.microsoft.com/office/drawing/2014/main" id="{D71F8662-EC6A-48D3-9D6C-194FA723DCAF}"/>
              </a:ext>
            </a:extLst>
          </p:cNvPr>
          <p:cNvSpPr/>
          <p:nvPr/>
        </p:nvSpPr>
        <p:spPr>
          <a:xfrm>
            <a:off x="6957266" y="4975644"/>
            <a:ext cx="32813" cy="32813"/>
          </a:xfrm>
          <a:custGeom>
            <a:avLst/>
            <a:gdLst>
              <a:gd name="connsiteX0" fmla="*/ 32813 w 32813"/>
              <a:gd name="connsiteY0" fmla="*/ 32813 h 32813"/>
              <a:gd name="connsiteX1" fmla="*/ 32813 w 32813"/>
              <a:gd name="connsiteY1" fmla="*/ 16407 h 32813"/>
              <a:gd name="connsiteX2" fmla="*/ 16407 w 32813"/>
              <a:gd name="connsiteY2" fmla="*/ 0 h 32813"/>
              <a:gd name="connsiteX3" fmla="*/ 0 w 32813"/>
              <a:gd name="connsiteY3" fmla="*/ 16407 h 32813"/>
              <a:gd name="connsiteX4" fmla="*/ 0 w 32813"/>
              <a:gd name="connsiteY4" fmla="*/ 32813 h 32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3" h="32813">
                <a:moveTo>
                  <a:pt x="32813" y="32813"/>
                </a:moveTo>
                <a:lnTo>
                  <a:pt x="32813" y="16407"/>
                </a:lnTo>
                <a:cubicBezTo>
                  <a:pt x="32813" y="7383"/>
                  <a:pt x="25430" y="0"/>
                  <a:pt x="16407" y="0"/>
                </a:cubicBezTo>
                <a:cubicBezTo>
                  <a:pt x="7383" y="0"/>
                  <a:pt x="0" y="7383"/>
                  <a:pt x="0" y="16407"/>
                </a:cubicBezTo>
                <a:lnTo>
                  <a:pt x="0" y="32813"/>
                </a:lnTo>
              </a:path>
            </a:pathLst>
          </a:custGeom>
          <a:noFill/>
          <a:ln w="16401"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Quicksand"/>
              <a:ea typeface="等线 Light"/>
              <a:cs typeface="+mn-cs"/>
            </a:endParaRPr>
          </a:p>
        </p:txBody>
      </p:sp>
      <p:sp>
        <p:nvSpPr>
          <p:cNvPr id="215" name="任意多边形: 形状 214">
            <a:extLst>
              <a:ext uri="{FF2B5EF4-FFF2-40B4-BE49-F238E27FC236}">
                <a16:creationId xmlns:a16="http://schemas.microsoft.com/office/drawing/2014/main" id="{0E6A17AF-7E43-490C-9AAC-D568D1B15A3A}"/>
              </a:ext>
            </a:extLst>
          </p:cNvPr>
          <p:cNvSpPr/>
          <p:nvPr/>
        </p:nvSpPr>
        <p:spPr>
          <a:xfrm>
            <a:off x="6908046" y="5041271"/>
            <a:ext cx="65627" cy="65627"/>
          </a:xfrm>
          <a:custGeom>
            <a:avLst/>
            <a:gdLst>
              <a:gd name="connsiteX0" fmla="*/ 65627 w 65626"/>
              <a:gd name="connsiteY0" fmla="*/ 0 h 65626"/>
              <a:gd name="connsiteX1" fmla="*/ 0 w 65626"/>
              <a:gd name="connsiteY1" fmla="*/ 65627 h 65626"/>
            </a:gdLst>
            <a:ahLst/>
            <a:cxnLst>
              <a:cxn ang="0">
                <a:pos x="connsiteX0" y="connsiteY0"/>
              </a:cxn>
              <a:cxn ang="0">
                <a:pos x="connsiteX1" y="connsiteY1"/>
              </a:cxn>
            </a:cxnLst>
            <a:rect l="l" t="t" r="r" b="b"/>
            <a:pathLst>
              <a:path w="65626" h="65626">
                <a:moveTo>
                  <a:pt x="65627" y="0"/>
                </a:moveTo>
                <a:cubicBezTo>
                  <a:pt x="29532" y="0"/>
                  <a:pt x="0" y="29532"/>
                  <a:pt x="0" y="65627"/>
                </a:cubicBezTo>
              </a:path>
            </a:pathLst>
          </a:custGeom>
          <a:noFill/>
          <a:ln w="16401"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Quicksand"/>
              <a:ea typeface="等线 Light"/>
              <a:cs typeface="+mn-cs"/>
            </a:endParaRPr>
          </a:p>
        </p:txBody>
      </p:sp>
      <p:pic>
        <p:nvPicPr>
          <p:cNvPr id="3" name="Picture 2">
            <a:extLst>
              <a:ext uri="{FF2B5EF4-FFF2-40B4-BE49-F238E27FC236}">
                <a16:creationId xmlns:a16="http://schemas.microsoft.com/office/drawing/2014/main" id="{ED3474CE-9FCB-4397-A275-1C0396DCF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50" y="1566022"/>
            <a:ext cx="2807483" cy="1967484"/>
          </a:xfrm>
          <a:prstGeom prst="rect">
            <a:avLst/>
          </a:prstGeom>
        </p:spPr>
      </p:pic>
    </p:spTree>
    <p:extLst>
      <p:ext uri="{BB962C8B-B14F-4D97-AF65-F5344CB8AC3E}">
        <p14:creationId xmlns:p14="http://schemas.microsoft.com/office/powerpoint/2010/main" val="160440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07284-976B-43B8-A142-B5EA3CF223C7}"/>
              </a:ext>
            </a:extLst>
          </p:cNvPr>
          <p:cNvSpPr txBox="1"/>
          <p:nvPr/>
        </p:nvSpPr>
        <p:spPr>
          <a:xfrm>
            <a:off x="2125980" y="2435774"/>
            <a:ext cx="388620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400" b="1" i="0" u="none" strike="noStrike" kern="1200" cap="none" spc="0" normalizeH="0" baseline="0" noProof="0" dirty="0">
                <a:ln>
                  <a:noFill/>
                </a:ln>
                <a:solidFill>
                  <a:srgbClr val="B15E28">
                    <a:lumMod val="75000"/>
                  </a:srgbClr>
                </a:solidFill>
                <a:effectLst>
                  <a:reflection blurRad="6350" stA="55000" endA="300" endPos="45500" dir="5400000" sy="-100000" algn="bl" rotWithShape="0"/>
                </a:effectLst>
                <a:uLnTx/>
                <a:uFillTx/>
                <a:latin typeface="Rockwell" panose="02060603020205020403" pitchFamily="18" charset="0"/>
                <a:ea typeface="+mn-ea"/>
                <a:cs typeface="+mn-cs"/>
              </a:rPr>
              <a:t>EXAMPLE</a:t>
            </a:r>
          </a:p>
        </p:txBody>
      </p:sp>
      <p:pic>
        <p:nvPicPr>
          <p:cNvPr id="5" name="Picture 4">
            <a:extLst>
              <a:ext uri="{FF2B5EF4-FFF2-40B4-BE49-F238E27FC236}">
                <a16:creationId xmlns:a16="http://schemas.microsoft.com/office/drawing/2014/main" id="{665E80E8-7572-4874-90CB-2B87E1680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151" y="1004712"/>
            <a:ext cx="4837841" cy="4837841"/>
          </a:xfrm>
          <a:prstGeom prst="rect">
            <a:avLst/>
          </a:prstGeom>
        </p:spPr>
      </p:pic>
    </p:spTree>
    <p:extLst>
      <p:ext uri="{BB962C8B-B14F-4D97-AF65-F5344CB8AC3E}">
        <p14:creationId xmlns:p14="http://schemas.microsoft.com/office/powerpoint/2010/main" val="2693898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矩形 207">
            <a:extLst>
              <a:ext uri="{FF2B5EF4-FFF2-40B4-BE49-F238E27FC236}">
                <a16:creationId xmlns:a16="http://schemas.microsoft.com/office/drawing/2014/main" id="{26B6E539-B25A-49F2-8B39-A0EA22624AEA}"/>
              </a:ext>
            </a:extLst>
          </p:cNvPr>
          <p:cNvSpPr/>
          <p:nvPr/>
        </p:nvSpPr>
        <p:spPr>
          <a:xfrm>
            <a:off x="8374666" y="4127671"/>
            <a:ext cx="2780656" cy="200253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cs typeface="+mn-cs"/>
              </a:rPr>
              <a:t>M[</a:t>
            </a:r>
            <a:r>
              <a:rPr lang="en-US" sz="1400" b="1" dirty="0">
                <a:solidFill>
                  <a:srgbClr val="242424"/>
                </a:solidFill>
                <a:latin typeface="Artifakt Element" panose="020B0503050000020004" pitchFamily="34" charset="0"/>
                <a:ea typeface="Artifakt Element" panose="020B0503050000020004" pitchFamily="34" charset="0"/>
              </a:rPr>
              <a:t>3</a:t>
            </a:r>
            <a:r>
              <a:rPr kumimoji="0" lang="en-US" sz="14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cs typeface="+mn-cs"/>
              </a:rPr>
              <a:t>][3]</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cs typeface="+mn-cs"/>
              </a:rPr>
              <a:t>{{ 0, 3, 1 }, </a:t>
            </a:r>
            <a:br>
              <a:rPr kumimoji="0" lang="en-US" sz="14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cs typeface="+mn-cs"/>
              </a:rPr>
            </a:br>
            <a:r>
              <a:rPr kumimoji="0" lang="en-US" sz="14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cs typeface="+mn-cs"/>
              </a:rPr>
              <a:t>{ 3, 0, 3 }, </a:t>
            </a:r>
            <a:br>
              <a:rPr kumimoji="0" lang="en-US" sz="14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cs typeface="+mn-cs"/>
              </a:rPr>
            </a:br>
            <a:r>
              <a:rPr kumimoji="0" lang="en-US" sz="14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cs typeface="+mn-cs"/>
              </a:rPr>
              <a:t>{ 2, 3, 0 }}; </a:t>
            </a:r>
            <a:br>
              <a:rPr kumimoji="0" lang="en-US" sz="14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cs typeface="+mn-cs"/>
              </a:rPr>
            </a:br>
            <a:r>
              <a:rPr kumimoji="0" lang="en-US" sz="14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cs typeface="+mn-cs"/>
              </a:rPr>
              <a:t>Output : Yes, it reached the destination</a:t>
            </a:r>
            <a:endParaRPr kumimoji="0" lang="zh-CN" altLang="en-US" sz="14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endParaRPr>
          </a:p>
        </p:txBody>
      </p:sp>
      <p:sp>
        <p:nvSpPr>
          <p:cNvPr id="209" name="矩形 208">
            <a:extLst>
              <a:ext uri="{FF2B5EF4-FFF2-40B4-BE49-F238E27FC236}">
                <a16:creationId xmlns:a16="http://schemas.microsoft.com/office/drawing/2014/main" id="{0572DDA4-AD44-4F4B-9511-179FB7DBB1DC}"/>
              </a:ext>
            </a:extLst>
          </p:cNvPr>
          <p:cNvSpPr/>
          <p:nvPr/>
        </p:nvSpPr>
        <p:spPr>
          <a:xfrm>
            <a:off x="8807132" y="3566936"/>
            <a:ext cx="1241878" cy="46166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rPr>
              <a:t>Example</a:t>
            </a:r>
            <a:endParaRPr kumimoji="0" lang="zh-CN" altLang="en-US" sz="2400" b="0" i="0" u="none" strike="noStrike" kern="1200" cap="none" spc="0" normalizeH="0" baseline="0" noProof="0" dirty="0">
              <a:ln>
                <a:noFill/>
              </a:ln>
              <a:solidFill>
                <a:prstClr val="black"/>
              </a:solidFill>
              <a:effectLst/>
              <a:uLnTx/>
              <a:uFillTx/>
              <a:latin typeface="Tw Cen MT" panose="020B0602020104020603"/>
              <a:ea typeface="宋体" panose="02010600030101010101" pitchFamily="2" charset="-122"/>
              <a:cs typeface="+mn-cs"/>
            </a:endParaRPr>
          </a:p>
        </p:txBody>
      </p:sp>
      <p:sp>
        <p:nvSpPr>
          <p:cNvPr id="219" name="矩形 218">
            <a:extLst>
              <a:ext uri="{FF2B5EF4-FFF2-40B4-BE49-F238E27FC236}">
                <a16:creationId xmlns:a16="http://schemas.microsoft.com/office/drawing/2014/main" id="{729C5326-8E45-448E-9287-8EBC5CB94882}"/>
              </a:ext>
            </a:extLst>
          </p:cNvPr>
          <p:cNvSpPr/>
          <p:nvPr/>
        </p:nvSpPr>
        <p:spPr>
          <a:xfrm>
            <a:off x="821525" y="1200099"/>
            <a:ext cx="2154757" cy="646331"/>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zh-CN" sz="3600" b="1" i="0" u="none" strike="noStrike" kern="1200" cap="none" spc="0" normalizeH="0" baseline="0" noProof="0" dirty="0">
                <a:ln>
                  <a:noFill/>
                </a:ln>
                <a:solidFill>
                  <a:prstClr val="black"/>
                </a:solidFill>
                <a:effectLst>
                  <a:reflection blurRad="6350" stA="55000" endA="300" endPos="45500" dir="5400000" sy="-100000" algn="bl" rotWithShape="0"/>
                </a:effectLst>
                <a:uLnTx/>
                <a:uFillTx/>
                <a:latin typeface="Rockwell" panose="02060603020205020403" pitchFamily="18" charset="0"/>
                <a:ea typeface="Artifakt Element" panose="020B0503050000020004" pitchFamily="34" charset="0"/>
              </a:rPr>
              <a:t>MODEL</a:t>
            </a:r>
            <a:r>
              <a:rPr kumimoji="0" lang="en-IN" altLang="zh-CN" sz="3600" b="1" i="0" u="none" strike="noStrike" kern="1200" cap="none" spc="0" normalizeH="0" baseline="0" noProof="0" dirty="0">
                <a:ln>
                  <a:noFill/>
                </a:ln>
                <a:solidFill>
                  <a:prstClr val="black"/>
                </a:solidFill>
                <a:effectLst/>
                <a:uLnTx/>
                <a:uFillTx/>
                <a:latin typeface="Artifakt Element" panose="020B0503050000020004" pitchFamily="34" charset="0"/>
                <a:ea typeface="Artifakt Element" panose="020B0503050000020004" pitchFamily="34" charset="0"/>
                <a:cs typeface="+mn-cs"/>
              </a:rPr>
              <a:t> </a:t>
            </a:r>
            <a:endParaRPr kumimoji="0" lang="zh-CN" altLang="en-US" sz="3600" b="1" i="0" u="none" strike="noStrike" kern="1200" cap="none" spc="0" normalizeH="0" baseline="0" noProof="0" dirty="0">
              <a:ln>
                <a:noFill/>
              </a:ln>
              <a:solidFill>
                <a:prstClr val="black"/>
              </a:solidFill>
              <a:effectLst/>
              <a:uLnTx/>
              <a:uFillTx/>
              <a:latin typeface="Artifakt Element" panose="020B0503050000020004" pitchFamily="34" charset="0"/>
              <a:ea typeface="宋体" panose="02010600030101010101" pitchFamily="2" charset="-122"/>
              <a:cs typeface="+mn-cs"/>
            </a:endParaRPr>
          </a:p>
        </p:txBody>
      </p:sp>
      <p:sp>
        <p:nvSpPr>
          <p:cNvPr id="220" name="矩形 219">
            <a:extLst>
              <a:ext uri="{FF2B5EF4-FFF2-40B4-BE49-F238E27FC236}">
                <a16:creationId xmlns:a16="http://schemas.microsoft.com/office/drawing/2014/main" id="{5C24F609-34D0-4062-BFB5-D947D408ED19}"/>
              </a:ext>
            </a:extLst>
          </p:cNvPr>
          <p:cNvSpPr/>
          <p:nvPr/>
        </p:nvSpPr>
        <p:spPr>
          <a:xfrm>
            <a:off x="821525" y="1860708"/>
            <a:ext cx="6700719" cy="379719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cs typeface="+mn-cs"/>
              </a:rPr>
              <a:t>Given N X N matrix filled with 1, 0, 2, 3. Find whether there is a path possible from source to destination, traversing through blank cells only. You can traverse up, down, right, and left. </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cs typeface="+mn-cs"/>
              </a:rPr>
              <a:t>A value of cell 1 means Source.</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cs typeface="+mn-cs"/>
              </a:rPr>
              <a:t>A value of cell 2 means Destination.</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cs typeface="+mn-cs"/>
              </a:rPr>
              <a:t>A value of cell 3 means Blank cell.</a:t>
            </a: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cs typeface="+mn-cs"/>
              </a:rPr>
              <a:t>A value of cell 0 means Obstacle.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cs typeface="+mn-cs"/>
              </a:rPr>
              <a:t>Note: There is only a single source and single destination.</a:t>
            </a:r>
          </a:p>
        </p:txBody>
      </p:sp>
      <p:pic>
        <p:nvPicPr>
          <p:cNvPr id="28" name="Picture 27">
            <a:extLst>
              <a:ext uri="{FF2B5EF4-FFF2-40B4-BE49-F238E27FC236}">
                <a16:creationId xmlns:a16="http://schemas.microsoft.com/office/drawing/2014/main" id="{B53AB4D9-E737-40F7-830A-290929D39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841" y="727793"/>
            <a:ext cx="2696402" cy="2696402"/>
          </a:xfrm>
          <a:prstGeom prst="rect">
            <a:avLst/>
          </a:prstGeom>
        </p:spPr>
      </p:pic>
    </p:spTree>
    <p:extLst>
      <p:ext uri="{BB962C8B-B14F-4D97-AF65-F5344CB8AC3E}">
        <p14:creationId xmlns:p14="http://schemas.microsoft.com/office/powerpoint/2010/main" val="1203140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E7694074-C511-40A9-B087-A728D9FDE8A2}"/>
              </a:ext>
            </a:extLst>
          </p:cNvPr>
          <p:cNvPicPr>
            <a:picLocks noChangeAspect="1"/>
          </p:cNvPicPr>
          <p:nvPr/>
        </p:nvPicPr>
        <p:blipFill rotWithShape="1">
          <a:blip r:embed="rId2">
            <a:extLst>
              <a:ext uri="{28A0092B-C50C-407E-A947-70E740481C1C}">
                <a14:useLocalDpi xmlns:a14="http://schemas.microsoft.com/office/drawing/2010/main" val="0"/>
              </a:ext>
            </a:extLst>
          </a:blip>
          <a:srcRect l="37146" r="38006"/>
          <a:stretch/>
        </p:blipFill>
        <p:spPr>
          <a:xfrm rot="5400000">
            <a:off x="4884199" y="-4906858"/>
            <a:ext cx="2423604" cy="12192002"/>
          </a:xfrm>
          <a:prstGeom prst="rect">
            <a:avLst/>
          </a:prstGeom>
        </p:spPr>
      </p:pic>
      <p:grpSp>
        <p:nvGrpSpPr>
          <p:cNvPr id="6" name="Group 9">
            <a:extLst>
              <a:ext uri="{FF2B5EF4-FFF2-40B4-BE49-F238E27FC236}">
                <a16:creationId xmlns:a16="http://schemas.microsoft.com/office/drawing/2014/main" id="{D1C784C3-1414-4295-B353-E50FCB93ACCD}"/>
              </a:ext>
            </a:extLst>
          </p:cNvPr>
          <p:cNvGrpSpPr/>
          <p:nvPr/>
        </p:nvGrpSpPr>
        <p:grpSpPr>
          <a:xfrm>
            <a:off x="1000217" y="5315148"/>
            <a:ext cx="846221" cy="846221"/>
            <a:chOff x="4174869" y="5174759"/>
            <a:chExt cx="846221" cy="846221"/>
          </a:xfrm>
        </p:grpSpPr>
        <p:sp>
          <p:nvSpPr>
            <p:cNvPr id="10" name="椭圆 9">
              <a:extLst>
                <a:ext uri="{FF2B5EF4-FFF2-40B4-BE49-F238E27FC236}">
                  <a16:creationId xmlns:a16="http://schemas.microsoft.com/office/drawing/2014/main" id="{0182BFD3-A655-475F-8743-7E5DB43F85C9}"/>
                </a:ext>
              </a:extLst>
            </p:cNvPr>
            <p:cNvSpPr/>
            <p:nvPr/>
          </p:nvSpPr>
          <p:spPr>
            <a:xfrm>
              <a:off x="4174869" y="5174759"/>
              <a:ext cx="846221" cy="846221"/>
            </a:xfrm>
            <a:prstGeom prst="ellipse">
              <a:avLst/>
            </a:prstGeom>
            <a:solidFill>
              <a:schemeClr val="tx1"/>
            </a:solidFill>
            <a:ln>
              <a:no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bars-code-search_57539">
              <a:extLst>
                <a:ext uri="{FF2B5EF4-FFF2-40B4-BE49-F238E27FC236}">
                  <a16:creationId xmlns:a16="http://schemas.microsoft.com/office/drawing/2014/main" id="{DB0F6563-2EB8-4B76-9F3F-E16CC3B5D02F}"/>
                </a:ext>
              </a:extLst>
            </p:cNvPr>
            <p:cNvSpPr>
              <a:spLocks noChangeAspect="1"/>
            </p:cNvSpPr>
            <p:nvPr/>
          </p:nvSpPr>
          <p:spPr bwMode="auto">
            <a:xfrm>
              <a:off x="4449760" y="5445448"/>
              <a:ext cx="296438" cy="304841"/>
            </a:xfrm>
            <a:custGeom>
              <a:avLst/>
              <a:gdLst>
                <a:gd name="T0" fmla="*/ 3307 w 12296"/>
                <a:gd name="T1" fmla="*/ 12617 h 12664"/>
                <a:gd name="T2" fmla="*/ 4469 w 12296"/>
                <a:gd name="T3" fmla="*/ 12664 h 12664"/>
                <a:gd name="T4" fmla="*/ 6653 w 12296"/>
                <a:gd name="T5" fmla="*/ 11559 h 12664"/>
                <a:gd name="T6" fmla="*/ 8503 w 12296"/>
                <a:gd name="T7" fmla="*/ 11560 h 12664"/>
                <a:gd name="T8" fmla="*/ 11361 w 12296"/>
                <a:gd name="T9" fmla="*/ 11559 h 12664"/>
                <a:gd name="T10" fmla="*/ 12296 w 12296"/>
                <a:gd name="T11" fmla="*/ 7926 h 12664"/>
                <a:gd name="T12" fmla="*/ 9960 w 12296"/>
                <a:gd name="T13" fmla="*/ 2394 h 12664"/>
                <a:gd name="T14" fmla="*/ 0 w 12296"/>
                <a:gd name="T15" fmla="*/ 2394 h 12664"/>
                <a:gd name="T16" fmla="*/ 10502 w 12296"/>
                <a:gd name="T17" fmla="*/ 11187 h 12664"/>
                <a:gd name="T18" fmla="*/ 9932 w 12296"/>
                <a:gd name="T19" fmla="*/ 11758 h 12664"/>
                <a:gd name="T20" fmla="*/ 9500 w 12296"/>
                <a:gd name="T21" fmla="*/ 11559 h 12664"/>
                <a:gd name="T22" fmla="*/ 9367 w 12296"/>
                <a:gd name="T23" fmla="*/ 11106 h 12664"/>
                <a:gd name="T24" fmla="*/ 9932 w 12296"/>
                <a:gd name="T25" fmla="*/ 10617 h 12664"/>
                <a:gd name="T26" fmla="*/ 10131 w 12296"/>
                <a:gd name="T27" fmla="*/ 10653 h 12664"/>
                <a:gd name="T28" fmla="*/ 10502 w 12296"/>
                <a:gd name="T29" fmla="*/ 11187 h 12664"/>
                <a:gd name="T30" fmla="*/ 11309 w 12296"/>
                <a:gd name="T31" fmla="*/ 10653 h 12664"/>
                <a:gd name="T32" fmla="*/ 9932 w 12296"/>
                <a:gd name="T33" fmla="*/ 9710 h 12664"/>
                <a:gd name="T34" fmla="*/ 8555 w 12296"/>
                <a:gd name="T35" fmla="*/ 10653 h 12664"/>
                <a:gd name="T36" fmla="*/ 6653 w 12296"/>
                <a:gd name="T37" fmla="*/ 10653 h 12664"/>
                <a:gd name="T38" fmla="*/ 4469 w 12296"/>
                <a:gd name="T39" fmla="*/ 9710 h 12664"/>
                <a:gd name="T40" fmla="*/ 3355 w 12296"/>
                <a:gd name="T41" fmla="*/ 5810 h 12664"/>
                <a:gd name="T42" fmla="*/ 7520 w 12296"/>
                <a:gd name="T43" fmla="*/ 5810 h 12664"/>
                <a:gd name="T44" fmla="*/ 8532 w 12296"/>
                <a:gd name="T45" fmla="*/ 8572 h 12664"/>
                <a:gd name="T46" fmla="*/ 9960 w 12296"/>
                <a:gd name="T47" fmla="*/ 8572 h 12664"/>
                <a:gd name="T48" fmla="*/ 11390 w 12296"/>
                <a:gd name="T49" fmla="*/ 10653 h 12664"/>
                <a:gd name="T50" fmla="*/ 5039 w 12296"/>
                <a:gd name="T51" fmla="*/ 11187 h 12664"/>
                <a:gd name="T52" fmla="*/ 4469 w 12296"/>
                <a:gd name="T53" fmla="*/ 11758 h 12664"/>
                <a:gd name="T54" fmla="*/ 3898 w 12296"/>
                <a:gd name="T55" fmla="*/ 11187 h 12664"/>
                <a:gd name="T56" fmla="*/ 4270 w 12296"/>
                <a:gd name="T57" fmla="*/ 10653 h 12664"/>
                <a:gd name="T58" fmla="*/ 4668 w 12296"/>
                <a:gd name="T59" fmla="*/ 10653 h 12664"/>
                <a:gd name="T60" fmla="*/ 5039 w 12296"/>
                <a:gd name="T61" fmla="*/ 11187 h 12664"/>
                <a:gd name="T62" fmla="*/ 9439 w 12296"/>
                <a:gd name="T63" fmla="*/ 7665 h 12664"/>
                <a:gd name="T64" fmla="*/ 9960 w 12296"/>
                <a:gd name="T65" fmla="*/ 6930 h 12664"/>
                <a:gd name="T66" fmla="*/ 9960 w 12296"/>
                <a:gd name="T67" fmla="*/ 7665 h 12664"/>
                <a:gd name="T68" fmla="*/ 6653 w 12296"/>
                <a:gd name="T69" fmla="*/ 4903 h 12664"/>
                <a:gd name="T70" fmla="*/ 3307 w 12296"/>
                <a:gd name="T71" fmla="*/ 4448 h 12664"/>
                <a:gd name="T72" fmla="*/ 6653 w 12296"/>
                <a:gd name="T73" fmla="*/ 4903 h 12664"/>
                <a:gd name="T74" fmla="*/ 4980 w 12296"/>
                <a:gd name="T75" fmla="*/ 962 h 12664"/>
                <a:gd name="T76" fmla="*/ 9094 w 12296"/>
                <a:gd name="T77" fmla="*/ 4903 h 12664"/>
                <a:gd name="T78" fmla="*/ 7520 w 12296"/>
                <a:gd name="T79" fmla="*/ 3582 h 12664"/>
                <a:gd name="T80" fmla="*/ 2440 w 12296"/>
                <a:gd name="T81" fmla="*/ 11750 h 12664"/>
                <a:gd name="T82" fmla="*/ 867 w 12296"/>
                <a:gd name="T83" fmla="*/ 2939 h 12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96" h="12664">
                  <a:moveTo>
                    <a:pt x="0" y="12617"/>
                  </a:moveTo>
                  <a:lnTo>
                    <a:pt x="3307" y="12617"/>
                  </a:lnTo>
                  <a:lnTo>
                    <a:pt x="3307" y="12098"/>
                  </a:lnTo>
                  <a:cubicBezTo>
                    <a:pt x="3578" y="12443"/>
                    <a:pt x="3998" y="12664"/>
                    <a:pt x="4469" y="12664"/>
                  </a:cubicBezTo>
                  <a:cubicBezTo>
                    <a:pt x="5155" y="12664"/>
                    <a:pt x="5733" y="12194"/>
                    <a:pt x="5898" y="11559"/>
                  </a:cubicBezTo>
                  <a:lnTo>
                    <a:pt x="6653" y="11559"/>
                  </a:lnTo>
                  <a:lnTo>
                    <a:pt x="6653" y="11560"/>
                  </a:lnTo>
                  <a:lnTo>
                    <a:pt x="8503" y="11560"/>
                  </a:lnTo>
                  <a:cubicBezTo>
                    <a:pt x="8668" y="12195"/>
                    <a:pt x="9246" y="12664"/>
                    <a:pt x="9932" y="12664"/>
                  </a:cubicBezTo>
                  <a:cubicBezTo>
                    <a:pt x="10618" y="12664"/>
                    <a:pt x="11196" y="12194"/>
                    <a:pt x="11361" y="11559"/>
                  </a:cubicBezTo>
                  <a:lnTo>
                    <a:pt x="12296" y="11559"/>
                  </a:lnTo>
                  <a:lnTo>
                    <a:pt x="12296" y="7926"/>
                  </a:lnTo>
                  <a:lnTo>
                    <a:pt x="9960" y="5669"/>
                  </a:lnTo>
                  <a:lnTo>
                    <a:pt x="9960" y="2394"/>
                  </a:lnTo>
                  <a:lnTo>
                    <a:pt x="4980" y="0"/>
                  </a:lnTo>
                  <a:lnTo>
                    <a:pt x="0" y="2394"/>
                  </a:lnTo>
                  <a:lnTo>
                    <a:pt x="0" y="12617"/>
                  </a:lnTo>
                  <a:close/>
                  <a:moveTo>
                    <a:pt x="10502" y="11187"/>
                  </a:moveTo>
                  <a:cubicBezTo>
                    <a:pt x="10502" y="11329"/>
                    <a:pt x="10450" y="11459"/>
                    <a:pt x="10364" y="11559"/>
                  </a:cubicBezTo>
                  <a:cubicBezTo>
                    <a:pt x="10259" y="11681"/>
                    <a:pt x="10104" y="11758"/>
                    <a:pt x="9932" y="11758"/>
                  </a:cubicBezTo>
                  <a:cubicBezTo>
                    <a:pt x="9760" y="11758"/>
                    <a:pt x="9605" y="11681"/>
                    <a:pt x="9501" y="11560"/>
                  </a:cubicBezTo>
                  <a:cubicBezTo>
                    <a:pt x="9501" y="11560"/>
                    <a:pt x="9500" y="11560"/>
                    <a:pt x="9500" y="11559"/>
                  </a:cubicBezTo>
                  <a:cubicBezTo>
                    <a:pt x="9414" y="11459"/>
                    <a:pt x="9362" y="11329"/>
                    <a:pt x="9362" y="11187"/>
                  </a:cubicBezTo>
                  <a:cubicBezTo>
                    <a:pt x="9362" y="11160"/>
                    <a:pt x="9364" y="11133"/>
                    <a:pt x="9367" y="11106"/>
                  </a:cubicBezTo>
                  <a:cubicBezTo>
                    <a:pt x="9397" y="10897"/>
                    <a:pt x="9541" y="10725"/>
                    <a:pt x="9733" y="10653"/>
                  </a:cubicBezTo>
                  <a:cubicBezTo>
                    <a:pt x="9795" y="10630"/>
                    <a:pt x="9862" y="10617"/>
                    <a:pt x="9932" y="10617"/>
                  </a:cubicBezTo>
                  <a:cubicBezTo>
                    <a:pt x="9941" y="10617"/>
                    <a:pt x="9951" y="10617"/>
                    <a:pt x="9961" y="10618"/>
                  </a:cubicBezTo>
                  <a:cubicBezTo>
                    <a:pt x="10020" y="10621"/>
                    <a:pt x="10077" y="10633"/>
                    <a:pt x="10131" y="10653"/>
                  </a:cubicBezTo>
                  <a:cubicBezTo>
                    <a:pt x="10323" y="10724"/>
                    <a:pt x="10467" y="10897"/>
                    <a:pt x="10496" y="11106"/>
                  </a:cubicBezTo>
                  <a:cubicBezTo>
                    <a:pt x="10500" y="11133"/>
                    <a:pt x="10502" y="11160"/>
                    <a:pt x="10502" y="11187"/>
                  </a:cubicBezTo>
                  <a:close/>
                  <a:moveTo>
                    <a:pt x="11390" y="10653"/>
                  </a:moveTo>
                  <a:lnTo>
                    <a:pt x="11309" y="10653"/>
                  </a:lnTo>
                  <a:cubicBezTo>
                    <a:pt x="11097" y="10110"/>
                    <a:pt x="10574" y="9722"/>
                    <a:pt x="9960" y="9711"/>
                  </a:cubicBezTo>
                  <a:cubicBezTo>
                    <a:pt x="9951" y="9710"/>
                    <a:pt x="9941" y="9710"/>
                    <a:pt x="9932" y="9710"/>
                  </a:cubicBezTo>
                  <a:cubicBezTo>
                    <a:pt x="9621" y="9710"/>
                    <a:pt x="9332" y="9807"/>
                    <a:pt x="9094" y="9972"/>
                  </a:cubicBezTo>
                  <a:cubicBezTo>
                    <a:pt x="8852" y="10139"/>
                    <a:pt x="8663" y="10375"/>
                    <a:pt x="8555" y="10653"/>
                  </a:cubicBezTo>
                  <a:lnTo>
                    <a:pt x="7520" y="10653"/>
                  </a:lnTo>
                  <a:lnTo>
                    <a:pt x="6653" y="10653"/>
                  </a:lnTo>
                  <a:lnTo>
                    <a:pt x="5846" y="10653"/>
                  </a:lnTo>
                  <a:cubicBezTo>
                    <a:pt x="5631" y="10102"/>
                    <a:pt x="5095" y="9710"/>
                    <a:pt x="4469" y="9710"/>
                  </a:cubicBezTo>
                  <a:cubicBezTo>
                    <a:pt x="4025" y="9710"/>
                    <a:pt x="3626" y="9907"/>
                    <a:pt x="3355" y="10218"/>
                  </a:cubicBezTo>
                  <a:lnTo>
                    <a:pt x="3355" y="5810"/>
                  </a:lnTo>
                  <a:lnTo>
                    <a:pt x="6653" y="5810"/>
                  </a:lnTo>
                  <a:lnTo>
                    <a:pt x="7520" y="5810"/>
                  </a:lnTo>
                  <a:lnTo>
                    <a:pt x="8532" y="5810"/>
                  </a:lnTo>
                  <a:lnTo>
                    <a:pt x="8532" y="8572"/>
                  </a:lnTo>
                  <a:lnTo>
                    <a:pt x="9094" y="8572"/>
                  </a:lnTo>
                  <a:lnTo>
                    <a:pt x="9960" y="8572"/>
                  </a:lnTo>
                  <a:lnTo>
                    <a:pt x="11390" y="8572"/>
                  </a:lnTo>
                  <a:lnTo>
                    <a:pt x="11390" y="10653"/>
                  </a:lnTo>
                  <a:lnTo>
                    <a:pt x="11390" y="10653"/>
                  </a:lnTo>
                  <a:close/>
                  <a:moveTo>
                    <a:pt x="5039" y="11187"/>
                  </a:moveTo>
                  <a:cubicBezTo>
                    <a:pt x="5039" y="11329"/>
                    <a:pt x="4987" y="11459"/>
                    <a:pt x="4900" y="11559"/>
                  </a:cubicBezTo>
                  <a:cubicBezTo>
                    <a:pt x="4796" y="11681"/>
                    <a:pt x="4641" y="11758"/>
                    <a:pt x="4469" y="11758"/>
                  </a:cubicBezTo>
                  <a:cubicBezTo>
                    <a:pt x="4296" y="11758"/>
                    <a:pt x="4142" y="11681"/>
                    <a:pt x="4037" y="11559"/>
                  </a:cubicBezTo>
                  <a:cubicBezTo>
                    <a:pt x="3951" y="11459"/>
                    <a:pt x="3898" y="11329"/>
                    <a:pt x="3898" y="11187"/>
                  </a:cubicBezTo>
                  <a:cubicBezTo>
                    <a:pt x="3898" y="11160"/>
                    <a:pt x="3900" y="11133"/>
                    <a:pt x="3904" y="11106"/>
                  </a:cubicBezTo>
                  <a:cubicBezTo>
                    <a:pt x="3934" y="10897"/>
                    <a:pt x="4078" y="10725"/>
                    <a:pt x="4270" y="10653"/>
                  </a:cubicBezTo>
                  <a:cubicBezTo>
                    <a:pt x="4332" y="10630"/>
                    <a:pt x="4399" y="10617"/>
                    <a:pt x="4469" y="10617"/>
                  </a:cubicBezTo>
                  <a:cubicBezTo>
                    <a:pt x="4539" y="10617"/>
                    <a:pt x="4606" y="10630"/>
                    <a:pt x="4668" y="10653"/>
                  </a:cubicBezTo>
                  <a:cubicBezTo>
                    <a:pt x="4860" y="10725"/>
                    <a:pt x="5003" y="10897"/>
                    <a:pt x="5033" y="11106"/>
                  </a:cubicBezTo>
                  <a:cubicBezTo>
                    <a:pt x="5037" y="11133"/>
                    <a:pt x="5039" y="11160"/>
                    <a:pt x="5039" y="11187"/>
                  </a:cubicBezTo>
                  <a:close/>
                  <a:moveTo>
                    <a:pt x="9960" y="7665"/>
                  </a:moveTo>
                  <a:lnTo>
                    <a:pt x="9439" y="7665"/>
                  </a:lnTo>
                  <a:lnTo>
                    <a:pt x="9439" y="6425"/>
                  </a:lnTo>
                  <a:lnTo>
                    <a:pt x="9960" y="6930"/>
                  </a:lnTo>
                  <a:lnTo>
                    <a:pt x="10722" y="7665"/>
                  </a:lnTo>
                  <a:lnTo>
                    <a:pt x="9960" y="7665"/>
                  </a:lnTo>
                  <a:lnTo>
                    <a:pt x="9960" y="7665"/>
                  </a:lnTo>
                  <a:close/>
                  <a:moveTo>
                    <a:pt x="6653" y="4903"/>
                  </a:moveTo>
                  <a:lnTo>
                    <a:pt x="3307" y="4903"/>
                  </a:lnTo>
                  <a:lnTo>
                    <a:pt x="3307" y="4448"/>
                  </a:lnTo>
                  <a:lnTo>
                    <a:pt x="6653" y="4448"/>
                  </a:lnTo>
                  <a:lnTo>
                    <a:pt x="6653" y="4903"/>
                  </a:lnTo>
                  <a:close/>
                  <a:moveTo>
                    <a:pt x="867" y="2939"/>
                  </a:moveTo>
                  <a:lnTo>
                    <a:pt x="4980" y="962"/>
                  </a:lnTo>
                  <a:lnTo>
                    <a:pt x="9094" y="2939"/>
                  </a:lnTo>
                  <a:lnTo>
                    <a:pt x="9094" y="4903"/>
                  </a:lnTo>
                  <a:lnTo>
                    <a:pt x="7520" y="4903"/>
                  </a:lnTo>
                  <a:lnTo>
                    <a:pt x="7520" y="3582"/>
                  </a:lnTo>
                  <a:lnTo>
                    <a:pt x="2440" y="3582"/>
                  </a:lnTo>
                  <a:lnTo>
                    <a:pt x="2440" y="11750"/>
                  </a:lnTo>
                  <a:lnTo>
                    <a:pt x="867" y="11750"/>
                  </a:lnTo>
                  <a:lnTo>
                    <a:pt x="867" y="2939"/>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grpSp>
      <p:grpSp>
        <p:nvGrpSpPr>
          <p:cNvPr id="7" name="Group 12">
            <a:extLst>
              <a:ext uri="{FF2B5EF4-FFF2-40B4-BE49-F238E27FC236}">
                <a16:creationId xmlns:a16="http://schemas.microsoft.com/office/drawing/2014/main" id="{9F40B866-4C18-44D2-985A-B96029BE4799}"/>
              </a:ext>
            </a:extLst>
          </p:cNvPr>
          <p:cNvGrpSpPr/>
          <p:nvPr/>
        </p:nvGrpSpPr>
        <p:grpSpPr>
          <a:xfrm>
            <a:off x="10691059" y="5315146"/>
            <a:ext cx="846221" cy="846221"/>
            <a:chOff x="4174869" y="5174759"/>
            <a:chExt cx="846221" cy="846221"/>
          </a:xfrm>
        </p:grpSpPr>
        <p:sp>
          <p:nvSpPr>
            <p:cNvPr id="8" name="椭圆 7">
              <a:extLst>
                <a:ext uri="{FF2B5EF4-FFF2-40B4-BE49-F238E27FC236}">
                  <a16:creationId xmlns:a16="http://schemas.microsoft.com/office/drawing/2014/main" id="{837EDDE5-CCB3-4D62-9FF0-FB3469C8B0C9}"/>
                </a:ext>
              </a:extLst>
            </p:cNvPr>
            <p:cNvSpPr/>
            <p:nvPr/>
          </p:nvSpPr>
          <p:spPr>
            <a:xfrm>
              <a:off x="4174869" y="5174759"/>
              <a:ext cx="846221" cy="846221"/>
            </a:xfrm>
            <a:prstGeom prst="ellipse">
              <a:avLst/>
            </a:prstGeom>
            <a:solidFill>
              <a:schemeClr val="tx1"/>
            </a:solidFill>
            <a:ln>
              <a:no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bars-code-search_57539">
              <a:extLst>
                <a:ext uri="{FF2B5EF4-FFF2-40B4-BE49-F238E27FC236}">
                  <a16:creationId xmlns:a16="http://schemas.microsoft.com/office/drawing/2014/main" id="{98322A27-E174-4505-A7D0-C53FF351C11E}"/>
                </a:ext>
              </a:extLst>
            </p:cNvPr>
            <p:cNvSpPr>
              <a:spLocks noChangeAspect="1"/>
            </p:cNvSpPr>
            <p:nvPr/>
          </p:nvSpPr>
          <p:spPr bwMode="auto">
            <a:xfrm>
              <a:off x="4502380" y="5445448"/>
              <a:ext cx="191197" cy="304842"/>
            </a:xfrm>
            <a:custGeom>
              <a:avLst/>
              <a:gdLst>
                <a:gd name="connsiteX0" fmla="*/ 190809 w 381688"/>
                <a:gd name="connsiteY0" fmla="*/ 501932 h 608556"/>
                <a:gd name="connsiteX1" fmla="*/ 213108 w 381688"/>
                <a:gd name="connsiteY1" fmla="*/ 524196 h 608556"/>
                <a:gd name="connsiteX2" fmla="*/ 190809 w 381688"/>
                <a:gd name="connsiteY2" fmla="*/ 546460 h 608556"/>
                <a:gd name="connsiteX3" fmla="*/ 168510 w 381688"/>
                <a:gd name="connsiteY3" fmla="*/ 524196 h 608556"/>
                <a:gd name="connsiteX4" fmla="*/ 190809 w 381688"/>
                <a:gd name="connsiteY4" fmla="*/ 501932 h 608556"/>
                <a:gd name="connsiteX5" fmla="*/ 42519 w 381688"/>
                <a:gd name="connsiteY5" fmla="*/ 484192 h 608556"/>
                <a:gd name="connsiteX6" fmla="*/ 42519 w 381688"/>
                <a:gd name="connsiteY6" fmla="*/ 566055 h 608556"/>
                <a:gd name="connsiteX7" fmla="*/ 339122 w 381688"/>
                <a:gd name="connsiteY7" fmla="*/ 566055 h 608556"/>
                <a:gd name="connsiteX8" fmla="*/ 339122 w 381688"/>
                <a:gd name="connsiteY8" fmla="*/ 484192 h 608556"/>
                <a:gd name="connsiteX9" fmla="*/ 233218 w 381688"/>
                <a:gd name="connsiteY9" fmla="*/ 366728 h 608556"/>
                <a:gd name="connsiteX10" fmla="*/ 253329 w 381688"/>
                <a:gd name="connsiteY10" fmla="*/ 386839 h 608556"/>
                <a:gd name="connsiteX11" fmla="*/ 233218 w 381688"/>
                <a:gd name="connsiteY11" fmla="*/ 406950 h 608556"/>
                <a:gd name="connsiteX12" fmla="*/ 213107 w 381688"/>
                <a:gd name="connsiteY12" fmla="*/ 386839 h 608556"/>
                <a:gd name="connsiteX13" fmla="*/ 233218 w 381688"/>
                <a:gd name="connsiteY13" fmla="*/ 366728 h 608556"/>
                <a:gd name="connsiteX14" fmla="*/ 129417 w 381688"/>
                <a:gd name="connsiteY14" fmla="*/ 366728 h 608556"/>
                <a:gd name="connsiteX15" fmla="*/ 149528 w 381688"/>
                <a:gd name="connsiteY15" fmla="*/ 386839 h 608556"/>
                <a:gd name="connsiteX16" fmla="*/ 129417 w 381688"/>
                <a:gd name="connsiteY16" fmla="*/ 406950 h 608556"/>
                <a:gd name="connsiteX17" fmla="*/ 109306 w 381688"/>
                <a:gd name="connsiteY17" fmla="*/ 386839 h 608556"/>
                <a:gd name="connsiteX18" fmla="*/ 129417 w 381688"/>
                <a:gd name="connsiteY18" fmla="*/ 366728 h 608556"/>
                <a:gd name="connsiteX19" fmla="*/ 124472 w 381688"/>
                <a:gd name="connsiteY19" fmla="*/ 258116 h 608556"/>
                <a:gd name="connsiteX20" fmla="*/ 132544 w 381688"/>
                <a:gd name="connsiteY20" fmla="*/ 306377 h 608556"/>
                <a:gd name="connsiteX21" fmla="*/ 229405 w 381688"/>
                <a:gd name="connsiteY21" fmla="*/ 306377 h 608556"/>
                <a:gd name="connsiteX22" fmla="*/ 240057 w 381688"/>
                <a:gd name="connsiteY22" fmla="*/ 258209 h 608556"/>
                <a:gd name="connsiteX23" fmla="*/ 256295 w 381688"/>
                <a:gd name="connsiteY23" fmla="*/ 184740 h 608556"/>
                <a:gd name="connsiteX24" fmla="*/ 314721 w 381688"/>
                <a:gd name="connsiteY24" fmla="*/ 184740 h 608556"/>
                <a:gd name="connsiteX25" fmla="*/ 314721 w 381688"/>
                <a:gd name="connsiteY25" fmla="*/ 227238 h 608556"/>
                <a:gd name="connsiteX26" fmla="*/ 290506 w 381688"/>
                <a:gd name="connsiteY26" fmla="*/ 227238 h 608556"/>
                <a:gd name="connsiteX27" fmla="*/ 263569 w 381688"/>
                <a:gd name="connsiteY27" fmla="*/ 348875 h 608556"/>
                <a:gd name="connsiteX28" fmla="*/ 96455 w 381688"/>
                <a:gd name="connsiteY28" fmla="*/ 348875 h 608556"/>
                <a:gd name="connsiteX29" fmla="*/ 74305 w 381688"/>
                <a:gd name="connsiteY29" fmla="*/ 215571 h 608556"/>
                <a:gd name="connsiteX30" fmla="*/ 249490 w 381688"/>
                <a:gd name="connsiteY30" fmla="*/ 215711 h 608556"/>
                <a:gd name="connsiteX31" fmla="*/ 42519 w 381688"/>
                <a:gd name="connsiteY31" fmla="*/ 117475 h 608556"/>
                <a:gd name="connsiteX32" fmla="*/ 42519 w 381688"/>
                <a:gd name="connsiteY32" fmla="*/ 441691 h 608556"/>
                <a:gd name="connsiteX33" fmla="*/ 339122 w 381688"/>
                <a:gd name="connsiteY33" fmla="*/ 441691 h 608556"/>
                <a:gd name="connsiteX34" fmla="*/ 339122 w 381688"/>
                <a:gd name="connsiteY34" fmla="*/ 117475 h 608556"/>
                <a:gd name="connsiteX35" fmla="*/ 42519 w 381688"/>
                <a:gd name="connsiteY35" fmla="*/ 42501 h 608556"/>
                <a:gd name="connsiteX36" fmla="*/ 42519 w 381688"/>
                <a:gd name="connsiteY36" fmla="*/ 74974 h 608556"/>
                <a:gd name="connsiteX37" fmla="*/ 339122 w 381688"/>
                <a:gd name="connsiteY37" fmla="*/ 74974 h 608556"/>
                <a:gd name="connsiteX38" fmla="*/ 339122 w 381688"/>
                <a:gd name="connsiteY38" fmla="*/ 42501 h 608556"/>
                <a:gd name="connsiteX39" fmla="*/ 0 w 381688"/>
                <a:gd name="connsiteY39" fmla="*/ 0 h 608556"/>
                <a:gd name="connsiteX40" fmla="*/ 381688 w 381688"/>
                <a:gd name="connsiteY40" fmla="*/ 0 h 608556"/>
                <a:gd name="connsiteX41" fmla="*/ 381688 w 381688"/>
                <a:gd name="connsiteY41" fmla="*/ 608556 h 608556"/>
                <a:gd name="connsiteX42" fmla="*/ 0 w 381688"/>
                <a:gd name="connsiteY42" fmla="*/ 608556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688" h="608556">
                  <a:moveTo>
                    <a:pt x="190809" y="501932"/>
                  </a:moveTo>
                  <a:cubicBezTo>
                    <a:pt x="203124" y="501932"/>
                    <a:pt x="213108" y="511900"/>
                    <a:pt x="213108" y="524196"/>
                  </a:cubicBezTo>
                  <a:cubicBezTo>
                    <a:pt x="213108" y="536492"/>
                    <a:pt x="203124" y="546460"/>
                    <a:pt x="190809" y="546460"/>
                  </a:cubicBezTo>
                  <a:cubicBezTo>
                    <a:pt x="178494" y="546460"/>
                    <a:pt x="168510" y="536492"/>
                    <a:pt x="168510" y="524196"/>
                  </a:cubicBezTo>
                  <a:cubicBezTo>
                    <a:pt x="168510" y="511900"/>
                    <a:pt x="178494" y="501932"/>
                    <a:pt x="190809" y="501932"/>
                  </a:cubicBezTo>
                  <a:close/>
                  <a:moveTo>
                    <a:pt x="42519" y="484192"/>
                  </a:moveTo>
                  <a:lnTo>
                    <a:pt x="42519" y="566055"/>
                  </a:lnTo>
                  <a:lnTo>
                    <a:pt x="339122" y="566055"/>
                  </a:lnTo>
                  <a:lnTo>
                    <a:pt x="339122" y="484192"/>
                  </a:lnTo>
                  <a:close/>
                  <a:moveTo>
                    <a:pt x="233218" y="366728"/>
                  </a:moveTo>
                  <a:cubicBezTo>
                    <a:pt x="244325" y="366728"/>
                    <a:pt x="253329" y="375732"/>
                    <a:pt x="253329" y="386839"/>
                  </a:cubicBezTo>
                  <a:cubicBezTo>
                    <a:pt x="253329" y="397946"/>
                    <a:pt x="244325" y="406950"/>
                    <a:pt x="233218" y="406950"/>
                  </a:cubicBezTo>
                  <a:cubicBezTo>
                    <a:pt x="222111" y="406950"/>
                    <a:pt x="213107" y="397946"/>
                    <a:pt x="213107" y="386839"/>
                  </a:cubicBezTo>
                  <a:cubicBezTo>
                    <a:pt x="213107" y="375732"/>
                    <a:pt x="222111" y="366728"/>
                    <a:pt x="233218" y="366728"/>
                  </a:cubicBezTo>
                  <a:close/>
                  <a:moveTo>
                    <a:pt x="129417" y="366728"/>
                  </a:moveTo>
                  <a:cubicBezTo>
                    <a:pt x="140524" y="366728"/>
                    <a:pt x="149528" y="375732"/>
                    <a:pt x="149528" y="386839"/>
                  </a:cubicBezTo>
                  <a:cubicBezTo>
                    <a:pt x="149528" y="397946"/>
                    <a:pt x="140524" y="406950"/>
                    <a:pt x="129417" y="406950"/>
                  </a:cubicBezTo>
                  <a:cubicBezTo>
                    <a:pt x="118310" y="406950"/>
                    <a:pt x="109306" y="397946"/>
                    <a:pt x="109306" y="386839"/>
                  </a:cubicBezTo>
                  <a:cubicBezTo>
                    <a:pt x="109306" y="375732"/>
                    <a:pt x="118310" y="366728"/>
                    <a:pt x="129417" y="366728"/>
                  </a:cubicBezTo>
                  <a:close/>
                  <a:moveTo>
                    <a:pt x="124472" y="258116"/>
                  </a:moveTo>
                  <a:lnTo>
                    <a:pt x="132544" y="306377"/>
                  </a:lnTo>
                  <a:lnTo>
                    <a:pt x="229405" y="306377"/>
                  </a:lnTo>
                  <a:lnTo>
                    <a:pt x="240057" y="258209"/>
                  </a:lnTo>
                  <a:close/>
                  <a:moveTo>
                    <a:pt x="256295" y="184740"/>
                  </a:moveTo>
                  <a:lnTo>
                    <a:pt x="314721" y="184740"/>
                  </a:lnTo>
                  <a:lnTo>
                    <a:pt x="314721" y="227238"/>
                  </a:lnTo>
                  <a:lnTo>
                    <a:pt x="290506" y="227238"/>
                  </a:lnTo>
                  <a:lnTo>
                    <a:pt x="263569" y="348875"/>
                  </a:lnTo>
                  <a:lnTo>
                    <a:pt x="96455" y="348875"/>
                  </a:lnTo>
                  <a:lnTo>
                    <a:pt x="74305" y="215571"/>
                  </a:lnTo>
                  <a:lnTo>
                    <a:pt x="249490" y="215711"/>
                  </a:lnTo>
                  <a:close/>
                  <a:moveTo>
                    <a:pt x="42519" y="117475"/>
                  </a:moveTo>
                  <a:lnTo>
                    <a:pt x="42519" y="441691"/>
                  </a:lnTo>
                  <a:lnTo>
                    <a:pt x="339122" y="441691"/>
                  </a:lnTo>
                  <a:lnTo>
                    <a:pt x="339122" y="117475"/>
                  </a:lnTo>
                  <a:close/>
                  <a:moveTo>
                    <a:pt x="42519" y="42501"/>
                  </a:moveTo>
                  <a:lnTo>
                    <a:pt x="42519" y="74974"/>
                  </a:lnTo>
                  <a:lnTo>
                    <a:pt x="339122" y="74974"/>
                  </a:lnTo>
                  <a:lnTo>
                    <a:pt x="339122" y="42501"/>
                  </a:lnTo>
                  <a:close/>
                  <a:moveTo>
                    <a:pt x="0" y="0"/>
                  </a:moveTo>
                  <a:lnTo>
                    <a:pt x="381688" y="0"/>
                  </a:lnTo>
                  <a:lnTo>
                    <a:pt x="381688" y="608556"/>
                  </a:lnTo>
                  <a:lnTo>
                    <a:pt x="0" y="608556"/>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endParaRPr>
            </a:p>
          </p:txBody>
        </p:sp>
      </p:grpSp>
      <p:sp>
        <p:nvSpPr>
          <p:cNvPr id="16" name="矩形 15">
            <a:extLst>
              <a:ext uri="{FF2B5EF4-FFF2-40B4-BE49-F238E27FC236}">
                <a16:creationId xmlns:a16="http://schemas.microsoft.com/office/drawing/2014/main" id="{EAD69FB4-1053-472E-9173-A53E0E2205CE}"/>
              </a:ext>
            </a:extLst>
          </p:cNvPr>
          <p:cNvSpPr/>
          <p:nvPr/>
        </p:nvSpPr>
        <p:spPr>
          <a:xfrm>
            <a:off x="2596813" y="2819874"/>
            <a:ext cx="7343870" cy="523220"/>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zh-CN" sz="2800" b="1" i="0" u="none" strike="noStrike" kern="1200" cap="none" spc="0" normalizeH="0" baseline="0" noProof="0" dirty="0">
                <a:ln>
                  <a:noFill/>
                </a:ln>
                <a:solidFill>
                  <a:prstClr val="black"/>
                </a:solidFill>
                <a:effectLst>
                  <a:reflection blurRad="6350" stA="55000" endA="300" endPos="45500" dir="5400000" sy="-100000" algn="bl" rotWithShape="0"/>
                </a:effectLst>
                <a:uLnTx/>
                <a:uFillTx/>
                <a:latin typeface="Rockwell" panose="02060603020205020403" pitchFamily="18" charset="0"/>
                <a:ea typeface="微软雅黑" panose="020B0503020204020204" pitchFamily="34" charset="-122"/>
              </a:rPr>
              <a:t>ANALYSIS OF ALTERNATIVE SOLUTION</a:t>
            </a:r>
            <a:endParaRPr kumimoji="0" lang="zh-CN" altLang="en-US" sz="2800" b="1" i="0" u="none" strike="noStrike" kern="1200" cap="none" spc="0" normalizeH="0" baseline="0" noProof="0" dirty="0">
              <a:ln>
                <a:noFill/>
              </a:ln>
              <a:solidFill>
                <a:prstClr val="black"/>
              </a:solidFill>
              <a:effectLst>
                <a:reflection blurRad="6350" stA="55000" endA="300" endPos="45500" dir="5400000" sy="-100000" algn="bl" rotWithShape="0"/>
              </a:effectLst>
              <a:uLnTx/>
              <a:uFillTx/>
              <a:latin typeface="Rockwell" panose="02060603020205020403" pitchFamily="18" charset="0"/>
              <a:ea typeface="微软雅黑" panose="020B0503020204020204" pitchFamily="34" charset="-122"/>
            </a:endParaRPr>
          </a:p>
        </p:txBody>
      </p:sp>
      <p:sp>
        <p:nvSpPr>
          <p:cNvPr id="17" name="矩形 16">
            <a:extLst>
              <a:ext uri="{FF2B5EF4-FFF2-40B4-BE49-F238E27FC236}">
                <a16:creationId xmlns:a16="http://schemas.microsoft.com/office/drawing/2014/main" id="{F2B92D62-D4CA-41CA-A75D-F3254881191F}"/>
              </a:ext>
            </a:extLst>
          </p:cNvPr>
          <p:cNvSpPr/>
          <p:nvPr/>
        </p:nvSpPr>
        <p:spPr>
          <a:xfrm>
            <a:off x="1000217" y="3343094"/>
            <a:ext cx="10191565" cy="133113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2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242424"/>
                </a:solidFill>
                <a:effectLst/>
                <a:uLnTx/>
                <a:uFillTx/>
                <a:latin typeface="Artifakt Element" panose="020B0503050000020004" pitchFamily="34" charset="0"/>
                <a:ea typeface="Artifakt Element" panose="020B0503050000020004" pitchFamily="34" charset="0"/>
                <a:cs typeface="+mn-cs"/>
              </a:rPr>
              <a:t>The time complexity of the proposed solution is long as we are doing a lot of redundant work as there are similar type of ways getting computed repeatedly. So, as the recursion grows deeper in bigger matrices, more and more unnecessary repetition occurs.</a:t>
            </a:r>
            <a:endParaRPr kumimoji="0" lang="zh-CN" altLang="en-US" sz="1400" b="1" i="0" u="none" strike="noStrike" kern="1200" cap="none" spc="0" normalizeH="0" baseline="0" noProof="0" dirty="0">
              <a:ln>
                <a:noFill/>
              </a:ln>
              <a:solidFill>
                <a:prstClr val="black"/>
              </a:solidFill>
              <a:effectLst/>
              <a:uLnTx/>
              <a:uFillTx/>
              <a:latin typeface="Artifakt Element" panose="020B0503050000020004" pitchFamily="34" charset="0"/>
              <a:ea typeface="微软雅黑" panose="020B0503020204020204" pitchFamily="34" charset="-122"/>
              <a:cs typeface="+mn-cs"/>
            </a:endParaRPr>
          </a:p>
        </p:txBody>
      </p:sp>
      <p:sp>
        <p:nvSpPr>
          <p:cNvPr id="3" name="TextBox 2">
            <a:extLst>
              <a:ext uri="{FF2B5EF4-FFF2-40B4-BE49-F238E27FC236}">
                <a16:creationId xmlns:a16="http://schemas.microsoft.com/office/drawing/2014/main" id="{895A6A4E-9B1E-4544-856F-25183BD1C609}"/>
              </a:ext>
            </a:extLst>
          </p:cNvPr>
          <p:cNvSpPr txBox="1"/>
          <p:nvPr/>
        </p:nvSpPr>
        <p:spPr>
          <a:xfrm>
            <a:off x="1979136" y="4950810"/>
            <a:ext cx="8579224" cy="1331134"/>
          </a:xfrm>
          <a:prstGeom prst="rect">
            <a:avLst/>
          </a:prstGeom>
          <a:noFill/>
        </p:spPr>
        <p:txBody>
          <a:bodyPr wrap="square" rtlCol="0">
            <a:spAutoFit/>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kumimoji="0" lang="en-IN" sz="1400" b="1" i="1" u="sng" strike="noStrike" kern="1200" cap="none" spc="0" normalizeH="0" baseline="0" noProof="0" dirty="0">
                <a:ln>
                  <a:noFill/>
                </a:ln>
                <a:solidFill>
                  <a:prstClr val="black"/>
                </a:solidFill>
                <a:effectLst/>
                <a:uLnTx/>
                <a:uFillTx/>
                <a:latin typeface="Artifakt Element" panose="020B0503050000020004" pitchFamily="34" charset="0"/>
                <a:ea typeface="Artifakt Element" panose="020B0503050000020004" pitchFamily="34" charset="0"/>
                <a:cs typeface="+mn-cs"/>
              </a:rPr>
              <a:t>The alternative solution can be concluded to have an easier algorithm than the proposed solution but when it comes to real life implementation the proposed one seems to be the better suitable one due to time complexity</a:t>
            </a:r>
          </a:p>
        </p:txBody>
      </p:sp>
    </p:spTree>
    <p:extLst>
      <p:ext uri="{BB962C8B-B14F-4D97-AF65-F5344CB8AC3E}">
        <p14:creationId xmlns:p14="http://schemas.microsoft.com/office/powerpoint/2010/main" val="34945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AA05C2-3608-4028-B6AF-DAF89305FA82}"/>
              </a:ext>
            </a:extLst>
          </p:cNvPr>
          <p:cNvSpPr txBox="1"/>
          <p:nvPr/>
        </p:nvSpPr>
        <p:spPr>
          <a:xfrm>
            <a:off x="1763701" y="1339372"/>
            <a:ext cx="10007600" cy="2630015"/>
          </a:xfrm>
          <a:prstGeom prst="rect">
            <a:avLst/>
          </a:prstGeom>
          <a:noFill/>
        </p:spPr>
        <p:txBody>
          <a:bodyPr wrap="square">
            <a:spAutoFit/>
          </a:bodyPr>
          <a:lstStyle/>
          <a:p>
            <a:pPr marL="342900" marR="0" lvl="0" indent="-342900" algn="l" defTabSz="914400" rtl="0" eaLnBrk="1" fontAlgn="auto" latinLnBrk="0" hangingPunct="1">
              <a:lnSpc>
                <a:spcPct val="14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When the obstacles are present in such a way that the diagonal is the only path to reach the destination.</a:t>
            </a:r>
          </a:p>
          <a:p>
            <a:pPr marL="342900" marR="0" lvl="0" indent="-342900" algn="l" defTabSz="914400" rtl="0" eaLnBrk="1" fontAlgn="auto" latinLnBrk="0" hangingPunct="1">
              <a:lnSpc>
                <a:spcPct val="14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When there is only a single path and it ends up covered by obstacles.</a:t>
            </a:r>
          </a:p>
          <a:p>
            <a:pPr marL="342900" marR="0" lvl="0" indent="-342900" algn="l" defTabSz="914400" rtl="0" eaLnBrk="1" fontAlgn="auto" latinLnBrk="0" hangingPunct="1">
              <a:lnSpc>
                <a:spcPct val="14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When the destination is covered completely by obstacles.</a:t>
            </a:r>
          </a:p>
          <a:p>
            <a:pPr marL="342900" marR="0" lvl="0" indent="-342900" algn="l" defTabSz="914400" rtl="0" eaLnBrk="1" fontAlgn="auto" latinLnBrk="0" hangingPunct="1">
              <a:lnSpc>
                <a:spcPct val="14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When either the start or the end point is not specified inside the room.</a:t>
            </a:r>
          </a:p>
          <a:p>
            <a:pPr marL="342900" marR="0" lvl="0" indent="-342900" algn="l" defTabSz="914400" rtl="0" eaLnBrk="1" fontAlgn="auto" latinLnBrk="0" hangingPunct="1">
              <a:lnSpc>
                <a:spcPct val="14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When the destination itself has an obstacle.</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C8E6A0FD-BACC-4668-AB04-24053EFB72BB}"/>
              </a:ext>
            </a:extLst>
          </p:cNvPr>
          <p:cNvSpPr txBox="1"/>
          <p:nvPr/>
        </p:nvSpPr>
        <p:spPr>
          <a:xfrm>
            <a:off x="1776378" y="759549"/>
            <a:ext cx="4997885" cy="80021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Rockwell" panose="02060603020205020403" pitchFamily="18" charset="0"/>
                <a:ea typeface="+mn-ea"/>
                <a:cs typeface="+mn-cs"/>
              </a:rPr>
              <a:t>BOUNDARY CASES: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7" name="Picture 6">
            <a:extLst>
              <a:ext uri="{FF2B5EF4-FFF2-40B4-BE49-F238E27FC236}">
                <a16:creationId xmlns:a16="http://schemas.microsoft.com/office/drawing/2014/main" id="{A8145C91-C528-4118-9DF1-A2BC848E8919}"/>
              </a:ext>
            </a:extLst>
          </p:cNvPr>
          <p:cNvPicPr>
            <a:picLocks noChangeAspect="1"/>
          </p:cNvPicPr>
          <p:nvPr/>
        </p:nvPicPr>
        <p:blipFill>
          <a:blip r:embed="rId2"/>
          <a:stretch>
            <a:fillRect/>
          </a:stretch>
        </p:blipFill>
        <p:spPr>
          <a:xfrm>
            <a:off x="7104099" y="4186359"/>
            <a:ext cx="3390806" cy="1059627"/>
          </a:xfrm>
          <a:prstGeom prst="rect">
            <a:avLst/>
          </a:prstGeom>
        </p:spPr>
      </p:pic>
      <p:pic>
        <p:nvPicPr>
          <p:cNvPr id="9" name="Picture 8">
            <a:extLst>
              <a:ext uri="{FF2B5EF4-FFF2-40B4-BE49-F238E27FC236}">
                <a16:creationId xmlns:a16="http://schemas.microsoft.com/office/drawing/2014/main" id="{096E8206-0339-4554-BDFE-6A5C69FC3BCB}"/>
              </a:ext>
            </a:extLst>
          </p:cNvPr>
          <p:cNvPicPr>
            <a:picLocks noChangeAspect="1"/>
          </p:cNvPicPr>
          <p:nvPr/>
        </p:nvPicPr>
        <p:blipFill>
          <a:blip r:embed="rId3"/>
          <a:stretch>
            <a:fillRect/>
          </a:stretch>
        </p:blipFill>
        <p:spPr>
          <a:xfrm>
            <a:off x="4636565" y="5518627"/>
            <a:ext cx="3379402" cy="1037769"/>
          </a:xfrm>
          <a:prstGeom prst="rect">
            <a:avLst/>
          </a:prstGeom>
        </p:spPr>
      </p:pic>
      <p:pic>
        <p:nvPicPr>
          <p:cNvPr id="14" name="Picture 13">
            <a:extLst>
              <a:ext uri="{FF2B5EF4-FFF2-40B4-BE49-F238E27FC236}">
                <a16:creationId xmlns:a16="http://schemas.microsoft.com/office/drawing/2014/main" id="{BDCDD3E5-B688-4A15-9E2F-6F4E002E08A9}"/>
              </a:ext>
            </a:extLst>
          </p:cNvPr>
          <p:cNvPicPr>
            <a:picLocks noChangeAspect="1"/>
          </p:cNvPicPr>
          <p:nvPr/>
        </p:nvPicPr>
        <p:blipFill>
          <a:blip r:embed="rId4"/>
          <a:stretch>
            <a:fillRect/>
          </a:stretch>
        </p:blipFill>
        <p:spPr>
          <a:xfrm>
            <a:off x="2242240" y="4214194"/>
            <a:ext cx="3335860" cy="1059626"/>
          </a:xfrm>
          <a:prstGeom prst="rect">
            <a:avLst/>
          </a:prstGeom>
        </p:spPr>
      </p:pic>
      <p:sp>
        <p:nvSpPr>
          <p:cNvPr id="18" name="TextBox 17">
            <a:extLst>
              <a:ext uri="{FF2B5EF4-FFF2-40B4-BE49-F238E27FC236}">
                <a16:creationId xmlns:a16="http://schemas.microsoft.com/office/drawing/2014/main" id="{05BC4A23-D12E-4E58-9C11-AC6668175DC8}"/>
              </a:ext>
            </a:extLst>
          </p:cNvPr>
          <p:cNvSpPr txBox="1"/>
          <p:nvPr/>
        </p:nvSpPr>
        <p:spPr>
          <a:xfrm>
            <a:off x="1865214" y="4190009"/>
            <a:ext cx="377026" cy="369332"/>
          </a:xfrm>
          <a:prstGeom prst="rect">
            <a:avLst/>
          </a:prstGeom>
          <a:noFill/>
        </p:spPr>
        <p:txBody>
          <a:bodyPr wrap="none" rtlCol="0">
            <a:spAutoFit/>
          </a:bodyPr>
          <a:lstStyle/>
          <a:p>
            <a:r>
              <a:rPr lang="en-US" dirty="0"/>
              <a:t>1.</a:t>
            </a:r>
            <a:endParaRPr lang="en-IN" dirty="0"/>
          </a:p>
        </p:txBody>
      </p:sp>
      <p:sp>
        <p:nvSpPr>
          <p:cNvPr id="19" name="TextBox 18">
            <a:extLst>
              <a:ext uri="{FF2B5EF4-FFF2-40B4-BE49-F238E27FC236}">
                <a16:creationId xmlns:a16="http://schemas.microsoft.com/office/drawing/2014/main" id="{AC69D91D-1E94-403B-B205-192C5C1485AA}"/>
              </a:ext>
            </a:extLst>
          </p:cNvPr>
          <p:cNvSpPr txBox="1"/>
          <p:nvPr/>
        </p:nvSpPr>
        <p:spPr>
          <a:xfrm>
            <a:off x="6767501" y="4186359"/>
            <a:ext cx="377026" cy="369332"/>
          </a:xfrm>
          <a:prstGeom prst="rect">
            <a:avLst/>
          </a:prstGeom>
          <a:noFill/>
        </p:spPr>
        <p:txBody>
          <a:bodyPr wrap="none" rtlCol="0">
            <a:spAutoFit/>
          </a:bodyPr>
          <a:lstStyle/>
          <a:p>
            <a:r>
              <a:rPr lang="en-US" dirty="0"/>
              <a:t>2.</a:t>
            </a:r>
            <a:endParaRPr lang="en-IN" dirty="0"/>
          </a:p>
        </p:txBody>
      </p:sp>
      <p:sp>
        <p:nvSpPr>
          <p:cNvPr id="20" name="TextBox 19">
            <a:extLst>
              <a:ext uri="{FF2B5EF4-FFF2-40B4-BE49-F238E27FC236}">
                <a16:creationId xmlns:a16="http://schemas.microsoft.com/office/drawing/2014/main" id="{0E78F5A3-BD80-4A16-BF29-DB0F4381BAA4}"/>
              </a:ext>
            </a:extLst>
          </p:cNvPr>
          <p:cNvSpPr txBox="1"/>
          <p:nvPr/>
        </p:nvSpPr>
        <p:spPr>
          <a:xfrm>
            <a:off x="4275320" y="5518627"/>
            <a:ext cx="377026" cy="369332"/>
          </a:xfrm>
          <a:prstGeom prst="rect">
            <a:avLst/>
          </a:prstGeom>
          <a:noFill/>
        </p:spPr>
        <p:txBody>
          <a:bodyPr wrap="none" rtlCol="0">
            <a:spAutoFit/>
          </a:bodyPr>
          <a:lstStyle/>
          <a:p>
            <a:r>
              <a:rPr lang="en-US" dirty="0"/>
              <a:t>3.</a:t>
            </a:r>
            <a:endParaRPr lang="en-IN" dirty="0"/>
          </a:p>
        </p:txBody>
      </p:sp>
    </p:spTree>
    <p:extLst>
      <p:ext uri="{BB962C8B-B14F-4D97-AF65-F5344CB8AC3E}">
        <p14:creationId xmlns:p14="http://schemas.microsoft.com/office/powerpoint/2010/main" val="401268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C1101F-9B5F-49E8-B4A2-A59F680FDB85}"/>
              </a:ext>
            </a:extLst>
          </p:cNvPr>
          <p:cNvSpPr txBox="1"/>
          <p:nvPr/>
        </p:nvSpPr>
        <p:spPr>
          <a:xfrm>
            <a:off x="631107" y="1106921"/>
            <a:ext cx="10929781" cy="2275879"/>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D0D0D"/>
                </a:solidFill>
                <a:effectLst/>
                <a:uLnTx/>
                <a:uFillTx/>
                <a:latin typeface="Rockwell" panose="02060603020205020403" pitchFamily="18" charset="0"/>
                <a:ea typeface="+mn-ea"/>
                <a:cs typeface="+mn-cs"/>
              </a:rPr>
              <a:t> Moving from one place to another. In case of a traffic, we may move in a different route.</a:t>
            </a:r>
            <a:endParaRPr kumimoji="0" lang="en-US" sz="2000" b="0"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D0D0D"/>
                </a:solidFill>
                <a:effectLst/>
                <a:uLnTx/>
                <a:uFillTx/>
                <a:latin typeface="Rockwell" panose="02060603020205020403" pitchFamily="18" charset="0"/>
                <a:ea typeface="+mn-ea"/>
                <a:cs typeface="+mn-cs"/>
              </a:rPr>
              <a:t> Overcome the obstacles in a Snake game</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D0D0D"/>
                </a:solidFill>
                <a:effectLst/>
                <a:uLnTx/>
                <a:uFillTx/>
                <a:latin typeface="Rockwell" panose="02060603020205020403" pitchFamily="18" charset="0"/>
                <a:ea typeface="+mn-ea"/>
                <a:cs typeface="+mn-cs"/>
              </a:rPr>
              <a:t> Reaching a destination in a Maze.</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kumimoji="0" lang="en-US" sz="2000" b="0" i="0" u="none" strike="noStrike" kern="1200" cap="none" spc="0" normalizeH="0" baseline="0" noProof="0" dirty="0">
              <a:ln>
                <a:noFill/>
              </a:ln>
              <a:solidFill>
                <a:srgbClr val="0D0D0D"/>
              </a:solidFill>
              <a:effectLst/>
              <a:uLnTx/>
              <a:uFillTx/>
              <a:latin typeface="Rockwell" panose="02060603020205020403" pitchFamily="18" charset="0"/>
              <a:ea typeface="+mn-ea"/>
              <a:cs typeface="+mn-cs"/>
            </a:endParaRP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pitchFamily="2" charset="2"/>
              <a:buChar char="Ø"/>
              <a:tabLst/>
              <a:defRPr/>
            </a:pPr>
            <a:endParaRPr kumimoji="0" lang="en-US" sz="2000" b="0" i="0" u="none" strike="noStrike" kern="1200" cap="none" spc="0" normalizeH="0" baseline="0" noProof="0" dirty="0">
              <a:ln>
                <a:noFill/>
              </a:ln>
              <a:solidFill>
                <a:prstClr val="black"/>
              </a:solidFill>
              <a:effectLst/>
              <a:uLnTx/>
              <a:uFillTx/>
              <a:latin typeface="Rockwell" panose="02060603020205020403" pitchFamily="18" charset="0"/>
              <a:ea typeface="+mn-ea"/>
              <a:cs typeface="+mn-cs"/>
            </a:endParaRPr>
          </a:p>
        </p:txBody>
      </p:sp>
      <p:sp>
        <p:nvSpPr>
          <p:cNvPr id="5" name="文本框 161">
            <a:extLst>
              <a:ext uri="{FF2B5EF4-FFF2-40B4-BE49-F238E27FC236}">
                <a16:creationId xmlns:a16="http://schemas.microsoft.com/office/drawing/2014/main" id="{080B872C-9212-437D-94A6-C9F7AE8E94A4}"/>
              </a:ext>
            </a:extLst>
          </p:cNvPr>
          <p:cNvSpPr txBox="1"/>
          <p:nvPr/>
        </p:nvSpPr>
        <p:spPr>
          <a:xfrm>
            <a:off x="631109" y="535214"/>
            <a:ext cx="1092978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w="0"/>
                <a:solidFill>
                  <a:srgbClr val="EEECE1">
                    <a:lumMod val="50000"/>
                  </a:srgbClr>
                </a:solidFill>
                <a:effectLst>
                  <a:reflection blurRad="6350" stA="55000" endA="300" endPos="45500" dir="5400000" sy="-100000" algn="bl" rotWithShape="0"/>
                </a:effectLst>
                <a:uLnTx/>
                <a:uFillTx/>
                <a:latin typeface="Rockwell" panose="02060603020205020403" pitchFamily="18" charset="0"/>
                <a:ea typeface="+mn-ea"/>
                <a:cs typeface="+mn-cs"/>
              </a:rPr>
              <a:t>APPROPRIATENESS OF OUR SOLUTION IN NON TRIVIAL PROBLEMS:</a:t>
            </a:r>
            <a:endParaRPr kumimoji="0" lang="en-US" altLang="zh-CN" sz="2400" b="1" i="0" u="none" strike="noStrike" kern="1200" cap="none" spc="0" normalizeH="0" baseline="0" noProof="0" dirty="0">
              <a:ln w="0"/>
              <a:solidFill>
                <a:srgbClr val="EEECE1">
                  <a:lumMod val="50000"/>
                </a:srgbClr>
              </a:solidFill>
              <a:effectLst>
                <a:reflection blurRad="6350" stA="55000" endA="300" endPos="45500" dir="5400000" sy="-100000" algn="bl" rotWithShape="0"/>
              </a:effectLst>
              <a:uLnTx/>
              <a:uFillTx/>
              <a:latin typeface="Rockwell" panose="02060603020205020403" pitchFamily="18" charset="0"/>
              <a:ea typeface="等线 Light"/>
              <a:cs typeface="+mn-cs"/>
            </a:endParaRPr>
          </a:p>
        </p:txBody>
      </p:sp>
      <p:sp>
        <p:nvSpPr>
          <p:cNvPr id="3" name="AutoShape 4">
            <a:extLst>
              <a:ext uri="{FF2B5EF4-FFF2-40B4-BE49-F238E27FC236}">
                <a16:creationId xmlns:a16="http://schemas.microsoft.com/office/drawing/2014/main" id="{25A3B017-8354-414E-9FA6-C81B6B24FF6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extBox 1">
            <a:extLst>
              <a:ext uri="{FF2B5EF4-FFF2-40B4-BE49-F238E27FC236}">
                <a16:creationId xmlns:a16="http://schemas.microsoft.com/office/drawing/2014/main" id="{E93F4E63-16A4-4453-B096-EF5DD020E186}"/>
              </a:ext>
            </a:extLst>
          </p:cNvPr>
          <p:cNvSpPr txBox="1"/>
          <p:nvPr/>
        </p:nvSpPr>
        <p:spPr>
          <a:xfrm>
            <a:off x="631108" y="2758538"/>
            <a:ext cx="645090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EECE1">
                    <a:lumMod val="50000"/>
                  </a:srgbClr>
                </a:solidFill>
                <a:effectLst>
                  <a:reflection blurRad="6350" stA="55000" endA="300" endPos="45500" dir="5400000" sy="-100000" algn="bl" rotWithShape="0"/>
                </a:effectLst>
                <a:uLnTx/>
                <a:uFillTx/>
                <a:latin typeface="Rockwell" panose="02060603020205020403" pitchFamily="18" charset="0"/>
                <a:ea typeface="+mn-ea"/>
                <a:cs typeface="+mn-cs"/>
              </a:rPr>
              <a:t>INNOVATIVE PERSPECTIVES</a:t>
            </a:r>
          </a:p>
        </p:txBody>
      </p:sp>
      <p:sp>
        <p:nvSpPr>
          <p:cNvPr id="6" name="TextBox 5">
            <a:extLst>
              <a:ext uri="{FF2B5EF4-FFF2-40B4-BE49-F238E27FC236}">
                <a16:creationId xmlns:a16="http://schemas.microsoft.com/office/drawing/2014/main" id="{88B1CB76-2D6A-4B57-8569-A105577BAF37}"/>
              </a:ext>
            </a:extLst>
          </p:cNvPr>
          <p:cNvSpPr txBox="1"/>
          <p:nvPr/>
        </p:nvSpPr>
        <p:spPr>
          <a:xfrm>
            <a:off x="631108" y="3329155"/>
            <a:ext cx="10567159" cy="1754326"/>
          </a:xfrm>
          <a:prstGeom prst="rect">
            <a:avLst/>
          </a:prstGeom>
          <a:noFill/>
        </p:spPr>
        <p:txBody>
          <a:bodyPr wrap="square" rtlCol="0">
            <a:spAutoFit/>
          </a:bodyPr>
          <a:lstStyle/>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IN" sz="2000" b="0" i="0" u="none" strike="noStrike" kern="1200" cap="none" spc="0" normalizeH="0" baseline="0" noProof="0" dirty="0">
                <a:ln>
                  <a:noFill/>
                </a:ln>
                <a:solidFill>
                  <a:prstClr val="black"/>
                </a:solidFill>
                <a:effectLst/>
                <a:uLnTx/>
                <a:uFillTx/>
                <a:latin typeface="Rockwell" panose="02060603020205020403" pitchFamily="18" charset="0"/>
                <a:ea typeface="+mn-ea"/>
                <a:cs typeface="+mn-cs"/>
              </a:rPr>
              <a:t>A robot with high tension springs which allows them to jump when it faces an obstacle rather than finding an alternative path</a:t>
            </a: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IN" sz="2000" b="0" i="0" u="none" strike="noStrike" kern="1200" cap="none" spc="0" normalizeH="0" baseline="0" noProof="0" dirty="0">
                <a:ln>
                  <a:noFill/>
                </a:ln>
                <a:solidFill>
                  <a:prstClr val="black"/>
                </a:solidFill>
                <a:effectLst/>
                <a:uLnTx/>
                <a:uFillTx/>
                <a:latin typeface="Rockwell" panose="02060603020205020403" pitchFamily="18" charset="0"/>
                <a:ea typeface="+mn-ea"/>
                <a:cs typeface="+mn-cs"/>
              </a:rPr>
              <a:t>A robot with fans and motors which help them fly rather than moving on the ground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1026" name="Picture 2">
            <a:extLst>
              <a:ext uri="{FF2B5EF4-FFF2-40B4-BE49-F238E27FC236}">
                <a16:creationId xmlns:a16="http://schemas.microsoft.com/office/drawing/2014/main" id="{24E7F3CC-8621-40DF-BDF0-F8985B160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342" y="1643383"/>
            <a:ext cx="2743982" cy="1721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645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13F576-239C-49E7-A4DC-67C4D85C2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9623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E94C09-D210-4F7A-A850-A50E12D20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576"/>
            <a:ext cx="12208995" cy="6902824"/>
          </a:xfrm>
          <a:prstGeom prst="rect">
            <a:avLst/>
          </a:prstGeom>
        </p:spPr>
      </p:pic>
      <p:sp>
        <p:nvSpPr>
          <p:cNvPr id="5" name="矩形: 单圆角 4">
            <a:extLst>
              <a:ext uri="{FF2B5EF4-FFF2-40B4-BE49-F238E27FC236}">
                <a16:creationId xmlns:a16="http://schemas.microsoft.com/office/drawing/2014/main" id="{38E01E6F-7A45-4884-A7A6-1F57859ACE84}"/>
              </a:ext>
            </a:extLst>
          </p:cNvPr>
          <p:cNvSpPr/>
          <p:nvPr/>
        </p:nvSpPr>
        <p:spPr>
          <a:xfrm>
            <a:off x="-16995" y="1855661"/>
            <a:ext cx="7668279" cy="5056128"/>
          </a:xfrm>
          <a:prstGeom prst="round1Rect">
            <a:avLst>
              <a:gd name="adj" fmla="val 24418"/>
            </a:avLst>
          </a:prstGeom>
          <a:gradFill flip="none" rotWithShape="1">
            <a:gsLst>
              <a:gs pos="90000">
                <a:schemeClr val="accent1">
                  <a:lumMod val="50000"/>
                </a:schemeClr>
              </a:gs>
              <a:gs pos="0">
                <a:schemeClr val="accent1">
                  <a:lumMod val="30000"/>
                  <a:lumOff val="70000"/>
                </a:scheme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文本框 151">
            <a:extLst>
              <a:ext uri="{FF2B5EF4-FFF2-40B4-BE49-F238E27FC236}">
                <a16:creationId xmlns:a16="http://schemas.microsoft.com/office/drawing/2014/main" id="{4BFFBE3B-AE0A-48C1-8CA1-668CF86BCFE5}"/>
              </a:ext>
            </a:extLst>
          </p:cNvPr>
          <p:cNvSpPr txBox="1"/>
          <p:nvPr/>
        </p:nvSpPr>
        <p:spPr>
          <a:xfrm>
            <a:off x="259976" y="2420506"/>
            <a:ext cx="7846468" cy="923330"/>
          </a:xfrm>
          <a:prstGeom prst="rect">
            <a:avLst/>
          </a:prstGeom>
          <a:noFill/>
        </p:spPr>
        <p:txBody>
          <a:bodyPr wrap="square">
            <a:spAutoFit/>
          </a:bodyPr>
          <a:lstStyle/>
          <a:p>
            <a:pPr>
              <a:tabLst>
                <a:tab pos="1162050" algn="l"/>
              </a:tabLst>
            </a:pPr>
            <a:r>
              <a:rPr lang="en-US" altLang="zh-CN" sz="5400" b="1" dirty="0">
                <a:ln w="0"/>
                <a:solidFill>
                  <a:schemeClr val="accent1">
                    <a:lumMod val="20000"/>
                    <a:lumOff val="80000"/>
                  </a:schemeClr>
                </a:solidFill>
                <a:effectLst>
                  <a:reflection blurRad="6350" stA="53000" endA="300" endPos="35500" dir="5400000" sy="-90000" algn="bl" rotWithShape="0"/>
                </a:effectLst>
                <a:latin typeface="+mj-lt"/>
              </a:rPr>
              <a:t>A - STAR EXPLORER</a:t>
            </a:r>
          </a:p>
        </p:txBody>
      </p:sp>
      <p:sp>
        <p:nvSpPr>
          <p:cNvPr id="174" name="矩形 173">
            <a:extLst>
              <a:ext uri="{FF2B5EF4-FFF2-40B4-BE49-F238E27FC236}">
                <a16:creationId xmlns:a16="http://schemas.microsoft.com/office/drawing/2014/main" id="{CAE93426-9792-41C8-8F54-4EE3C8442C07}"/>
              </a:ext>
            </a:extLst>
          </p:cNvPr>
          <p:cNvSpPr/>
          <p:nvPr/>
        </p:nvSpPr>
        <p:spPr>
          <a:xfrm>
            <a:off x="259976" y="3343836"/>
            <a:ext cx="6768353" cy="2808974"/>
          </a:xfrm>
          <a:prstGeom prst="rect">
            <a:avLst/>
          </a:prstGeom>
        </p:spPr>
        <p:txBody>
          <a:bodyPr wrap="square">
            <a:spAutoFit/>
          </a:bodyPr>
          <a:lstStyle/>
          <a:p>
            <a:pPr>
              <a:lnSpc>
                <a:spcPct val="150000"/>
              </a:lnSpc>
            </a:pPr>
            <a:r>
              <a:rPr kumimoji="0" lang="en-US" sz="2400" b="0" i="0" u="none" strike="noStrike" kern="1200" cap="none" spc="0" normalizeH="0" baseline="0" noProof="0" dirty="0">
                <a:ln>
                  <a:noFill/>
                </a:ln>
                <a:solidFill>
                  <a:schemeClr val="accent2">
                    <a:lumMod val="20000"/>
                    <a:lumOff val="80000"/>
                  </a:schemeClr>
                </a:solidFill>
                <a:effectLst/>
                <a:uLnTx/>
                <a:uFillTx/>
                <a:latin typeface="Times New Roman" panose="02020603050405020304" pitchFamily="18" charset="0"/>
                <a:ea typeface="等线 Light"/>
                <a:cs typeface="+mn-cs"/>
              </a:rPr>
              <a:t>Design a robotic brain that tells a given robot how to avoid obstacles while navigating from a fixed starting position to a fixed destination position in a matrix-based room.</a:t>
            </a:r>
            <a:endParaRPr kumimoji="0" lang="en-US" altLang="zh-CN" sz="2400" b="0" i="0" u="none" strike="noStrike" kern="1200" cap="none" spc="0" normalizeH="0" baseline="0" noProof="0" dirty="0">
              <a:ln>
                <a:noFill/>
              </a:ln>
              <a:solidFill>
                <a:schemeClr val="accent2">
                  <a:lumMod val="20000"/>
                  <a:lumOff val="80000"/>
                </a:schemeClr>
              </a:solidFill>
              <a:effectLst/>
              <a:uLnTx/>
              <a:uFillTx/>
              <a:latin typeface="Quicksand"/>
              <a:ea typeface="等线 Light"/>
              <a:cs typeface="+mn-cs"/>
            </a:endParaRPr>
          </a:p>
          <a:p>
            <a:pPr>
              <a:lnSpc>
                <a:spcPct val="150000"/>
              </a:lnSpc>
            </a:pPr>
            <a:endParaRPr lang="en-US" altLang="zh-CN" sz="2400" b="1" dirty="0">
              <a:solidFill>
                <a:schemeClr val="bg1"/>
              </a:solidFill>
              <a:latin typeface="+mj-lt"/>
            </a:endParaRPr>
          </a:p>
        </p:txBody>
      </p:sp>
    </p:spTree>
    <p:extLst>
      <p:ext uri="{BB962C8B-B14F-4D97-AF65-F5344CB8AC3E}">
        <p14:creationId xmlns:p14="http://schemas.microsoft.com/office/powerpoint/2010/main" val="67493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椭圆 200">
            <a:extLst>
              <a:ext uri="{FF2B5EF4-FFF2-40B4-BE49-F238E27FC236}">
                <a16:creationId xmlns:a16="http://schemas.microsoft.com/office/drawing/2014/main" id="{2219BD29-C940-4AE6-A615-6D64B0C399D3}"/>
              </a:ext>
            </a:extLst>
          </p:cNvPr>
          <p:cNvSpPr/>
          <p:nvPr/>
        </p:nvSpPr>
        <p:spPr>
          <a:xfrm>
            <a:off x="10902227" y="-273527"/>
            <a:ext cx="601884" cy="601884"/>
          </a:xfrm>
          <a:prstGeom prst="ellipse">
            <a:avLst/>
          </a:prstGeom>
          <a:gradFill flip="none" rotWithShape="1">
            <a:gsLst>
              <a:gs pos="0">
                <a:schemeClr val="accent5"/>
              </a:gs>
              <a:gs pos="100000">
                <a:schemeClr val="accent1">
                  <a:lumMod val="60000"/>
                  <a:lumOff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98" name="椭圆 197">
            <a:extLst>
              <a:ext uri="{FF2B5EF4-FFF2-40B4-BE49-F238E27FC236}">
                <a16:creationId xmlns:a16="http://schemas.microsoft.com/office/drawing/2014/main" id="{667A35C6-1E7A-440E-9897-39FDEE7DD9EE}"/>
              </a:ext>
            </a:extLst>
          </p:cNvPr>
          <p:cNvSpPr/>
          <p:nvPr/>
        </p:nvSpPr>
        <p:spPr>
          <a:xfrm>
            <a:off x="-967186" y="-838653"/>
            <a:ext cx="3037244" cy="3037244"/>
          </a:xfrm>
          <a:prstGeom prst="ellipse">
            <a:avLst/>
          </a:prstGeom>
          <a:gradFill flip="none" rotWithShape="1">
            <a:gsLst>
              <a:gs pos="0">
                <a:schemeClr val="accent5"/>
              </a:gs>
              <a:gs pos="100000">
                <a:schemeClr val="accent1">
                  <a:lumMod val="60000"/>
                  <a:lumOff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99" name="椭圆 198">
            <a:extLst>
              <a:ext uri="{FF2B5EF4-FFF2-40B4-BE49-F238E27FC236}">
                <a16:creationId xmlns:a16="http://schemas.microsoft.com/office/drawing/2014/main" id="{30E78247-B25E-4151-8CC1-1C7F653B2D5D}"/>
              </a:ext>
            </a:extLst>
          </p:cNvPr>
          <p:cNvSpPr/>
          <p:nvPr/>
        </p:nvSpPr>
        <p:spPr>
          <a:xfrm>
            <a:off x="10860935" y="3260990"/>
            <a:ext cx="2093865" cy="2093865"/>
          </a:xfrm>
          <a:prstGeom prst="ellipse">
            <a:avLst/>
          </a:prstGeom>
          <a:gradFill flip="none" rotWithShape="1">
            <a:gsLst>
              <a:gs pos="0">
                <a:schemeClr val="accent3"/>
              </a:gs>
              <a:gs pos="100000">
                <a:schemeClr val="accent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51" name="文本框 150">
            <a:extLst>
              <a:ext uri="{FF2B5EF4-FFF2-40B4-BE49-F238E27FC236}">
                <a16:creationId xmlns:a16="http://schemas.microsoft.com/office/drawing/2014/main" id="{77573AF2-7DCE-4134-9D61-B6C34628F824}"/>
              </a:ext>
            </a:extLst>
          </p:cNvPr>
          <p:cNvSpPr txBox="1"/>
          <p:nvPr/>
        </p:nvSpPr>
        <p:spPr>
          <a:xfrm>
            <a:off x="1223908" y="450053"/>
            <a:ext cx="9637027" cy="1654364"/>
          </a:xfrm>
          <a:prstGeom prst="rect">
            <a:avLst/>
          </a:prstGeom>
          <a:noFill/>
        </p:spPr>
        <p:txBody>
          <a:bodyPr wrap="square">
            <a:spAutoFit/>
          </a:bodyPr>
          <a:lstStyle/>
          <a:p>
            <a:pPr algn="ctr">
              <a:lnSpc>
                <a:spcPct val="150000"/>
              </a:lnSpc>
              <a:tabLst>
                <a:tab pos="1162050" algn="l"/>
              </a:tabLst>
              <a:defRPr/>
            </a:pPr>
            <a:r>
              <a:rPr kumimoji="0" lang="en-US" altLang="zh-CN" sz="3600" b="1" i="0" u="none" strike="noStrike" kern="1200" cap="none" spc="0" normalizeH="0" baseline="0" noProof="0" dirty="0">
                <a:ln w="0"/>
                <a:solidFill>
                  <a:srgbClr val="122F73">
                    <a:lumMod val="75000"/>
                  </a:srgbClr>
                </a:solidFill>
                <a:effectLst>
                  <a:reflection blurRad="6350" stA="53000" endA="300" endPos="35500" dir="5400000" sy="-90000" algn="bl" rotWithShape="0"/>
                </a:effectLst>
                <a:uLnTx/>
                <a:uFillTx/>
                <a:latin typeface="Rockwell" panose="02060603020205020403" pitchFamily="18" charset="0"/>
                <a:ea typeface="等线 Light"/>
              </a:rPr>
              <a:t>STRATEGIES USED TO SOLVE A PROBLEM</a:t>
            </a:r>
          </a:p>
        </p:txBody>
      </p:sp>
      <p:sp>
        <p:nvSpPr>
          <p:cNvPr id="7" name="矩形 6">
            <a:extLst>
              <a:ext uri="{FF2B5EF4-FFF2-40B4-BE49-F238E27FC236}">
                <a16:creationId xmlns:a16="http://schemas.microsoft.com/office/drawing/2014/main" id="{8C4EA740-354C-4161-8962-3E9ACD5F24BF}"/>
              </a:ext>
            </a:extLst>
          </p:cNvPr>
          <p:cNvSpPr/>
          <p:nvPr/>
        </p:nvSpPr>
        <p:spPr>
          <a:xfrm>
            <a:off x="785741" y="2257473"/>
            <a:ext cx="5165964" cy="1770443"/>
          </a:xfrm>
          <a:prstGeom prst="rect">
            <a:avLst/>
          </a:prstGeom>
          <a:solidFill>
            <a:schemeClr val="bg1"/>
          </a:solidFill>
          <a:ln>
            <a:noFill/>
          </a:ln>
          <a:effectLst>
            <a:outerShdw blurRad="457200" dist="292100" dir="2700000" algn="tl" rotWithShape="0">
              <a:schemeClr val="accent1">
                <a:lumMod val="75000"/>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72" name="矩形 171">
            <a:extLst>
              <a:ext uri="{FF2B5EF4-FFF2-40B4-BE49-F238E27FC236}">
                <a16:creationId xmlns:a16="http://schemas.microsoft.com/office/drawing/2014/main" id="{6BEAEBC3-5699-49CF-AEF1-469921551EC1}"/>
              </a:ext>
            </a:extLst>
          </p:cNvPr>
          <p:cNvSpPr/>
          <p:nvPr/>
        </p:nvSpPr>
        <p:spPr>
          <a:xfrm>
            <a:off x="6240297" y="2242564"/>
            <a:ext cx="5165964" cy="1785352"/>
          </a:xfrm>
          <a:prstGeom prst="rect">
            <a:avLst/>
          </a:prstGeom>
          <a:solidFill>
            <a:schemeClr val="bg1"/>
          </a:solidFill>
          <a:ln>
            <a:noFill/>
          </a:ln>
          <a:effectLst>
            <a:outerShdw blurRad="457200" dist="292100" dir="2700000" algn="tl" rotWithShape="0">
              <a:schemeClr val="accent1">
                <a:lumMod val="75000"/>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73" name="矩形 172">
            <a:extLst>
              <a:ext uri="{FF2B5EF4-FFF2-40B4-BE49-F238E27FC236}">
                <a16:creationId xmlns:a16="http://schemas.microsoft.com/office/drawing/2014/main" id="{7A875F5C-CC31-4AFE-8DF5-7EF747D90B44}"/>
              </a:ext>
            </a:extLst>
          </p:cNvPr>
          <p:cNvSpPr/>
          <p:nvPr/>
        </p:nvSpPr>
        <p:spPr>
          <a:xfrm>
            <a:off x="785605" y="4350444"/>
            <a:ext cx="5165964" cy="1785352"/>
          </a:xfrm>
          <a:prstGeom prst="rect">
            <a:avLst/>
          </a:prstGeom>
          <a:solidFill>
            <a:schemeClr val="bg1"/>
          </a:solidFill>
          <a:ln>
            <a:noFill/>
          </a:ln>
          <a:effectLst>
            <a:outerShdw blurRad="457200" dist="292100" dir="2700000" algn="tl" rotWithShape="0">
              <a:schemeClr val="accent1">
                <a:lumMod val="75000"/>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74" name="矩形 173">
            <a:extLst>
              <a:ext uri="{FF2B5EF4-FFF2-40B4-BE49-F238E27FC236}">
                <a16:creationId xmlns:a16="http://schemas.microsoft.com/office/drawing/2014/main" id="{188641FB-3379-4CED-8C88-A17D16AC0B0A}"/>
              </a:ext>
            </a:extLst>
          </p:cNvPr>
          <p:cNvSpPr/>
          <p:nvPr/>
        </p:nvSpPr>
        <p:spPr>
          <a:xfrm>
            <a:off x="6245560" y="4334029"/>
            <a:ext cx="5165964" cy="1785352"/>
          </a:xfrm>
          <a:prstGeom prst="rect">
            <a:avLst/>
          </a:prstGeom>
          <a:solidFill>
            <a:schemeClr val="bg1"/>
          </a:solidFill>
          <a:ln>
            <a:noFill/>
          </a:ln>
          <a:effectLst>
            <a:outerShdw blurRad="457200" dist="292100" dir="2700000" algn="tl" rotWithShape="0">
              <a:schemeClr val="accent1">
                <a:lumMod val="75000"/>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75" name="矩形 174">
            <a:extLst>
              <a:ext uri="{FF2B5EF4-FFF2-40B4-BE49-F238E27FC236}">
                <a16:creationId xmlns:a16="http://schemas.microsoft.com/office/drawing/2014/main" id="{03BF4725-2BE5-44C0-8EDA-C34A30EC5C8E}"/>
              </a:ext>
            </a:extLst>
          </p:cNvPr>
          <p:cNvSpPr/>
          <p:nvPr/>
        </p:nvSpPr>
        <p:spPr>
          <a:xfrm>
            <a:off x="2006355" y="2492800"/>
            <a:ext cx="2680412" cy="328360"/>
          </a:xfrm>
          <a:prstGeom prst="rect">
            <a:avLst/>
          </a:prstGeom>
        </p:spPr>
        <p:txBody>
          <a:bodyPr wrap="squar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122F73"/>
                </a:solidFill>
                <a:effectLst/>
                <a:uLnTx/>
                <a:uFillTx/>
                <a:latin typeface="Urbanist Black"/>
                <a:ea typeface="等线 Light"/>
                <a:cs typeface="+mn-cs"/>
              </a:rPr>
              <a:t>Problem definition</a:t>
            </a:r>
            <a:endParaRPr kumimoji="0" lang="en-US" sz="2000" b="0" i="0" u="none" strike="noStrike" kern="1200" cap="none" spc="0" normalizeH="0" baseline="0" noProof="0" dirty="0">
              <a:ln>
                <a:noFill/>
              </a:ln>
              <a:solidFill>
                <a:srgbClr val="FFFFFF"/>
              </a:solidFill>
              <a:effectLst/>
              <a:uLnTx/>
              <a:uFillTx/>
              <a:latin typeface="Segoe UI" panose="020B0502040204020203" pitchFamily="34" charset="0"/>
              <a:ea typeface="等线 Light"/>
              <a:cs typeface="+mn-cs"/>
            </a:endParaRPr>
          </a:p>
        </p:txBody>
      </p:sp>
      <p:sp>
        <p:nvSpPr>
          <p:cNvPr id="11" name="椭圆 10">
            <a:extLst>
              <a:ext uri="{FF2B5EF4-FFF2-40B4-BE49-F238E27FC236}">
                <a16:creationId xmlns:a16="http://schemas.microsoft.com/office/drawing/2014/main" id="{B49B1A65-46BC-4851-BB2D-02491E68B282}"/>
              </a:ext>
            </a:extLst>
          </p:cNvPr>
          <p:cNvSpPr/>
          <p:nvPr/>
        </p:nvSpPr>
        <p:spPr>
          <a:xfrm>
            <a:off x="1107877" y="2695381"/>
            <a:ext cx="771559" cy="771559"/>
          </a:xfrm>
          <a:prstGeom prst="ellipse">
            <a:avLst/>
          </a:prstGeom>
          <a:solidFill>
            <a:schemeClr val="accent6"/>
          </a:solidFill>
          <a:ln>
            <a:noFill/>
          </a:ln>
          <a:effectLst>
            <a:outerShdw blurRad="381000" dist="635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77" name="文本框 176">
            <a:extLst>
              <a:ext uri="{FF2B5EF4-FFF2-40B4-BE49-F238E27FC236}">
                <a16:creationId xmlns:a16="http://schemas.microsoft.com/office/drawing/2014/main" id="{54394DD3-AB5D-43D9-8ABF-78D14A08D694}"/>
              </a:ext>
            </a:extLst>
          </p:cNvPr>
          <p:cNvSpPr txBox="1"/>
          <p:nvPr/>
        </p:nvSpPr>
        <p:spPr>
          <a:xfrm>
            <a:off x="1052982" y="2819550"/>
            <a:ext cx="88134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Urbanist Black"/>
                <a:ea typeface="等线 Light"/>
                <a:cs typeface="+mn-cs"/>
              </a:rPr>
              <a:t>1</a:t>
            </a:r>
            <a:endParaRPr kumimoji="0" lang="zh-CN" altLang="en-US" sz="2800" b="1" i="0" u="none" strike="noStrike" kern="1200" cap="none" spc="0" normalizeH="0" baseline="0" noProof="0" dirty="0">
              <a:ln>
                <a:noFill/>
              </a:ln>
              <a:solidFill>
                <a:srgbClr val="FFFFFF"/>
              </a:solidFill>
              <a:effectLst/>
              <a:uLnTx/>
              <a:uFillTx/>
              <a:latin typeface="Urbanist Black"/>
              <a:ea typeface="等线 Light"/>
              <a:cs typeface="+mn-cs"/>
            </a:endParaRPr>
          </a:p>
        </p:txBody>
      </p:sp>
      <p:sp>
        <p:nvSpPr>
          <p:cNvPr id="181" name="矩形 180">
            <a:extLst>
              <a:ext uri="{FF2B5EF4-FFF2-40B4-BE49-F238E27FC236}">
                <a16:creationId xmlns:a16="http://schemas.microsoft.com/office/drawing/2014/main" id="{4EBC3012-DC17-4E2A-B3D0-4AD9E15FC7D2}"/>
              </a:ext>
            </a:extLst>
          </p:cNvPr>
          <p:cNvSpPr/>
          <p:nvPr/>
        </p:nvSpPr>
        <p:spPr>
          <a:xfrm>
            <a:off x="7589623" y="2480539"/>
            <a:ext cx="1879169" cy="333168"/>
          </a:xfrm>
          <a:prstGeom prst="rect">
            <a:avLst/>
          </a:prstGeom>
        </p:spPr>
        <p:txBody>
          <a:bodyPr wrap="non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122F73"/>
                </a:solidFill>
                <a:effectLst/>
                <a:uLnTx/>
                <a:uFillTx/>
                <a:latin typeface="Urbanist Black"/>
                <a:ea typeface="等线 Light"/>
                <a:cs typeface="+mn-cs"/>
              </a:rPr>
              <a:t>Logical Thinking</a:t>
            </a:r>
          </a:p>
        </p:txBody>
      </p:sp>
      <p:sp>
        <p:nvSpPr>
          <p:cNvPr id="182" name="矩形 181">
            <a:extLst>
              <a:ext uri="{FF2B5EF4-FFF2-40B4-BE49-F238E27FC236}">
                <a16:creationId xmlns:a16="http://schemas.microsoft.com/office/drawing/2014/main" id="{51C1FA00-8EA3-4F0B-A3AF-EF2B4B7B2C32}"/>
              </a:ext>
            </a:extLst>
          </p:cNvPr>
          <p:cNvSpPr/>
          <p:nvPr/>
        </p:nvSpPr>
        <p:spPr>
          <a:xfrm>
            <a:off x="7588046" y="2810116"/>
            <a:ext cx="3681237" cy="830035"/>
          </a:xfrm>
          <a:prstGeom prst="rect">
            <a:avLst/>
          </a:prstGeom>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202124"/>
                </a:solidFill>
                <a:effectLst/>
                <a:uLnTx/>
                <a:uFillTx/>
                <a:latin typeface="Artifakt Element" panose="020B0503050000020004" pitchFamily="34" charset="0"/>
                <a:ea typeface="Artifakt Element" panose="020B0503050000020004" pitchFamily="34" charset="0"/>
                <a:cs typeface="+mn-cs"/>
              </a:rPr>
              <a:t>It is the process of using rational and systematic series of steps to come to a conclusion for a given statement.</a:t>
            </a:r>
            <a:endParaRPr kumimoji="0" lang="en-US" altLang="zh-CN" sz="1300" b="1" i="0" u="none" strike="noStrike" kern="1200" cap="none" spc="0" normalizeH="0" baseline="0" noProof="0" dirty="0">
              <a:ln>
                <a:noFill/>
              </a:ln>
              <a:solidFill>
                <a:srgbClr val="000000"/>
              </a:solidFill>
              <a:effectLst/>
              <a:uLnTx/>
              <a:uFillTx/>
              <a:latin typeface="Artifakt Element" panose="020B0503050000020004" pitchFamily="34" charset="0"/>
              <a:ea typeface="Artifakt Element" panose="020B0503050000020004" pitchFamily="34" charset="0"/>
              <a:cs typeface="Arial" panose="020B0604020202020204" pitchFamily="34" charset="0"/>
            </a:endParaRPr>
          </a:p>
        </p:txBody>
      </p:sp>
      <p:sp>
        <p:nvSpPr>
          <p:cNvPr id="184" name="椭圆 183">
            <a:extLst>
              <a:ext uri="{FF2B5EF4-FFF2-40B4-BE49-F238E27FC236}">
                <a16:creationId xmlns:a16="http://schemas.microsoft.com/office/drawing/2014/main" id="{54130320-7196-4251-A985-EB27924D57AA}"/>
              </a:ext>
            </a:extLst>
          </p:cNvPr>
          <p:cNvSpPr/>
          <p:nvPr/>
        </p:nvSpPr>
        <p:spPr>
          <a:xfrm>
            <a:off x="6638596" y="2695381"/>
            <a:ext cx="771559" cy="771559"/>
          </a:xfrm>
          <a:prstGeom prst="ellipse">
            <a:avLst/>
          </a:prstGeom>
          <a:solidFill>
            <a:schemeClr val="accent6"/>
          </a:solidFill>
          <a:ln>
            <a:noFill/>
          </a:ln>
          <a:effectLst>
            <a:outerShdw blurRad="381000" dist="635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85" name="文本框 184">
            <a:extLst>
              <a:ext uri="{FF2B5EF4-FFF2-40B4-BE49-F238E27FC236}">
                <a16:creationId xmlns:a16="http://schemas.microsoft.com/office/drawing/2014/main" id="{2C809883-BA17-4E08-951D-965E06E3A0F2}"/>
              </a:ext>
            </a:extLst>
          </p:cNvPr>
          <p:cNvSpPr txBox="1"/>
          <p:nvPr/>
        </p:nvSpPr>
        <p:spPr>
          <a:xfrm>
            <a:off x="6583701" y="2819550"/>
            <a:ext cx="88134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Urbanist Black"/>
                <a:ea typeface="等线 Light"/>
                <a:cs typeface="+mn-cs"/>
              </a:rPr>
              <a:t>2</a:t>
            </a:r>
            <a:endParaRPr kumimoji="0" lang="zh-CN" altLang="en-US" sz="2800" b="1" i="0" u="none" strike="noStrike" kern="1200" cap="none" spc="0" normalizeH="0" baseline="0" noProof="0" dirty="0">
              <a:ln>
                <a:noFill/>
              </a:ln>
              <a:solidFill>
                <a:srgbClr val="FFFFFF"/>
              </a:solidFill>
              <a:effectLst/>
              <a:uLnTx/>
              <a:uFillTx/>
              <a:latin typeface="Urbanist Black"/>
              <a:ea typeface="等线 Light"/>
              <a:cs typeface="+mn-cs"/>
            </a:endParaRPr>
          </a:p>
        </p:txBody>
      </p:sp>
      <p:sp>
        <p:nvSpPr>
          <p:cNvPr id="187" name="矩形 186">
            <a:extLst>
              <a:ext uri="{FF2B5EF4-FFF2-40B4-BE49-F238E27FC236}">
                <a16:creationId xmlns:a16="http://schemas.microsoft.com/office/drawing/2014/main" id="{D3CC3507-8B45-424D-BDB1-7A2FF5750597}"/>
              </a:ext>
            </a:extLst>
          </p:cNvPr>
          <p:cNvSpPr/>
          <p:nvPr/>
        </p:nvSpPr>
        <p:spPr>
          <a:xfrm>
            <a:off x="2025874" y="4649142"/>
            <a:ext cx="2747868" cy="323871"/>
          </a:xfrm>
          <a:prstGeom prst="rect">
            <a:avLst/>
          </a:prstGeom>
        </p:spPr>
        <p:txBody>
          <a:bodyPr wrap="non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122F73"/>
                </a:solidFill>
                <a:effectLst/>
                <a:uLnTx/>
                <a:uFillTx/>
                <a:latin typeface="Urbanist Black"/>
                <a:ea typeface="等线 Light"/>
                <a:cs typeface="+mn-cs"/>
              </a:rPr>
              <a:t>Algorithmic Thinking</a:t>
            </a:r>
          </a:p>
        </p:txBody>
      </p:sp>
      <p:sp>
        <p:nvSpPr>
          <p:cNvPr id="188" name="矩形 187">
            <a:extLst>
              <a:ext uri="{FF2B5EF4-FFF2-40B4-BE49-F238E27FC236}">
                <a16:creationId xmlns:a16="http://schemas.microsoft.com/office/drawing/2014/main" id="{F8A1FD8B-67FE-448D-905D-3C32AC266D99}"/>
              </a:ext>
            </a:extLst>
          </p:cNvPr>
          <p:cNvSpPr/>
          <p:nvPr/>
        </p:nvSpPr>
        <p:spPr>
          <a:xfrm>
            <a:off x="2012882" y="4933946"/>
            <a:ext cx="3681237" cy="830035"/>
          </a:xfrm>
          <a:prstGeom prst="rect">
            <a:avLst/>
          </a:prstGeom>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tifakt Element" panose="020B0503050000020004" pitchFamily="34" charset="0"/>
                <a:ea typeface="Artifakt Element" panose="020B0503050000020004" pitchFamily="34" charset="0"/>
                <a:cs typeface="Arial" panose="020B0604020202020204" pitchFamily="34" charset="0"/>
              </a:rPr>
              <a:t>Creating a set of sequential steps and then solving a problem to accomplish a task in a way that could be repeated by others. </a:t>
            </a:r>
            <a:endParaRPr kumimoji="0" lang="en-US" altLang="zh-CN" sz="1300" b="1" i="0" u="none" strike="noStrike" kern="1200" cap="none" spc="0" normalizeH="0" baseline="0" noProof="0" dirty="0">
              <a:ln>
                <a:noFill/>
              </a:ln>
              <a:solidFill>
                <a:srgbClr val="000000"/>
              </a:solidFill>
              <a:effectLst/>
              <a:uLnTx/>
              <a:uFillTx/>
              <a:latin typeface="Artifakt Element" panose="020B0503050000020004" pitchFamily="34" charset="0"/>
              <a:ea typeface="Artifakt Element" panose="020B0503050000020004" pitchFamily="34" charset="0"/>
              <a:cs typeface="Arial" panose="020B0604020202020204" pitchFamily="34" charset="0"/>
            </a:endParaRPr>
          </a:p>
        </p:txBody>
      </p:sp>
      <p:sp>
        <p:nvSpPr>
          <p:cNvPr id="190" name="椭圆 189">
            <a:extLst>
              <a:ext uri="{FF2B5EF4-FFF2-40B4-BE49-F238E27FC236}">
                <a16:creationId xmlns:a16="http://schemas.microsoft.com/office/drawing/2014/main" id="{F2220508-7C34-4080-AAD2-5FC5C13858BD}"/>
              </a:ext>
            </a:extLst>
          </p:cNvPr>
          <p:cNvSpPr/>
          <p:nvPr/>
        </p:nvSpPr>
        <p:spPr>
          <a:xfrm>
            <a:off x="1093321" y="4791242"/>
            <a:ext cx="771559" cy="771559"/>
          </a:xfrm>
          <a:prstGeom prst="ellipse">
            <a:avLst/>
          </a:prstGeom>
          <a:solidFill>
            <a:schemeClr val="accent6"/>
          </a:solidFill>
          <a:ln>
            <a:noFill/>
          </a:ln>
          <a:effectLst>
            <a:outerShdw blurRad="381000" dist="635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91" name="文本框 190">
            <a:extLst>
              <a:ext uri="{FF2B5EF4-FFF2-40B4-BE49-F238E27FC236}">
                <a16:creationId xmlns:a16="http://schemas.microsoft.com/office/drawing/2014/main" id="{1E83832B-30C0-494F-9256-124DFF76D94C}"/>
              </a:ext>
            </a:extLst>
          </p:cNvPr>
          <p:cNvSpPr txBox="1"/>
          <p:nvPr/>
        </p:nvSpPr>
        <p:spPr>
          <a:xfrm>
            <a:off x="1038426" y="4915411"/>
            <a:ext cx="88134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Urbanist Black"/>
                <a:ea typeface="等线 Light"/>
                <a:cs typeface="+mn-cs"/>
              </a:rPr>
              <a:t>3</a:t>
            </a:r>
            <a:endParaRPr kumimoji="0" lang="zh-CN" altLang="en-US" sz="2800" b="1" i="0" u="none" strike="noStrike" kern="1200" cap="none" spc="0" normalizeH="0" baseline="0" noProof="0" dirty="0">
              <a:ln>
                <a:noFill/>
              </a:ln>
              <a:solidFill>
                <a:srgbClr val="FFFFFF"/>
              </a:solidFill>
              <a:effectLst/>
              <a:uLnTx/>
              <a:uFillTx/>
              <a:latin typeface="Urbanist Black"/>
              <a:ea typeface="等线 Light"/>
              <a:cs typeface="+mn-cs"/>
            </a:endParaRPr>
          </a:p>
        </p:txBody>
      </p:sp>
      <p:sp>
        <p:nvSpPr>
          <p:cNvPr id="193" name="矩形 192">
            <a:extLst>
              <a:ext uri="{FF2B5EF4-FFF2-40B4-BE49-F238E27FC236}">
                <a16:creationId xmlns:a16="http://schemas.microsoft.com/office/drawing/2014/main" id="{954B9C9C-A40C-4F79-9305-D2D5AA70EF2E}"/>
              </a:ext>
            </a:extLst>
          </p:cNvPr>
          <p:cNvSpPr/>
          <p:nvPr/>
        </p:nvSpPr>
        <p:spPr>
          <a:xfrm>
            <a:off x="7588046" y="4615242"/>
            <a:ext cx="2037737" cy="323871"/>
          </a:xfrm>
          <a:prstGeom prst="rect">
            <a:avLst/>
          </a:prstGeom>
        </p:spPr>
        <p:txBody>
          <a:bodyPr wrap="non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122F73"/>
                </a:solidFill>
                <a:effectLst/>
                <a:uLnTx/>
                <a:uFillTx/>
                <a:latin typeface="Urbanist Black"/>
                <a:ea typeface="等线 Light"/>
                <a:cs typeface="+mn-cs"/>
              </a:rPr>
              <a:t>Decomposition</a:t>
            </a:r>
          </a:p>
        </p:txBody>
      </p:sp>
      <p:sp>
        <p:nvSpPr>
          <p:cNvPr id="194" name="矩形 193">
            <a:extLst>
              <a:ext uri="{FF2B5EF4-FFF2-40B4-BE49-F238E27FC236}">
                <a16:creationId xmlns:a16="http://schemas.microsoft.com/office/drawing/2014/main" id="{E0431D7A-FD04-4040-B09B-8038A004FF6D}"/>
              </a:ext>
            </a:extLst>
          </p:cNvPr>
          <p:cNvSpPr/>
          <p:nvPr/>
        </p:nvSpPr>
        <p:spPr>
          <a:xfrm>
            <a:off x="7611488" y="4902146"/>
            <a:ext cx="3681237" cy="827214"/>
          </a:xfrm>
          <a:prstGeom prst="rect">
            <a:avLst/>
          </a:prstGeom>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tifakt Element" panose="020B0503050000020004" pitchFamily="34" charset="0"/>
                <a:ea typeface="Artifakt Element" panose="020B0503050000020004" pitchFamily="34" charset="0"/>
                <a:cs typeface="Arial" panose="020B0604020202020204" pitchFamily="34" charset="0"/>
              </a:rPr>
              <a:t>It involves breaking down a complex problem into sub-problems that are easier to understand and solve them individually</a:t>
            </a:r>
            <a:r>
              <a:rPr kumimoji="0" lang="en-US" sz="1300" b="1" i="0" u="none" strike="noStrike" kern="1200" cap="none" spc="0" normalizeH="0" baseline="0" noProof="0" dirty="0">
                <a:ln>
                  <a:noFill/>
                </a:ln>
                <a:solidFill>
                  <a:srgbClr val="000000"/>
                </a:solidFill>
                <a:effectLst/>
                <a:uLnTx/>
                <a:uFillTx/>
                <a:latin typeface="Arial" panose="020B0604020202020204" pitchFamily="34" charset="0"/>
                <a:ea typeface="等线 Light"/>
                <a:cs typeface="Arial" panose="020B0604020202020204" pitchFamily="34" charset="0"/>
              </a:rPr>
              <a:t>.</a:t>
            </a:r>
            <a:endParaRPr kumimoji="0" lang="en-US" altLang="zh-CN" sz="1300" b="1" i="0" u="none" strike="noStrike" kern="1200" cap="none" spc="0" normalizeH="0" baseline="0" noProof="0" dirty="0">
              <a:ln>
                <a:noFill/>
              </a:ln>
              <a:solidFill>
                <a:srgbClr val="000000"/>
              </a:solidFill>
              <a:effectLst/>
              <a:uLnTx/>
              <a:uFillTx/>
              <a:latin typeface="Arial" panose="020B0604020202020204" pitchFamily="34" charset="0"/>
              <a:ea typeface="等线 Light"/>
              <a:cs typeface="Arial" panose="020B0604020202020204" pitchFamily="34" charset="0"/>
            </a:endParaRPr>
          </a:p>
        </p:txBody>
      </p:sp>
      <p:sp>
        <p:nvSpPr>
          <p:cNvPr id="196" name="椭圆 195">
            <a:extLst>
              <a:ext uri="{FF2B5EF4-FFF2-40B4-BE49-F238E27FC236}">
                <a16:creationId xmlns:a16="http://schemas.microsoft.com/office/drawing/2014/main" id="{4DCC07F4-3058-49C2-B84A-900AF324F911}"/>
              </a:ext>
            </a:extLst>
          </p:cNvPr>
          <p:cNvSpPr/>
          <p:nvPr/>
        </p:nvSpPr>
        <p:spPr>
          <a:xfrm>
            <a:off x="6624040" y="4791242"/>
            <a:ext cx="771559" cy="771559"/>
          </a:xfrm>
          <a:prstGeom prst="ellipse">
            <a:avLst/>
          </a:prstGeom>
          <a:solidFill>
            <a:schemeClr val="accent6"/>
          </a:solidFill>
          <a:ln>
            <a:noFill/>
          </a:ln>
          <a:effectLst>
            <a:outerShdw blurRad="381000" dist="635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97" name="文本框 196">
            <a:extLst>
              <a:ext uri="{FF2B5EF4-FFF2-40B4-BE49-F238E27FC236}">
                <a16:creationId xmlns:a16="http://schemas.microsoft.com/office/drawing/2014/main" id="{471DF8B3-A845-4D76-B5FA-1125FAD9E96B}"/>
              </a:ext>
            </a:extLst>
          </p:cNvPr>
          <p:cNvSpPr txBox="1"/>
          <p:nvPr/>
        </p:nvSpPr>
        <p:spPr>
          <a:xfrm>
            <a:off x="6569145" y="4915411"/>
            <a:ext cx="88134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Urbanist Black"/>
                <a:ea typeface="等线 Light"/>
                <a:cs typeface="+mn-cs"/>
              </a:rPr>
              <a:t>4</a:t>
            </a:r>
            <a:endParaRPr kumimoji="0" lang="zh-CN" altLang="en-US" sz="2800" b="1" i="0" u="none" strike="noStrike" kern="1200" cap="none" spc="0" normalizeH="0" baseline="0" noProof="0" dirty="0">
              <a:ln>
                <a:noFill/>
              </a:ln>
              <a:solidFill>
                <a:srgbClr val="FFFFFF"/>
              </a:solidFill>
              <a:effectLst/>
              <a:uLnTx/>
              <a:uFillTx/>
              <a:latin typeface="Urbanist Black"/>
              <a:ea typeface="等线 Light"/>
              <a:cs typeface="+mn-cs"/>
            </a:endParaRPr>
          </a:p>
        </p:txBody>
      </p:sp>
      <p:sp>
        <p:nvSpPr>
          <p:cNvPr id="202" name="椭圆 201">
            <a:extLst>
              <a:ext uri="{FF2B5EF4-FFF2-40B4-BE49-F238E27FC236}">
                <a16:creationId xmlns:a16="http://schemas.microsoft.com/office/drawing/2014/main" id="{53D5CAC9-9445-4469-83D4-95BA14493039}"/>
              </a:ext>
            </a:extLst>
          </p:cNvPr>
          <p:cNvSpPr/>
          <p:nvPr/>
        </p:nvSpPr>
        <p:spPr>
          <a:xfrm>
            <a:off x="4473533" y="6578200"/>
            <a:ext cx="604196" cy="604196"/>
          </a:xfrm>
          <a:prstGeom prst="ellipse">
            <a:avLst/>
          </a:prstGeom>
          <a:gradFill flip="none" rotWithShape="1">
            <a:gsLst>
              <a:gs pos="0">
                <a:schemeClr val="accent3"/>
              </a:gs>
              <a:gs pos="100000">
                <a:schemeClr val="accent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4" name="TextBox 3">
            <a:extLst>
              <a:ext uri="{FF2B5EF4-FFF2-40B4-BE49-F238E27FC236}">
                <a16:creationId xmlns:a16="http://schemas.microsoft.com/office/drawing/2014/main" id="{821BF674-1FD9-4DF9-A2F9-2CD8A961B7C7}"/>
              </a:ext>
            </a:extLst>
          </p:cNvPr>
          <p:cNvSpPr txBox="1"/>
          <p:nvPr/>
        </p:nvSpPr>
        <p:spPr>
          <a:xfrm>
            <a:off x="5535227" y="2716567"/>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Quicksand"/>
              <a:ea typeface="等线 Light"/>
              <a:cs typeface="+mn-cs"/>
            </a:endParaRPr>
          </a:p>
        </p:txBody>
      </p:sp>
      <p:sp>
        <p:nvSpPr>
          <p:cNvPr id="5" name="TextBox 4">
            <a:extLst>
              <a:ext uri="{FF2B5EF4-FFF2-40B4-BE49-F238E27FC236}">
                <a16:creationId xmlns:a16="http://schemas.microsoft.com/office/drawing/2014/main" id="{4474CA0F-C9B7-4B7E-811E-51728CA03BEC}"/>
              </a:ext>
            </a:extLst>
          </p:cNvPr>
          <p:cNvSpPr txBox="1"/>
          <p:nvPr/>
        </p:nvSpPr>
        <p:spPr>
          <a:xfrm>
            <a:off x="5535227" y="2716567"/>
            <a:ext cx="914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Quicksand"/>
              <a:ea typeface="等线 Light"/>
              <a:cs typeface="+mn-cs"/>
            </a:endParaRPr>
          </a:p>
        </p:txBody>
      </p:sp>
      <p:sp>
        <p:nvSpPr>
          <p:cNvPr id="8" name="TextBox 7">
            <a:extLst>
              <a:ext uri="{FF2B5EF4-FFF2-40B4-BE49-F238E27FC236}">
                <a16:creationId xmlns:a16="http://schemas.microsoft.com/office/drawing/2014/main" id="{11D385F6-FEE4-4F8F-8F91-37AEDF99C131}"/>
              </a:ext>
            </a:extLst>
          </p:cNvPr>
          <p:cNvSpPr txBox="1"/>
          <p:nvPr/>
        </p:nvSpPr>
        <p:spPr>
          <a:xfrm>
            <a:off x="1995633" y="2789225"/>
            <a:ext cx="3614608" cy="1080104"/>
          </a:xfrm>
          <a:prstGeom prst="rect">
            <a:avLst/>
          </a:prstGeom>
          <a:noFill/>
        </p:spPr>
        <p:txBody>
          <a:bodyPr wrap="square" rtlCol="0">
            <a:spAutoFit/>
          </a:bodyPr>
          <a:lstStyle/>
          <a:p>
            <a:pPr marL="0" marR="0" lvl="0" indent="0" algn="l" defTabSz="914400" rtl="0" eaLnBrk="1" fontAlgn="auto" latinLnBrk="0" hangingPunct="1">
              <a:lnSpc>
                <a:spcPct val="125000"/>
              </a:lnSpc>
              <a:spcBef>
                <a:spcPts val="600"/>
              </a:spcBef>
              <a:spcAft>
                <a:spcPts val="0"/>
              </a:spcAft>
              <a:buClrTx/>
              <a:buSzTx/>
              <a:buFontTx/>
              <a:buNone/>
              <a:tabLst/>
              <a:defRPr/>
            </a:pPr>
            <a:r>
              <a:rPr kumimoji="0" lang="en-US" sz="1300" b="1" i="0" u="none" strike="noStrike" kern="1200" cap="none" spc="0" normalizeH="0" baseline="0" noProof="0" dirty="0">
                <a:ln>
                  <a:noFill/>
                </a:ln>
                <a:solidFill>
                  <a:srgbClr val="000000">
                    <a:lumMod val="95000"/>
                    <a:lumOff val="5000"/>
                  </a:srgbClr>
                </a:solidFill>
                <a:effectLst/>
                <a:uLnTx/>
                <a:uFillTx/>
                <a:latin typeface="Artifakt Element" panose="020B0503050000020004" pitchFamily="34" charset="0"/>
                <a:ea typeface="Artifakt Element" panose="020B0503050000020004" pitchFamily="34" charset="0"/>
                <a:cs typeface="Times New Roman" panose="02020603050405020304" pitchFamily="18" charset="0"/>
              </a:rPr>
              <a:t>It is a method to visualize the problem. This is done by presenting it from different angles and define the broader context and related problems.</a:t>
            </a:r>
            <a:endParaRPr kumimoji="0" lang="en-IN" sz="1300" b="1" i="0" u="none" strike="noStrike" kern="1200" cap="none" spc="0" normalizeH="0" baseline="0" noProof="0" dirty="0">
              <a:ln>
                <a:noFill/>
              </a:ln>
              <a:solidFill>
                <a:srgbClr val="000000">
                  <a:lumMod val="95000"/>
                  <a:lumOff val="5000"/>
                </a:srgbClr>
              </a:solidFill>
              <a:effectLst/>
              <a:uLnTx/>
              <a:uFillTx/>
              <a:latin typeface="Artifakt Element" panose="020B0503050000020004" pitchFamily="34" charset="0"/>
              <a:ea typeface="Artifakt Element" panose="020B0503050000020004" pitchFamily="34" charset="0"/>
              <a:cs typeface="Times New Roman" panose="02020603050405020304" pitchFamily="18" charset="0"/>
            </a:endParaRPr>
          </a:p>
        </p:txBody>
      </p:sp>
    </p:spTree>
    <p:extLst>
      <p:ext uri="{BB962C8B-B14F-4D97-AF65-F5344CB8AC3E}">
        <p14:creationId xmlns:p14="http://schemas.microsoft.com/office/powerpoint/2010/main" val="264526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椭圆 200">
            <a:extLst>
              <a:ext uri="{FF2B5EF4-FFF2-40B4-BE49-F238E27FC236}">
                <a16:creationId xmlns:a16="http://schemas.microsoft.com/office/drawing/2014/main" id="{2219BD29-C940-4AE6-A615-6D64B0C399D3}"/>
              </a:ext>
            </a:extLst>
          </p:cNvPr>
          <p:cNvSpPr/>
          <p:nvPr/>
        </p:nvSpPr>
        <p:spPr>
          <a:xfrm>
            <a:off x="10902227" y="-273527"/>
            <a:ext cx="601884" cy="601884"/>
          </a:xfrm>
          <a:prstGeom prst="ellipse">
            <a:avLst/>
          </a:prstGeom>
          <a:gradFill flip="none" rotWithShape="1">
            <a:gsLst>
              <a:gs pos="0">
                <a:schemeClr val="accent5"/>
              </a:gs>
              <a:gs pos="100000">
                <a:schemeClr val="accent1">
                  <a:lumMod val="60000"/>
                  <a:lumOff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98" name="椭圆 197">
            <a:extLst>
              <a:ext uri="{FF2B5EF4-FFF2-40B4-BE49-F238E27FC236}">
                <a16:creationId xmlns:a16="http://schemas.microsoft.com/office/drawing/2014/main" id="{667A35C6-1E7A-440E-9897-39FDEE7DD9EE}"/>
              </a:ext>
            </a:extLst>
          </p:cNvPr>
          <p:cNvSpPr/>
          <p:nvPr/>
        </p:nvSpPr>
        <p:spPr>
          <a:xfrm>
            <a:off x="-967186" y="-838653"/>
            <a:ext cx="3037244" cy="3037244"/>
          </a:xfrm>
          <a:prstGeom prst="ellipse">
            <a:avLst/>
          </a:prstGeom>
          <a:gradFill flip="none" rotWithShape="1">
            <a:gsLst>
              <a:gs pos="0">
                <a:schemeClr val="accent5"/>
              </a:gs>
              <a:gs pos="100000">
                <a:schemeClr val="accent1">
                  <a:lumMod val="60000"/>
                  <a:lumOff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99" name="椭圆 198">
            <a:extLst>
              <a:ext uri="{FF2B5EF4-FFF2-40B4-BE49-F238E27FC236}">
                <a16:creationId xmlns:a16="http://schemas.microsoft.com/office/drawing/2014/main" id="{30E78247-B25E-4151-8CC1-1C7F653B2D5D}"/>
              </a:ext>
            </a:extLst>
          </p:cNvPr>
          <p:cNvSpPr/>
          <p:nvPr/>
        </p:nvSpPr>
        <p:spPr>
          <a:xfrm>
            <a:off x="10860935" y="3260990"/>
            <a:ext cx="2093865" cy="2093865"/>
          </a:xfrm>
          <a:prstGeom prst="ellipse">
            <a:avLst/>
          </a:prstGeom>
          <a:gradFill flip="none" rotWithShape="1">
            <a:gsLst>
              <a:gs pos="0">
                <a:schemeClr val="accent3"/>
              </a:gs>
              <a:gs pos="100000">
                <a:schemeClr val="accent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51" name="文本框 150">
            <a:extLst>
              <a:ext uri="{FF2B5EF4-FFF2-40B4-BE49-F238E27FC236}">
                <a16:creationId xmlns:a16="http://schemas.microsoft.com/office/drawing/2014/main" id="{77573AF2-7DCE-4134-9D61-B6C34628F824}"/>
              </a:ext>
            </a:extLst>
          </p:cNvPr>
          <p:cNvSpPr txBox="1"/>
          <p:nvPr/>
        </p:nvSpPr>
        <p:spPr>
          <a:xfrm>
            <a:off x="1223908" y="401883"/>
            <a:ext cx="9637027" cy="1654364"/>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tab pos="1162050" algn="l"/>
              </a:tabLst>
              <a:defRPr/>
            </a:pPr>
            <a:r>
              <a:rPr kumimoji="0" lang="en-US" altLang="zh-CN" sz="3600" b="1" i="0" u="none" strike="noStrike" kern="1200" cap="none" spc="0" normalizeH="0" baseline="0" noProof="0" dirty="0">
                <a:ln w="0"/>
                <a:solidFill>
                  <a:srgbClr val="122F73">
                    <a:lumMod val="75000"/>
                  </a:srgbClr>
                </a:solidFill>
                <a:effectLst>
                  <a:reflection blurRad="6350" stA="53000" endA="300" endPos="35500" dir="5400000" sy="-90000" algn="bl" rotWithShape="0"/>
                </a:effectLst>
                <a:uLnTx/>
                <a:uFillTx/>
                <a:latin typeface="Rockwell" panose="02060603020205020403" pitchFamily="18" charset="0"/>
                <a:ea typeface="等线 Light"/>
              </a:rPr>
              <a:t>STRATEGIES USED TO SOLVE A PROBLEM</a:t>
            </a:r>
          </a:p>
        </p:txBody>
      </p:sp>
      <p:sp>
        <p:nvSpPr>
          <p:cNvPr id="7" name="矩形 6">
            <a:extLst>
              <a:ext uri="{FF2B5EF4-FFF2-40B4-BE49-F238E27FC236}">
                <a16:creationId xmlns:a16="http://schemas.microsoft.com/office/drawing/2014/main" id="{8C4EA740-354C-4161-8962-3E9ACD5F24BF}"/>
              </a:ext>
            </a:extLst>
          </p:cNvPr>
          <p:cNvSpPr/>
          <p:nvPr/>
        </p:nvSpPr>
        <p:spPr>
          <a:xfrm>
            <a:off x="780477" y="2252992"/>
            <a:ext cx="5165964" cy="1785352"/>
          </a:xfrm>
          <a:prstGeom prst="rect">
            <a:avLst/>
          </a:prstGeom>
          <a:solidFill>
            <a:schemeClr val="bg1"/>
          </a:solidFill>
          <a:ln>
            <a:noFill/>
          </a:ln>
          <a:effectLst>
            <a:outerShdw blurRad="457200" dist="292100" dir="2700000" algn="tl" rotWithShape="0">
              <a:schemeClr val="accent1">
                <a:lumMod val="75000"/>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Quicksand"/>
              <a:ea typeface="等线 Light"/>
              <a:cs typeface="+mn-cs"/>
            </a:endParaRPr>
          </a:p>
        </p:txBody>
      </p:sp>
      <p:sp>
        <p:nvSpPr>
          <p:cNvPr id="172" name="矩形 171">
            <a:extLst>
              <a:ext uri="{FF2B5EF4-FFF2-40B4-BE49-F238E27FC236}">
                <a16:creationId xmlns:a16="http://schemas.microsoft.com/office/drawing/2014/main" id="{6BEAEBC3-5699-49CF-AEF1-469921551EC1}"/>
              </a:ext>
            </a:extLst>
          </p:cNvPr>
          <p:cNvSpPr/>
          <p:nvPr/>
        </p:nvSpPr>
        <p:spPr>
          <a:xfrm>
            <a:off x="6239015" y="2239190"/>
            <a:ext cx="5165964" cy="1785352"/>
          </a:xfrm>
          <a:prstGeom prst="rect">
            <a:avLst/>
          </a:prstGeom>
          <a:solidFill>
            <a:schemeClr val="bg1"/>
          </a:solidFill>
          <a:ln>
            <a:noFill/>
          </a:ln>
          <a:effectLst>
            <a:outerShdw blurRad="457200" dist="292100" dir="2700000" algn="tl" rotWithShape="0">
              <a:schemeClr val="accent1">
                <a:lumMod val="75000"/>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73" name="矩形 172">
            <a:extLst>
              <a:ext uri="{FF2B5EF4-FFF2-40B4-BE49-F238E27FC236}">
                <a16:creationId xmlns:a16="http://schemas.microsoft.com/office/drawing/2014/main" id="{7A875F5C-CC31-4AFE-8DF5-7EF747D90B44}"/>
              </a:ext>
            </a:extLst>
          </p:cNvPr>
          <p:cNvSpPr/>
          <p:nvPr/>
        </p:nvSpPr>
        <p:spPr>
          <a:xfrm>
            <a:off x="787022" y="4347831"/>
            <a:ext cx="5165964" cy="1785352"/>
          </a:xfrm>
          <a:prstGeom prst="rect">
            <a:avLst/>
          </a:prstGeom>
          <a:solidFill>
            <a:schemeClr val="bg1"/>
          </a:solidFill>
          <a:ln>
            <a:noFill/>
          </a:ln>
          <a:effectLst>
            <a:outerShdw blurRad="457200" dist="292100" dir="2700000" algn="tl" rotWithShape="0">
              <a:schemeClr val="accent1">
                <a:lumMod val="75000"/>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74" name="矩形 173">
            <a:extLst>
              <a:ext uri="{FF2B5EF4-FFF2-40B4-BE49-F238E27FC236}">
                <a16:creationId xmlns:a16="http://schemas.microsoft.com/office/drawing/2014/main" id="{188641FB-3379-4CED-8C88-A17D16AC0B0A}"/>
              </a:ext>
            </a:extLst>
          </p:cNvPr>
          <p:cNvSpPr/>
          <p:nvPr/>
        </p:nvSpPr>
        <p:spPr>
          <a:xfrm>
            <a:off x="6250831" y="4336009"/>
            <a:ext cx="5165964" cy="1785352"/>
          </a:xfrm>
          <a:prstGeom prst="rect">
            <a:avLst/>
          </a:prstGeom>
          <a:solidFill>
            <a:schemeClr val="bg1"/>
          </a:solidFill>
          <a:ln>
            <a:noFill/>
          </a:ln>
          <a:effectLst>
            <a:outerShdw blurRad="457200" dist="292100" dir="2700000" algn="tl" rotWithShape="0">
              <a:schemeClr val="accent1">
                <a:lumMod val="75000"/>
                <a:alpha val="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Quicksand"/>
              <a:ea typeface="等线 Light"/>
              <a:cs typeface="+mn-cs"/>
            </a:endParaRPr>
          </a:p>
        </p:txBody>
      </p:sp>
      <p:sp>
        <p:nvSpPr>
          <p:cNvPr id="175" name="矩形 174">
            <a:extLst>
              <a:ext uri="{FF2B5EF4-FFF2-40B4-BE49-F238E27FC236}">
                <a16:creationId xmlns:a16="http://schemas.microsoft.com/office/drawing/2014/main" id="{03BF4725-2BE5-44C0-8EDA-C34A30EC5C8E}"/>
              </a:ext>
            </a:extLst>
          </p:cNvPr>
          <p:cNvSpPr/>
          <p:nvPr/>
        </p:nvSpPr>
        <p:spPr>
          <a:xfrm>
            <a:off x="2055876" y="2482499"/>
            <a:ext cx="2621230" cy="323871"/>
          </a:xfrm>
          <a:prstGeom prst="rect">
            <a:avLst/>
          </a:prstGeom>
        </p:spPr>
        <p:txBody>
          <a:bodyPr wrap="non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122F73"/>
                </a:solidFill>
                <a:effectLst/>
                <a:uLnTx/>
                <a:uFillTx/>
                <a:latin typeface="Urbanist Black"/>
                <a:ea typeface="等线 Light"/>
                <a:cs typeface="+mn-cs"/>
              </a:rPr>
              <a:t>Pattern Recognition</a:t>
            </a:r>
          </a:p>
        </p:txBody>
      </p:sp>
      <p:sp>
        <p:nvSpPr>
          <p:cNvPr id="176" name="矩形 175">
            <a:extLst>
              <a:ext uri="{FF2B5EF4-FFF2-40B4-BE49-F238E27FC236}">
                <a16:creationId xmlns:a16="http://schemas.microsoft.com/office/drawing/2014/main" id="{9E356E5A-B510-403C-B31E-A46D9A93761D}"/>
              </a:ext>
            </a:extLst>
          </p:cNvPr>
          <p:cNvSpPr/>
          <p:nvPr/>
        </p:nvSpPr>
        <p:spPr>
          <a:xfrm>
            <a:off x="2063570" y="2799567"/>
            <a:ext cx="3878801" cy="1080104"/>
          </a:xfrm>
          <a:prstGeom prst="rect">
            <a:avLst/>
          </a:prstGeom>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tifakt Element" panose="020B0503050000020004" pitchFamily="34" charset="0"/>
                <a:ea typeface="Artifakt Element" panose="020B0503050000020004" pitchFamily="34" charset="0"/>
                <a:cs typeface="Arial" panose="020B0604020202020204" pitchFamily="34" charset="0"/>
              </a:rPr>
              <a:t>It involves finding the similarities or patterns among small, decomposed problems that can help us solve more complex problems more efficiently</a:t>
            </a:r>
            <a:endParaRPr kumimoji="0" lang="en-US" altLang="zh-CN" sz="1300" b="1" i="0" u="none" strike="noStrike" kern="1200" cap="none" spc="0" normalizeH="0" baseline="0" noProof="0" dirty="0">
              <a:ln>
                <a:noFill/>
              </a:ln>
              <a:solidFill>
                <a:srgbClr val="000000"/>
              </a:solidFill>
              <a:effectLst/>
              <a:uLnTx/>
              <a:uFillTx/>
              <a:latin typeface="Artifakt Element" panose="020B0503050000020004" pitchFamily="34" charset="0"/>
              <a:ea typeface="Artifakt Element" panose="020B0503050000020004" pitchFamily="34" charset="0"/>
              <a:cs typeface="Arial" panose="020B0604020202020204" pitchFamily="34" charset="0"/>
            </a:endParaRPr>
          </a:p>
        </p:txBody>
      </p:sp>
      <p:sp>
        <p:nvSpPr>
          <p:cNvPr id="11" name="椭圆 10">
            <a:extLst>
              <a:ext uri="{FF2B5EF4-FFF2-40B4-BE49-F238E27FC236}">
                <a16:creationId xmlns:a16="http://schemas.microsoft.com/office/drawing/2014/main" id="{B49B1A65-46BC-4851-BB2D-02491E68B282}"/>
              </a:ext>
            </a:extLst>
          </p:cNvPr>
          <p:cNvSpPr/>
          <p:nvPr/>
        </p:nvSpPr>
        <p:spPr>
          <a:xfrm>
            <a:off x="1107877" y="2695381"/>
            <a:ext cx="771559" cy="771559"/>
          </a:xfrm>
          <a:prstGeom prst="ellipse">
            <a:avLst/>
          </a:prstGeom>
          <a:solidFill>
            <a:schemeClr val="accent6"/>
          </a:solidFill>
          <a:ln>
            <a:noFill/>
          </a:ln>
          <a:effectLst>
            <a:outerShdw blurRad="381000" dist="635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77" name="文本框 176">
            <a:extLst>
              <a:ext uri="{FF2B5EF4-FFF2-40B4-BE49-F238E27FC236}">
                <a16:creationId xmlns:a16="http://schemas.microsoft.com/office/drawing/2014/main" id="{54394DD3-AB5D-43D9-8ABF-78D14A08D694}"/>
              </a:ext>
            </a:extLst>
          </p:cNvPr>
          <p:cNvSpPr txBox="1"/>
          <p:nvPr/>
        </p:nvSpPr>
        <p:spPr>
          <a:xfrm>
            <a:off x="1052982" y="2819550"/>
            <a:ext cx="88134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Urbanist Black"/>
                <a:ea typeface="等线 Light"/>
                <a:cs typeface="+mn-cs"/>
              </a:rPr>
              <a:t>5</a:t>
            </a:r>
            <a:endParaRPr kumimoji="0" lang="zh-CN" altLang="en-US" sz="2800" b="1" i="0" u="none" strike="noStrike" kern="1200" cap="none" spc="0" normalizeH="0" baseline="0" noProof="0" dirty="0">
              <a:ln>
                <a:noFill/>
              </a:ln>
              <a:solidFill>
                <a:srgbClr val="FFFFFF"/>
              </a:solidFill>
              <a:effectLst/>
              <a:uLnTx/>
              <a:uFillTx/>
              <a:latin typeface="Urbanist Black"/>
              <a:ea typeface="等线 Light"/>
              <a:cs typeface="+mn-cs"/>
            </a:endParaRPr>
          </a:p>
        </p:txBody>
      </p:sp>
      <p:sp>
        <p:nvSpPr>
          <p:cNvPr id="181" name="矩形 180">
            <a:extLst>
              <a:ext uri="{FF2B5EF4-FFF2-40B4-BE49-F238E27FC236}">
                <a16:creationId xmlns:a16="http://schemas.microsoft.com/office/drawing/2014/main" id="{4EBC3012-DC17-4E2A-B3D0-4AD9E15FC7D2}"/>
              </a:ext>
            </a:extLst>
          </p:cNvPr>
          <p:cNvSpPr/>
          <p:nvPr/>
        </p:nvSpPr>
        <p:spPr>
          <a:xfrm>
            <a:off x="7569800" y="2477912"/>
            <a:ext cx="1609736" cy="323871"/>
          </a:xfrm>
          <a:prstGeom prst="rect">
            <a:avLst/>
          </a:prstGeom>
        </p:spPr>
        <p:txBody>
          <a:bodyPr wrap="non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122F73"/>
                </a:solidFill>
                <a:effectLst/>
                <a:uLnTx/>
                <a:uFillTx/>
                <a:latin typeface="Urbanist Black"/>
                <a:ea typeface="等线 Light"/>
                <a:cs typeface="+mn-cs"/>
              </a:rPr>
              <a:t>Abstraction</a:t>
            </a:r>
          </a:p>
        </p:txBody>
      </p:sp>
      <p:sp>
        <p:nvSpPr>
          <p:cNvPr id="182" name="矩形 181">
            <a:extLst>
              <a:ext uri="{FF2B5EF4-FFF2-40B4-BE49-F238E27FC236}">
                <a16:creationId xmlns:a16="http://schemas.microsoft.com/office/drawing/2014/main" id="{51C1FA00-8EA3-4F0B-A3AF-EF2B4B7B2C32}"/>
              </a:ext>
            </a:extLst>
          </p:cNvPr>
          <p:cNvSpPr/>
          <p:nvPr/>
        </p:nvSpPr>
        <p:spPr>
          <a:xfrm>
            <a:off x="7579150" y="2767078"/>
            <a:ext cx="3785920" cy="1080104"/>
          </a:xfrm>
          <a:prstGeom prst="rect">
            <a:avLst/>
          </a:prstGeom>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tifakt Element" panose="020B0503050000020004" pitchFamily="34" charset="0"/>
                <a:ea typeface="Artifakt Element" panose="020B0503050000020004" pitchFamily="34" charset="0"/>
                <a:cs typeface="Arial" panose="020B0604020202020204" pitchFamily="34" charset="0"/>
              </a:rPr>
              <a:t>It is the process of ignoring out the characteristics of patterns that we don't need in order to concentrate on those that we do. It is also the filtering out of specific details.</a:t>
            </a:r>
            <a:endParaRPr kumimoji="0" lang="en-US" altLang="zh-CN" sz="1300" b="1" i="0" u="none" strike="noStrike" kern="1200" cap="none" spc="0" normalizeH="0" baseline="0" noProof="0" dirty="0">
              <a:ln>
                <a:noFill/>
              </a:ln>
              <a:solidFill>
                <a:srgbClr val="000000"/>
              </a:solidFill>
              <a:effectLst/>
              <a:uLnTx/>
              <a:uFillTx/>
              <a:latin typeface="Artifakt Element" panose="020B0503050000020004" pitchFamily="34" charset="0"/>
              <a:ea typeface="Artifakt Element" panose="020B0503050000020004" pitchFamily="34" charset="0"/>
              <a:cs typeface="Arial" panose="020B0604020202020204" pitchFamily="34" charset="0"/>
            </a:endParaRPr>
          </a:p>
        </p:txBody>
      </p:sp>
      <p:sp>
        <p:nvSpPr>
          <p:cNvPr id="184" name="椭圆 183">
            <a:extLst>
              <a:ext uri="{FF2B5EF4-FFF2-40B4-BE49-F238E27FC236}">
                <a16:creationId xmlns:a16="http://schemas.microsoft.com/office/drawing/2014/main" id="{54130320-7196-4251-A985-EB27924D57AA}"/>
              </a:ext>
            </a:extLst>
          </p:cNvPr>
          <p:cNvSpPr/>
          <p:nvPr/>
        </p:nvSpPr>
        <p:spPr>
          <a:xfrm>
            <a:off x="6600496" y="2695381"/>
            <a:ext cx="771559" cy="771559"/>
          </a:xfrm>
          <a:prstGeom prst="ellipse">
            <a:avLst/>
          </a:prstGeom>
          <a:solidFill>
            <a:schemeClr val="accent6"/>
          </a:solidFill>
          <a:ln>
            <a:noFill/>
          </a:ln>
          <a:effectLst>
            <a:outerShdw blurRad="381000" dist="635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85" name="文本框 184">
            <a:extLst>
              <a:ext uri="{FF2B5EF4-FFF2-40B4-BE49-F238E27FC236}">
                <a16:creationId xmlns:a16="http://schemas.microsoft.com/office/drawing/2014/main" id="{2C809883-BA17-4E08-951D-965E06E3A0F2}"/>
              </a:ext>
            </a:extLst>
          </p:cNvPr>
          <p:cNvSpPr txBox="1"/>
          <p:nvPr/>
        </p:nvSpPr>
        <p:spPr>
          <a:xfrm>
            <a:off x="6545601" y="2819550"/>
            <a:ext cx="88134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Urbanist Black"/>
                <a:ea typeface="等线 Light"/>
                <a:cs typeface="+mn-cs"/>
              </a:rPr>
              <a:t>6</a:t>
            </a:r>
            <a:endParaRPr kumimoji="0" lang="zh-CN" altLang="en-US" sz="2800" b="1" i="0" u="none" strike="noStrike" kern="1200" cap="none" spc="0" normalizeH="0" baseline="0" noProof="0" dirty="0">
              <a:ln>
                <a:noFill/>
              </a:ln>
              <a:solidFill>
                <a:srgbClr val="FFFFFF"/>
              </a:solidFill>
              <a:effectLst/>
              <a:uLnTx/>
              <a:uFillTx/>
              <a:latin typeface="Urbanist Black"/>
              <a:ea typeface="等线 Light"/>
              <a:cs typeface="+mn-cs"/>
            </a:endParaRPr>
          </a:p>
        </p:txBody>
      </p:sp>
      <p:sp>
        <p:nvSpPr>
          <p:cNvPr id="187" name="矩形 186">
            <a:extLst>
              <a:ext uri="{FF2B5EF4-FFF2-40B4-BE49-F238E27FC236}">
                <a16:creationId xmlns:a16="http://schemas.microsoft.com/office/drawing/2014/main" id="{D3CC3507-8B45-424D-BDB1-7A2FF5750597}"/>
              </a:ext>
            </a:extLst>
          </p:cNvPr>
          <p:cNvSpPr/>
          <p:nvPr/>
        </p:nvSpPr>
        <p:spPr>
          <a:xfrm>
            <a:off x="2063570" y="4588480"/>
            <a:ext cx="1317990" cy="329577"/>
          </a:xfrm>
          <a:prstGeom prst="rect">
            <a:avLst/>
          </a:prstGeom>
        </p:spPr>
        <p:txBody>
          <a:bodyPr wrap="non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122F73"/>
                </a:solidFill>
                <a:effectLst/>
                <a:uLnTx/>
                <a:uFillTx/>
                <a:latin typeface="Urbanist Black"/>
                <a:ea typeface="等线 Light"/>
                <a:cs typeface="+mn-cs"/>
              </a:rPr>
              <a:t>Modeling</a:t>
            </a:r>
          </a:p>
        </p:txBody>
      </p:sp>
      <p:sp>
        <p:nvSpPr>
          <p:cNvPr id="188" name="矩形 187">
            <a:extLst>
              <a:ext uri="{FF2B5EF4-FFF2-40B4-BE49-F238E27FC236}">
                <a16:creationId xmlns:a16="http://schemas.microsoft.com/office/drawing/2014/main" id="{F8A1FD8B-67FE-448D-905D-3C32AC266D99}"/>
              </a:ext>
            </a:extLst>
          </p:cNvPr>
          <p:cNvSpPr/>
          <p:nvPr/>
        </p:nvSpPr>
        <p:spPr>
          <a:xfrm>
            <a:off x="2056054" y="4909551"/>
            <a:ext cx="3890387" cy="1080104"/>
          </a:xfrm>
          <a:prstGeom prst="rect">
            <a:avLst/>
          </a:prstGeom>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tifakt Element" panose="020B0503050000020004" pitchFamily="34" charset="0"/>
                <a:ea typeface="Artifakt Element" panose="020B0503050000020004" pitchFamily="34" charset="0"/>
                <a:cs typeface="Arial" panose="020B0604020202020204" pitchFamily="34" charset="0"/>
              </a:rPr>
              <a:t>Use of a physical or logical representation of a given problem to generate data and helps to determine decisions or make predictions about the problem</a:t>
            </a:r>
            <a:endParaRPr kumimoji="0" lang="en-US" altLang="zh-CN" sz="1300" b="1" i="0" u="none" strike="noStrike" kern="1200" cap="none" spc="0" normalizeH="0" baseline="0" noProof="0" dirty="0">
              <a:ln>
                <a:noFill/>
              </a:ln>
              <a:solidFill>
                <a:srgbClr val="000000"/>
              </a:solidFill>
              <a:effectLst/>
              <a:uLnTx/>
              <a:uFillTx/>
              <a:latin typeface="Artifakt Element" panose="020B0503050000020004" pitchFamily="34" charset="0"/>
              <a:ea typeface="Artifakt Element" panose="020B0503050000020004" pitchFamily="34" charset="0"/>
              <a:cs typeface="Arial" panose="020B0604020202020204" pitchFamily="34" charset="0"/>
            </a:endParaRPr>
          </a:p>
        </p:txBody>
      </p:sp>
      <p:sp>
        <p:nvSpPr>
          <p:cNvPr id="190" name="椭圆 189">
            <a:extLst>
              <a:ext uri="{FF2B5EF4-FFF2-40B4-BE49-F238E27FC236}">
                <a16:creationId xmlns:a16="http://schemas.microsoft.com/office/drawing/2014/main" id="{F2220508-7C34-4080-AAD2-5FC5C13858BD}"/>
              </a:ext>
            </a:extLst>
          </p:cNvPr>
          <p:cNvSpPr/>
          <p:nvPr/>
        </p:nvSpPr>
        <p:spPr>
          <a:xfrm>
            <a:off x="1093321" y="4791242"/>
            <a:ext cx="771559" cy="771559"/>
          </a:xfrm>
          <a:prstGeom prst="ellipse">
            <a:avLst/>
          </a:prstGeom>
          <a:solidFill>
            <a:schemeClr val="accent6"/>
          </a:solidFill>
          <a:ln>
            <a:noFill/>
          </a:ln>
          <a:effectLst>
            <a:outerShdw blurRad="381000" dist="635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91" name="文本框 190">
            <a:extLst>
              <a:ext uri="{FF2B5EF4-FFF2-40B4-BE49-F238E27FC236}">
                <a16:creationId xmlns:a16="http://schemas.microsoft.com/office/drawing/2014/main" id="{1E83832B-30C0-494F-9256-124DFF76D94C}"/>
              </a:ext>
            </a:extLst>
          </p:cNvPr>
          <p:cNvSpPr txBox="1"/>
          <p:nvPr/>
        </p:nvSpPr>
        <p:spPr>
          <a:xfrm>
            <a:off x="1038426" y="4915411"/>
            <a:ext cx="88134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Urbanist Black"/>
                <a:ea typeface="等线 Light"/>
                <a:cs typeface="+mn-cs"/>
              </a:rPr>
              <a:t>7</a:t>
            </a:r>
            <a:endParaRPr kumimoji="0" lang="zh-CN" altLang="en-US" sz="2800" b="1" i="0" u="none" strike="noStrike" kern="1200" cap="none" spc="0" normalizeH="0" baseline="0" noProof="0" dirty="0">
              <a:ln>
                <a:noFill/>
              </a:ln>
              <a:solidFill>
                <a:srgbClr val="FFFFFF"/>
              </a:solidFill>
              <a:effectLst/>
              <a:uLnTx/>
              <a:uFillTx/>
              <a:latin typeface="Urbanist Black"/>
              <a:ea typeface="等线 Light"/>
              <a:cs typeface="+mn-cs"/>
            </a:endParaRPr>
          </a:p>
        </p:txBody>
      </p:sp>
      <p:sp>
        <p:nvSpPr>
          <p:cNvPr id="193" name="矩形 192">
            <a:extLst>
              <a:ext uri="{FF2B5EF4-FFF2-40B4-BE49-F238E27FC236}">
                <a16:creationId xmlns:a16="http://schemas.microsoft.com/office/drawing/2014/main" id="{954B9C9C-A40C-4F79-9305-D2D5AA70EF2E}"/>
              </a:ext>
            </a:extLst>
          </p:cNvPr>
          <p:cNvSpPr/>
          <p:nvPr/>
        </p:nvSpPr>
        <p:spPr>
          <a:xfrm>
            <a:off x="7569800" y="4579974"/>
            <a:ext cx="1475084" cy="329577"/>
          </a:xfrm>
          <a:prstGeom prst="rect">
            <a:avLst/>
          </a:prstGeom>
        </p:spPr>
        <p:txBody>
          <a:bodyPr wrap="non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122F73"/>
                </a:solidFill>
                <a:effectLst/>
                <a:uLnTx/>
                <a:uFillTx/>
                <a:latin typeface="Urbanist Black"/>
                <a:ea typeface="等线 Light"/>
                <a:cs typeface="+mn-cs"/>
              </a:rPr>
              <a:t>Evaluation</a:t>
            </a:r>
          </a:p>
        </p:txBody>
      </p:sp>
      <p:sp>
        <p:nvSpPr>
          <p:cNvPr id="194" name="矩形 193">
            <a:extLst>
              <a:ext uri="{FF2B5EF4-FFF2-40B4-BE49-F238E27FC236}">
                <a16:creationId xmlns:a16="http://schemas.microsoft.com/office/drawing/2014/main" id="{E0431D7A-FD04-4040-B09B-8038A004FF6D}"/>
              </a:ext>
            </a:extLst>
          </p:cNvPr>
          <p:cNvSpPr/>
          <p:nvPr/>
        </p:nvSpPr>
        <p:spPr>
          <a:xfrm>
            <a:off x="7593026" y="4888927"/>
            <a:ext cx="3681237" cy="1080104"/>
          </a:xfrm>
          <a:prstGeom prst="rect">
            <a:avLst/>
          </a:prstGeom>
        </p:spPr>
        <p:txBody>
          <a:bodyPr wrap="square">
            <a:spAutoFit/>
          </a:body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Artifakt Element" panose="020B0503050000020004" pitchFamily="34" charset="0"/>
                <a:ea typeface="Artifakt Element" panose="020B0503050000020004" pitchFamily="34" charset="0"/>
                <a:cs typeface="Arial" panose="020B0604020202020204" pitchFamily="34" charset="0"/>
              </a:rPr>
              <a:t>It is the process that allows us to make sure our solution does the job it has been designed to do and to think about how it could be improved.</a:t>
            </a:r>
            <a:endParaRPr kumimoji="0" lang="en-US" altLang="zh-CN" sz="1300" b="1" i="0" u="none" strike="noStrike" kern="1200" cap="none" spc="0" normalizeH="0" baseline="0" noProof="0" dirty="0">
              <a:ln>
                <a:noFill/>
              </a:ln>
              <a:solidFill>
                <a:srgbClr val="000000"/>
              </a:solidFill>
              <a:effectLst/>
              <a:uLnTx/>
              <a:uFillTx/>
              <a:latin typeface="Artifakt Element" panose="020B0503050000020004" pitchFamily="34" charset="0"/>
              <a:ea typeface="Artifakt Element" panose="020B0503050000020004" pitchFamily="34" charset="0"/>
              <a:cs typeface="Arial" panose="020B0604020202020204" pitchFamily="34" charset="0"/>
            </a:endParaRPr>
          </a:p>
        </p:txBody>
      </p:sp>
      <p:sp>
        <p:nvSpPr>
          <p:cNvPr id="196" name="椭圆 195">
            <a:extLst>
              <a:ext uri="{FF2B5EF4-FFF2-40B4-BE49-F238E27FC236}">
                <a16:creationId xmlns:a16="http://schemas.microsoft.com/office/drawing/2014/main" id="{4DCC07F4-3058-49C2-B84A-900AF324F911}"/>
              </a:ext>
            </a:extLst>
          </p:cNvPr>
          <p:cNvSpPr/>
          <p:nvPr/>
        </p:nvSpPr>
        <p:spPr>
          <a:xfrm>
            <a:off x="6624040" y="4791242"/>
            <a:ext cx="771559" cy="771559"/>
          </a:xfrm>
          <a:prstGeom prst="ellipse">
            <a:avLst/>
          </a:prstGeom>
          <a:solidFill>
            <a:schemeClr val="accent6"/>
          </a:solidFill>
          <a:ln>
            <a:noFill/>
          </a:ln>
          <a:effectLst>
            <a:outerShdw blurRad="381000" dist="63500" dir="5400000" algn="t"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97" name="文本框 196">
            <a:extLst>
              <a:ext uri="{FF2B5EF4-FFF2-40B4-BE49-F238E27FC236}">
                <a16:creationId xmlns:a16="http://schemas.microsoft.com/office/drawing/2014/main" id="{471DF8B3-A845-4D76-B5FA-1125FAD9E96B}"/>
              </a:ext>
            </a:extLst>
          </p:cNvPr>
          <p:cNvSpPr txBox="1"/>
          <p:nvPr/>
        </p:nvSpPr>
        <p:spPr>
          <a:xfrm>
            <a:off x="6569145" y="4915411"/>
            <a:ext cx="88134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Urbanist Black"/>
                <a:ea typeface="等线 Light"/>
                <a:cs typeface="+mn-cs"/>
              </a:rPr>
              <a:t>8</a:t>
            </a:r>
            <a:endParaRPr kumimoji="0" lang="zh-CN" altLang="en-US" sz="2800" b="1" i="0" u="none" strike="noStrike" kern="1200" cap="none" spc="0" normalizeH="0" baseline="0" noProof="0" dirty="0">
              <a:ln>
                <a:noFill/>
              </a:ln>
              <a:solidFill>
                <a:srgbClr val="FFFFFF"/>
              </a:solidFill>
              <a:effectLst/>
              <a:uLnTx/>
              <a:uFillTx/>
              <a:latin typeface="Urbanist Black"/>
              <a:ea typeface="等线 Light"/>
              <a:cs typeface="+mn-cs"/>
            </a:endParaRPr>
          </a:p>
        </p:txBody>
      </p:sp>
      <p:sp>
        <p:nvSpPr>
          <p:cNvPr id="202" name="椭圆 201">
            <a:extLst>
              <a:ext uri="{FF2B5EF4-FFF2-40B4-BE49-F238E27FC236}">
                <a16:creationId xmlns:a16="http://schemas.microsoft.com/office/drawing/2014/main" id="{53D5CAC9-9445-4469-83D4-95BA14493039}"/>
              </a:ext>
            </a:extLst>
          </p:cNvPr>
          <p:cNvSpPr/>
          <p:nvPr/>
        </p:nvSpPr>
        <p:spPr>
          <a:xfrm>
            <a:off x="4473533" y="6578200"/>
            <a:ext cx="604196" cy="604196"/>
          </a:xfrm>
          <a:prstGeom prst="ellipse">
            <a:avLst/>
          </a:prstGeom>
          <a:gradFill flip="none" rotWithShape="1">
            <a:gsLst>
              <a:gs pos="0">
                <a:schemeClr val="accent3"/>
              </a:gs>
              <a:gs pos="100000">
                <a:schemeClr val="accent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Tree>
    <p:extLst>
      <p:ext uri="{BB962C8B-B14F-4D97-AF65-F5344CB8AC3E}">
        <p14:creationId xmlns:p14="http://schemas.microsoft.com/office/powerpoint/2010/main" val="115677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矩形: 对角圆角 209">
            <a:extLst>
              <a:ext uri="{FF2B5EF4-FFF2-40B4-BE49-F238E27FC236}">
                <a16:creationId xmlns:a16="http://schemas.microsoft.com/office/drawing/2014/main" id="{CD184C43-F971-46E7-AC5C-7EAAEB0148FE}"/>
              </a:ext>
            </a:extLst>
          </p:cNvPr>
          <p:cNvSpPr/>
          <p:nvPr/>
        </p:nvSpPr>
        <p:spPr>
          <a:xfrm>
            <a:off x="5131738" y="2746293"/>
            <a:ext cx="2104292" cy="1872763"/>
          </a:xfrm>
          <a:prstGeom prst="round2DiagRect">
            <a:avLst>
              <a:gd name="adj1" fmla="val 10793"/>
              <a:gd name="adj2" fmla="val 0"/>
            </a:avLst>
          </a:prstGeom>
          <a:ln/>
          <a:effectLst/>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a:cs typeface="+mn-cs"/>
            </a:endParaRPr>
          </a:p>
        </p:txBody>
      </p:sp>
      <p:sp>
        <p:nvSpPr>
          <p:cNvPr id="211" name="矩形: 对角圆角 210">
            <a:extLst>
              <a:ext uri="{FF2B5EF4-FFF2-40B4-BE49-F238E27FC236}">
                <a16:creationId xmlns:a16="http://schemas.microsoft.com/office/drawing/2014/main" id="{2ECB9C2D-6653-4DDE-9D97-C8EA086A3FFC}"/>
              </a:ext>
            </a:extLst>
          </p:cNvPr>
          <p:cNvSpPr/>
          <p:nvPr/>
        </p:nvSpPr>
        <p:spPr>
          <a:xfrm>
            <a:off x="7692941" y="2703400"/>
            <a:ext cx="2104292" cy="1872763"/>
          </a:xfrm>
          <a:prstGeom prst="round2DiagRect">
            <a:avLst>
              <a:gd name="adj1" fmla="val 10793"/>
              <a:gd name="adj2" fmla="val 0"/>
            </a:avLst>
          </a:prstGeom>
          <a:ln/>
          <a:effectLst>
            <a:outerShdw blurRad="38100" dist="25400" dir="2700000" algn="br" rotWithShape="0">
              <a:srgbClr val="000000">
                <a:alpha val="60000"/>
              </a:srgbClr>
            </a:outerShdw>
          </a:effectLst>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panose="020B0502020202020204"/>
              <a:cs typeface="+mn-cs"/>
            </a:endParaRPr>
          </a:p>
        </p:txBody>
      </p:sp>
      <p:sp>
        <p:nvSpPr>
          <p:cNvPr id="212" name="矩形: 对角圆角 211">
            <a:extLst>
              <a:ext uri="{FF2B5EF4-FFF2-40B4-BE49-F238E27FC236}">
                <a16:creationId xmlns:a16="http://schemas.microsoft.com/office/drawing/2014/main" id="{CA03EAD4-9565-4918-8D41-58CFF40A0005}"/>
              </a:ext>
            </a:extLst>
          </p:cNvPr>
          <p:cNvSpPr/>
          <p:nvPr/>
        </p:nvSpPr>
        <p:spPr>
          <a:xfrm>
            <a:off x="2596295" y="2762990"/>
            <a:ext cx="2104292" cy="1872763"/>
          </a:xfrm>
          <a:prstGeom prst="round2DiagRect">
            <a:avLst>
              <a:gd name="adj1" fmla="val 10793"/>
              <a:gd name="adj2" fmla="val 0"/>
            </a:avLst>
          </a:prstGeom>
          <a:ln/>
          <a:effectLst>
            <a:outerShdw blurRad="38100" dist="25400" dir="2700000" algn="br" rotWithShape="0">
              <a:srgbClr val="000000">
                <a:alpha val="60000"/>
              </a:srgbClr>
            </a:outerShdw>
          </a:effectLst>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panose="020B0502020202020204"/>
              <a:cs typeface="+mn-cs"/>
            </a:endParaRPr>
          </a:p>
        </p:txBody>
      </p:sp>
      <p:sp>
        <p:nvSpPr>
          <p:cNvPr id="243" name="矩形 242">
            <a:extLst>
              <a:ext uri="{FF2B5EF4-FFF2-40B4-BE49-F238E27FC236}">
                <a16:creationId xmlns:a16="http://schemas.microsoft.com/office/drawing/2014/main" id="{71482C9C-C8F9-4FF6-A8A1-17C3496193C4}"/>
              </a:ext>
            </a:extLst>
          </p:cNvPr>
          <p:cNvSpPr/>
          <p:nvPr/>
        </p:nvSpPr>
        <p:spPr>
          <a:xfrm>
            <a:off x="1629508" y="1143972"/>
            <a:ext cx="8932984" cy="1295739"/>
          </a:xfrm>
          <a:prstGeom prst="rect">
            <a:avLst/>
          </a:prstGeom>
        </p:spPr>
        <p:txBody>
          <a:bodyPr wrap="square">
            <a:spAutoFit/>
          </a:bodyPr>
          <a:lstStyle/>
          <a:p>
            <a:pPr marL="0" marR="0" lvl="0" indent="0" algn="ctr" defTabSz="457200" rtl="0" eaLnBrk="1" fontAlgn="auto" latinLnBrk="0" hangingPunct="1">
              <a:lnSpc>
                <a:spcPct val="125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lumMod val="50000"/>
                  </a:prstClr>
                </a:solidFill>
                <a:effectLst/>
                <a:uLnTx/>
                <a:uFillTx/>
                <a:latin typeface="Century Gothic" panose="020B0502020202020204"/>
                <a:cs typeface="+mn-cs"/>
              </a:rPr>
              <a:t>USING A MODIFIED AI (ROBOTIC BRAIN) THAT CAN ASSIST THE ROBOT FROM  A FIXED INITIAL POSITION 0,0 IN A NXN MATRIX TO THE FINAL DESTINATION DESIGNATED BY THE USER  BY REDIRECTING THE GIVEN STARIGHT PATH TO ANOTHER ALTERNATIVE PATH IF THERE ARE ANY OBSTACLES  PRESENT IN THE WAY  </a:t>
            </a:r>
          </a:p>
        </p:txBody>
      </p:sp>
      <p:cxnSp>
        <p:nvCxnSpPr>
          <p:cNvPr id="164" name="直接连接符 163">
            <a:extLst>
              <a:ext uri="{FF2B5EF4-FFF2-40B4-BE49-F238E27FC236}">
                <a16:creationId xmlns:a16="http://schemas.microsoft.com/office/drawing/2014/main" id="{550030BB-DBEA-4B7F-AFD3-B20F5DF4F393}"/>
              </a:ext>
            </a:extLst>
          </p:cNvPr>
          <p:cNvCxnSpPr>
            <a:cxnSpLocks/>
          </p:cNvCxnSpPr>
          <p:nvPr/>
        </p:nvCxnSpPr>
        <p:spPr>
          <a:xfrm>
            <a:off x="5756031" y="1195754"/>
            <a:ext cx="6799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7" name="矩形: 圆角 166">
            <a:extLst>
              <a:ext uri="{FF2B5EF4-FFF2-40B4-BE49-F238E27FC236}">
                <a16:creationId xmlns:a16="http://schemas.microsoft.com/office/drawing/2014/main" id="{32FAA457-E355-452A-BA7E-4A6EF19BB543}"/>
              </a:ext>
            </a:extLst>
          </p:cNvPr>
          <p:cNvSpPr/>
          <p:nvPr/>
        </p:nvSpPr>
        <p:spPr>
          <a:xfrm>
            <a:off x="1909372" y="5040022"/>
            <a:ext cx="8839200" cy="1104900"/>
          </a:xfrm>
          <a:prstGeom prst="roundRect">
            <a:avLst>
              <a:gd name="adj" fmla="val 0"/>
            </a:avLst>
          </a:prstGeom>
          <a:solidFill>
            <a:schemeClr val="accent2">
              <a:lumMod val="75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entury Gothic" panose="020B0502020202020204"/>
              <a:cs typeface="+mn-cs"/>
            </a:endParaRPr>
          </a:p>
        </p:txBody>
      </p:sp>
      <p:sp>
        <p:nvSpPr>
          <p:cNvPr id="208" name="文本框 207">
            <a:extLst>
              <a:ext uri="{FF2B5EF4-FFF2-40B4-BE49-F238E27FC236}">
                <a16:creationId xmlns:a16="http://schemas.microsoft.com/office/drawing/2014/main" id="{7787E655-1980-4C3D-BE67-7DEE039EAD8A}"/>
              </a:ext>
            </a:extLst>
          </p:cNvPr>
          <p:cNvSpPr txBox="1"/>
          <p:nvPr/>
        </p:nvSpPr>
        <p:spPr>
          <a:xfrm>
            <a:off x="3373785" y="406390"/>
            <a:ext cx="5521687"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002060"/>
                </a:solidFill>
                <a:effectLst>
                  <a:reflection blurRad="6350" stA="55000" endA="300" endPos="45500" dir="5400000" sy="-100000" algn="bl" rotWithShape="0"/>
                </a:effectLst>
                <a:uLnTx/>
                <a:uFillTx/>
                <a:latin typeface="Rockwell" panose="02060603020205020403" pitchFamily="18" charset="0"/>
                <a:cs typeface="+mn-cs"/>
              </a:rPr>
              <a:t>PROBLEM DEFINITION</a:t>
            </a:r>
          </a:p>
        </p:txBody>
      </p:sp>
      <p:grpSp>
        <p:nvGrpSpPr>
          <p:cNvPr id="219" name="组合 218">
            <a:extLst>
              <a:ext uri="{FF2B5EF4-FFF2-40B4-BE49-F238E27FC236}">
                <a16:creationId xmlns:a16="http://schemas.microsoft.com/office/drawing/2014/main" id="{FA394184-FCCB-4D47-9282-12BC913492C7}"/>
              </a:ext>
            </a:extLst>
          </p:cNvPr>
          <p:cNvGrpSpPr/>
          <p:nvPr/>
        </p:nvGrpSpPr>
        <p:grpSpPr>
          <a:xfrm>
            <a:off x="2681750" y="3154525"/>
            <a:ext cx="1885730" cy="781058"/>
            <a:chOff x="-2729211" y="-898501"/>
            <a:chExt cx="1885730" cy="781058"/>
          </a:xfrm>
        </p:grpSpPr>
        <p:sp>
          <p:nvSpPr>
            <p:cNvPr id="220" name="矩形 219">
              <a:extLst>
                <a:ext uri="{FF2B5EF4-FFF2-40B4-BE49-F238E27FC236}">
                  <a16:creationId xmlns:a16="http://schemas.microsoft.com/office/drawing/2014/main" id="{8710453C-C40C-4ADF-AA12-D0451CA08854}"/>
                </a:ext>
              </a:extLst>
            </p:cNvPr>
            <p:cNvSpPr/>
            <p:nvPr/>
          </p:nvSpPr>
          <p:spPr>
            <a:xfrm>
              <a:off x="-2548800" y="-898501"/>
              <a:ext cx="1681871" cy="323165"/>
            </a:xfrm>
            <a:prstGeom prst="rect">
              <a:avLst/>
            </a:prstGeom>
          </p:spPr>
          <p:txBody>
            <a:bodyPr wrap="none">
              <a:spAutoFit/>
            </a:bodyPr>
            <a:lstStyle/>
            <a:p>
              <a:pPr marL="0" marR="0" lvl="0" indent="0" algn="ctr" defTabSz="457200" rtl="0" eaLnBrk="1" fontAlgn="auto" latinLnBrk="0" hangingPunct="1">
                <a:lnSpc>
                  <a:spcPts val="18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Century Gothic" panose="020B0502020202020204"/>
                  <a:cs typeface="+mn-cs"/>
                </a:rPr>
                <a:t>PARAMETERS </a:t>
              </a:r>
              <a:endParaRPr kumimoji="0" lang="zh-CN" altLang="en-US" sz="1600" b="1" i="0" u="none" strike="noStrike" kern="1200" cap="none" spc="0" normalizeH="0" baseline="0" noProof="0" dirty="0">
                <a:ln>
                  <a:noFill/>
                </a:ln>
                <a:solidFill>
                  <a:prstClr val="white"/>
                </a:solidFill>
                <a:effectLst/>
                <a:uLnTx/>
                <a:uFillTx/>
                <a:latin typeface="Century Gothic" panose="020B0502020202020204"/>
                <a:cs typeface="+mn-cs"/>
              </a:endParaRPr>
            </a:p>
          </p:txBody>
        </p:sp>
        <p:sp>
          <p:nvSpPr>
            <p:cNvPr id="221" name="矩形 220">
              <a:extLst>
                <a:ext uri="{FF2B5EF4-FFF2-40B4-BE49-F238E27FC236}">
                  <a16:creationId xmlns:a16="http://schemas.microsoft.com/office/drawing/2014/main" id="{57579E8E-439D-4D59-9A99-F942BFE0EE66}"/>
                </a:ext>
              </a:extLst>
            </p:cNvPr>
            <p:cNvSpPr/>
            <p:nvPr/>
          </p:nvSpPr>
          <p:spPr>
            <a:xfrm>
              <a:off x="-2729211" y="-410600"/>
              <a:ext cx="1885730" cy="293157"/>
            </a:xfrm>
            <a:prstGeom prst="rect">
              <a:avLst/>
            </a:prstGeom>
          </p:spPr>
          <p:txBody>
            <a:bodyPr wrap="square">
              <a:spAutoFit/>
            </a:bodyPr>
            <a:lstStyle/>
            <a:p>
              <a:pPr marL="0" marR="0" lvl="0" indent="0" algn="ctr" defTabSz="457200" rtl="0" eaLnBrk="1" fontAlgn="auto" latinLnBrk="0" hangingPunct="1">
                <a:lnSpc>
                  <a:spcPts val="18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prstClr val="white"/>
                </a:solidFill>
                <a:effectLst/>
                <a:uLnTx/>
                <a:uFillTx/>
                <a:latin typeface="Century Gothic" panose="020B0502020202020204"/>
                <a:cs typeface="+mn-cs"/>
              </a:endParaRPr>
            </a:p>
          </p:txBody>
        </p:sp>
      </p:grpSp>
      <p:grpSp>
        <p:nvGrpSpPr>
          <p:cNvPr id="255" name="组合 254">
            <a:extLst>
              <a:ext uri="{FF2B5EF4-FFF2-40B4-BE49-F238E27FC236}">
                <a16:creationId xmlns:a16="http://schemas.microsoft.com/office/drawing/2014/main" id="{355903C1-B34E-447B-BF06-CF1E65625B68}"/>
              </a:ext>
            </a:extLst>
          </p:cNvPr>
          <p:cNvGrpSpPr/>
          <p:nvPr/>
        </p:nvGrpSpPr>
        <p:grpSpPr>
          <a:xfrm>
            <a:off x="7818407" y="3130277"/>
            <a:ext cx="1885730" cy="970578"/>
            <a:chOff x="-2705819" y="-837126"/>
            <a:chExt cx="1885730" cy="970578"/>
          </a:xfrm>
          <a:effectLst>
            <a:glow rad="228600">
              <a:schemeClr val="accent4">
                <a:satMod val="175000"/>
                <a:alpha val="40000"/>
              </a:schemeClr>
            </a:glow>
          </a:effectLst>
        </p:grpSpPr>
        <p:sp>
          <p:nvSpPr>
            <p:cNvPr id="258" name="矩形 257">
              <a:extLst>
                <a:ext uri="{FF2B5EF4-FFF2-40B4-BE49-F238E27FC236}">
                  <a16:creationId xmlns:a16="http://schemas.microsoft.com/office/drawing/2014/main" id="{5B589CD1-60DA-4FFB-9E21-9406D90FBA62}"/>
                </a:ext>
              </a:extLst>
            </p:cNvPr>
            <p:cNvSpPr/>
            <p:nvPr/>
          </p:nvSpPr>
          <p:spPr>
            <a:xfrm>
              <a:off x="-2647171" y="-837126"/>
              <a:ext cx="1768433" cy="323165"/>
            </a:xfrm>
            <a:prstGeom prst="rect">
              <a:avLst/>
            </a:prstGeom>
          </p:spPr>
          <p:txBody>
            <a:bodyPr wrap="none">
              <a:spAutoFit/>
            </a:bodyPr>
            <a:lstStyle/>
            <a:p>
              <a:pPr marL="0" marR="0" lvl="0" indent="0" algn="ctr" defTabSz="457200" rtl="0" eaLnBrk="1" fontAlgn="auto" latinLnBrk="0" hangingPunct="1">
                <a:lnSpc>
                  <a:spcPts val="1800"/>
                </a:lnSpc>
                <a:spcBef>
                  <a:spcPts val="0"/>
                </a:spcBef>
                <a:spcAft>
                  <a:spcPts val="0"/>
                </a:spcAft>
                <a:buClrTx/>
                <a:buSzTx/>
                <a:buFontTx/>
                <a:buNone/>
                <a:tabLst/>
                <a:defRPr/>
              </a:pPr>
              <a:r>
                <a:rPr kumimoji="0" lang="en-US" altLang="zh-CN" sz="1600" b="1" i="0" u="none" strike="noStrike" kern="1200" normalizeH="0" baseline="0" noProof="0" dirty="0">
                  <a:solidFill>
                    <a:prstClr val="white"/>
                  </a:solidFill>
                  <a:uLnTx/>
                  <a:uFillTx/>
                  <a:latin typeface="Century Gothic" panose="020B0502020202020204"/>
                  <a:cs typeface="+mn-cs"/>
                </a:rPr>
                <a:t>ASSUMPTIONS </a:t>
              </a:r>
              <a:endParaRPr kumimoji="0" lang="zh-CN" altLang="en-US" sz="1600" b="1" i="0" u="none" strike="noStrike" kern="1200" normalizeH="0" baseline="0" noProof="0" dirty="0">
                <a:solidFill>
                  <a:prstClr val="white"/>
                </a:solidFill>
                <a:uLnTx/>
                <a:uFillTx/>
                <a:latin typeface="Century Gothic" panose="020B0502020202020204"/>
                <a:cs typeface="+mn-cs"/>
              </a:endParaRPr>
            </a:p>
          </p:txBody>
        </p:sp>
        <p:sp>
          <p:nvSpPr>
            <p:cNvPr id="259" name="矩形 258">
              <a:extLst>
                <a:ext uri="{FF2B5EF4-FFF2-40B4-BE49-F238E27FC236}">
                  <a16:creationId xmlns:a16="http://schemas.microsoft.com/office/drawing/2014/main" id="{0AD03A6A-45E5-4D8A-A497-416167D4DC9D}"/>
                </a:ext>
              </a:extLst>
            </p:cNvPr>
            <p:cNvSpPr/>
            <p:nvPr/>
          </p:nvSpPr>
          <p:spPr>
            <a:xfrm>
              <a:off x="-2705819" y="-512879"/>
              <a:ext cx="1885730" cy="64633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normalizeH="0" baseline="0" noProof="0" dirty="0">
                  <a:solidFill>
                    <a:prstClr val="white"/>
                  </a:solidFill>
                  <a:uLnTx/>
                  <a:uFillTx/>
                  <a:latin typeface="Simplex" panose="00000400000000000000" pitchFamily="2" charset="0"/>
                  <a:cs typeface="Simplex" panose="00000400000000000000" pitchFamily="2" charset="0"/>
                </a:rPr>
                <a:t>We would be assuming the case of a 4x4 matrix</a:t>
              </a:r>
              <a:endParaRPr kumimoji="0" lang="zh-CN" altLang="en-US" sz="1200" b="1" i="0" u="none" strike="noStrike" kern="1200" normalizeH="0" baseline="0" noProof="0" dirty="0">
                <a:solidFill>
                  <a:prstClr val="white"/>
                </a:solidFill>
                <a:uLnTx/>
                <a:uFillTx/>
                <a:latin typeface="Simplex" panose="00000400000000000000" pitchFamily="2" charset="0"/>
                <a:cs typeface="Simplex" panose="00000400000000000000" pitchFamily="2" charset="0"/>
              </a:endParaRPr>
            </a:p>
          </p:txBody>
        </p:sp>
      </p:grpSp>
      <p:grpSp>
        <p:nvGrpSpPr>
          <p:cNvPr id="265" name="组合 264">
            <a:extLst>
              <a:ext uri="{FF2B5EF4-FFF2-40B4-BE49-F238E27FC236}">
                <a16:creationId xmlns:a16="http://schemas.microsoft.com/office/drawing/2014/main" id="{599CEE6F-1B15-4583-8141-002495E6B8F7}"/>
              </a:ext>
            </a:extLst>
          </p:cNvPr>
          <p:cNvGrpSpPr/>
          <p:nvPr/>
        </p:nvGrpSpPr>
        <p:grpSpPr>
          <a:xfrm>
            <a:off x="5225559" y="3190222"/>
            <a:ext cx="1885730" cy="639032"/>
            <a:chOff x="-2729211" y="-756475"/>
            <a:chExt cx="1885730" cy="639032"/>
          </a:xfrm>
        </p:grpSpPr>
        <p:sp>
          <p:nvSpPr>
            <p:cNvPr id="269" name="矩形 268">
              <a:extLst>
                <a:ext uri="{FF2B5EF4-FFF2-40B4-BE49-F238E27FC236}">
                  <a16:creationId xmlns:a16="http://schemas.microsoft.com/office/drawing/2014/main" id="{4EC21785-F538-48D6-918C-BDB1E03A2CE6}"/>
                </a:ext>
              </a:extLst>
            </p:cNvPr>
            <p:cNvSpPr/>
            <p:nvPr/>
          </p:nvSpPr>
          <p:spPr>
            <a:xfrm>
              <a:off x="-1850539" y="-756475"/>
              <a:ext cx="224741" cy="323165"/>
            </a:xfrm>
            <a:prstGeom prst="rect">
              <a:avLst/>
            </a:prstGeom>
          </p:spPr>
          <p:txBody>
            <a:bodyPr wrap="none">
              <a:spAutoFit/>
            </a:bodyPr>
            <a:lstStyle/>
            <a:p>
              <a:pPr marL="0" marR="0" lvl="0" indent="0" algn="ctr" defTabSz="457200" rtl="0" eaLnBrk="1" fontAlgn="auto" latinLnBrk="0" hangingPunct="1">
                <a:lnSpc>
                  <a:spcPts val="18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Century Gothic" panose="020B0502020202020204"/>
                  <a:cs typeface="+mn-cs"/>
                </a:rPr>
                <a:t> </a:t>
              </a:r>
              <a:endParaRPr kumimoji="0" lang="zh-CN" altLang="en-US" sz="1600" b="1" i="0" u="none" strike="noStrike" kern="1200" cap="none" spc="0" normalizeH="0" baseline="0" noProof="0" dirty="0">
                <a:ln>
                  <a:noFill/>
                </a:ln>
                <a:solidFill>
                  <a:prstClr val="white"/>
                </a:solidFill>
                <a:effectLst/>
                <a:uLnTx/>
                <a:uFillTx/>
                <a:latin typeface="Century Gothic" panose="020B0502020202020204"/>
                <a:cs typeface="+mn-cs"/>
              </a:endParaRPr>
            </a:p>
          </p:txBody>
        </p:sp>
        <p:sp>
          <p:nvSpPr>
            <p:cNvPr id="270" name="矩形 269">
              <a:extLst>
                <a:ext uri="{FF2B5EF4-FFF2-40B4-BE49-F238E27FC236}">
                  <a16:creationId xmlns:a16="http://schemas.microsoft.com/office/drawing/2014/main" id="{45686B19-1C3E-43A6-A928-BF6977322DE7}"/>
                </a:ext>
              </a:extLst>
            </p:cNvPr>
            <p:cNvSpPr/>
            <p:nvPr/>
          </p:nvSpPr>
          <p:spPr>
            <a:xfrm>
              <a:off x="-2729211" y="-410600"/>
              <a:ext cx="1885730" cy="293157"/>
            </a:xfrm>
            <a:prstGeom prst="rect">
              <a:avLst/>
            </a:prstGeom>
          </p:spPr>
          <p:txBody>
            <a:bodyPr wrap="square">
              <a:spAutoFit/>
            </a:bodyPr>
            <a:lstStyle/>
            <a:p>
              <a:pPr marL="0" marR="0" lvl="0" indent="0" algn="ctr" defTabSz="457200" rtl="0" eaLnBrk="1" fontAlgn="auto" latinLnBrk="0" hangingPunct="1">
                <a:lnSpc>
                  <a:spcPts val="1800"/>
                </a:lnSpc>
                <a:spcBef>
                  <a:spcPts val="0"/>
                </a:spcBef>
                <a:spcAft>
                  <a:spcPts val="0"/>
                </a:spcAft>
                <a:buClrTx/>
                <a:buSzTx/>
                <a:buFontTx/>
                <a:buNone/>
                <a:tabLst/>
                <a:defRPr/>
              </a:pPr>
              <a:endParaRPr kumimoji="0" lang="zh-CN" altLang="en-US" sz="900" b="0" i="0" u="none" strike="noStrike" kern="1200" cap="none" spc="0" normalizeH="0" baseline="0" noProof="0" dirty="0">
                <a:ln>
                  <a:noFill/>
                </a:ln>
                <a:solidFill>
                  <a:prstClr val="white"/>
                </a:solidFill>
                <a:effectLst/>
                <a:uLnTx/>
                <a:uFillTx/>
                <a:latin typeface="Century Gothic" panose="020B0502020202020204"/>
                <a:cs typeface="+mn-cs"/>
              </a:endParaRPr>
            </a:p>
          </p:txBody>
        </p:sp>
      </p:grpSp>
      <p:sp>
        <p:nvSpPr>
          <p:cNvPr id="242" name="矩形 241">
            <a:extLst>
              <a:ext uri="{FF2B5EF4-FFF2-40B4-BE49-F238E27FC236}">
                <a16:creationId xmlns:a16="http://schemas.microsoft.com/office/drawing/2014/main" id="{1DE463A7-3C40-4B5B-8A7E-4A6BC0EC1C8D}"/>
              </a:ext>
            </a:extLst>
          </p:cNvPr>
          <p:cNvSpPr/>
          <p:nvPr/>
        </p:nvSpPr>
        <p:spPr>
          <a:xfrm>
            <a:off x="1979921" y="5109577"/>
            <a:ext cx="8698101" cy="1004121"/>
          </a:xfrm>
          <a:prstGeom prst="rect">
            <a:avLst/>
          </a:prstGeom>
        </p:spPr>
        <p:txBody>
          <a:bodyPr wrap="square">
            <a:spAutoFit/>
          </a:bodyPr>
          <a:lstStyle/>
          <a:p>
            <a:pPr marL="0" marR="0" lvl="0" indent="0" algn="ctr" defTabSz="457200" rtl="0" eaLnBrk="1" fontAlgn="auto" latinLnBrk="0" hangingPunct="1">
              <a:lnSpc>
                <a:spcPts val="18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Simplex" panose="00000400000000000000" pitchFamily="2" charset="0"/>
                <a:ea typeface="+mn-ea"/>
                <a:cs typeface="Simplex" panose="00000400000000000000" pitchFamily="2" charset="0"/>
              </a:rPr>
              <a:t>Our Main Objective is to develop a new algorithm for solving the problem of robot path planning with static obstacles avoidances. This planning, also called static path plan, presents the advantage of ensuring safety and shortness of the path. Moreover, the proposed algorithm is characterized by a reactive behavior to find a collision-free trajectory and smooth path</a:t>
            </a:r>
            <a:r>
              <a:rPr kumimoji="0" lang="en-US" sz="900" b="0" i="0" u="none" strike="noStrike" kern="1200" cap="none" spc="0" normalizeH="0" baseline="0" noProof="0" dirty="0">
                <a:ln>
                  <a:noFill/>
                </a:ln>
                <a:solidFill>
                  <a:srgbClr val="000000"/>
                </a:solidFill>
                <a:effectLst/>
                <a:uLnTx/>
                <a:uFillTx/>
                <a:latin typeface="STIXGeneral-Regular"/>
                <a:ea typeface="+mn-ea"/>
                <a:cs typeface="+mn-cs"/>
              </a:rPr>
              <a:t>.</a:t>
            </a:r>
            <a:endParaRPr kumimoji="0" lang="en-US" altLang="zh-CN" sz="900" b="0" i="0" u="none" strike="noStrike" kern="1200" cap="none" spc="0" normalizeH="0" baseline="0" noProof="0" dirty="0">
              <a:ln>
                <a:noFill/>
              </a:ln>
              <a:solidFill>
                <a:prstClr val="white"/>
              </a:solidFill>
              <a:effectLst/>
              <a:uLnTx/>
              <a:uFillTx/>
              <a:latin typeface="Century Gothic" panose="020B0502020202020204"/>
              <a:cs typeface="+mn-cs"/>
            </a:endParaRPr>
          </a:p>
        </p:txBody>
      </p:sp>
      <p:sp>
        <p:nvSpPr>
          <p:cNvPr id="47" name="矩形 219">
            <a:extLst>
              <a:ext uri="{FF2B5EF4-FFF2-40B4-BE49-F238E27FC236}">
                <a16:creationId xmlns:a16="http://schemas.microsoft.com/office/drawing/2014/main" id="{7AF50818-F946-4E9C-9191-D1B8C3E4B9C9}"/>
              </a:ext>
            </a:extLst>
          </p:cNvPr>
          <p:cNvSpPr/>
          <p:nvPr/>
        </p:nvSpPr>
        <p:spPr>
          <a:xfrm>
            <a:off x="5225559" y="3121497"/>
            <a:ext cx="1898277" cy="323165"/>
          </a:xfrm>
          <a:prstGeom prst="rect">
            <a:avLst/>
          </a:prstGeom>
        </p:spPr>
        <p:txBody>
          <a:bodyPr wrap="none">
            <a:spAutoFit/>
          </a:bodyPr>
          <a:lstStyle/>
          <a:p>
            <a:pPr marL="0" marR="0" lvl="0" indent="0" algn="ctr" defTabSz="457200" rtl="0" eaLnBrk="1" fontAlgn="auto" latinLnBrk="0" hangingPunct="1">
              <a:lnSpc>
                <a:spcPts val="18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Century Gothic" panose="020B0502020202020204"/>
                <a:cs typeface="+mn-cs"/>
              </a:rPr>
              <a:t>REQUIREMENTS </a:t>
            </a:r>
            <a:endParaRPr kumimoji="0" lang="zh-CN" altLang="en-US" sz="1600" b="1" i="0" u="none" strike="noStrike" kern="1200" cap="none" spc="0" normalizeH="0" baseline="0" noProof="0" dirty="0">
              <a:ln>
                <a:noFill/>
              </a:ln>
              <a:solidFill>
                <a:prstClr val="white"/>
              </a:solidFill>
              <a:effectLst/>
              <a:uLnTx/>
              <a:uFillTx/>
              <a:latin typeface="Century Gothic" panose="020B0502020202020204"/>
              <a:cs typeface="+mn-cs"/>
            </a:endParaRPr>
          </a:p>
        </p:txBody>
      </p:sp>
      <p:sp>
        <p:nvSpPr>
          <p:cNvPr id="53" name="TextBox 52">
            <a:extLst>
              <a:ext uri="{FF2B5EF4-FFF2-40B4-BE49-F238E27FC236}">
                <a16:creationId xmlns:a16="http://schemas.microsoft.com/office/drawing/2014/main" id="{FDF11210-0218-44AD-8D29-DA53FCA614CA}"/>
              </a:ext>
            </a:extLst>
          </p:cNvPr>
          <p:cNvSpPr txBox="1"/>
          <p:nvPr/>
        </p:nvSpPr>
        <p:spPr>
          <a:xfrm rot="10800000" flipV="1">
            <a:off x="2595272" y="3513387"/>
            <a:ext cx="2098343" cy="646331"/>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white"/>
                </a:solidFill>
                <a:effectLst/>
                <a:uLnTx/>
                <a:uFillTx/>
                <a:latin typeface="Simplex" panose="00000400000000000000" pitchFamily="2" charset="0"/>
                <a:ea typeface="+mn-ea"/>
                <a:cs typeface="Simplex" panose="00000400000000000000" pitchFamily="2" charset="0"/>
              </a:rPr>
              <a:t>NxN Matrix with K Obstacles are the parameters </a:t>
            </a:r>
          </a:p>
        </p:txBody>
      </p:sp>
      <p:sp>
        <p:nvSpPr>
          <p:cNvPr id="55" name="TextBox 54">
            <a:extLst>
              <a:ext uri="{FF2B5EF4-FFF2-40B4-BE49-F238E27FC236}">
                <a16:creationId xmlns:a16="http://schemas.microsoft.com/office/drawing/2014/main" id="{6D9E5AE7-62AC-4663-B1E5-DFACA84C3FF9}"/>
              </a:ext>
            </a:extLst>
          </p:cNvPr>
          <p:cNvSpPr txBox="1"/>
          <p:nvPr/>
        </p:nvSpPr>
        <p:spPr>
          <a:xfrm>
            <a:off x="5164512" y="3528510"/>
            <a:ext cx="2038745" cy="646331"/>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Simplex" panose="00000400000000000000" pitchFamily="2" charset="0"/>
                <a:ea typeface="+mn-ea"/>
                <a:cs typeface="Simplex" panose="00000400000000000000" pitchFamily="2" charset="0"/>
              </a:rPr>
              <a:t>A Functional Robot with Fixed Initial and Destination point </a:t>
            </a:r>
            <a:endParaRPr kumimoji="0" lang="en-IN" sz="1200" b="1" i="0" u="none" strike="noStrike" kern="1200" cap="none" spc="0" normalizeH="0" baseline="0" noProof="0" dirty="0">
              <a:ln>
                <a:noFill/>
              </a:ln>
              <a:solidFill>
                <a:prstClr val="white"/>
              </a:solidFill>
              <a:effectLst/>
              <a:uLnTx/>
              <a:uFillTx/>
              <a:latin typeface="Simplex" panose="00000400000000000000" pitchFamily="2" charset="0"/>
              <a:ea typeface="+mn-ea"/>
              <a:cs typeface="Simplex" panose="00000400000000000000" pitchFamily="2" charset="0"/>
            </a:endParaRPr>
          </a:p>
        </p:txBody>
      </p:sp>
      <p:sp>
        <p:nvSpPr>
          <p:cNvPr id="4" name="TextBox 3">
            <a:extLst>
              <a:ext uri="{FF2B5EF4-FFF2-40B4-BE49-F238E27FC236}">
                <a16:creationId xmlns:a16="http://schemas.microsoft.com/office/drawing/2014/main" id="{A74E5596-25D3-4B51-A399-DD953CF32361}"/>
              </a:ext>
            </a:extLst>
          </p:cNvPr>
          <p:cNvSpPr txBox="1"/>
          <p:nvPr/>
        </p:nvSpPr>
        <p:spPr>
          <a:xfrm flipH="1">
            <a:off x="175532" y="4347554"/>
            <a:ext cx="1155552" cy="692468"/>
          </a:xfrm>
          <a:prstGeom prst="ellipse">
            <a:avLst/>
          </a:prstGeom>
          <a:noFill/>
          <a:ln>
            <a:noFill/>
          </a:ln>
          <a:effectLst>
            <a:reflection blurRad="6350" stA="50000" endA="300" endPos="55500" dist="50800" dir="5400000" sy="-100000" algn="bl" rotWithShape="0"/>
          </a:effectLst>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600" b="1" i="0" u="none" strike="noStrike" kern="1200" cap="none" spc="0" normalizeH="0" baseline="0" noProof="0" dirty="0">
                <a:ln>
                  <a:noFill/>
                </a:ln>
                <a:solidFill>
                  <a:prstClr val="white"/>
                </a:solidFill>
                <a:effectLst/>
                <a:uLnTx/>
                <a:uFillTx/>
                <a:latin typeface="Century Gothic" panose="020B0502020202020204"/>
                <a:ea typeface="+mn-ea"/>
                <a:cs typeface="+mn-cs"/>
              </a:rPr>
              <a:t>AIM </a:t>
            </a:r>
          </a:p>
        </p:txBody>
      </p:sp>
    </p:spTree>
    <p:extLst>
      <p:ext uri="{BB962C8B-B14F-4D97-AF65-F5344CB8AC3E}">
        <p14:creationId xmlns:p14="http://schemas.microsoft.com/office/powerpoint/2010/main" val="94768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ï$lïḋè">
            <a:extLst>
              <a:ext uri="{FF2B5EF4-FFF2-40B4-BE49-F238E27FC236}">
                <a16:creationId xmlns:a16="http://schemas.microsoft.com/office/drawing/2014/main" id="{033DA43A-B0A0-4E27-B60D-04F179FC58E0}"/>
              </a:ext>
            </a:extLst>
          </p:cNvPr>
          <p:cNvSpPr/>
          <p:nvPr/>
        </p:nvSpPr>
        <p:spPr>
          <a:xfrm>
            <a:off x="5173047" y="1762024"/>
            <a:ext cx="552621" cy="552620"/>
          </a:xfrm>
          <a:prstGeom prst="roundRect">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1">
            <a:norm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三极准柔宋" panose="00000500000000000000" pitchFamily="2" charset="-122"/>
                <a:ea typeface="三极准柔宋" panose="00000500000000000000" pitchFamily="2" charset="-122"/>
                <a:cs typeface="+mn-cs"/>
              </a:rPr>
              <a:t>1</a:t>
            </a:r>
            <a:endParaRPr kumimoji="0" lang="zh-CN" altLang="en-US" sz="1400" b="1" i="0" u="none" strike="noStrike" kern="1200" cap="none" spc="0" normalizeH="0" baseline="0" noProof="0" dirty="0">
              <a:ln>
                <a:noFill/>
              </a:ln>
              <a:solidFill>
                <a:srgbClr val="FFFFFF"/>
              </a:solidFill>
              <a:effectLst/>
              <a:uLnTx/>
              <a:uFillTx/>
              <a:latin typeface="三极准柔宋" panose="00000500000000000000" pitchFamily="2" charset="-122"/>
              <a:ea typeface="三极准柔宋" panose="00000500000000000000" pitchFamily="2" charset="-122"/>
              <a:cs typeface="+mn-cs"/>
            </a:endParaRPr>
          </a:p>
        </p:txBody>
      </p:sp>
      <p:grpSp>
        <p:nvGrpSpPr>
          <p:cNvPr id="48" name="组合 47">
            <a:extLst>
              <a:ext uri="{FF2B5EF4-FFF2-40B4-BE49-F238E27FC236}">
                <a16:creationId xmlns:a16="http://schemas.microsoft.com/office/drawing/2014/main" id="{B876DC88-716F-4F01-AD63-ECE12091EF65}"/>
              </a:ext>
            </a:extLst>
          </p:cNvPr>
          <p:cNvGrpSpPr/>
          <p:nvPr/>
        </p:nvGrpSpPr>
        <p:grpSpPr>
          <a:xfrm>
            <a:off x="4055613" y="2101073"/>
            <a:ext cx="1101210" cy="2468788"/>
            <a:chOff x="4899243" y="1654797"/>
            <a:chExt cx="1652476" cy="2468788"/>
          </a:xfrm>
        </p:grpSpPr>
        <p:cxnSp>
          <p:nvCxnSpPr>
            <p:cNvPr id="42" name="直接连接符 41">
              <a:extLst>
                <a:ext uri="{FF2B5EF4-FFF2-40B4-BE49-F238E27FC236}">
                  <a16:creationId xmlns:a16="http://schemas.microsoft.com/office/drawing/2014/main" id="{C132142B-9309-4B7B-8F87-2C9C61E3D780}"/>
                </a:ext>
              </a:extLst>
            </p:cNvPr>
            <p:cNvCxnSpPr>
              <a:cxnSpLocks/>
            </p:cNvCxnSpPr>
            <p:nvPr/>
          </p:nvCxnSpPr>
          <p:spPr>
            <a:xfrm>
              <a:off x="4899243" y="2982724"/>
              <a:ext cx="550414" cy="13848"/>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2436CC99-5A27-40AC-8644-5CD81FBB4AE6}"/>
                </a:ext>
              </a:extLst>
            </p:cNvPr>
            <p:cNvCxnSpPr>
              <a:cxnSpLocks/>
            </p:cNvCxnSpPr>
            <p:nvPr/>
          </p:nvCxnSpPr>
          <p:spPr>
            <a:xfrm>
              <a:off x="5530789" y="1662610"/>
              <a:ext cx="0" cy="2460975"/>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B1FD6D56-1B9D-4D3C-99C7-E1917EB2C15F}"/>
                </a:ext>
              </a:extLst>
            </p:cNvPr>
            <p:cNvCxnSpPr/>
            <p:nvPr/>
          </p:nvCxnSpPr>
          <p:spPr>
            <a:xfrm>
              <a:off x="5530787" y="1654797"/>
              <a:ext cx="1020932" cy="0"/>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B39BE8CA-E1B0-4287-9BE6-DD097F39D8E2}"/>
                </a:ext>
              </a:extLst>
            </p:cNvPr>
            <p:cNvCxnSpPr/>
            <p:nvPr/>
          </p:nvCxnSpPr>
          <p:spPr>
            <a:xfrm>
              <a:off x="5530787" y="4123585"/>
              <a:ext cx="1020932" cy="0"/>
            </a:xfrm>
            <a:prstGeom prst="line">
              <a:avLst/>
            </a:prstGeom>
          </p:spPr>
          <p:style>
            <a:lnRef idx="1">
              <a:schemeClr val="dk1"/>
            </a:lnRef>
            <a:fillRef idx="0">
              <a:schemeClr val="dk1"/>
            </a:fillRef>
            <a:effectRef idx="0">
              <a:schemeClr val="dk1"/>
            </a:effectRef>
            <a:fontRef idx="minor">
              <a:schemeClr val="tx1"/>
            </a:fontRef>
          </p:style>
        </p:cxnSp>
      </p:grpSp>
      <p:sp>
        <p:nvSpPr>
          <p:cNvPr id="52" name="矩形 51">
            <a:extLst>
              <a:ext uri="{FF2B5EF4-FFF2-40B4-BE49-F238E27FC236}">
                <a16:creationId xmlns:a16="http://schemas.microsoft.com/office/drawing/2014/main" id="{763B25E5-6526-4E3A-855B-9E97FB7BE4CB}"/>
              </a:ext>
            </a:extLst>
          </p:cNvPr>
          <p:cNvSpPr/>
          <p:nvPr/>
        </p:nvSpPr>
        <p:spPr>
          <a:xfrm>
            <a:off x="5971377" y="1064369"/>
            <a:ext cx="2497800" cy="400110"/>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zh-CN" sz="2000" b="1"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BOOLEAN LOGIC</a:t>
            </a:r>
            <a:endParaRPr kumimoji="0" lang="zh-CN" altLang="en-US" sz="2000" b="1"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endParaRPr>
          </a:p>
        </p:txBody>
      </p:sp>
      <p:sp>
        <p:nvSpPr>
          <p:cNvPr id="53" name="矩形 52">
            <a:extLst>
              <a:ext uri="{FF2B5EF4-FFF2-40B4-BE49-F238E27FC236}">
                <a16:creationId xmlns:a16="http://schemas.microsoft.com/office/drawing/2014/main" id="{34491528-DFC1-4E37-B635-FF75A0E6033C}"/>
              </a:ext>
            </a:extLst>
          </p:cNvPr>
          <p:cNvSpPr/>
          <p:nvPr/>
        </p:nvSpPr>
        <p:spPr>
          <a:xfrm>
            <a:off x="5971377" y="1464479"/>
            <a:ext cx="5244843" cy="152522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We</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use</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Boolean</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logic</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to</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configure</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functions</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to</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do</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identify</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different path</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ways</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and</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analyse which path ways should be choose to reach the destination without any hassles</a:t>
            </a:r>
            <a:endPar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endParaRPr>
          </a:p>
        </p:txBody>
      </p:sp>
      <p:sp>
        <p:nvSpPr>
          <p:cNvPr id="6" name="ïşlïḑê">
            <a:extLst>
              <a:ext uri="{FF2B5EF4-FFF2-40B4-BE49-F238E27FC236}">
                <a16:creationId xmlns:a16="http://schemas.microsoft.com/office/drawing/2014/main" id="{FDE79746-08FD-42E9-848E-D683DEEEE664}"/>
              </a:ext>
            </a:extLst>
          </p:cNvPr>
          <p:cNvSpPr/>
          <p:nvPr/>
        </p:nvSpPr>
        <p:spPr>
          <a:xfrm>
            <a:off x="311197" y="1464479"/>
            <a:ext cx="3744416" cy="3741976"/>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76200" cap="flat" cmpd="sng" algn="ctr">
            <a:solidFill>
              <a:schemeClr val="bg1">
                <a:lumMod val="95000"/>
                <a:alpha val="68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FFFFFF"/>
              </a:solidFill>
              <a:effectLst/>
              <a:uLnTx/>
              <a:uFillTx/>
              <a:latin typeface="三极准柔宋" panose="00000500000000000000" pitchFamily="2" charset="-122"/>
              <a:ea typeface="+mn-ea"/>
              <a:cs typeface="+mn-cs"/>
            </a:endParaRPr>
          </a:p>
        </p:txBody>
      </p:sp>
      <p:sp>
        <p:nvSpPr>
          <p:cNvPr id="58" name="矩形 57">
            <a:extLst>
              <a:ext uri="{FF2B5EF4-FFF2-40B4-BE49-F238E27FC236}">
                <a16:creationId xmlns:a16="http://schemas.microsoft.com/office/drawing/2014/main" id="{724AE692-1043-432F-B2D5-4E14F111EA4D}"/>
              </a:ext>
            </a:extLst>
          </p:cNvPr>
          <p:cNvSpPr/>
          <p:nvPr/>
        </p:nvSpPr>
        <p:spPr>
          <a:xfrm>
            <a:off x="5971378" y="3684713"/>
            <a:ext cx="3131050" cy="400110"/>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zh-CN" sz="2000" b="1"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LOGICAL</a:t>
            </a:r>
            <a:r>
              <a:rPr kumimoji="0" lang="zh-CN" altLang="en-US" sz="2000" b="1"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2000" b="1"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OPERATORS</a:t>
            </a:r>
            <a:endParaRPr kumimoji="0" lang="zh-CN" altLang="en-US" sz="2000" b="1"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endParaRPr>
          </a:p>
        </p:txBody>
      </p:sp>
      <p:sp>
        <p:nvSpPr>
          <p:cNvPr id="59" name="矩形 58">
            <a:extLst>
              <a:ext uri="{FF2B5EF4-FFF2-40B4-BE49-F238E27FC236}">
                <a16:creationId xmlns:a16="http://schemas.microsoft.com/office/drawing/2014/main" id="{0A6FD5A2-CE2C-483D-8A3D-F3D092D5E47D}"/>
              </a:ext>
            </a:extLst>
          </p:cNvPr>
          <p:cNvSpPr/>
          <p:nvPr/>
        </p:nvSpPr>
        <p:spPr>
          <a:xfrm>
            <a:off x="5971378" y="4084823"/>
            <a:ext cx="5244843" cy="189455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We</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use</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logical</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operators</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to</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operate</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different</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functions</a:t>
            </a:r>
            <a:r>
              <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 </a:t>
            </a:r>
            <a:r>
              <a:rPr kumimoji="0" lang="en-IN" altLang="zh-CN"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rPr>
              <a:t>according to the given condition and different scenarios to dictate the proper flow of the function we use this most importantly in getting a proper Boolean logic according to the logic </a:t>
            </a:r>
            <a:endParaRPr kumimoji="0" lang="zh-CN" altLang="en-US" sz="1600" b="0" i="0" u="none" strike="noStrike" kern="1200" cap="none" spc="0" normalizeH="0" baseline="0" noProof="0" dirty="0">
              <a:ln>
                <a:noFill/>
              </a:ln>
              <a:solidFill>
                <a:srgbClr val="000000"/>
              </a:solidFill>
              <a:effectLst/>
              <a:uLnTx/>
              <a:uFillTx/>
              <a:latin typeface="Rockwell" panose="02060603020205020403" pitchFamily="18" charset="0"/>
              <a:ea typeface="宋体" panose="02010600030101010101" pitchFamily="2" charset="-122"/>
              <a:cs typeface="+mn-cs"/>
            </a:endParaRPr>
          </a:p>
        </p:txBody>
      </p:sp>
      <p:sp>
        <p:nvSpPr>
          <p:cNvPr id="3" name="TextBox 2">
            <a:extLst>
              <a:ext uri="{FF2B5EF4-FFF2-40B4-BE49-F238E27FC236}">
                <a16:creationId xmlns:a16="http://schemas.microsoft.com/office/drawing/2014/main" id="{07401F50-17E2-42AB-8087-D8C15A6F1285}"/>
              </a:ext>
            </a:extLst>
          </p:cNvPr>
          <p:cNvSpPr txBox="1"/>
          <p:nvPr/>
        </p:nvSpPr>
        <p:spPr>
          <a:xfrm>
            <a:off x="592599" y="558306"/>
            <a:ext cx="4079608"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w="0"/>
                <a:gradFill>
                  <a:gsLst>
                    <a:gs pos="21000">
                      <a:srgbClr val="53575C"/>
                    </a:gs>
                    <a:gs pos="88000">
                      <a:srgbClr val="C5C7CA"/>
                    </a:gs>
                  </a:gsLst>
                  <a:lin ang="5400000"/>
                </a:gradFill>
                <a:effectLst>
                  <a:reflection blurRad="6350" stA="55000" endA="300" endPos="45500" dir="5400000" sy="-100000" algn="bl" rotWithShape="0"/>
                </a:effectLst>
                <a:uLnTx/>
                <a:uFillTx/>
                <a:latin typeface="Rockwell" panose="02060603020205020403" pitchFamily="18" charset="0"/>
                <a:ea typeface="+mn-ea"/>
                <a:cs typeface="+mn-cs"/>
              </a:rPr>
              <a:t>LOGICAL THINKING</a:t>
            </a:r>
          </a:p>
        </p:txBody>
      </p:sp>
      <p:sp>
        <p:nvSpPr>
          <p:cNvPr id="25" name="iṡľîḓè">
            <a:extLst>
              <a:ext uri="{FF2B5EF4-FFF2-40B4-BE49-F238E27FC236}">
                <a16:creationId xmlns:a16="http://schemas.microsoft.com/office/drawing/2014/main" id="{A831251D-576D-4D24-AE0B-0636EAB04371}"/>
              </a:ext>
            </a:extLst>
          </p:cNvPr>
          <p:cNvSpPr/>
          <p:nvPr/>
        </p:nvSpPr>
        <p:spPr>
          <a:xfrm>
            <a:off x="5161760" y="4222289"/>
            <a:ext cx="552621" cy="552620"/>
          </a:xfrm>
          <a:prstGeom prst="roundRect">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1">
            <a:norm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三极准柔宋" panose="00000500000000000000" pitchFamily="2" charset="-122"/>
                <a:ea typeface="三极准柔宋" panose="00000500000000000000" pitchFamily="2" charset="-122"/>
                <a:cs typeface="+mn-cs"/>
              </a:rPr>
              <a:t>2</a:t>
            </a:r>
            <a:endParaRPr kumimoji="0" lang="zh-CN" altLang="en-US" sz="1400" b="1" i="0" u="none" strike="noStrike" kern="1200" cap="none" spc="0" normalizeH="0" baseline="0" noProof="0" dirty="0">
              <a:ln>
                <a:noFill/>
              </a:ln>
              <a:solidFill>
                <a:srgbClr val="FFFFFF"/>
              </a:solidFill>
              <a:effectLst/>
              <a:uLnTx/>
              <a:uFillTx/>
              <a:latin typeface="三极准柔宋" panose="00000500000000000000" pitchFamily="2" charset="-122"/>
              <a:ea typeface="三极准柔宋" panose="00000500000000000000" pitchFamily="2" charset="-122"/>
              <a:cs typeface="+mn-cs"/>
            </a:endParaRPr>
          </a:p>
        </p:txBody>
      </p:sp>
      <p:sp>
        <p:nvSpPr>
          <p:cNvPr id="5" name="TextBox 4">
            <a:extLst>
              <a:ext uri="{FF2B5EF4-FFF2-40B4-BE49-F238E27FC236}">
                <a16:creationId xmlns:a16="http://schemas.microsoft.com/office/drawing/2014/main" id="{4E8A1C69-B335-4EA3-A3D1-94D7086FF4D4}"/>
              </a:ext>
            </a:extLst>
          </p:cNvPr>
          <p:cNvSpPr txBox="1"/>
          <p:nvPr/>
        </p:nvSpPr>
        <p:spPr>
          <a:xfrm>
            <a:off x="834933" y="5415186"/>
            <a:ext cx="3291525" cy="873381"/>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We use Boolean and logical operators to work efficiently</a:t>
            </a:r>
          </a:p>
        </p:txBody>
      </p:sp>
    </p:spTree>
    <p:extLst>
      <p:ext uri="{BB962C8B-B14F-4D97-AF65-F5344CB8AC3E}">
        <p14:creationId xmlns:p14="http://schemas.microsoft.com/office/powerpoint/2010/main" val="73977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EFF910-ED9E-40F7-9862-F108A6516D52}"/>
              </a:ext>
            </a:extLst>
          </p:cNvPr>
          <p:cNvSpPr txBox="1"/>
          <p:nvPr/>
        </p:nvSpPr>
        <p:spPr>
          <a:xfrm>
            <a:off x="542762" y="522594"/>
            <a:ext cx="9987126" cy="20275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800" b="1" i="0" u="none" strike="noStrike" kern="1200" cap="none" spc="0" normalizeH="0" baseline="0" noProof="0" dirty="0">
                <a:ln>
                  <a:noFill/>
                </a:ln>
                <a:solidFill>
                  <a:srgbClr val="273239"/>
                </a:solidFill>
                <a:effectLst>
                  <a:reflection blurRad="6350" stA="55000" endA="300" endPos="45500" dir="5400000" sy="-100000" algn="bl" rotWithShape="0"/>
                </a:effectLst>
                <a:uLnTx/>
                <a:uFillTx/>
                <a:latin typeface="Rockwell" panose="02060603020205020403" pitchFamily="18" charset="0"/>
                <a:ea typeface="+mn-ea"/>
                <a:cs typeface="+mn-cs"/>
              </a:rPr>
              <a:t>APPROACH</a:t>
            </a:r>
            <a:r>
              <a:rPr kumimoji="0" lang="en-US" sz="2800" b="1" i="0" u="none" strike="noStrike" kern="1200" cap="none" spc="0" normalizeH="0" baseline="0" noProof="0" dirty="0">
                <a:ln>
                  <a:noFill/>
                </a:ln>
                <a:solidFill>
                  <a:srgbClr val="273239"/>
                </a:solidFill>
                <a:effectLst/>
                <a:uLnTx/>
                <a:uFillTx/>
                <a:latin typeface="urw-din"/>
                <a:ea typeface="+mn-ea"/>
                <a:cs typeface="+mn-cs"/>
              </a:rPr>
              <a:t> </a:t>
            </a:r>
            <a:endPar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a:p>
            <a:pPr marL="0" marR="0" lvl="0" indent="0" algn="l" defTabSz="914400" rtl="0" eaLnBrk="1" fontAlgn="auto" latinLnBrk="0" hangingPunct="1">
              <a:lnSpc>
                <a:spcPct val="125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273239"/>
                </a:solidFill>
                <a:effectLst/>
                <a:uLnTx/>
                <a:uFillTx/>
                <a:latin typeface="urw-din"/>
                <a:ea typeface="+mn-ea"/>
                <a:cs typeface="+mn-cs"/>
              </a:rPr>
              <a:t>Form a recursive function, which will follow a path and check if the path reaches the destination or not. If the path does not reach the destination then backtrack and try other paths. </a:t>
            </a:r>
            <a:endParaRPr kumimoji="0" lang="en-US" sz="2000" b="0" i="0" u="none" strike="noStrike" kern="1200" cap="none" spc="0" normalizeH="0" baseline="0" noProof="0" dirty="0">
              <a:ln>
                <a:noFill/>
              </a:ln>
              <a:solidFill>
                <a:prstClr val="black"/>
              </a:solidFill>
              <a:effectLst/>
              <a:uLnTx/>
              <a:uFillTx/>
              <a:latin typeface="Impact" panose="020B0806030902050204"/>
              <a:ea typeface="+mn-ea"/>
              <a:cs typeface="Calibri"/>
            </a:endParaRPr>
          </a:p>
        </p:txBody>
      </p:sp>
      <p:sp>
        <p:nvSpPr>
          <p:cNvPr id="7" name="TextBox 6">
            <a:extLst>
              <a:ext uri="{FF2B5EF4-FFF2-40B4-BE49-F238E27FC236}">
                <a16:creationId xmlns:a16="http://schemas.microsoft.com/office/drawing/2014/main" id="{709F1817-7FFB-44E5-A32C-D74C1FEF2151}"/>
              </a:ext>
            </a:extLst>
          </p:cNvPr>
          <p:cNvSpPr txBox="1"/>
          <p:nvPr/>
        </p:nvSpPr>
        <p:spPr>
          <a:xfrm>
            <a:off x="542762" y="2314893"/>
            <a:ext cx="9987126" cy="35966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800" b="1" i="0" u="none" strike="noStrike" kern="1200" cap="none" spc="0" normalizeH="0" baseline="0" noProof="0" dirty="0">
                <a:ln>
                  <a:noFill/>
                </a:ln>
                <a:solidFill>
                  <a:srgbClr val="273239"/>
                </a:solidFill>
                <a:effectLst>
                  <a:reflection blurRad="6350" stA="55000" endA="300" endPos="45500" dir="5400000" sy="-100000" algn="bl" rotWithShape="0"/>
                </a:effectLst>
                <a:uLnTx/>
                <a:uFillTx/>
                <a:latin typeface="Rockwell" panose="02060603020205020403" pitchFamily="18" charset="0"/>
                <a:ea typeface="+mn-ea"/>
                <a:cs typeface="+mn-cs"/>
              </a:rPr>
              <a:t>MODEL</a:t>
            </a:r>
            <a:endPar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Calibri" panose="020F0502020204030204"/>
            </a:endParaRPr>
          </a:p>
          <a:p>
            <a:pPr marL="457200" marR="0" lvl="0" indent="-4572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73239"/>
                </a:solidFill>
                <a:effectLst/>
                <a:uLnTx/>
                <a:uFillTx/>
                <a:latin typeface="urw-din"/>
                <a:ea typeface="+mn-ea"/>
                <a:cs typeface="Calibri"/>
              </a:rPr>
              <a:t>Grey blocks are dead ends </a:t>
            </a:r>
          </a:p>
          <a:p>
            <a:pPr marL="457200" marR="0" lvl="0" indent="-4572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73239"/>
                </a:solidFill>
                <a:effectLst/>
                <a:uLnTx/>
                <a:uFillTx/>
                <a:latin typeface="urw-din"/>
                <a:ea typeface="+mn-ea"/>
                <a:cs typeface="Calibri"/>
              </a:rPr>
              <a:t>White blocks are pathways</a:t>
            </a:r>
          </a:p>
        </p:txBody>
      </p:sp>
      <p:pic>
        <p:nvPicPr>
          <p:cNvPr id="1026" name="Picture 2" descr="Lightbox">
            <a:extLst>
              <a:ext uri="{FF2B5EF4-FFF2-40B4-BE49-F238E27FC236}">
                <a16:creationId xmlns:a16="http://schemas.microsoft.com/office/drawing/2014/main" id="{F680EA10-8217-4E86-8BBB-987F7A782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3373" y="2314893"/>
            <a:ext cx="3457575" cy="30003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C96B2D0D-CB82-49F9-B099-D58EE3A41ED5}"/>
              </a:ext>
            </a:extLst>
          </p:cNvPr>
          <p:cNvSpPr>
            <a:spLocks noChangeArrowheads="1"/>
          </p:cNvSpPr>
          <p:nvPr/>
        </p:nvSpPr>
        <p:spPr bwMode="auto">
          <a:xfrm>
            <a:off x="1255311" y="3756411"/>
            <a:ext cx="1606868" cy="117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273239"/>
                </a:solidFill>
                <a:effectLst/>
                <a:uLnTx/>
                <a:uFillTx/>
                <a:latin typeface="Consolas" panose="020B0609020204030204" pitchFamily="49" charset="0"/>
                <a:ea typeface="+mn-ea"/>
                <a:cs typeface="+mn-cs"/>
              </a:rPr>
              <a:t>{1, 0, 0, 0} {1, 1, 0, 1} {0, 1, 0, 0} {1, 1, 1, 1}</a:t>
            </a:r>
            <a:r>
              <a:rPr kumimoji="0" lang="en-US" altLang="en-US" sz="1800" b="0" i="0" u="none" strike="noStrike" kern="1200" cap="none" spc="0" normalizeH="0" baseline="0" noProof="0" dirty="0">
                <a:ln>
                  <a:noFill/>
                </a:ln>
                <a:solidFill>
                  <a:prstClr val="black"/>
                </a:solidFill>
                <a:effectLst/>
                <a:uLnTx/>
                <a:uFillTx/>
                <a:latin typeface="Impact" panose="020B0806030902050204"/>
                <a:ea typeface="+mn-ea"/>
                <a:cs typeface="+mn-cs"/>
              </a:rPr>
              <a:t> </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TextBox 7">
            <a:extLst>
              <a:ext uri="{FF2B5EF4-FFF2-40B4-BE49-F238E27FC236}">
                <a16:creationId xmlns:a16="http://schemas.microsoft.com/office/drawing/2014/main" id="{5ABFF21B-80F7-4535-AA17-CF78B2805333}"/>
              </a:ext>
            </a:extLst>
          </p:cNvPr>
          <p:cNvSpPr txBox="1"/>
          <p:nvPr/>
        </p:nvSpPr>
        <p:spPr>
          <a:xfrm>
            <a:off x="910665" y="5006737"/>
            <a:ext cx="229616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73239"/>
                </a:solidFill>
                <a:effectLst/>
                <a:uLnTx/>
                <a:uFillTx/>
                <a:latin typeface="urw-din"/>
                <a:ea typeface="+mn-ea"/>
                <a:cs typeface="Calibri"/>
              </a:rPr>
              <a:t>Matrix Representation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Impact" panose="020B0806030902050204"/>
              <a:ea typeface="+mn-ea"/>
              <a:cs typeface="+mn-cs"/>
            </a:endParaRPr>
          </a:p>
        </p:txBody>
      </p:sp>
      <p:sp>
        <p:nvSpPr>
          <p:cNvPr id="13" name="Rectangle 4">
            <a:extLst>
              <a:ext uri="{FF2B5EF4-FFF2-40B4-BE49-F238E27FC236}">
                <a16:creationId xmlns:a16="http://schemas.microsoft.com/office/drawing/2014/main" id="{AF485699-DFC9-435D-BDBF-49A2562577A0}"/>
              </a:ext>
            </a:extLst>
          </p:cNvPr>
          <p:cNvSpPr>
            <a:spLocks noChangeArrowheads="1"/>
          </p:cNvSpPr>
          <p:nvPr/>
        </p:nvSpPr>
        <p:spPr bwMode="auto">
          <a:xfrm>
            <a:off x="4601562" y="3756411"/>
            <a:ext cx="1606868" cy="1172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273239"/>
                </a:solidFill>
                <a:effectLst/>
                <a:uLnTx/>
                <a:uFillTx/>
                <a:latin typeface="Consolas" panose="020B0609020204030204" pitchFamily="49" charset="0"/>
                <a:ea typeface="+mn-ea"/>
                <a:cs typeface="+mn-cs"/>
              </a:rPr>
              <a:t>{1, 0, 0, 0} {1, 1, 0, 0} {0, 1, 0, 0} {0, 1, 1, 1}</a:t>
            </a:r>
            <a:r>
              <a:rPr kumimoji="0" lang="en-US" altLang="en-US" sz="1800" b="0" i="0" u="none" strike="noStrike" kern="1200" cap="none" spc="0" normalizeH="0" baseline="0" noProof="0" dirty="0">
                <a:ln>
                  <a:noFill/>
                </a:ln>
                <a:solidFill>
                  <a:prstClr val="black"/>
                </a:solidFill>
                <a:effectLst/>
                <a:uLnTx/>
                <a:uFillTx/>
                <a:latin typeface="Impact" panose="020B0806030902050204"/>
                <a:ea typeface="+mn-ea"/>
                <a:cs typeface="+mn-cs"/>
              </a:rPr>
              <a:t> </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4" name="TextBox 13">
            <a:extLst>
              <a:ext uri="{FF2B5EF4-FFF2-40B4-BE49-F238E27FC236}">
                <a16:creationId xmlns:a16="http://schemas.microsoft.com/office/drawing/2014/main" id="{A836F7CC-32E7-4A40-8BDF-F8176EB94B12}"/>
              </a:ext>
            </a:extLst>
          </p:cNvPr>
          <p:cNvSpPr txBox="1"/>
          <p:nvPr/>
        </p:nvSpPr>
        <p:spPr>
          <a:xfrm>
            <a:off x="4258628" y="5006737"/>
            <a:ext cx="24164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73239"/>
                </a:solidFill>
                <a:effectLst/>
                <a:uLnTx/>
                <a:uFillTx/>
                <a:latin typeface="urw-din"/>
                <a:ea typeface="+mn-ea"/>
                <a:cs typeface="Calibri"/>
              </a:rPr>
              <a:t>Output Representation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Impact" panose="020B0806030902050204"/>
              <a:ea typeface="+mn-ea"/>
              <a:cs typeface="+mn-cs"/>
            </a:endParaRPr>
          </a:p>
        </p:txBody>
      </p:sp>
    </p:spTree>
    <p:extLst>
      <p:ext uri="{BB962C8B-B14F-4D97-AF65-F5344CB8AC3E}">
        <p14:creationId xmlns:p14="http://schemas.microsoft.com/office/powerpoint/2010/main" val="156564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9B24C4-C3AF-4849-A5FC-33AD8EC94F9E}"/>
              </a:ext>
            </a:extLst>
          </p:cNvPr>
          <p:cNvSpPr txBox="1"/>
          <p:nvPr/>
        </p:nvSpPr>
        <p:spPr>
          <a:xfrm>
            <a:off x="963651" y="610910"/>
            <a:ext cx="10264697" cy="121210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srgbClr val="FFFFFF"/>
                </a:solidFill>
                <a:effectLst>
                  <a:reflection blurRad="6350" stA="55000" endA="300" endPos="45500" dir="5400000" sy="-100000" algn="bl" rotWithShape="0"/>
                </a:effectLst>
                <a:uLnTx/>
                <a:uFillTx/>
                <a:latin typeface="Rockwell" panose="02060603020205020403" pitchFamily="18" charset="0"/>
                <a:ea typeface="+mn-ea"/>
                <a:cs typeface="+mn-cs"/>
              </a:rPr>
              <a:t>ALGORITHM </a:t>
            </a:r>
          </a:p>
        </p:txBody>
      </p:sp>
      <p:sp>
        <p:nvSpPr>
          <p:cNvPr id="5" name="TextBox 4">
            <a:extLst>
              <a:ext uri="{FF2B5EF4-FFF2-40B4-BE49-F238E27FC236}">
                <a16:creationId xmlns:a16="http://schemas.microsoft.com/office/drawing/2014/main" id="{7CF38F6C-8F82-47FD-AFB8-783459C514AA}"/>
              </a:ext>
            </a:extLst>
          </p:cNvPr>
          <p:cNvSpPr txBox="1"/>
          <p:nvPr/>
        </p:nvSpPr>
        <p:spPr>
          <a:xfrm>
            <a:off x="161241" y="2326974"/>
            <a:ext cx="9708995" cy="3567173"/>
          </a:xfrm>
          <a:prstGeom prst="rect">
            <a:avLst/>
          </a:prstGeom>
        </p:spPr>
        <p:txBody>
          <a:bodyPr vert="horz" lIns="91440" tIns="45720" rIns="91440" bIns="45720" rtlCol="0" anchor="ctr">
            <a:noAutofit/>
          </a:bodyPr>
          <a:lstStyle/>
          <a:p>
            <a:pPr marL="0" marR="0" lvl="0" indent="-228600" algn="l" defTabSz="914400" rtl="0" eaLnBrk="1" fontAlgn="base"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228600" marR="0" lvl="0" indent="-457200" algn="l" defTabSz="914400" rtl="0" eaLnBrk="1" fontAlgn="base" latinLnBrk="0" hangingPunct="1">
              <a:lnSpc>
                <a:spcPct val="15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Create a solution matrix, initially filled with 0’s.</a:t>
            </a:r>
          </a:p>
          <a:p>
            <a:pPr marL="457200" marR="0" lvl="0" indent="-457200" algn="l" defTabSz="914400" rtl="0" eaLnBrk="1" fontAlgn="base" latinLnBrk="0" hangingPunct="1">
              <a:lnSpc>
                <a:spcPct val="15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Create a recursive function, which takes initial matrix, output matrix and position of robot (</a:t>
            </a:r>
            <a:r>
              <a:rPr kumimoji="0" lang="en-US" sz="2000" b="0" i="0" u="none" strike="noStrike" kern="1200" cap="none" spc="0" normalizeH="0" baseline="0" noProof="0" dirty="0" err="1">
                <a:ln>
                  <a:noFill/>
                </a:ln>
                <a:solidFill>
                  <a:prstClr val="black"/>
                </a:solidFill>
                <a:effectLst/>
                <a:uLnTx/>
                <a:uFillTx/>
                <a:latin typeface="Corbel" panose="020B0503020204020204"/>
                <a:ea typeface="+mn-ea"/>
                <a:cs typeface="+mn-cs"/>
              </a:rPr>
              <a:t>i</a:t>
            </a: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 j).</a:t>
            </a:r>
          </a:p>
          <a:p>
            <a:pPr marL="228600" marR="0" lvl="0" indent="-457200" algn="l" defTabSz="914400" rtl="0" eaLnBrk="1" fontAlgn="base" latinLnBrk="0" hangingPunct="1">
              <a:lnSpc>
                <a:spcPct val="15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if the position is out of the matrix or the position is not valid then return.</a:t>
            </a:r>
          </a:p>
          <a:p>
            <a:pPr marL="228600" marR="0" lvl="0" indent="-457200" algn="l" defTabSz="914400" rtl="0" eaLnBrk="1" fontAlgn="base" latinLnBrk="0" hangingPunct="1">
              <a:lnSpc>
                <a:spcPct val="150000"/>
              </a:lnSpc>
              <a:spcBef>
                <a:spcPts val="0"/>
              </a:spcBef>
              <a:spcAft>
                <a:spcPts val="600"/>
              </a:spcAft>
              <a:buClrTx/>
              <a:buSzTx/>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Mark the position output[</a:t>
            </a:r>
            <a:r>
              <a:rPr kumimoji="0" lang="en-US" sz="2000" b="0" i="0" u="none" strike="noStrike" kern="1200" cap="none" spc="0" normalizeH="0" baseline="0" noProof="0" dirty="0" err="1">
                <a:ln>
                  <a:noFill/>
                </a:ln>
                <a:solidFill>
                  <a:prstClr val="black"/>
                </a:solidFill>
                <a:effectLst/>
                <a:uLnTx/>
                <a:uFillTx/>
                <a:latin typeface="Corbel" panose="020B0503020204020204"/>
                <a:ea typeface="+mn-ea"/>
                <a:cs typeface="+mn-cs"/>
              </a:rPr>
              <a:t>i</a:t>
            </a: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][j] as 1 and check if the current position is</a:t>
            </a:r>
          </a:p>
          <a:p>
            <a:pPr marL="0" marR="0" lvl="0" indent="0" algn="l" defTabSz="914400" rtl="0" eaLnBrk="1" fontAlgn="base" latinLnBrk="0" hangingPunct="1">
              <a:lnSpc>
                <a:spcPct val="15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         destination or not. If it reaches the destination print the output matrix.</a:t>
            </a:r>
          </a:p>
          <a:p>
            <a:pPr marL="0" marR="0" lvl="0" indent="0" algn="l" defTabSz="914400" rtl="0" eaLnBrk="1" fontAlgn="base" latinLnBrk="0" hangingPunct="1">
              <a:lnSpc>
                <a:spcPct val="15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5.     Recursively call for position (i+1, j) and (</a:t>
            </a:r>
            <a:r>
              <a:rPr kumimoji="0" lang="en-US" sz="2000" b="0" i="0" u="none" strike="noStrike" kern="1200" cap="none" spc="0" normalizeH="0" baseline="0" noProof="0" dirty="0" err="1">
                <a:ln>
                  <a:noFill/>
                </a:ln>
                <a:solidFill>
                  <a:prstClr val="black"/>
                </a:solidFill>
                <a:effectLst/>
                <a:uLnTx/>
                <a:uFillTx/>
                <a:latin typeface="Corbel" panose="020B0503020204020204"/>
                <a:ea typeface="+mn-ea"/>
                <a:cs typeface="+mn-cs"/>
              </a:rPr>
              <a:t>i</a:t>
            </a: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 j+1). Until it reaches the destination</a:t>
            </a:r>
          </a:p>
          <a:p>
            <a:pPr marL="0" marR="0" lvl="0" indent="0" algn="l" defTabSz="914400" rtl="0" eaLnBrk="1" fontAlgn="base" latinLnBrk="0" hangingPunct="1">
              <a:lnSpc>
                <a:spcPct val="150000"/>
              </a:lnSpc>
              <a:spcBef>
                <a:spcPts val="0"/>
              </a:spcBef>
              <a:spcAft>
                <a:spcPts val="60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6.     Unmark position (</a:t>
            </a:r>
            <a:r>
              <a:rPr kumimoji="0" lang="en-US" sz="2000" b="0" i="0" u="none" strike="noStrike" kern="1200" cap="none" spc="0" normalizeH="0" baseline="0" noProof="0" dirty="0" err="1">
                <a:ln>
                  <a:noFill/>
                </a:ln>
                <a:solidFill>
                  <a:prstClr val="black"/>
                </a:solidFill>
                <a:effectLst/>
                <a:uLnTx/>
                <a:uFillTx/>
                <a:latin typeface="Corbel" panose="020B0503020204020204"/>
                <a:ea typeface="+mn-ea"/>
                <a:cs typeface="+mn-cs"/>
              </a:rPr>
              <a:t>i</a:t>
            </a: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 j), </a:t>
            </a:r>
            <a:r>
              <a:rPr kumimoji="0" lang="en-US" sz="2000" b="0" i="0" u="none" strike="noStrike" kern="1200" cap="none" spc="0" normalizeH="0" baseline="0" noProof="0" dirty="0" err="1">
                <a:ln>
                  <a:noFill/>
                </a:ln>
                <a:solidFill>
                  <a:prstClr val="black"/>
                </a:solidFill>
                <a:effectLst/>
                <a:uLnTx/>
                <a:uFillTx/>
                <a:latin typeface="Corbel" panose="020B0503020204020204"/>
                <a:ea typeface="+mn-ea"/>
                <a:cs typeface="+mn-cs"/>
              </a:rPr>
              <a:t>i.e</a:t>
            </a: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 output[</a:t>
            </a:r>
            <a:r>
              <a:rPr kumimoji="0" lang="en-US" sz="2000" b="0" i="0" u="none" strike="noStrike" kern="1200" cap="none" spc="0" normalizeH="0" baseline="0" noProof="0" dirty="0" err="1">
                <a:ln>
                  <a:noFill/>
                </a:ln>
                <a:solidFill>
                  <a:prstClr val="black"/>
                </a:solidFill>
                <a:effectLst/>
                <a:uLnTx/>
                <a:uFillTx/>
                <a:latin typeface="Corbel" panose="020B0503020204020204"/>
                <a:ea typeface="+mn-ea"/>
                <a:cs typeface="+mn-cs"/>
              </a:rPr>
              <a:t>i</a:t>
            </a: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][j] = 0.</a:t>
            </a:r>
          </a:p>
        </p:txBody>
      </p:sp>
      <p:pic>
        <p:nvPicPr>
          <p:cNvPr id="4" name="Picture 3">
            <a:extLst>
              <a:ext uri="{FF2B5EF4-FFF2-40B4-BE49-F238E27FC236}">
                <a16:creationId xmlns:a16="http://schemas.microsoft.com/office/drawing/2014/main" id="{6E809DC8-C606-4A49-B4C3-8010D22BF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8854" y="3223011"/>
            <a:ext cx="3361905" cy="3000000"/>
          </a:xfrm>
          <a:prstGeom prst="rect">
            <a:avLst/>
          </a:prstGeom>
        </p:spPr>
      </p:pic>
    </p:spTree>
    <p:extLst>
      <p:ext uri="{BB962C8B-B14F-4D97-AF65-F5344CB8AC3E}">
        <p14:creationId xmlns:p14="http://schemas.microsoft.com/office/powerpoint/2010/main" val="2848382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 name="组合 164">
            <a:extLst>
              <a:ext uri="{FF2B5EF4-FFF2-40B4-BE49-F238E27FC236}">
                <a16:creationId xmlns:a16="http://schemas.microsoft.com/office/drawing/2014/main" id="{598A8054-047C-4599-AC08-7B65D670ACA7}"/>
              </a:ext>
            </a:extLst>
          </p:cNvPr>
          <p:cNvGrpSpPr/>
          <p:nvPr/>
        </p:nvGrpSpPr>
        <p:grpSpPr>
          <a:xfrm>
            <a:off x="5674547" y="6383484"/>
            <a:ext cx="437429" cy="129488"/>
            <a:chOff x="5852347" y="6089073"/>
            <a:chExt cx="437429" cy="129488"/>
          </a:xfrm>
        </p:grpSpPr>
        <p:sp>
          <p:nvSpPr>
            <p:cNvPr id="166" name="椭圆 165">
              <a:extLst>
                <a:ext uri="{FF2B5EF4-FFF2-40B4-BE49-F238E27FC236}">
                  <a16:creationId xmlns:a16="http://schemas.microsoft.com/office/drawing/2014/main" id="{F333EE64-0450-4766-ADF7-E87AFC8B7C29}"/>
                </a:ext>
              </a:extLst>
            </p:cNvPr>
            <p:cNvSpPr/>
            <p:nvPr/>
          </p:nvSpPr>
          <p:spPr>
            <a:xfrm>
              <a:off x="6006317" y="6089073"/>
              <a:ext cx="129488" cy="129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67" name="椭圆 166">
              <a:extLst>
                <a:ext uri="{FF2B5EF4-FFF2-40B4-BE49-F238E27FC236}">
                  <a16:creationId xmlns:a16="http://schemas.microsoft.com/office/drawing/2014/main" id="{F6AD80CC-AD3B-4336-929F-BD6D019AEC86}"/>
                </a:ext>
              </a:extLst>
            </p:cNvPr>
            <p:cNvSpPr/>
            <p:nvPr/>
          </p:nvSpPr>
          <p:spPr>
            <a:xfrm>
              <a:off x="6186185" y="6102022"/>
              <a:ext cx="103591" cy="10359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sp>
          <p:nvSpPr>
            <p:cNvPr id="168" name="椭圆 167">
              <a:extLst>
                <a:ext uri="{FF2B5EF4-FFF2-40B4-BE49-F238E27FC236}">
                  <a16:creationId xmlns:a16="http://schemas.microsoft.com/office/drawing/2014/main" id="{62EBF1AF-21F4-47A2-B37A-BB04FF38BB76}"/>
                </a:ext>
              </a:extLst>
            </p:cNvPr>
            <p:cNvSpPr/>
            <p:nvPr/>
          </p:nvSpPr>
          <p:spPr>
            <a:xfrm>
              <a:off x="5852347" y="6102022"/>
              <a:ext cx="103591" cy="10359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Quicksand"/>
                <a:ea typeface="等线 Light"/>
                <a:cs typeface="+mn-cs"/>
              </a:endParaRPr>
            </a:p>
          </p:txBody>
        </p:sp>
      </p:grpSp>
      <p:cxnSp>
        <p:nvCxnSpPr>
          <p:cNvPr id="170" name="直接连接符 169">
            <a:extLst>
              <a:ext uri="{FF2B5EF4-FFF2-40B4-BE49-F238E27FC236}">
                <a16:creationId xmlns:a16="http://schemas.microsoft.com/office/drawing/2014/main" id="{CC745E5A-84D5-48F2-BDB0-EA91B831DF0B}"/>
              </a:ext>
            </a:extLst>
          </p:cNvPr>
          <p:cNvCxnSpPr/>
          <p:nvPr/>
        </p:nvCxnSpPr>
        <p:spPr>
          <a:xfrm>
            <a:off x="839788" y="1981200"/>
            <a:ext cx="1051242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F0801365-6D63-4930-9A5F-3A3D5FBE07D1}"/>
              </a:ext>
            </a:extLst>
          </p:cNvPr>
          <p:cNvSpPr txBox="1"/>
          <p:nvPr/>
        </p:nvSpPr>
        <p:spPr>
          <a:xfrm>
            <a:off x="836678" y="314200"/>
            <a:ext cx="436168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bg2">
                    <a:lumMod val="50000"/>
                  </a:schemeClr>
                </a:solidFill>
                <a:effectLst>
                  <a:reflection blurRad="6350" stA="55000" endA="300" endPos="45500" dir="5400000" sy="-100000" algn="bl" rotWithShape="0"/>
                </a:effectLst>
                <a:latin typeface="Rockwell" panose="02060603020205020403" pitchFamily="18" charset="0"/>
                <a:ea typeface="等线 Light"/>
              </a:rPr>
              <a:t>DECOMPOSITION</a:t>
            </a:r>
            <a:endParaRPr kumimoji="0" lang="en-US" altLang="zh-CN" sz="2800" b="1" i="0" u="none" strike="noStrike" kern="1200" cap="none" spc="0" normalizeH="0" baseline="0" noProof="0" dirty="0">
              <a:ln>
                <a:noFill/>
              </a:ln>
              <a:solidFill>
                <a:schemeClr val="bg2">
                  <a:lumMod val="50000"/>
                </a:schemeClr>
              </a:solidFill>
              <a:effectLst>
                <a:reflection blurRad="6350" stA="55000" endA="300" endPos="45500" dir="5400000" sy="-100000" algn="bl" rotWithShape="0"/>
              </a:effectLst>
              <a:uLnTx/>
              <a:uFillTx/>
              <a:latin typeface="Rockwell" panose="02060603020205020403" pitchFamily="18" charset="0"/>
              <a:ea typeface="等线 Light"/>
            </a:endParaRPr>
          </a:p>
        </p:txBody>
      </p:sp>
      <p:sp>
        <p:nvSpPr>
          <p:cNvPr id="251" name="矩形 250">
            <a:extLst>
              <a:ext uri="{FF2B5EF4-FFF2-40B4-BE49-F238E27FC236}">
                <a16:creationId xmlns:a16="http://schemas.microsoft.com/office/drawing/2014/main" id="{CC1ED7FB-9843-45D6-8292-8B709A918589}"/>
              </a:ext>
            </a:extLst>
          </p:cNvPr>
          <p:cNvSpPr/>
          <p:nvPr/>
        </p:nvSpPr>
        <p:spPr>
          <a:xfrm>
            <a:off x="820833" y="846065"/>
            <a:ext cx="5929012" cy="80021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600" b="1" dirty="0">
                <a:solidFill>
                  <a:schemeClr val="bg2">
                    <a:lumMod val="50000"/>
                  </a:schemeClr>
                </a:solidFill>
                <a:latin typeface="Artifakt Element" panose="020B0503050000020004" pitchFamily="34" charset="0"/>
                <a:ea typeface="Artifakt Element" panose="020B0503050000020004" pitchFamily="34" charset="0"/>
              </a:rPr>
              <a:t>The proposed solution can be decomposed so that it would be more flexible to understand and solve </a:t>
            </a:r>
            <a:endParaRPr kumimoji="0" lang="en-US" altLang="zh-CN" sz="1600" b="1" i="0" u="none" strike="noStrike" kern="1200" cap="none" spc="0" normalizeH="0" baseline="0" noProof="0" dirty="0">
              <a:ln>
                <a:noFill/>
              </a:ln>
              <a:solidFill>
                <a:schemeClr val="bg2">
                  <a:lumMod val="50000"/>
                </a:schemeClr>
              </a:solidFill>
              <a:effectLst/>
              <a:uLnTx/>
              <a:uFillTx/>
              <a:latin typeface="Artifakt Element" panose="020B0503050000020004" pitchFamily="34" charset="0"/>
              <a:ea typeface="Artifakt Element" panose="020B0503050000020004" pitchFamily="34" charset="0"/>
              <a:cs typeface="+mn-cs"/>
            </a:endParaRPr>
          </a:p>
        </p:txBody>
      </p:sp>
      <p:grpSp>
        <p:nvGrpSpPr>
          <p:cNvPr id="7" name="组合 6">
            <a:extLst>
              <a:ext uri="{FF2B5EF4-FFF2-40B4-BE49-F238E27FC236}">
                <a16:creationId xmlns:a16="http://schemas.microsoft.com/office/drawing/2014/main" id="{0DB41F81-DF18-4B33-B76A-D60EEB02A043}"/>
              </a:ext>
            </a:extLst>
          </p:cNvPr>
          <p:cNvGrpSpPr/>
          <p:nvPr/>
        </p:nvGrpSpPr>
        <p:grpSpPr>
          <a:xfrm>
            <a:off x="795433" y="2095120"/>
            <a:ext cx="5857103" cy="1380775"/>
            <a:chOff x="973234" y="2419070"/>
            <a:chExt cx="4670482" cy="1380775"/>
          </a:xfrm>
        </p:grpSpPr>
        <p:sp>
          <p:nvSpPr>
            <p:cNvPr id="229" name="矩形 228">
              <a:extLst>
                <a:ext uri="{FF2B5EF4-FFF2-40B4-BE49-F238E27FC236}">
                  <a16:creationId xmlns:a16="http://schemas.microsoft.com/office/drawing/2014/main" id="{C82FDB14-254B-4203-88D4-854E97FFB979}"/>
                </a:ext>
              </a:extLst>
            </p:cNvPr>
            <p:cNvSpPr/>
            <p:nvPr/>
          </p:nvSpPr>
          <p:spPr>
            <a:xfrm>
              <a:off x="973234" y="2419070"/>
              <a:ext cx="2057294" cy="312843"/>
            </a:xfrm>
            <a:prstGeom prst="rect">
              <a:avLst/>
            </a:prstGeom>
          </p:spPr>
          <p:txBody>
            <a:bodyPr wrap="non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400" b="1" i="0" u="none" strike="noStrike" kern="1200" cap="none" spc="0" normalizeH="0" baseline="0" noProof="0" dirty="0">
                  <a:ln w="0"/>
                  <a:solidFill>
                    <a:srgbClr val="000000"/>
                  </a:solidFill>
                  <a:effectLst/>
                  <a:uLnTx/>
                  <a:uFillTx/>
                  <a:latin typeface="Urbanist Black"/>
                  <a:ea typeface="等线 Light"/>
                  <a:cs typeface="+mn-cs"/>
                </a:rPr>
                <a:t>SELECTION OF SAFE PATH</a:t>
              </a:r>
            </a:p>
          </p:txBody>
        </p:sp>
        <p:sp>
          <p:nvSpPr>
            <p:cNvPr id="174" name="矩形 173">
              <a:extLst>
                <a:ext uri="{FF2B5EF4-FFF2-40B4-BE49-F238E27FC236}">
                  <a16:creationId xmlns:a16="http://schemas.microsoft.com/office/drawing/2014/main" id="{B1F55DA7-AE52-4F32-AF8E-F6528F324ADE}"/>
                </a:ext>
              </a:extLst>
            </p:cNvPr>
            <p:cNvSpPr/>
            <p:nvPr/>
          </p:nvSpPr>
          <p:spPr>
            <a:xfrm>
              <a:off x="973234" y="2764946"/>
              <a:ext cx="4670482" cy="103489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tifakt Element" panose="020B0503050000020004" pitchFamily="34" charset="0"/>
                  <a:ea typeface="Artifakt Element" panose="020B0503050000020004" pitchFamily="34" charset="0"/>
                  <a:cs typeface="+mn-cs"/>
                </a:rPr>
                <a:t>The safe path aims to find a free path that helps the robot to reach the target without hitting obstacles of the environment</a:t>
              </a:r>
              <a:endParaRPr kumimoji="0" lang="zh-CN" altLang="en-US" sz="1400" b="1" i="0" u="none" strike="noStrike" kern="1200" cap="none" spc="0" normalizeH="0" baseline="0" noProof="0" dirty="0">
                <a:ln>
                  <a:noFill/>
                </a:ln>
                <a:solidFill>
                  <a:srgbClr val="FFFFFF">
                    <a:lumMod val="50000"/>
                  </a:srgbClr>
                </a:solidFill>
                <a:effectLst/>
                <a:uLnTx/>
                <a:uFillTx/>
                <a:latin typeface="Artifakt Element" panose="020B0503050000020004" pitchFamily="34" charset="0"/>
                <a:ea typeface="等线 Light"/>
                <a:cs typeface="+mn-cs"/>
              </a:endParaRPr>
            </a:p>
          </p:txBody>
        </p:sp>
      </p:grpSp>
      <p:cxnSp>
        <p:nvCxnSpPr>
          <p:cNvPr id="190" name="直接连接符 189">
            <a:extLst>
              <a:ext uri="{FF2B5EF4-FFF2-40B4-BE49-F238E27FC236}">
                <a16:creationId xmlns:a16="http://schemas.microsoft.com/office/drawing/2014/main" id="{9D374CA8-B92C-4055-B2E4-AE4294058C73}"/>
              </a:ext>
            </a:extLst>
          </p:cNvPr>
          <p:cNvCxnSpPr/>
          <p:nvPr/>
        </p:nvCxnSpPr>
        <p:spPr>
          <a:xfrm>
            <a:off x="803967" y="3336859"/>
            <a:ext cx="1051242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D6DC0C7E-3422-4D8A-B498-D3E14EF3AD2D}"/>
              </a:ext>
            </a:extLst>
          </p:cNvPr>
          <p:cNvGrpSpPr/>
          <p:nvPr/>
        </p:nvGrpSpPr>
        <p:grpSpPr>
          <a:xfrm>
            <a:off x="795433" y="3501084"/>
            <a:ext cx="5265248" cy="1380775"/>
            <a:chOff x="973234" y="3808600"/>
            <a:chExt cx="4198534" cy="1380775"/>
          </a:xfrm>
        </p:grpSpPr>
        <p:sp>
          <p:nvSpPr>
            <p:cNvPr id="373" name="矩形 372">
              <a:extLst>
                <a:ext uri="{FF2B5EF4-FFF2-40B4-BE49-F238E27FC236}">
                  <a16:creationId xmlns:a16="http://schemas.microsoft.com/office/drawing/2014/main" id="{96B6CFFD-EA5A-4239-AEB3-469749FFFDEC}"/>
                </a:ext>
              </a:extLst>
            </p:cNvPr>
            <p:cNvSpPr/>
            <p:nvPr/>
          </p:nvSpPr>
          <p:spPr>
            <a:xfrm>
              <a:off x="973234" y="3808600"/>
              <a:ext cx="2930033" cy="312843"/>
            </a:xfrm>
            <a:prstGeom prst="rect">
              <a:avLst/>
            </a:prstGeom>
          </p:spPr>
          <p:txBody>
            <a:bodyPr wrap="non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lumMod val="85000"/>
                      <a:lumOff val="15000"/>
                    </a:srgbClr>
                  </a:solidFill>
                  <a:effectLst/>
                  <a:uLnTx/>
                  <a:uFillTx/>
                  <a:latin typeface="Urbanist Black"/>
                  <a:ea typeface="等线 Light"/>
                  <a:cs typeface="+mn-cs"/>
                </a:rPr>
                <a:t>DETERMINATION OF SHORTEST PATH</a:t>
              </a:r>
            </a:p>
          </p:txBody>
        </p:sp>
        <p:sp>
          <p:nvSpPr>
            <p:cNvPr id="374" name="矩形 373">
              <a:extLst>
                <a:ext uri="{FF2B5EF4-FFF2-40B4-BE49-F238E27FC236}">
                  <a16:creationId xmlns:a16="http://schemas.microsoft.com/office/drawing/2014/main" id="{D747690E-473A-48AB-ABEF-5208855E271D}"/>
                </a:ext>
              </a:extLst>
            </p:cNvPr>
            <p:cNvSpPr/>
            <p:nvPr/>
          </p:nvSpPr>
          <p:spPr>
            <a:xfrm>
              <a:off x="973234" y="4154476"/>
              <a:ext cx="4198534" cy="103489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tifakt Element" panose="020B0503050000020004" pitchFamily="34" charset="0"/>
                  <a:ea typeface="Artifakt Element" panose="020B0503050000020004" pitchFamily="34" charset="0"/>
                  <a:cs typeface="+mn-cs"/>
                </a:rPr>
                <a:t>When the robot goes to reach the target position, it is important to do it in the shortest path as possible</a:t>
              </a:r>
              <a:r>
                <a:rPr kumimoji="0" lang="en-US" sz="1400" b="1" i="1" u="none" strike="noStrike" kern="1200" cap="none" spc="0" normalizeH="0" baseline="0" noProof="0" dirty="0">
                  <a:ln>
                    <a:noFill/>
                  </a:ln>
                  <a:solidFill>
                    <a:srgbClr val="000000"/>
                  </a:solidFill>
                  <a:effectLst/>
                  <a:uLnTx/>
                  <a:uFillTx/>
                  <a:latin typeface="Artifakt Element" panose="020B0503050000020004" pitchFamily="34" charset="0"/>
                  <a:ea typeface="Artifakt Element" panose="020B0503050000020004" pitchFamily="34" charset="0"/>
                  <a:cs typeface="+mn-cs"/>
                </a:rPr>
                <a:t>.</a:t>
              </a:r>
              <a:endParaRPr kumimoji="0" lang="zh-CN" altLang="en-US" sz="1400" b="1" i="1" u="none" strike="noStrike" kern="1200" cap="none" spc="0" normalizeH="0" baseline="0" noProof="0" dirty="0">
                <a:ln>
                  <a:noFill/>
                </a:ln>
                <a:solidFill>
                  <a:srgbClr val="FFFFFF">
                    <a:lumMod val="50000"/>
                  </a:srgbClr>
                </a:solidFill>
                <a:effectLst/>
                <a:uLnTx/>
                <a:uFillTx/>
                <a:latin typeface="Artifakt Element" panose="020B0503050000020004" pitchFamily="34" charset="0"/>
                <a:ea typeface="等线 Light"/>
                <a:cs typeface="+mn-cs"/>
              </a:endParaRPr>
            </a:p>
          </p:txBody>
        </p:sp>
      </p:grpSp>
      <p:cxnSp>
        <p:nvCxnSpPr>
          <p:cNvPr id="375" name="直接连接符 374">
            <a:extLst>
              <a:ext uri="{FF2B5EF4-FFF2-40B4-BE49-F238E27FC236}">
                <a16:creationId xmlns:a16="http://schemas.microsoft.com/office/drawing/2014/main" id="{D4B92101-9A71-49E0-88A9-73BC228246D0}"/>
              </a:ext>
            </a:extLst>
          </p:cNvPr>
          <p:cNvCxnSpPr/>
          <p:nvPr/>
        </p:nvCxnSpPr>
        <p:spPr>
          <a:xfrm>
            <a:off x="820833" y="4765718"/>
            <a:ext cx="1051242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9" name="矩形 378">
            <a:extLst>
              <a:ext uri="{FF2B5EF4-FFF2-40B4-BE49-F238E27FC236}">
                <a16:creationId xmlns:a16="http://schemas.microsoft.com/office/drawing/2014/main" id="{7D9EBC75-2298-4D21-9E4C-C7B74FCAC79E}"/>
              </a:ext>
            </a:extLst>
          </p:cNvPr>
          <p:cNvSpPr/>
          <p:nvPr/>
        </p:nvSpPr>
        <p:spPr>
          <a:xfrm>
            <a:off x="9302122" y="4046232"/>
            <a:ext cx="1550034" cy="323165"/>
          </a:xfrm>
          <a:prstGeom prst="rect">
            <a:avLst/>
          </a:prstGeom>
        </p:spPr>
        <p:txBody>
          <a:bodyPr wrap="square">
            <a:spAutoFit/>
          </a:bodyPr>
          <a:lstStyle/>
          <a:p>
            <a:pPr marL="0" marR="0" lvl="0" indent="0" algn="ctr" defTabSz="914400" rtl="0" eaLnBrk="1" fontAlgn="auto" latinLnBrk="0" hangingPunct="1">
              <a:lnSpc>
                <a:spcPts val="18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Urbanist Black"/>
                <a:ea typeface="等线 Light"/>
                <a:cs typeface="+mn-cs"/>
              </a:rPr>
              <a:t>Demonstrate </a:t>
            </a:r>
          </a:p>
        </p:txBody>
      </p:sp>
      <p:grpSp>
        <p:nvGrpSpPr>
          <p:cNvPr id="9" name="组合 8">
            <a:extLst>
              <a:ext uri="{FF2B5EF4-FFF2-40B4-BE49-F238E27FC236}">
                <a16:creationId xmlns:a16="http://schemas.microsoft.com/office/drawing/2014/main" id="{705709A9-FCDC-431F-933C-6657868A29EC}"/>
              </a:ext>
            </a:extLst>
          </p:cNvPr>
          <p:cNvGrpSpPr/>
          <p:nvPr/>
        </p:nvGrpSpPr>
        <p:grpSpPr>
          <a:xfrm>
            <a:off x="803967" y="4967574"/>
            <a:ext cx="6005067" cy="1057609"/>
            <a:chOff x="973234" y="5332600"/>
            <a:chExt cx="4198534" cy="1057609"/>
          </a:xfrm>
        </p:grpSpPr>
        <p:sp>
          <p:nvSpPr>
            <p:cNvPr id="383" name="矩形 382">
              <a:extLst>
                <a:ext uri="{FF2B5EF4-FFF2-40B4-BE49-F238E27FC236}">
                  <a16:creationId xmlns:a16="http://schemas.microsoft.com/office/drawing/2014/main" id="{18C486C5-439E-446D-B99F-2B9E7503F60B}"/>
                </a:ext>
              </a:extLst>
            </p:cNvPr>
            <p:cNvSpPr/>
            <p:nvPr/>
          </p:nvSpPr>
          <p:spPr>
            <a:xfrm>
              <a:off x="973234" y="5332600"/>
              <a:ext cx="1802376" cy="312843"/>
            </a:xfrm>
            <a:prstGeom prst="rect">
              <a:avLst/>
            </a:prstGeom>
          </p:spPr>
          <p:txBody>
            <a:bodyPr wrap="none">
              <a:spAutoFit/>
            </a:body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000000">
                      <a:lumMod val="85000"/>
                      <a:lumOff val="15000"/>
                    </a:srgbClr>
                  </a:solidFill>
                  <a:effectLst/>
                  <a:uLnTx/>
                  <a:uFillTx/>
                  <a:latin typeface="Urbanist Black"/>
                  <a:ea typeface="等线 Light"/>
                  <a:cs typeface="+mn-cs"/>
                </a:rPr>
                <a:t>PROBLEM EXAMINATION</a:t>
              </a:r>
            </a:p>
          </p:txBody>
        </p:sp>
        <p:sp>
          <p:nvSpPr>
            <p:cNvPr id="384" name="矩形 383">
              <a:extLst>
                <a:ext uri="{FF2B5EF4-FFF2-40B4-BE49-F238E27FC236}">
                  <a16:creationId xmlns:a16="http://schemas.microsoft.com/office/drawing/2014/main" id="{C043DA9B-8C55-44F6-8A62-F91CF79172B9}"/>
                </a:ext>
              </a:extLst>
            </p:cNvPr>
            <p:cNvSpPr/>
            <p:nvPr/>
          </p:nvSpPr>
          <p:spPr>
            <a:xfrm>
              <a:off x="973234" y="5678476"/>
              <a:ext cx="4198534" cy="71173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tifakt Element" panose="020B0503050000020004" pitchFamily="34" charset="0"/>
                  <a:ea typeface="Artifakt Element" panose="020B0503050000020004" pitchFamily="34" charset="0"/>
                  <a:cs typeface="+mn-cs"/>
                </a:rPr>
                <a:t>Even when the adequate path is determined, some problems can persist whose results makes the obstacle unavoidable.</a:t>
              </a:r>
              <a:endParaRPr kumimoji="0" lang="zh-CN" altLang="en-US" sz="1400" b="1" i="0" u="none" strike="noStrike" kern="1200" cap="none" spc="0" normalizeH="0" baseline="0" noProof="0" dirty="0">
                <a:ln>
                  <a:noFill/>
                </a:ln>
                <a:solidFill>
                  <a:srgbClr val="FFFFFF">
                    <a:lumMod val="50000"/>
                  </a:srgbClr>
                </a:solidFill>
                <a:effectLst/>
                <a:uLnTx/>
                <a:uFillTx/>
                <a:latin typeface="Artifakt Element" panose="020B0503050000020004" pitchFamily="34" charset="0"/>
                <a:ea typeface="等线 Light"/>
                <a:cs typeface="+mn-cs"/>
              </a:endParaRPr>
            </a:p>
          </p:txBody>
        </p:sp>
      </p:grpSp>
      <p:pic>
        <p:nvPicPr>
          <p:cNvPr id="3" name="Picture 2">
            <a:extLst>
              <a:ext uri="{FF2B5EF4-FFF2-40B4-BE49-F238E27FC236}">
                <a16:creationId xmlns:a16="http://schemas.microsoft.com/office/drawing/2014/main" id="{384F98C2-91CC-490F-8CAD-2E75968346AE}"/>
              </a:ext>
            </a:extLst>
          </p:cNvPr>
          <p:cNvPicPr>
            <a:picLocks noChangeAspect="1"/>
          </p:cNvPicPr>
          <p:nvPr/>
        </p:nvPicPr>
        <p:blipFill rotWithShape="1">
          <a:blip r:embed="rId2">
            <a:extLst>
              <a:ext uri="{28A0092B-C50C-407E-A947-70E740481C1C}">
                <a14:useLocalDpi xmlns:a14="http://schemas.microsoft.com/office/drawing/2010/main" val="0"/>
              </a:ext>
            </a:extLst>
          </a:blip>
          <a:srcRect t="1" r="6420" b="1774"/>
          <a:stretch/>
        </p:blipFill>
        <p:spPr>
          <a:xfrm>
            <a:off x="6927961" y="1319411"/>
            <a:ext cx="3777244" cy="4898833"/>
          </a:xfrm>
          <a:prstGeom prst="rect">
            <a:avLst/>
          </a:prstGeom>
        </p:spPr>
      </p:pic>
      <p:cxnSp>
        <p:nvCxnSpPr>
          <p:cNvPr id="4" name="Straight Connector 3">
            <a:extLst>
              <a:ext uri="{FF2B5EF4-FFF2-40B4-BE49-F238E27FC236}">
                <a16:creationId xmlns:a16="http://schemas.microsoft.com/office/drawing/2014/main" id="{0F055526-0741-4C37-B166-C4AFEB128761}"/>
              </a:ext>
            </a:extLst>
          </p:cNvPr>
          <p:cNvCxnSpPr>
            <a:cxnSpLocks/>
          </p:cNvCxnSpPr>
          <p:nvPr/>
        </p:nvCxnSpPr>
        <p:spPr>
          <a:xfrm>
            <a:off x="890997" y="1799303"/>
            <a:ext cx="593490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28481017"/>
      </p:ext>
    </p:extLst>
  </p:cSld>
  <p:clrMapOvr>
    <a:masterClrMapping/>
  </p:clrMapOvr>
</p:sld>
</file>

<file path=ppt/theme/_rels/them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12.xml.rels><?xml version="1.0" encoding="UTF-8" standalone="yes"?>
<Relationships xmlns="http://schemas.openxmlformats.org/package/2006/relationships"><Relationship Id="rId1" Type="http://schemas.openxmlformats.org/officeDocument/2006/relationships/image" Target="../media/image7.jpeg"/></Relationships>
</file>

<file path=ppt/theme/_rels/them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image" Target="../media/image8.jpeg"/></Relationships>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122F73"/>
      </a:accent1>
      <a:accent2>
        <a:srgbClr val="0B245D"/>
      </a:accent2>
      <a:accent3>
        <a:srgbClr val="00C0E6"/>
      </a:accent3>
      <a:accent4>
        <a:srgbClr val="1CBCB4"/>
      </a:accent4>
      <a:accent5>
        <a:srgbClr val="9F75FB"/>
      </a:accent5>
      <a:accent6>
        <a:srgbClr val="F62A53"/>
      </a:accent6>
      <a:hlink>
        <a:srgbClr val="0563C1"/>
      </a:hlink>
      <a:folHlink>
        <a:srgbClr val="954F72"/>
      </a:folHlink>
    </a:clrScheme>
    <a:fontScheme name="海外-常规-粗体2">
      <a:majorFont>
        <a:latin typeface="Urbanist Black"/>
        <a:ea typeface="等线"/>
        <a:cs typeface=""/>
      </a:majorFont>
      <a:minorFont>
        <a:latin typeface="Quicksand"/>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ppt/theme/theme11.xml><?xml version="1.0" encoding="utf-8"?>
<a:theme xmlns:a="http://schemas.openxmlformats.org/drawingml/2006/main" name="1_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12.xml><?xml version="1.0" encoding="utf-8"?>
<a:theme xmlns:a="http://schemas.openxmlformats.org/drawingml/2006/main" name="Bande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13.xml><?xml version="1.0" encoding="utf-8"?>
<a:theme xmlns:a="http://schemas.openxmlformats.org/drawingml/2006/main" name="1_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ppt/theme/theme14.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4.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5.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6.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7.xml><?xml version="1.0" encoding="utf-8"?>
<a:theme xmlns:a="http://schemas.openxmlformats.org/drawingml/2006/main" name="1_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8.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9.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otalTime>3163</TotalTime>
  <Words>1591</Words>
  <Application>Microsoft Office PowerPoint</Application>
  <PresentationFormat>Widescreen</PresentationFormat>
  <Paragraphs>136</Paragraphs>
  <Slides>18</Slides>
  <Notes>0</Notes>
  <HiddenSlides>0</HiddenSlides>
  <MMClips>0</MMClips>
  <ScaleCrop>false</ScaleCrop>
  <HeadingPairs>
    <vt:vector size="6" baseType="variant">
      <vt:variant>
        <vt:lpstr>Fonts Used</vt:lpstr>
      </vt:variant>
      <vt:variant>
        <vt:i4>29</vt:i4>
      </vt:variant>
      <vt:variant>
        <vt:lpstr>Theme</vt:lpstr>
      </vt:variant>
      <vt:variant>
        <vt:i4>14</vt:i4>
      </vt:variant>
      <vt:variant>
        <vt:lpstr>Slide Titles</vt:lpstr>
      </vt:variant>
      <vt:variant>
        <vt:i4>18</vt:i4>
      </vt:variant>
    </vt:vector>
  </HeadingPairs>
  <TitlesOfParts>
    <vt:vector size="61" baseType="lpstr">
      <vt:lpstr>微软雅黑</vt:lpstr>
      <vt:lpstr>Arial</vt:lpstr>
      <vt:lpstr>Artifakt Element</vt:lpstr>
      <vt:lpstr>Bahnschrift</vt:lpstr>
      <vt:lpstr>Calibri</vt:lpstr>
      <vt:lpstr>Calibri Light</vt:lpstr>
      <vt:lpstr>Century Gothic</vt:lpstr>
      <vt:lpstr>Century Schoolbook</vt:lpstr>
      <vt:lpstr>Consolas</vt:lpstr>
      <vt:lpstr>Cooper Black</vt:lpstr>
      <vt:lpstr>Corbel</vt:lpstr>
      <vt:lpstr>Gabriola</vt:lpstr>
      <vt:lpstr>Garamond</vt:lpstr>
      <vt:lpstr>Gill Sans MT</vt:lpstr>
      <vt:lpstr>Impact</vt:lpstr>
      <vt:lpstr>Quicksand</vt:lpstr>
      <vt:lpstr>Rockwell</vt:lpstr>
      <vt:lpstr>Segoe UI</vt:lpstr>
      <vt:lpstr>Simplex</vt:lpstr>
      <vt:lpstr>STIXGeneral-Regular</vt:lpstr>
      <vt:lpstr>Times New Roman</vt:lpstr>
      <vt:lpstr>Trebuchet MS</vt:lpstr>
      <vt:lpstr>Tw Cen MT</vt:lpstr>
      <vt:lpstr>Urbanist Black</vt:lpstr>
      <vt:lpstr>urw-din</vt:lpstr>
      <vt:lpstr>Wingdings</vt:lpstr>
      <vt:lpstr>Wingdings 2</vt:lpstr>
      <vt:lpstr>Wingdings 3</vt:lpstr>
      <vt:lpstr>三极准柔宋</vt:lpstr>
      <vt:lpstr>Office 主题</vt:lpstr>
      <vt:lpstr>1_Office 主题</vt:lpstr>
      <vt:lpstr>Droplet</vt:lpstr>
      <vt:lpstr>1_Facet</vt:lpstr>
      <vt:lpstr>View</vt:lpstr>
      <vt:lpstr>Retrospect</vt:lpstr>
      <vt:lpstr>1_View</vt:lpstr>
      <vt:lpstr>Facet</vt:lpstr>
      <vt:lpstr>Wisp</vt:lpstr>
      <vt:lpstr>Main Event</vt:lpstr>
      <vt:lpstr>1_Wisp</vt:lpstr>
      <vt:lpstr>Banded</vt:lpstr>
      <vt:lpstr>1_Main Event</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Hariish G</dc:creator>
  <cp:lastModifiedBy>Hariish G</cp:lastModifiedBy>
  <cp:revision>26</cp:revision>
  <dcterms:created xsi:type="dcterms:W3CDTF">2021-11-05T10:52:01Z</dcterms:created>
  <dcterms:modified xsi:type="dcterms:W3CDTF">2021-11-19T09:07:27Z</dcterms:modified>
</cp:coreProperties>
</file>