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0C0D"/>
    <a:srgbClr val="1F2427"/>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 KRISHNA M" userId="adaf092d7dc68505" providerId="LiveId" clId="{828DFEA7-A8EB-41F3-9909-6E245AFFE83F}"/>
    <pc:docChg chg="modSld">
      <pc:chgData name="HARI KRISHNA M" userId="adaf092d7dc68505" providerId="LiveId" clId="{828DFEA7-A8EB-41F3-9909-6E245AFFE83F}" dt="2024-07-14T07:24:00.092" v="106"/>
      <pc:docMkLst>
        <pc:docMk/>
      </pc:docMkLst>
      <pc:sldChg chg="modSp mod">
        <pc:chgData name="HARI KRISHNA M" userId="adaf092d7dc68505" providerId="LiveId" clId="{828DFEA7-A8EB-41F3-9909-6E245AFFE83F}" dt="2024-07-14T05:32:36.061" v="56" actId="20577"/>
        <pc:sldMkLst>
          <pc:docMk/>
          <pc:sldMk cId="2475805559" sldId="257"/>
        </pc:sldMkLst>
        <pc:spChg chg="mod">
          <ac:chgData name="HARI KRISHNA M" userId="adaf092d7dc68505" providerId="LiveId" clId="{828DFEA7-A8EB-41F3-9909-6E245AFFE83F}" dt="2024-07-14T05:32:36.061" v="56" actId="20577"/>
          <ac:spMkLst>
            <pc:docMk/>
            <pc:sldMk cId="2475805559" sldId="257"/>
            <ac:spMk id="3" creationId="{835D6E6B-3353-491C-A3C6-F278D6CED8B3}"/>
          </ac:spMkLst>
        </pc:spChg>
      </pc:sldChg>
      <pc:sldChg chg="modSp mod">
        <pc:chgData name="HARI KRISHNA M" userId="adaf092d7dc68505" providerId="LiveId" clId="{828DFEA7-A8EB-41F3-9909-6E245AFFE83F}" dt="2024-07-14T07:24:00.092" v="106"/>
        <pc:sldMkLst>
          <pc:docMk/>
          <pc:sldMk cId="958589618" sldId="266"/>
        </pc:sldMkLst>
        <pc:spChg chg="mod">
          <ac:chgData name="HARI KRISHNA M" userId="adaf092d7dc68505" providerId="LiveId" clId="{828DFEA7-A8EB-41F3-9909-6E245AFFE83F}" dt="2024-07-14T07:24:00.092" v="106"/>
          <ac:spMkLst>
            <pc:docMk/>
            <pc:sldMk cId="958589618" sldId="266"/>
            <ac:spMk id="5" creationId="{CECC38C7-6738-4BE3-9D36-592D242CDAC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dunetfoundation.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7912" y="532930"/>
            <a:ext cx="10993549" cy="513347"/>
          </a:xfrm>
        </p:spPr>
        <p:txBody>
          <a:bodyPr>
            <a:normAutofit fontScale="90000"/>
          </a:bodyPr>
          <a:lstStyle/>
          <a:p>
            <a:r>
              <a:rPr lang="en-GB" sz="3600" dirty="0"/>
              <a:t>Student </a:t>
            </a:r>
            <a:r>
              <a:rPr lang="en-GB" dirty="0"/>
              <a:t>Details</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149854" y="584365"/>
            <a:ext cx="8327553" cy="4035259"/>
          </a:xfrm>
        </p:spPr>
        <p:txBody>
          <a:bodyPr>
            <a:noAutofit/>
          </a:bodyPr>
          <a:lstStyle/>
          <a:p>
            <a:r>
              <a:rPr lang="en-GB" cap="none" dirty="0">
                <a:solidFill>
                  <a:schemeClr val="tx1"/>
                </a:solidFill>
                <a:latin typeface="Arial Rounded MT Bold" panose="020F0704030504030204" pitchFamily="34" charset="0"/>
              </a:rPr>
              <a:t>Name : </a:t>
            </a:r>
            <a:r>
              <a:rPr lang="en-IN" cap="none" dirty="0" err="1">
                <a:solidFill>
                  <a:schemeClr val="tx1"/>
                </a:solidFill>
                <a:latin typeface="Arial Rounded MT Bold" panose="020F0704030504030204" pitchFamily="34" charset="0"/>
              </a:rPr>
              <a:t>Jaswanth</a:t>
            </a:r>
            <a:r>
              <a:rPr lang="en-IN" cap="none" dirty="0">
                <a:solidFill>
                  <a:schemeClr val="tx1"/>
                </a:solidFill>
                <a:latin typeface="Arial Rounded MT Bold" panose="020F0704030504030204" pitchFamily="34" charset="0"/>
              </a:rPr>
              <a:t> </a:t>
            </a:r>
            <a:r>
              <a:rPr lang="en-IN" cap="none" dirty="0" err="1">
                <a:solidFill>
                  <a:schemeClr val="tx1"/>
                </a:solidFill>
                <a:latin typeface="Arial Rounded MT Bold" panose="020F0704030504030204" pitchFamily="34" charset="0"/>
              </a:rPr>
              <a:t>Kavuri</a:t>
            </a:r>
            <a:endParaRPr lang="en-GB" sz="2000" b="1" cap="none" dirty="0">
              <a:solidFill>
                <a:schemeClr val="tx1"/>
              </a:solidFill>
              <a:latin typeface="Californian FB" panose="0207040306080B030204" pitchFamily="18" charset="0"/>
            </a:endParaRPr>
          </a:p>
          <a:p>
            <a:r>
              <a:rPr lang="en-GB" cap="none" dirty="0">
                <a:solidFill>
                  <a:schemeClr val="tx1"/>
                </a:solidFill>
                <a:latin typeface="Arial Rounded MT Bold" panose="020F0704030504030204" pitchFamily="34" charset="0"/>
              </a:rPr>
              <a:t>Skills build email id : </a:t>
            </a:r>
            <a:r>
              <a:rPr lang="en-IN" sz="1800" cap="none" dirty="0">
                <a:solidFill>
                  <a:schemeClr val="tx1"/>
                </a:solidFill>
                <a:latin typeface="Californian FB" panose="0207040306080B030204" pitchFamily="18" charset="0"/>
              </a:rPr>
              <a:t>jaswanthkavuri8@gmail.com</a:t>
            </a:r>
            <a:endParaRPr lang="en-GB" cap="none" dirty="0">
              <a:solidFill>
                <a:schemeClr val="tx1"/>
              </a:solidFill>
              <a:latin typeface="Californian FB" panose="0207040306080B030204" pitchFamily="18" charset="0"/>
            </a:endParaRPr>
          </a:p>
          <a:p>
            <a:r>
              <a:rPr lang="en-GB" cap="none" dirty="0">
                <a:solidFill>
                  <a:schemeClr val="tx1"/>
                </a:solidFill>
                <a:latin typeface="Arial Rounded MT Bold" panose="020F0704030504030204" pitchFamily="34" charset="0"/>
              </a:rPr>
              <a:t>College name :</a:t>
            </a:r>
            <a:r>
              <a:rPr lang="en-GB" cap="none" dirty="0">
                <a:solidFill>
                  <a:schemeClr val="tx1"/>
                </a:solidFill>
                <a:latin typeface="Californian FB" panose="0207040306080B030204" pitchFamily="18" charset="0"/>
              </a:rPr>
              <a:t> SRK INSTITUTE OF TECHNOLOGY</a:t>
            </a:r>
          </a:p>
          <a:p>
            <a:r>
              <a:rPr lang="en-GB" cap="none" dirty="0">
                <a:solidFill>
                  <a:schemeClr val="tx1"/>
                </a:solidFill>
                <a:latin typeface="Arial Rounded MT Bold" panose="020F0704030504030204" pitchFamily="34" charset="0"/>
              </a:rPr>
              <a:t>College State : </a:t>
            </a:r>
            <a:r>
              <a:rPr lang="en-GB" sz="1800" cap="none" dirty="0">
                <a:solidFill>
                  <a:schemeClr val="tx1"/>
                </a:solidFill>
                <a:latin typeface="Californian FB" panose="0207040306080B030204" pitchFamily="18" charset="0"/>
              </a:rPr>
              <a:t>Andhra </a:t>
            </a:r>
            <a:r>
              <a:rPr lang="en-GB" sz="1800" cap="none">
                <a:solidFill>
                  <a:schemeClr val="tx1"/>
                </a:solidFill>
                <a:latin typeface="Californian FB" panose="0207040306080B030204" pitchFamily="18" charset="0"/>
              </a:rPr>
              <a:t>Pradesh </a:t>
            </a:r>
            <a:r>
              <a:rPr lang="en-GB" sz="1800" cap="none">
                <a:solidFill>
                  <a:srgbClr val="070C0D"/>
                </a:solidFill>
                <a:latin typeface="Californian FB" panose="0207040306080B030204" pitchFamily="18" charset="0"/>
              </a:rPr>
              <a:t>  </a:t>
            </a:r>
            <a:r>
              <a:rPr lang="en-GB" sz="2000" cap="none">
                <a:solidFill>
                  <a:srgbClr val="070C0D"/>
                </a:solidFill>
                <a:latin typeface="Californian FB" panose="0207040306080B030204" pitchFamily="18" charset="0"/>
              </a:rPr>
              <a:t>BRANCH:</a:t>
            </a:r>
            <a:r>
              <a:rPr lang="en-GB" sz="1800" cap="none">
                <a:solidFill>
                  <a:srgbClr val="070C0D"/>
                </a:solidFill>
                <a:latin typeface="Californian FB" panose="0207040306080B030204" pitchFamily="18" charset="0"/>
              </a:rPr>
              <a:t>INFORMATION TECHNOLOY</a:t>
            </a:r>
            <a:endParaRPr lang="en-GB" cap="none" dirty="0">
              <a:solidFill>
                <a:schemeClr val="tx1"/>
              </a:solidFill>
              <a:latin typeface="Californian FB" panose="0207040306080B030204" pitchFamily="18" charset="0"/>
            </a:endParaRPr>
          </a:p>
          <a:p>
            <a:r>
              <a:rPr lang="en-GB" cap="none" dirty="0">
                <a:solidFill>
                  <a:schemeClr val="tx1"/>
                </a:solidFill>
                <a:latin typeface="Arial Rounded MT Bold" panose="020F0704030504030204" pitchFamily="34" charset="0"/>
              </a:rPr>
              <a:t>            Artificial Intelligence and Machine Learning </a:t>
            </a:r>
          </a:p>
          <a:p>
            <a:r>
              <a:rPr lang="en-GB" cap="none" dirty="0">
                <a:solidFill>
                  <a:schemeClr val="tx1"/>
                </a:solidFill>
                <a:latin typeface="Arial Rounded MT Bold" panose="020F0704030504030204" pitchFamily="34" charset="0"/>
              </a:rPr>
              <a:t>                                    June 7</a:t>
            </a:r>
            <a:r>
              <a:rPr lang="en-GB" cap="none" baseline="30000" dirty="0">
                <a:solidFill>
                  <a:schemeClr val="tx1"/>
                </a:solidFill>
                <a:latin typeface="Arial Rounded MT Bold" panose="020F0704030504030204" pitchFamily="34" charset="0"/>
              </a:rPr>
              <a:t>th</a:t>
            </a:r>
            <a:r>
              <a:rPr lang="en-GB" cap="none" dirty="0">
                <a:solidFill>
                  <a:schemeClr val="tx1"/>
                </a:solidFill>
                <a:latin typeface="Arial Rounded MT Bold" panose="020F0704030504030204" pitchFamily="34" charset="0"/>
              </a:rPr>
              <a:t> to July 12</a:t>
            </a:r>
            <a:r>
              <a:rPr lang="en-GB" cap="none" baseline="30000" dirty="0">
                <a:solidFill>
                  <a:schemeClr val="tx1"/>
                </a:solidFill>
                <a:latin typeface="Arial Rounded MT Bold" panose="020F0704030504030204" pitchFamily="34" charset="0"/>
              </a:rPr>
              <a:t>th</a:t>
            </a:r>
            <a:r>
              <a:rPr lang="en-GB" cap="none" dirty="0">
                <a:solidFill>
                  <a:schemeClr val="tx1"/>
                </a:solidFill>
                <a:latin typeface="Arial Rounded MT Bold" panose="020F0704030504030204" pitchFamily="34" charset="0"/>
              </a:rPr>
              <a:t> </a:t>
            </a:r>
          </a:p>
          <a:p>
            <a:pPr algn="r"/>
            <a:endParaRPr lang="en-GB" sz="2800" dirty="0">
              <a:solidFill>
                <a:schemeClr val="tx1"/>
              </a:solidFill>
              <a:latin typeface="Arial Rounded MT Bold" panose="020F0704030504030204" pitchFamily="34" charset="0"/>
            </a:endParaRPr>
          </a:p>
          <a:p>
            <a:pPr algn="r"/>
            <a:r>
              <a:rPr lang="en-GB" sz="2800" dirty="0">
                <a:solidFill>
                  <a:schemeClr val="tx1"/>
                </a:solidFill>
                <a:latin typeface="Imprint MT Shadow" panose="04020605060303030202" pitchFamily="82" charset="0"/>
              </a:rPr>
              <a:t>  </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5" name="Content Placeholder 4">
            <a:extLst>
              <a:ext uri="{FF2B5EF4-FFF2-40B4-BE49-F238E27FC236}">
                <a16:creationId xmlns:a16="http://schemas.microsoft.com/office/drawing/2014/main" id="{CECC38C7-6738-4BE3-9D36-592D242CDAC2}"/>
              </a:ext>
            </a:extLst>
          </p:cNvPr>
          <p:cNvSpPr>
            <a:spLocks noGrp="1"/>
          </p:cNvSpPr>
          <p:nvPr>
            <p:ph idx="1"/>
          </p:nvPr>
        </p:nvSpPr>
        <p:spPr>
          <a:xfrm>
            <a:off x="2277767" y="-205486"/>
            <a:ext cx="9744685" cy="3634486"/>
          </a:xfrm>
        </p:spPr>
        <p:txBody>
          <a:bodyPr/>
          <a:lstStyle/>
          <a:p>
            <a:pPr marL="0" indent="0">
              <a:buNone/>
            </a:pPr>
            <a:r>
              <a:rPr lang="en-IN"/>
              <a:t>https://docs.google.com/presentation/d/1BX469ggQCa5rYMfPY1k6syVR-QZJ_dz6/edit?usp=drivesdk&amp;ouid=102466609869612083630&amp;rtpof=true&amp;sd=true</a:t>
            </a:r>
            <a:endParaRPr lang="en-IN"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PROJECT TITLE</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52338"/>
            <a:ext cx="11029615" cy="3978442"/>
          </a:xfrm>
        </p:spPr>
        <p:txBody>
          <a:bodyPr>
            <a:normAutofit/>
          </a:bodyPr>
          <a:lstStyle/>
          <a:p>
            <a:pPr marL="0" indent="0" algn="ctr">
              <a:buNone/>
            </a:pPr>
            <a:r>
              <a:rPr lang="en-US" sz="4800" b="1" i="1" dirty="0">
                <a:solidFill>
                  <a:schemeClr val="tx1"/>
                </a:solidFill>
                <a:latin typeface="Imprint MT Shadow" panose="04020605060303030202" pitchFamily="82" charset="0"/>
              </a:rPr>
              <a:t>Employee Burnout Rate </a:t>
            </a:r>
          </a:p>
          <a:p>
            <a:pPr marL="0" indent="0" algn="ctr">
              <a:buNone/>
            </a:pPr>
            <a:r>
              <a:rPr lang="en-US" sz="4800" b="1" i="1" dirty="0">
                <a:solidFill>
                  <a:schemeClr val="tx1"/>
                </a:solidFill>
                <a:latin typeface="Imprint MT Shadow" panose="04020605060303030202" pitchFamily="82" charset="0"/>
              </a:rPr>
              <a:t>Using </a:t>
            </a:r>
          </a:p>
          <a:p>
            <a:pPr marL="0" indent="0" algn="ctr">
              <a:buNone/>
            </a:pPr>
            <a:r>
              <a:rPr lang="en-US" sz="4800" b="1" i="1" dirty="0">
                <a:solidFill>
                  <a:schemeClr val="tx1"/>
                </a:solidFill>
                <a:latin typeface="Imprint MT Shadow" panose="04020605060303030202" pitchFamily="82" charset="0"/>
              </a:rPr>
              <a:t>Machine Learning</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946484"/>
            <a:ext cx="11029615" cy="5911516"/>
          </a:xfrm>
        </p:spPr>
        <p:txBody>
          <a:bodyPr>
            <a:noAutofit/>
          </a:bodyPr>
          <a:lstStyle/>
          <a:p>
            <a:r>
              <a:rPr lang="en-US" sz="3600" b="1" dirty="0"/>
              <a:t>INTRODUCTION</a:t>
            </a:r>
          </a:p>
          <a:p>
            <a:r>
              <a:rPr lang="en-US" sz="3200" b="1" dirty="0"/>
              <a:t>Who are the end users of this project ?</a:t>
            </a:r>
          </a:p>
          <a:p>
            <a:r>
              <a:rPr lang="en-US" sz="3200" b="1" dirty="0"/>
              <a:t>Your solution and its value proposition</a:t>
            </a:r>
          </a:p>
          <a:p>
            <a:r>
              <a:rPr lang="en-US" sz="3200" b="1" dirty="0"/>
              <a:t>How did you customize the project and make it your own</a:t>
            </a:r>
          </a:p>
          <a:p>
            <a:r>
              <a:rPr lang="en-GB" sz="3200" b="1" dirty="0"/>
              <a:t>Modelling</a:t>
            </a:r>
          </a:p>
          <a:p>
            <a:r>
              <a:rPr lang="en-GB" sz="3200" b="1" dirty="0"/>
              <a:t>Results</a:t>
            </a:r>
            <a:endParaRPr lang="en-US" sz="3200" b="1"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 (Introduction)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716505"/>
            <a:ext cx="11466429" cy="5438274"/>
          </a:xfrm>
        </p:spPr>
        <p:txBody>
          <a:bodyPr>
            <a:normAutofit/>
          </a:bodyPr>
          <a:lstStyle/>
          <a:p>
            <a:r>
              <a:rPr lang="en-US" sz="2400" b="1" i="0" dirty="0">
                <a:solidFill>
                  <a:schemeClr val="tx1"/>
                </a:solidFill>
                <a:effectLst/>
                <a:latin typeface="Arial Narrow" panose="020B0606020202030204" pitchFamily="34" charset="0"/>
              </a:rPr>
              <a:t>Employee burnout is a state of physical, emotional and mental exhaustion caused by excessive and prolonged stress. It can have serious consequences on an individual's well-being and can lead to decreased productivity and job performance. In today's fast-paced and constantly connected world, it is increasingly important to recognize and address the signs of burnout in order to maintain the health and well-being of employees.</a:t>
            </a:r>
          </a:p>
          <a:p>
            <a:r>
              <a:rPr lang="en-US" sz="2400" b="1" dirty="0">
                <a:solidFill>
                  <a:schemeClr val="tx1"/>
                </a:solidFill>
                <a:latin typeface="Arial Narrow" panose="020B0606020202030204" pitchFamily="34" charset="0"/>
              </a:rPr>
              <a:t>This analysis aims to delve deeply into the multifaceted dimensions of employee burnout. We will explore its underlying causes, manifestations, impact on productivity, and implications for organizational health. By examining the latest research, real-world case studies, and expert insights, we seek to uncover the nuanced factors contributing to burnout across different industries and job roles.</a:t>
            </a:r>
            <a:endParaRPr lang="en-US" sz="2400" b="1" i="0" dirty="0">
              <a:solidFill>
                <a:schemeClr val="tx1"/>
              </a:solidFill>
              <a:effectLst/>
              <a:latin typeface="Arial Narrow" panose="020B0606020202030204" pitchFamily="34" charset="0"/>
            </a:endParaRPr>
          </a:p>
          <a:p>
            <a:pPr marL="0" indent="0">
              <a:buNone/>
            </a:pPr>
            <a:endParaRPr lang="en-US" sz="2400" dirty="0">
              <a:solidFill>
                <a:schemeClr val="tx1"/>
              </a:solidFill>
              <a:latin typeface="Arial Narrow" panose="020B0606020202030204" pitchFamily="34" charset="0"/>
            </a:endParaRP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524000"/>
            <a:ext cx="11029615" cy="5117432"/>
          </a:xfrm>
        </p:spPr>
        <p:txBody>
          <a:bodyPr>
            <a:normAutofit/>
          </a:bodyPr>
          <a:lstStyle/>
          <a:p>
            <a:r>
              <a:rPr lang="en-IN" sz="3600" b="1" i="0" u="sng" dirty="0" err="1">
                <a:solidFill>
                  <a:schemeClr val="tx1"/>
                </a:solidFill>
                <a:effectLst/>
                <a:latin typeface="Arial" panose="020B0604020202020204" pitchFamily="34" charset="0"/>
                <a:hlinkClick r:id="rId2">
                  <a:extLst>
                    <a:ext uri="{A12FA001-AC4F-418D-AE19-62706E023703}">
                      <ahyp:hlinkClr xmlns:ahyp="http://schemas.microsoft.com/office/drawing/2018/hyperlinkcolor" val="tx"/>
                    </a:ext>
                  </a:extLst>
                </a:hlinkClick>
              </a:rPr>
              <a:t>Edunet</a:t>
            </a:r>
            <a:r>
              <a:rPr lang="en-IN" sz="3600" b="1" i="0" u="sng" dirty="0">
                <a:solidFill>
                  <a:schemeClr val="tx1"/>
                </a:solidFill>
                <a:effectLst/>
                <a:latin typeface="Arial" panose="020B0604020202020204" pitchFamily="34" charset="0"/>
                <a:hlinkClick r:id="rId2">
                  <a:extLst>
                    <a:ext uri="{A12FA001-AC4F-418D-AE19-62706E023703}">
                      <ahyp:hlinkClr xmlns:ahyp="http://schemas.microsoft.com/office/drawing/2018/hyperlinkcolor" val="tx"/>
                    </a:ext>
                  </a:extLst>
                </a:hlinkClick>
              </a:rPr>
              <a:t> Foundation is the end users of this project this prediction can be useful for this company</a:t>
            </a:r>
          </a:p>
          <a:p>
            <a:pPr algn="l"/>
            <a:endParaRPr lang="en-IN" sz="3600" b="0" i="0" u="sng" dirty="0">
              <a:solidFill>
                <a:schemeClr val="tx1"/>
              </a:solidFill>
              <a:effectLst/>
              <a:latin typeface="Arial Rounded MT Bold" panose="020F0704030504030204" pitchFamily="34" charset="0"/>
              <a:hlinkClick r:id="rId2">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28791" y="129540"/>
            <a:ext cx="11029616" cy="1188720"/>
          </a:xfrm>
        </p:spPr>
        <p:txBody>
          <a:bodyPr anchor="ctr"/>
          <a:lstStyle/>
          <a:p>
            <a:br>
              <a:rPr lang="en-US" sz="2800" dirty="0"/>
            </a:br>
            <a:r>
              <a:rPr lang="en-US" sz="2800" dirty="0"/>
              <a:t>YOUR SOLUTION AND ITS VALUE PROPOSITION</a:t>
            </a:r>
            <a:endParaRPr lang="en-US" dirty="0"/>
          </a:p>
        </p:txBody>
      </p:sp>
      <p:sp>
        <p:nvSpPr>
          <p:cNvPr id="7" name="Content Placeholder 6">
            <a:extLst>
              <a:ext uri="{FF2B5EF4-FFF2-40B4-BE49-F238E27FC236}">
                <a16:creationId xmlns:a16="http://schemas.microsoft.com/office/drawing/2014/main" id="{AB4D46AB-05F3-40F0-8ECD-4EB24ACCAB2B}"/>
              </a:ext>
            </a:extLst>
          </p:cNvPr>
          <p:cNvSpPr>
            <a:spLocks noGrp="1"/>
          </p:cNvSpPr>
          <p:nvPr>
            <p:ph idx="1"/>
          </p:nvPr>
        </p:nvSpPr>
        <p:spPr>
          <a:xfrm>
            <a:off x="514350" y="129541"/>
            <a:ext cx="11096457" cy="7900034"/>
          </a:xfrm>
        </p:spPr>
        <p:txBody>
          <a:bodyPr>
            <a:normAutofit/>
          </a:bodyPr>
          <a:lstStyle/>
          <a:p>
            <a:pPr marL="0" indent="0" algn="l">
              <a:buNone/>
            </a:pPr>
            <a:r>
              <a:rPr lang="en-US" b="1" i="0" dirty="0">
                <a:solidFill>
                  <a:srgbClr val="111111"/>
                </a:solidFill>
                <a:effectLst/>
                <a:latin typeface="Arial Rounded MT Bold" panose="020F0704030504030204" pitchFamily="34" charset="0"/>
              </a:rPr>
              <a:t> Decision Tree Regression Models</a:t>
            </a:r>
            <a:r>
              <a:rPr lang="en-US" b="0" i="0" dirty="0">
                <a:solidFill>
                  <a:srgbClr val="111111"/>
                </a:solidFill>
                <a:effectLst/>
                <a:latin typeface="Arial Rounded MT Bold" panose="020F0704030504030204" pitchFamily="34" charset="0"/>
              </a:rPr>
              <a:t>:</a:t>
            </a:r>
          </a:p>
          <a:p>
            <a:pPr algn="l">
              <a:buFont typeface="Arial" panose="020B0604020202020204" pitchFamily="34" charset="0"/>
              <a:buChar char="•"/>
            </a:pPr>
            <a:r>
              <a:rPr lang="en-US" b="0" i="0" dirty="0">
                <a:solidFill>
                  <a:srgbClr val="111111"/>
                </a:solidFill>
                <a:effectLst/>
                <a:latin typeface="-apple-system"/>
              </a:rPr>
              <a:t>Decision trees are a type of supervised learning algorithm that can be used for regression tasks.</a:t>
            </a:r>
          </a:p>
          <a:p>
            <a:pPr algn="l">
              <a:buFont typeface="Arial" panose="020B0604020202020204" pitchFamily="34" charset="0"/>
              <a:buChar char="•"/>
            </a:pPr>
            <a:r>
              <a:rPr lang="en-US" b="0" i="0" dirty="0">
                <a:solidFill>
                  <a:srgbClr val="111111"/>
                </a:solidFill>
                <a:effectLst/>
                <a:latin typeface="-apple-system"/>
              </a:rPr>
              <a:t>Decision tree models are interpretable and can handle both numerical and categorical data.</a:t>
            </a:r>
          </a:p>
          <a:p>
            <a:pPr marL="0" indent="0" algn="l">
              <a:buNone/>
            </a:pPr>
            <a:r>
              <a:rPr lang="en-US" b="1" i="0" dirty="0">
                <a:solidFill>
                  <a:srgbClr val="111111"/>
                </a:solidFill>
                <a:effectLst/>
                <a:latin typeface="Arial Rounded MT Bold" panose="020F0704030504030204" pitchFamily="34" charset="0"/>
              </a:rPr>
              <a:t> Applying Decision Trees to Burnout Prediction</a:t>
            </a:r>
            <a:r>
              <a:rPr lang="en-US" b="0" i="0" dirty="0">
                <a:solidFill>
                  <a:srgbClr val="111111"/>
                </a:solidFill>
                <a:effectLst/>
                <a:latin typeface="Arial Rounded MT Bold" panose="020F0704030504030204" pitchFamily="34" charset="0"/>
              </a:rPr>
              <a:t>:</a:t>
            </a:r>
          </a:p>
          <a:p>
            <a:pPr marL="873000" lvl="1" indent="-228600">
              <a:buFont typeface="+mj-lt"/>
              <a:buAutoNum type="arabicPeriod"/>
            </a:pPr>
            <a:r>
              <a:rPr lang="en-US" b="1" i="0" dirty="0">
                <a:solidFill>
                  <a:srgbClr val="111111"/>
                </a:solidFill>
                <a:effectLst/>
                <a:latin typeface="-apple-system"/>
              </a:rPr>
              <a:t>Data Collection</a:t>
            </a:r>
            <a:r>
              <a:rPr lang="en-US" b="0" i="0" dirty="0">
                <a:solidFill>
                  <a:srgbClr val="111111"/>
                </a:solidFill>
                <a:effectLst/>
                <a:latin typeface="-apple-system"/>
              </a:rPr>
              <a:t>: Gather relevant data, including features related to work conditions, stress levels, and individual characteristics.</a:t>
            </a:r>
          </a:p>
          <a:p>
            <a:pPr marL="873000" lvl="1" indent="-228600">
              <a:buFont typeface="+mj-lt"/>
              <a:buAutoNum type="arabicPeriod"/>
            </a:pPr>
            <a:r>
              <a:rPr lang="en-US" b="1" i="0" dirty="0">
                <a:solidFill>
                  <a:srgbClr val="111111"/>
                </a:solidFill>
                <a:effectLst/>
                <a:latin typeface="-apple-system"/>
              </a:rPr>
              <a:t>Feature Selection</a:t>
            </a:r>
            <a:r>
              <a:rPr lang="en-US" b="0" i="0" dirty="0">
                <a:solidFill>
                  <a:srgbClr val="111111"/>
                </a:solidFill>
                <a:effectLst/>
                <a:latin typeface="-apple-system"/>
              </a:rPr>
              <a:t>: Choose relevant features (e.g., workload, job satisfaction, sleep quality) to build the model.</a:t>
            </a:r>
          </a:p>
          <a:p>
            <a:pPr marL="873000" lvl="1" indent="-228600">
              <a:buFont typeface="+mj-lt"/>
              <a:buAutoNum type="arabicPeriod"/>
            </a:pPr>
            <a:r>
              <a:rPr lang="en-US" b="1" i="0" dirty="0">
                <a:solidFill>
                  <a:srgbClr val="111111"/>
                </a:solidFill>
                <a:effectLst/>
                <a:latin typeface="-apple-system"/>
              </a:rPr>
              <a:t>Model Training</a:t>
            </a:r>
            <a:r>
              <a:rPr lang="en-US" b="0" i="0" dirty="0">
                <a:solidFill>
                  <a:srgbClr val="111111"/>
                </a:solidFill>
                <a:effectLst/>
                <a:latin typeface="-apple-system"/>
              </a:rPr>
              <a:t>: Train a decision tree regression model using historical data on burnout cases.</a:t>
            </a:r>
          </a:p>
          <a:p>
            <a:pPr marL="873000" lvl="1" indent="-228600">
              <a:buFont typeface="+mj-lt"/>
              <a:buAutoNum type="arabicPeriod"/>
            </a:pPr>
            <a:r>
              <a:rPr lang="en-US" b="1" i="0" dirty="0">
                <a:solidFill>
                  <a:srgbClr val="111111"/>
                </a:solidFill>
                <a:effectLst/>
                <a:latin typeface="-apple-system"/>
              </a:rPr>
              <a:t>Model Evaluation</a:t>
            </a:r>
            <a:r>
              <a:rPr lang="en-US" b="0" i="0" dirty="0">
                <a:solidFill>
                  <a:srgbClr val="111111"/>
                </a:solidFill>
                <a:effectLst/>
                <a:latin typeface="-apple-system"/>
              </a:rPr>
              <a:t>: Assess the model’s performance using metrics like Mean Absolute Error (MAE) or Root Mean Squared Error (RMSE).</a:t>
            </a:r>
          </a:p>
          <a:p>
            <a:pPr marL="873000" lvl="1" indent="-228600">
              <a:buFont typeface="+mj-lt"/>
              <a:buAutoNum type="arabicPeriod"/>
            </a:pPr>
            <a:r>
              <a:rPr lang="en-US" b="1" i="0" dirty="0">
                <a:solidFill>
                  <a:srgbClr val="111111"/>
                </a:solidFill>
                <a:effectLst/>
                <a:latin typeface="-apple-system"/>
              </a:rPr>
              <a:t>Prediction</a:t>
            </a:r>
            <a:r>
              <a:rPr lang="en-US" b="0" i="0" dirty="0">
                <a:solidFill>
                  <a:srgbClr val="111111"/>
                </a:solidFill>
                <a:effectLst/>
                <a:latin typeface="-apple-system"/>
              </a:rPr>
              <a:t>: Use the trained model to predict burnout levels for new employees.</a:t>
            </a:r>
          </a:p>
          <a:p>
            <a:pPr marL="0" indent="0">
              <a:buNone/>
            </a:pPr>
            <a:r>
              <a:rPr lang="en-US" b="1" i="0" dirty="0">
                <a:solidFill>
                  <a:srgbClr val="111111"/>
                </a:solidFill>
                <a:effectLst/>
                <a:latin typeface="Arial Rounded MT Bold" panose="020F0704030504030204" pitchFamily="34" charset="0"/>
              </a:rPr>
              <a:t> Benefits of Decision Tree Models:</a:t>
            </a:r>
          </a:p>
          <a:p>
            <a:r>
              <a:rPr lang="en-IN" b="1" i="0" dirty="0">
                <a:solidFill>
                  <a:srgbClr val="111111"/>
                </a:solidFill>
                <a:effectLst/>
                <a:latin typeface="-apple-system"/>
              </a:rPr>
              <a:t>Interpretability</a:t>
            </a:r>
          </a:p>
          <a:p>
            <a:r>
              <a:rPr lang="en-IN" b="1" i="0" dirty="0">
                <a:solidFill>
                  <a:srgbClr val="111111"/>
                </a:solidFill>
                <a:effectLst/>
                <a:latin typeface="-apple-system"/>
              </a:rPr>
              <a:t>Feature Importance</a:t>
            </a:r>
          </a:p>
          <a:p>
            <a:r>
              <a:rPr lang="en-IN" b="1" i="0" dirty="0">
                <a:solidFill>
                  <a:srgbClr val="111111"/>
                </a:solidFill>
                <a:effectLst/>
                <a:latin typeface="-apple-system"/>
              </a:rPr>
              <a:t>Visual Representation</a:t>
            </a:r>
            <a:endParaRPr lang="en-US" b="1" i="0" dirty="0">
              <a:solidFill>
                <a:srgbClr val="111111"/>
              </a:solidFill>
              <a:effectLst/>
              <a:latin typeface="-apple-system"/>
            </a:endParaRPr>
          </a:p>
          <a:p>
            <a:pPr marL="0" indent="0">
              <a:buNone/>
            </a:pPr>
            <a:endParaRPr lang="en-IN"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pic>
        <p:nvPicPr>
          <p:cNvPr id="5" name="Content Placeholder 4">
            <a:extLst>
              <a:ext uri="{FF2B5EF4-FFF2-40B4-BE49-F238E27FC236}">
                <a16:creationId xmlns:a16="http://schemas.microsoft.com/office/drawing/2014/main" id="{0D471C70-C6E7-45A1-8175-01E7C810088D}"/>
              </a:ext>
            </a:extLst>
          </p:cNvPr>
          <p:cNvPicPr>
            <a:picLocks noGrp="1" noChangeAspect="1"/>
          </p:cNvPicPr>
          <p:nvPr>
            <p:ph idx="1"/>
          </p:nvPr>
        </p:nvPicPr>
        <p:blipFill>
          <a:blip r:embed="rId2"/>
          <a:stretch>
            <a:fillRect/>
          </a:stretch>
        </p:blipFill>
        <p:spPr>
          <a:xfrm>
            <a:off x="581191" y="1443789"/>
            <a:ext cx="11193714" cy="4058653"/>
          </a:xfrm>
        </p:spPr>
      </p:pic>
      <p:sp>
        <p:nvSpPr>
          <p:cNvPr id="6" name="TextBox 5">
            <a:extLst>
              <a:ext uri="{FF2B5EF4-FFF2-40B4-BE49-F238E27FC236}">
                <a16:creationId xmlns:a16="http://schemas.microsoft.com/office/drawing/2014/main" id="{8AEA927F-6BD7-4E0C-990D-9BA1DA9A4682}"/>
              </a:ext>
            </a:extLst>
          </p:cNvPr>
          <p:cNvSpPr txBox="1"/>
          <p:nvPr/>
        </p:nvSpPr>
        <p:spPr>
          <a:xfrm>
            <a:off x="581191" y="5619750"/>
            <a:ext cx="11382209" cy="954107"/>
          </a:xfrm>
          <a:prstGeom prst="rect">
            <a:avLst/>
          </a:prstGeom>
          <a:noFill/>
        </p:spPr>
        <p:txBody>
          <a:bodyPr wrap="square" rtlCol="0">
            <a:spAutoFit/>
          </a:bodyPr>
          <a:lstStyle/>
          <a:p>
            <a:r>
              <a:rPr lang="en-US" sz="2800" dirty="0"/>
              <a:t>Instead of </a:t>
            </a:r>
            <a:r>
              <a:rPr lang="en-US" sz="2800" b="1" dirty="0"/>
              <a:t>Linear Regression model </a:t>
            </a:r>
            <a:r>
              <a:rPr lang="en-US" sz="2800" dirty="0"/>
              <a:t>,I have used </a:t>
            </a:r>
            <a:r>
              <a:rPr lang="en-US" sz="2800" b="1" dirty="0"/>
              <a:t>Decision Tree Regression model</a:t>
            </a:r>
            <a:r>
              <a:rPr lang="en-US" sz="2800" dirty="0"/>
              <a:t> to give the more accurate results</a:t>
            </a:r>
            <a:endParaRPr lang="en-IN" sz="2800"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866273"/>
            <a:ext cx="11029615" cy="6368715"/>
          </a:xfrm>
        </p:spPr>
        <p:txBody>
          <a:bodyPr>
            <a:noAutofit/>
          </a:bodyPr>
          <a:lstStyle/>
          <a:p>
            <a:r>
              <a:rPr lang="en-US" sz="3200" dirty="0"/>
              <a:t>Got the data from the online site.</a:t>
            </a:r>
          </a:p>
          <a:p>
            <a:r>
              <a:rPr lang="en-US" sz="3200" dirty="0"/>
              <a:t>Uploaded the data.</a:t>
            </a:r>
          </a:p>
          <a:p>
            <a:r>
              <a:rPr lang="en-US" sz="3200" dirty="0"/>
              <a:t>Understand the data using the function like Head, Tail etc.</a:t>
            </a:r>
          </a:p>
          <a:p>
            <a:r>
              <a:rPr lang="en-US" sz="3200" dirty="0"/>
              <a:t>Preprocess the data finding null values.</a:t>
            </a:r>
          </a:p>
          <a:p>
            <a:r>
              <a:rPr lang="en-US" sz="3200" dirty="0"/>
              <a:t>Understand the Co relation.</a:t>
            </a:r>
          </a:p>
          <a:p>
            <a:r>
              <a:rPr lang="en-US" sz="3200" dirty="0"/>
              <a:t>Do the visualization.</a:t>
            </a:r>
          </a:p>
          <a:p>
            <a:r>
              <a:rPr lang="en-US" sz="3200" dirty="0"/>
              <a:t>Did the Decision Tree Regression Model Building.</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Results</a:t>
            </a:r>
            <a:endParaRPr lang="en-US" dirty="0"/>
          </a:p>
        </p:txBody>
      </p:sp>
      <p:pic>
        <p:nvPicPr>
          <p:cNvPr id="5" name="Content Placeholder 4">
            <a:extLst>
              <a:ext uri="{FF2B5EF4-FFF2-40B4-BE49-F238E27FC236}">
                <a16:creationId xmlns:a16="http://schemas.microsoft.com/office/drawing/2014/main" id="{01F6C377-97FF-4976-8298-82442233F1D9}"/>
              </a:ext>
            </a:extLst>
          </p:cNvPr>
          <p:cNvPicPr>
            <a:picLocks noGrp="1" noChangeAspect="1"/>
          </p:cNvPicPr>
          <p:nvPr>
            <p:ph idx="1"/>
          </p:nvPr>
        </p:nvPicPr>
        <p:blipFill>
          <a:blip r:embed="rId2"/>
          <a:stretch>
            <a:fillRect/>
          </a:stretch>
        </p:blipFill>
        <p:spPr>
          <a:xfrm>
            <a:off x="2362199" y="1938337"/>
            <a:ext cx="7467600" cy="2981325"/>
          </a:xfr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237</TotalTime>
  <Words>525</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-apple-system</vt:lpstr>
      <vt:lpstr>Arial</vt:lpstr>
      <vt:lpstr>Arial Narrow</vt:lpstr>
      <vt:lpstr>Arial Rounded MT Bold</vt:lpstr>
      <vt:lpstr>Calibri</vt:lpstr>
      <vt:lpstr>Californian FB</vt:lpstr>
      <vt:lpstr>Franklin Gothic Book</vt:lpstr>
      <vt:lpstr>Franklin Gothic Demi</vt:lpstr>
      <vt:lpstr>Imprint MT Shadow</vt:lpstr>
      <vt:lpstr>Wingdings 2</vt:lpstr>
      <vt:lpstr>DividendVTI</vt:lpstr>
      <vt:lpstr>Student Details</vt:lpstr>
      <vt:lpstr>PROJECT TITLE </vt:lpstr>
      <vt:lpstr>AGENDA</vt:lpstr>
      <vt:lpstr>PROJECT  OVERVIEW (Introduction)</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 KRISHNA M</cp:lastModifiedBy>
  <cp:revision>26</cp:revision>
  <dcterms:created xsi:type="dcterms:W3CDTF">2021-05-26T16:50:10Z</dcterms:created>
  <dcterms:modified xsi:type="dcterms:W3CDTF">2024-07-14T07:24:08Z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