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 id="2147483688" r:id="rId2"/>
    <p:sldMasterId id="2147483676" r:id="rId3"/>
  </p:sldMasterIdLst>
  <p:notesMasterIdLst>
    <p:notesMasterId r:id="rId17"/>
  </p:notesMasterIdLst>
  <p:sldIdLst>
    <p:sldId id="289" r:id="rId4"/>
    <p:sldId id="387" r:id="rId5"/>
    <p:sldId id="363" r:id="rId6"/>
    <p:sldId id="391" r:id="rId7"/>
    <p:sldId id="388" r:id="rId8"/>
    <p:sldId id="364" r:id="rId9"/>
    <p:sldId id="390" r:id="rId10"/>
    <p:sldId id="389" r:id="rId11"/>
    <p:sldId id="365" r:id="rId12"/>
    <p:sldId id="392" r:id="rId13"/>
    <p:sldId id="393" r:id="rId14"/>
    <p:sldId id="367" r:id="rId15"/>
    <p:sldId id="259" r:id="rId16"/>
  </p:sldIdLst>
  <p:sldSz cx="12192000" cy="6858000"/>
  <p:notesSz cx="6858000" cy="9144000"/>
  <p:embeddedFontLst>
    <p:embeddedFont>
      <p:font typeface="Montserrat Bold" panose="020B0604020202020204" charset="0"/>
      <p:bold r:id="rId18"/>
    </p:embeddedFont>
    <p:embeddedFont>
      <p:font typeface="Montserrat Light" panose="00000400000000000000" pitchFamily="2" charset="0"/>
      <p:regular r:id="rId19"/>
      <p:italic r:id="rId20"/>
    </p:embeddedFont>
    <p:embeddedFont>
      <p:font typeface="Roboto Slab" pitchFamily="2"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sorterViewPr>
    <p:cViewPr>
      <p:scale>
        <a:sx n="100" d="100"/>
        <a:sy n="100" d="100"/>
      </p:scale>
      <p:origin x="0" y="-10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font" Target="fonts/font2.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3EF3-0F9B-4425-BB72-0BEB5267ED23}"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FCEAAA-9FE9-4C0D-9328-5899C37F98E8}" type="slidenum">
              <a:rPr lang="en-US" smtClean="0"/>
              <a:t>‹#›</a:t>
            </a:fld>
            <a:endParaRPr lang="en-US"/>
          </a:p>
        </p:txBody>
      </p:sp>
    </p:spTree>
    <p:extLst>
      <p:ext uri="{BB962C8B-B14F-4D97-AF65-F5344CB8AC3E}">
        <p14:creationId xmlns:p14="http://schemas.microsoft.com/office/powerpoint/2010/main" val="3746705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3"/>
          <p:cNvGrpSpPr/>
          <p:nvPr userDrawn="1"/>
        </p:nvGrpSpPr>
        <p:grpSpPr>
          <a:xfrm>
            <a:off x="285437" y="265677"/>
            <a:ext cx="11621126" cy="6326646"/>
            <a:chOff x="254476" y="265679"/>
            <a:chExt cx="11621126" cy="6326646"/>
          </a:xfrm>
        </p:grpSpPr>
        <p:sp>
          <p:nvSpPr>
            <p:cNvPr id="8" name="Flowchart: Manual Input 5"/>
            <p:cNvSpPr/>
            <p:nvPr userDrawn="1"/>
          </p:nvSpPr>
          <p:spPr>
            <a:xfrm rot="16200000" flipV="1">
              <a:off x="799317" y="-279162"/>
              <a:ext cx="6326646" cy="7416327"/>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3494"/>
                  </a:moveTo>
                  <a:lnTo>
                    <a:pt x="10000" y="0"/>
                  </a:lnTo>
                  <a:lnTo>
                    <a:pt x="10000" y="10000"/>
                  </a:lnTo>
                  <a:lnTo>
                    <a:pt x="0" y="10000"/>
                  </a:lnTo>
                  <a:lnTo>
                    <a:pt x="0" y="3494"/>
                  </a:ln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sp>
          <p:nvSpPr>
            <p:cNvPr id="12" name="Flowchart: Manual Input 5"/>
            <p:cNvSpPr/>
            <p:nvPr userDrawn="1"/>
          </p:nvSpPr>
          <p:spPr>
            <a:xfrm rot="16200000" flipH="1">
              <a:off x="5594106" y="302528"/>
              <a:ext cx="5550769" cy="7012223"/>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349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3494 h 10000"/>
                <a:gd name="connsiteX0" fmla="*/ 15 w 10015"/>
                <a:gd name="connsiteY0" fmla="*/ 3494 h 10469"/>
                <a:gd name="connsiteX1" fmla="*/ 10015 w 10015"/>
                <a:gd name="connsiteY1" fmla="*/ 0 h 10469"/>
                <a:gd name="connsiteX2" fmla="*/ 10015 w 10015"/>
                <a:gd name="connsiteY2" fmla="*/ 10000 h 10469"/>
                <a:gd name="connsiteX3" fmla="*/ 0 w 10015"/>
                <a:gd name="connsiteY3" fmla="*/ 10469 h 10469"/>
                <a:gd name="connsiteX4" fmla="*/ 15 w 10015"/>
                <a:gd name="connsiteY4" fmla="*/ 3494 h 10469"/>
                <a:gd name="connsiteX0" fmla="*/ 15 w 10015"/>
                <a:gd name="connsiteY0" fmla="*/ 3494 h 10494"/>
                <a:gd name="connsiteX1" fmla="*/ 10015 w 10015"/>
                <a:gd name="connsiteY1" fmla="*/ 0 h 10494"/>
                <a:gd name="connsiteX2" fmla="*/ 9984 w 10015"/>
                <a:gd name="connsiteY2" fmla="*/ 10494 h 10494"/>
                <a:gd name="connsiteX3" fmla="*/ 0 w 10015"/>
                <a:gd name="connsiteY3" fmla="*/ 10469 h 10494"/>
                <a:gd name="connsiteX4" fmla="*/ 15 w 10015"/>
                <a:gd name="connsiteY4" fmla="*/ 3494 h 10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15" h="10494">
                  <a:moveTo>
                    <a:pt x="15" y="3494"/>
                  </a:moveTo>
                  <a:lnTo>
                    <a:pt x="10015" y="0"/>
                  </a:lnTo>
                  <a:cubicBezTo>
                    <a:pt x="10005" y="3498"/>
                    <a:pt x="9994" y="6996"/>
                    <a:pt x="9984" y="10494"/>
                  </a:cubicBezTo>
                  <a:lnTo>
                    <a:pt x="0" y="10469"/>
                  </a:lnTo>
                  <a:lnTo>
                    <a:pt x="15" y="3494"/>
                  </a:lnTo>
                  <a:close/>
                </a:path>
              </a:pathLst>
            </a:custGeom>
            <a:solidFill>
              <a:schemeClr val="tx1">
                <a:lumMod val="65000"/>
                <a:lumOff val="3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grpSp>
      <p:sp>
        <p:nvSpPr>
          <p:cNvPr id="2" name="Title 1"/>
          <p:cNvSpPr>
            <a:spLocks noGrp="1"/>
          </p:cNvSpPr>
          <p:nvPr>
            <p:ph type="ctrTitle"/>
          </p:nvPr>
        </p:nvSpPr>
        <p:spPr>
          <a:xfrm>
            <a:off x="228600" y="1984375"/>
            <a:ext cx="59055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228600" y="4564063"/>
            <a:ext cx="5905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13983" b="37125"/>
          <a:stretch/>
        </p:blipFill>
        <p:spPr>
          <a:xfrm>
            <a:off x="254475" y="3208830"/>
            <a:ext cx="6915786" cy="3375194"/>
          </a:xfrm>
          <a:prstGeom prst="rect">
            <a:avLst/>
          </a:prstGeom>
        </p:spPr>
      </p:pic>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b="28888"/>
          <a:stretch/>
        </p:blipFill>
        <p:spPr>
          <a:xfrm>
            <a:off x="420808" y="423775"/>
            <a:ext cx="2760542" cy="789564"/>
          </a:xfrm>
          <a:prstGeom prst="rect">
            <a:avLst/>
          </a:prstGeom>
        </p:spPr>
      </p:pic>
    </p:spTree>
    <p:extLst>
      <p:ext uri="{BB962C8B-B14F-4D97-AF65-F5344CB8AC3E}">
        <p14:creationId xmlns:p14="http://schemas.microsoft.com/office/powerpoint/2010/main" val="4100441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8181D73-72B9-4F40-AAB3-13A26D710039}"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89495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59EB386-C260-4244-9F22-71C5BEEAC684}"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259018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3F87C7D-74E9-46ED-A87F-311C55ECC35B}"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420546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F6AC6E1-8710-4FFE-A2E3-E9AEBE0B5C21}"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2670059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1941E83-6A45-4B5F-90DA-DAF1AA28FCE9}" type="datetime3">
              <a:rPr kumimoji="0" lang="en-US"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t>2 April 2025</a:t>
            </a:fld>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pic>
        <p:nvPicPr>
          <p:cNvPr id="7" name="Picture 6"/>
          <p:cNvPicPr>
            <a:picLocks noChangeAspect="1"/>
          </p:cNvPicPr>
          <p:nvPr userDrawn="1"/>
        </p:nvPicPr>
        <p:blipFill>
          <a:blip r:embed="rId2"/>
          <a:stretch>
            <a:fillRect/>
          </a:stretch>
        </p:blipFill>
        <p:spPr>
          <a:xfrm>
            <a:off x="9191579" y="92974"/>
            <a:ext cx="2926334" cy="780356"/>
          </a:xfrm>
          <a:prstGeom prst="rect">
            <a:avLst/>
          </a:prstGeom>
        </p:spPr>
      </p:pic>
    </p:spTree>
    <p:extLst>
      <p:ext uri="{BB962C8B-B14F-4D97-AF65-F5344CB8AC3E}">
        <p14:creationId xmlns:p14="http://schemas.microsoft.com/office/powerpoint/2010/main" val="2469190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1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6" name="Rectangle 5"/>
          <p:cNvSpPr/>
          <p:nvPr userDrawn="1"/>
        </p:nvSpPr>
        <p:spPr>
          <a:xfrm>
            <a:off x="123825" y="138112"/>
            <a:ext cx="11944351" cy="6581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cxnSp>
        <p:nvCxnSpPr>
          <p:cNvPr id="11" name="Straight Connector 10"/>
          <p:cNvCxnSpPr/>
          <p:nvPr userDrawn="1"/>
        </p:nvCxnSpPr>
        <p:spPr>
          <a:xfrm>
            <a:off x="403412" y="1049867"/>
            <a:ext cx="1136525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Tree>
    <p:extLst>
      <p:ext uri="{BB962C8B-B14F-4D97-AF65-F5344CB8AC3E}">
        <p14:creationId xmlns:p14="http://schemas.microsoft.com/office/powerpoint/2010/main" val="482987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4AC64-A4F1-1B8A-0AC6-4786A9B97B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B1F2B5-8413-5EB3-B83E-FB83571002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085EC-A9B6-5923-ED6D-895F6E8C457B}"/>
              </a:ext>
            </a:extLst>
          </p:cNvPr>
          <p:cNvSpPr>
            <a:spLocks noGrp="1"/>
          </p:cNvSpPr>
          <p:nvPr>
            <p:ph type="dt" sz="half" idx="10"/>
          </p:nvPr>
        </p:nvSpPr>
        <p:spPr/>
        <p:txBody>
          <a:bodyPr/>
          <a:lstStyle/>
          <a:p>
            <a:fld id="{A6B662C6-8A70-432E-A122-162871335AD1}" type="datetime3">
              <a:rPr lang="en-US" smtClean="0"/>
              <a:t>2 April 2025</a:t>
            </a:fld>
            <a:endParaRPr lang="en-IN"/>
          </a:p>
        </p:txBody>
      </p:sp>
      <p:sp>
        <p:nvSpPr>
          <p:cNvPr id="5" name="Footer Placeholder 4">
            <a:extLst>
              <a:ext uri="{FF2B5EF4-FFF2-40B4-BE49-F238E27FC236}">
                <a16:creationId xmlns:a16="http://schemas.microsoft.com/office/drawing/2014/main" id="{159C7944-D37B-7872-0157-363B93FA4199}"/>
              </a:ext>
            </a:extLst>
          </p:cNvPr>
          <p:cNvSpPr>
            <a:spLocks noGrp="1"/>
          </p:cNvSpPr>
          <p:nvPr>
            <p:ph type="ftr" sz="quarter" idx="11"/>
          </p:nvPr>
        </p:nvSpPr>
        <p:spPr/>
        <p:txBody>
          <a:body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DF0B8F9D-BD9A-C814-1FC1-B509D2613E5A}"/>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8846756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B3BE-F57D-DA7E-5851-6DA98294F5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F319E7-1597-B027-1498-94C3B6A095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96EB0F-2E52-724D-9781-0E75933C503B}"/>
              </a:ext>
            </a:extLst>
          </p:cNvPr>
          <p:cNvSpPr>
            <a:spLocks noGrp="1"/>
          </p:cNvSpPr>
          <p:nvPr>
            <p:ph type="dt" sz="half" idx="10"/>
          </p:nvPr>
        </p:nvSpPr>
        <p:spPr/>
        <p:txBody>
          <a:bodyPr/>
          <a:lstStyle/>
          <a:p>
            <a:fld id="{535C51BE-ECC1-48F5-8723-A0461878BE14}" type="datetime3">
              <a:rPr lang="en-US" smtClean="0"/>
              <a:t>2 April 2025</a:t>
            </a:fld>
            <a:endParaRPr lang="en-IN"/>
          </a:p>
        </p:txBody>
      </p:sp>
      <p:sp>
        <p:nvSpPr>
          <p:cNvPr id="5" name="Footer Placeholder 4">
            <a:extLst>
              <a:ext uri="{FF2B5EF4-FFF2-40B4-BE49-F238E27FC236}">
                <a16:creationId xmlns:a16="http://schemas.microsoft.com/office/drawing/2014/main" id="{C8774792-13F4-3FF3-4F7A-8EED062BA5DC}"/>
              </a:ext>
            </a:extLst>
          </p:cNvPr>
          <p:cNvSpPr>
            <a:spLocks noGrp="1"/>
          </p:cNvSpPr>
          <p:nvPr>
            <p:ph type="ftr" sz="quarter" idx="11"/>
          </p:nvPr>
        </p:nvSpPr>
        <p:spPr/>
        <p:txBody>
          <a:body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88960C60-0F54-2F6B-2CEE-9E0E0156D928}"/>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5002595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984D-EBB1-09FC-80CF-76E77B02C5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D724C25-3780-0A64-BC51-7E73C81F5B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54AC3-B0FD-3951-035E-D08C4C90D8DF}"/>
              </a:ext>
            </a:extLst>
          </p:cNvPr>
          <p:cNvSpPr>
            <a:spLocks noGrp="1"/>
          </p:cNvSpPr>
          <p:nvPr>
            <p:ph type="dt" sz="half" idx="10"/>
          </p:nvPr>
        </p:nvSpPr>
        <p:spPr/>
        <p:txBody>
          <a:bodyPr/>
          <a:lstStyle/>
          <a:p>
            <a:fld id="{76238A72-2DDC-4F0C-A767-031A00DA58F0}" type="datetime3">
              <a:rPr lang="en-US" smtClean="0"/>
              <a:t>2 April 2025</a:t>
            </a:fld>
            <a:endParaRPr lang="en-IN"/>
          </a:p>
        </p:txBody>
      </p:sp>
      <p:sp>
        <p:nvSpPr>
          <p:cNvPr id="5" name="Footer Placeholder 4">
            <a:extLst>
              <a:ext uri="{FF2B5EF4-FFF2-40B4-BE49-F238E27FC236}">
                <a16:creationId xmlns:a16="http://schemas.microsoft.com/office/drawing/2014/main" id="{2322F70A-B226-43F3-56D5-B4DDFE43065A}"/>
              </a:ext>
            </a:extLst>
          </p:cNvPr>
          <p:cNvSpPr>
            <a:spLocks noGrp="1"/>
          </p:cNvSpPr>
          <p:nvPr>
            <p:ph type="ftr" sz="quarter" idx="11"/>
          </p:nvPr>
        </p:nvSpPr>
        <p:spPr/>
        <p:txBody>
          <a:body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043E0301-4A22-9AA8-709D-332E1C901F53}"/>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9722645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3474-1720-0F74-B17B-E84FC50CA5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015A8F-9597-F873-5200-2938A5DCD8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2D42FB-4CF6-A56B-4859-4B6AFA300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327CD2-F085-A433-6B21-C4760E9C0DA0}"/>
              </a:ext>
            </a:extLst>
          </p:cNvPr>
          <p:cNvSpPr>
            <a:spLocks noGrp="1"/>
          </p:cNvSpPr>
          <p:nvPr>
            <p:ph type="dt" sz="half" idx="10"/>
          </p:nvPr>
        </p:nvSpPr>
        <p:spPr/>
        <p:txBody>
          <a:bodyPr/>
          <a:lstStyle/>
          <a:p>
            <a:fld id="{2366CC46-76C0-4E18-84BB-05A13C50C19C}" type="datetime3">
              <a:rPr lang="en-US" smtClean="0"/>
              <a:t>2 April 2025</a:t>
            </a:fld>
            <a:endParaRPr lang="en-IN"/>
          </a:p>
        </p:txBody>
      </p:sp>
      <p:sp>
        <p:nvSpPr>
          <p:cNvPr id="6" name="Footer Placeholder 5">
            <a:extLst>
              <a:ext uri="{FF2B5EF4-FFF2-40B4-BE49-F238E27FC236}">
                <a16:creationId xmlns:a16="http://schemas.microsoft.com/office/drawing/2014/main" id="{271470E5-5BAD-34BF-D5D7-3563FEF90C22}"/>
              </a:ext>
            </a:extLst>
          </p:cNvPr>
          <p:cNvSpPr>
            <a:spLocks noGrp="1"/>
          </p:cNvSpPr>
          <p:nvPr>
            <p:ph type="ftr" sz="quarter" idx="11"/>
          </p:nvPr>
        </p:nvSpPr>
        <p:spPr/>
        <p:txBody>
          <a:bodyPr/>
          <a:lstStyle/>
          <a:p>
            <a:r>
              <a:rPr lang="en-US"/>
              <a:t>REVA Academy for Corporate Excellence – RACE | race.reva.edu.in</a:t>
            </a:r>
            <a:endParaRPr lang="en-IN"/>
          </a:p>
        </p:txBody>
      </p:sp>
      <p:sp>
        <p:nvSpPr>
          <p:cNvPr id="7" name="Slide Number Placeholder 6">
            <a:extLst>
              <a:ext uri="{FF2B5EF4-FFF2-40B4-BE49-F238E27FC236}">
                <a16:creationId xmlns:a16="http://schemas.microsoft.com/office/drawing/2014/main" id="{4F0492B8-D262-2FDF-B614-AB43A7AE82CD}"/>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636394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120002"/>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Roboto Slab"/>
              <a:ea typeface="+mn-ea"/>
              <a:cs typeface="+mn-cs"/>
            </a:endParaRPr>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b="29472"/>
          <a:stretch/>
        </p:blipFill>
        <p:spPr>
          <a:xfrm>
            <a:off x="400639" y="379813"/>
            <a:ext cx="2444161" cy="693336"/>
          </a:xfrm>
          <a:prstGeom prst="rect">
            <a:avLst/>
          </a:prstGeom>
        </p:spPr>
      </p:pic>
      <p:cxnSp>
        <p:nvCxnSpPr>
          <p:cNvPr id="11" name="Straight Connector 10"/>
          <p:cNvCxnSpPr/>
          <p:nvPr userDrawn="1"/>
        </p:nvCxnSpPr>
        <p:spPr>
          <a:xfrm>
            <a:off x="3090333" y="1049867"/>
            <a:ext cx="867833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p:nvPr>
        </p:nvSpPr>
        <p:spPr>
          <a:xfrm>
            <a:off x="3386667" y="379812"/>
            <a:ext cx="8382000" cy="670055"/>
          </a:xfrm>
        </p:spPr>
        <p:txBody>
          <a:bodyPr>
            <a:normAutofit/>
          </a:bodyPr>
          <a:lstStyle>
            <a:lvl1pPr algn="r">
              <a:defRPr sz="3600"/>
            </a:lvl1pPr>
          </a:lstStyle>
          <a:p>
            <a:r>
              <a:rPr lang="en-US" dirty="0"/>
              <a:t>Click to edit Master title style</a:t>
            </a:r>
          </a:p>
        </p:txBody>
      </p:sp>
      <p:sp>
        <p:nvSpPr>
          <p:cNvPr id="5" name="Date Placeholder 4">
            <a:extLst>
              <a:ext uri="{FF2B5EF4-FFF2-40B4-BE49-F238E27FC236}">
                <a16:creationId xmlns:a16="http://schemas.microsoft.com/office/drawing/2014/main" id="{CE7D1A7F-7373-3869-7B19-D11B972020F9}"/>
              </a:ext>
            </a:extLst>
          </p:cNvPr>
          <p:cNvSpPr>
            <a:spLocks noGrp="1"/>
          </p:cNvSpPr>
          <p:nvPr>
            <p:ph type="dt" sz="half" idx="10"/>
          </p:nvPr>
        </p:nvSpPr>
        <p:spPr>
          <a:xfrm>
            <a:off x="254475" y="6382786"/>
            <a:ext cx="2743200" cy="365125"/>
          </a:xfrm>
        </p:spPr>
        <p:txBody>
          <a:bodyPr/>
          <a:lstStyle>
            <a:lvl1pPr>
              <a:defRPr>
                <a:solidFill>
                  <a:schemeClr val="tx1"/>
                </a:solidFill>
              </a:defRPr>
            </a:lvl1pPr>
          </a:lstStyle>
          <a:p>
            <a:pPr>
              <a:defRPr/>
            </a:pPr>
            <a:fld id="{49954A08-F531-4BFB-B155-FB6526D1B190}" type="datetime3">
              <a:rPr lang="en-US" smtClean="0"/>
              <a:t>2 April 2025</a:t>
            </a:fld>
            <a:endParaRPr lang="en-US"/>
          </a:p>
        </p:txBody>
      </p:sp>
      <p:sp>
        <p:nvSpPr>
          <p:cNvPr id="10" name="Slide Number Placeholder 9">
            <a:extLst>
              <a:ext uri="{FF2B5EF4-FFF2-40B4-BE49-F238E27FC236}">
                <a16:creationId xmlns:a16="http://schemas.microsoft.com/office/drawing/2014/main" id="{C78AE685-7A90-7A5D-4D8F-1CB8728E0A51}"/>
              </a:ext>
            </a:extLst>
          </p:cNvPr>
          <p:cNvSpPr>
            <a:spLocks noGrp="1"/>
          </p:cNvSpPr>
          <p:nvPr>
            <p:ph type="sldNum" sz="quarter" idx="12"/>
          </p:nvPr>
        </p:nvSpPr>
        <p:spPr>
          <a:xfrm>
            <a:off x="9194324" y="6382786"/>
            <a:ext cx="2743200" cy="365125"/>
          </a:xfrm>
        </p:spPr>
        <p:txBody>
          <a:bodyPr/>
          <a:lstStyle>
            <a:lvl1pPr>
              <a:defRPr>
                <a:solidFill>
                  <a:schemeClr val="tx1"/>
                </a:solidFill>
              </a:defRPr>
            </a:lvl1pPr>
          </a:lstStyle>
          <a:p>
            <a:pPr>
              <a:defRPr/>
            </a:pPr>
            <a:endParaRPr lang="en-US" dirty="0"/>
          </a:p>
        </p:txBody>
      </p:sp>
      <p:sp>
        <p:nvSpPr>
          <p:cNvPr id="2" name="Footer Placeholder 4">
            <a:extLst>
              <a:ext uri="{FF2B5EF4-FFF2-40B4-BE49-F238E27FC236}">
                <a16:creationId xmlns:a16="http://schemas.microsoft.com/office/drawing/2014/main" id="{84B887BD-4322-C2D5-FA8B-30CE46F751AE}"/>
              </a:ext>
            </a:extLst>
          </p:cNvPr>
          <p:cNvSpPr>
            <a:spLocks noGrp="1"/>
          </p:cNvSpPr>
          <p:nvPr>
            <p:ph type="ftr" sz="quarter" idx="3"/>
          </p:nvPr>
        </p:nvSpPr>
        <p:spPr>
          <a:xfrm>
            <a:off x="3174023" y="6382785"/>
            <a:ext cx="5811715" cy="365125"/>
          </a:xfrm>
          <a:prstGeom prst="rect">
            <a:avLst/>
          </a:prstGeom>
        </p:spPr>
        <p:txBody>
          <a:bodyPr vert="horz" lIns="91440" tIns="45720" rIns="91440" bIns="45720" rtlCol="0" anchor="ctr"/>
          <a:lstStyle>
            <a:lvl1pPr algn="ctr">
              <a:defRPr sz="1200">
                <a:solidFill>
                  <a:schemeClr val="tx1"/>
                </a:solidFill>
              </a:defRPr>
            </a:lvl1pPr>
          </a:lstStyle>
          <a:p>
            <a:pPr>
              <a:defRPr/>
            </a:pPr>
            <a:r>
              <a:rPr lang="en-US"/>
              <a:t>REVA Academy for Corporate Excellence – RACE | race.reva.edu.in</a:t>
            </a:r>
            <a:endParaRPr lang="en-US" dirty="0"/>
          </a:p>
        </p:txBody>
      </p:sp>
    </p:spTree>
    <p:extLst>
      <p:ext uri="{BB962C8B-B14F-4D97-AF65-F5344CB8AC3E}">
        <p14:creationId xmlns:p14="http://schemas.microsoft.com/office/powerpoint/2010/main" val="6419854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1B646-8096-67E5-4529-BDB03D9A388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AAAA4A-47B0-B186-D66C-512D48A55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2F622B-39F0-438B-DE66-A663E1714D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C4984E-0678-0232-E59D-C531B6EB17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3725E2-31E5-81AE-22CD-2CF48F4BC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B4A57D5-B59F-AA5C-531D-FDF65C1009DA}"/>
              </a:ext>
            </a:extLst>
          </p:cNvPr>
          <p:cNvSpPr>
            <a:spLocks noGrp="1"/>
          </p:cNvSpPr>
          <p:nvPr>
            <p:ph type="dt" sz="half" idx="10"/>
          </p:nvPr>
        </p:nvSpPr>
        <p:spPr/>
        <p:txBody>
          <a:bodyPr/>
          <a:lstStyle/>
          <a:p>
            <a:fld id="{B83DFB99-E076-4686-8771-D9C9ED280317}" type="datetime3">
              <a:rPr lang="en-US" smtClean="0"/>
              <a:t>2 April 2025</a:t>
            </a:fld>
            <a:endParaRPr lang="en-IN"/>
          </a:p>
        </p:txBody>
      </p:sp>
      <p:sp>
        <p:nvSpPr>
          <p:cNvPr id="8" name="Footer Placeholder 7">
            <a:extLst>
              <a:ext uri="{FF2B5EF4-FFF2-40B4-BE49-F238E27FC236}">
                <a16:creationId xmlns:a16="http://schemas.microsoft.com/office/drawing/2014/main" id="{08848A68-6C29-6841-3EA0-D24768818D93}"/>
              </a:ext>
            </a:extLst>
          </p:cNvPr>
          <p:cNvSpPr>
            <a:spLocks noGrp="1"/>
          </p:cNvSpPr>
          <p:nvPr>
            <p:ph type="ftr" sz="quarter" idx="11"/>
          </p:nvPr>
        </p:nvSpPr>
        <p:spPr/>
        <p:txBody>
          <a:bodyPr/>
          <a:lstStyle/>
          <a:p>
            <a:r>
              <a:rPr lang="en-US"/>
              <a:t>REVA Academy for Corporate Excellence – RACE | race.reva.edu.in</a:t>
            </a:r>
            <a:endParaRPr lang="en-IN"/>
          </a:p>
        </p:txBody>
      </p:sp>
      <p:sp>
        <p:nvSpPr>
          <p:cNvPr id="9" name="Slide Number Placeholder 8">
            <a:extLst>
              <a:ext uri="{FF2B5EF4-FFF2-40B4-BE49-F238E27FC236}">
                <a16:creationId xmlns:a16="http://schemas.microsoft.com/office/drawing/2014/main" id="{772F046F-B9C5-2135-5E78-55B99B64A148}"/>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3340873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12CE-8E63-DE47-926A-2806046A57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88DACC-A9CF-25B8-FADB-EF71DAB09B5D}"/>
              </a:ext>
            </a:extLst>
          </p:cNvPr>
          <p:cNvSpPr>
            <a:spLocks noGrp="1"/>
          </p:cNvSpPr>
          <p:nvPr>
            <p:ph type="dt" sz="half" idx="10"/>
          </p:nvPr>
        </p:nvSpPr>
        <p:spPr/>
        <p:txBody>
          <a:bodyPr/>
          <a:lstStyle/>
          <a:p>
            <a:fld id="{133C4A86-EE5E-430A-B201-DD153C1D7118}" type="datetime3">
              <a:rPr lang="en-US" smtClean="0"/>
              <a:t>2 April 2025</a:t>
            </a:fld>
            <a:endParaRPr lang="en-IN"/>
          </a:p>
        </p:txBody>
      </p:sp>
      <p:sp>
        <p:nvSpPr>
          <p:cNvPr id="4" name="Footer Placeholder 3">
            <a:extLst>
              <a:ext uri="{FF2B5EF4-FFF2-40B4-BE49-F238E27FC236}">
                <a16:creationId xmlns:a16="http://schemas.microsoft.com/office/drawing/2014/main" id="{F0E3D948-3FD6-54EB-FA88-0A79DFDE04C2}"/>
              </a:ext>
            </a:extLst>
          </p:cNvPr>
          <p:cNvSpPr>
            <a:spLocks noGrp="1"/>
          </p:cNvSpPr>
          <p:nvPr>
            <p:ph type="ftr" sz="quarter" idx="11"/>
          </p:nvPr>
        </p:nvSpPr>
        <p:spPr/>
        <p:txBody>
          <a:bodyPr/>
          <a:lstStyle/>
          <a:p>
            <a:r>
              <a:rPr lang="en-US"/>
              <a:t>REVA Academy for Corporate Excellence – RACE | race.reva.edu.in</a:t>
            </a:r>
            <a:endParaRPr lang="en-IN"/>
          </a:p>
        </p:txBody>
      </p:sp>
      <p:sp>
        <p:nvSpPr>
          <p:cNvPr id="5" name="Slide Number Placeholder 4">
            <a:extLst>
              <a:ext uri="{FF2B5EF4-FFF2-40B4-BE49-F238E27FC236}">
                <a16:creationId xmlns:a16="http://schemas.microsoft.com/office/drawing/2014/main" id="{7B42A27F-E85E-D7BE-820F-5D7F4EA3A5D6}"/>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3287177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C4A645-4076-0DD1-F21F-7DA2E7DBEC8E}"/>
              </a:ext>
            </a:extLst>
          </p:cNvPr>
          <p:cNvSpPr>
            <a:spLocks noGrp="1"/>
          </p:cNvSpPr>
          <p:nvPr>
            <p:ph type="dt" sz="half" idx="10"/>
          </p:nvPr>
        </p:nvSpPr>
        <p:spPr/>
        <p:txBody>
          <a:bodyPr/>
          <a:lstStyle/>
          <a:p>
            <a:fld id="{BA0F3B7A-C703-449C-9BCB-CEBE69179CE9}" type="datetime3">
              <a:rPr lang="en-US" smtClean="0"/>
              <a:t>2 April 2025</a:t>
            </a:fld>
            <a:endParaRPr lang="en-IN"/>
          </a:p>
        </p:txBody>
      </p:sp>
      <p:sp>
        <p:nvSpPr>
          <p:cNvPr id="3" name="Footer Placeholder 2">
            <a:extLst>
              <a:ext uri="{FF2B5EF4-FFF2-40B4-BE49-F238E27FC236}">
                <a16:creationId xmlns:a16="http://schemas.microsoft.com/office/drawing/2014/main" id="{8C396299-65B8-236C-5185-326DF6281CE8}"/>
              </a:ext>
            </a:extLst>
          </p:cNvPr>
          <p:cNvSpPr>
            <a:spLocks noGrp="1"/>
          </p:cNvSpPr>
          <p:nvPr>
            <p:ph type="ftr" sz="quarter" idx="11"/>
          </p:nvPr>
        </p:nvSpPr>
        <p:spPr/>
        <p:txBody>
          <a:bodyPr/>
          <a:lstStyle/>
          <a:p>
            <a:r>
              <a:rPr lang="en-US"/>
              <a:t>REVA Academy for Corporate Excellence – RACE | race.reva.edu.in</a:t>
            </a:r>
            <a:endParaRPr lang="en-IN"/>
          </a:p>
        </p:txBody>
      </p:sp>
      <p:sp>
        <p:nvSpPr>
          <p:cNvPr id="4" name="Slide Number Placeholder 3">
            <a:extLst>
              <a:ext uri="{FF2B5EF4-FFF2-40B4-BE49-F238E27FC236}">
                <a16:creationId xmlns:a16="http://schemas.microsoft.com/office/drawing/2014/main" id="{D82C14A8-2899-01EE-55FF-D21207C4938D}"/>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16406766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489C4-3A76-6231-0EB8-B7C0DF9B0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0766E-B614-6E76-EE88-55095546D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F98D78-1D4B-6D37-81ED-B8EA60969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49C743-95E7-DA77-7E6B-91D4BDC2902D}"/>
              </a:ext>
            </a:extLst>
          </p:cNvPr>
          <p:cNvSpPr>
            <a:spLocks noGrp="1"/>
          </p:cNvSpPr>
          <p:nvPr>
            <p:ph type="dt" sz="half" idx="10"/>
          </p:nvPr>
        </p:nvSpPr>
        <p:spPr/>
        <p:txBody>
          <a:bodyPr/>
          <a:lstStyle/>
          <a:p>
            <a:fld id="{DA96A2E3-21D6-49A4-B7BE-5081A6C2E030}" type="datetime3">
              <a:rPr lang="en-US" smtClean="0"/>
              <a:t>2 April 2025</a:t>
            </a:fld>
            <a:endParaRPr lang="en-IN"/>
          </a:p>
        </p:txBody>
      </p:sp>
      <p:sp>
        <p:nvSpPr>
          <p:cNvPr id="6" name="Footer Placeholder 5">
            <a:extLst>
              <a:ext uri="{FF2B5EF4-FFF2-40B4-BE49-F238E27FC236}">
                <a16:creationId xmlns:a16="http://schemas.microsoft.com/office/drawing/2014/main" id="{2B7D41F0-E639-1C42-61E6-67955F562A96}"/>
              </a:ext>
            </a:extLst>
          </p:cNvPr>
          <p:cNvSpPr>
            <a:spLocks noGrp="1"/>
          </p:cNvSpPr>
          <p:nvPr>
            <p:ph type="ftr" sz="quarter" idx="11"/>
          </p:nvPr>
        </p:nvSpPr>
        <p:spPr/>
        <p:txBody>
          <a:bodyPr/>
          <a:lstStyle/>
          <a:p>
            <a:r>
              <a:rPr lang="en-US"/>
              <a:t>REVA Academy for Corporate Excellence – RACE | race.reva.edu.in</a:t>
            </a:r>
            <a:endParaRPr lang="en-IN"/>
          </a:p>
        </p:txBody>
      </p:sp>
      <p:sp>
        <p:nvSpPr>
          <p:cNvPr id="7" name="Slide Number Placeholder 6">
            <a:extLst>
              <a:ext uri="{FF2B5EF4-FFF2-40B4-BE49-F238E27FC236}">
                <a16:creationId xmlns:a16="http://schemas.microsoft.com/office/drawing/2014/main" id="{C22EF771-7E4C-27D5-A567-4DF5D5BF6DAE}"/>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1201811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3586A-A7F3-4A9F-305E-21667DAD2E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1AD13B-C499-3285-F0C2-B5D8500EB8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567E8D0-3A04-7DF5-1548-144A954F01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F97146-77A6-BBD1-81B6-2FBA1D87B082}"/>
              </a:ext>
            </a:extLst>
          </p:cNvPr>
          <p:cNvSpPr>
            <a:spLocks noGrp="1"/>
          </p:cNvSpPr>
          <p:nvPr>
            <p:ph type="dt" sz="half" idx="10"/>
          </p:nvPr>
        </p:nvSpPr>
        <p:spPr/>
        <p:txBody>
          <a:bodyPr/>
          <a:lstStyle/>
          <a:p>
            <a:fld id="{693C6AB8-E909-429F-ABE1-7FDF375A8A24}" type="datetime3">
              <a:rPr lang="en-US" smtClean="0"/>
              <a:t>2 April 2025</a:t>
            </a:fld>
            <a:endParaRPr lang="en-IN"/>
          </a:p>
        </p:txBody>
      </p:sp>
      <p:sp>
        <p:nvSpPr>
          <p:cNvPr id="6" name="Footer Placeholder 5">
            <a:extLst>
              <a:ext uri="{FF2B5EF4-FFF2-40B4-BE49-F238E27FC236}">
                <a16:creationId xmlns:a16="http://schemas.microsoft.com/office/drawing/2014/main" id="{BAD01874-D9CC-80C3-6645-94CF4362A3CB}"/>
              </a:ext>
            </a:extLst>
          </p:cNvPr>
          <p:cNvSpPr>
            <a:spLocks noGrp="1"/>
          </p:cNvSpPr>
          <p:nvPr>
            <p:ph type="ftr" sz="quarter" idx="11"/>
          </p:nvPr>
        </p:nvSpPr>
        <p:spPr/>
        <p:txBody>
          <a:bodyPr/>
          <a:lstStyle/>
          <a:p>
            <a:r>
              <a:rPr lang="en-US"/>
              <a:t>REVA Academy for Corporate Excellence – RACE | race.reva.edu.in</a:t>
            </a:r>
            <a:endParaRPr lang="en-IN"/>
          </a:p>
        </p:txBody>
      </p:sp>
      <p:sp>
        <p:nvSpPr>
          <p:cNvPr id="7" name="Slide Number Placeholder 6">
            <a:extLst>
              <a:ext uri="{FF2B5EF4-FFF2-40B4-BE49-F238E27FC236}">
                <a16:creationId xmlns:a16="http://schemas.microsoft.com/office/drawing/2014/main" id="{05CACB1A-E2BD-5A9B-ACEB-ACE55378A27C}"/>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20233519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48CF-E4AA-AE25-988E-9AF6DED051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AE07B0-B5FB-7F01-D1C7-8FD401701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CF934E-37C1-DF05-2785-927F20E5C83A}"/>
              </a:ext>
            </a:extLst>
          </p:cNvPr>
          <p:cNvSpPr>
            <a:spLocks noGrp="1"/>
          </p:cNvSpPr>
          <p:nvPr>
            <p:ph type="dt" sz="half" idx="10"/>
          </p:nvPr>
        </p:nvSpPr>
        <p:spPr/>
        <p:txBody>
          <a:bodyPr/>
          <a:lstStyle/>
          <a:p>
            <a:fld id="{5E53A0AB-A797-49F1-91CA-409B68B2BAD3}" type="datetime3">
              <a:rPr lang="en-US" smtClean="0"/>
              <a:t>2 April 2025</a:t>
            </a:fld>
            <a:endParaRPr lang="en-IN"/>
          </a:p>
        </p:txBody>
      </p:sp>
      <p:sp>
        <p:nvSpPr>
          <p:cNvPr id="5" name="Footer Placeholder 4">
            <a:extLst>
              <a:ext uri="{FF2B5EF4-FFF2-40B4-BE49-F238E27FC236}">
                <a16:creationId xmlns:a16="http://schemas.microsoft.com/office/drawing/2014/main" id="{2186E886-8046-0491-18E0-C7DA49967E7F}"/>
              </a:ext>
            </a:extLst>
          </p:cNvPr>
          <p:cNvSpPr>
            <a:spLocks noGrp="1"/>
          </p:cNvSpPr>
          <p:nvPr>
            <p:ph type="ftr" sz="quarter" idx="11"/>
          </p:nvPr>
        </p:nvSpPr>
        <p:spPr/>
        <p:txBody>
          <a:body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17AE8017-6C16-A82D-097D-828555708C9A}"/>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36648373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2A64DB-7E8E-77AA-AABA-01287D38E8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E38464-7BCC-168D-22E1-3396237C3F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CF9B8F-0D16-DFC3-1252-12480851D0A4}"/>
              </a:ext>
            </a:extLst>
          </p:cNvPr>
          <p:cNvSpPr>
            <a:spLocks noGrp="1"/>
          </p:cNvSpPr>
          <p:nvPr>
            <p:ph type="dt" sz="half" idx="10"/>
          </p:nvPr>
        </p:nvSpPr>
        <p:spPr/>
        <p:txBody>
          <a:bodyPr/>
          <a:lstStyle/>
          <a:p>
            <a:fld id="{4DAD4285-B41F-4602-8FE6-74B6B1A68E7C}" type="datetime3">
              <a:rPr lang="en-US" smtClean="0"/>
              <a:t>2 April 2025</a:t>
            </a:fld>
            <a:endParaRPr lang="en-IN"/>
          </a:p>
        </p:txBody>
      </p:sp>
      <p:sp>
        <p:nvSpPr>
          <p:cNvPr id="5" name="Footer Placeholder 4">
            <a:extLst>
              <a:ext uri="{FF2B5EF4-FFF2-40B4-BE49-F238E27FC236}">
                <a16:creationId xmlns:a16="http://schemas.microsoft.com/office/drawing/2014/main" id="{5331CA6E-6281-CC49-2B16-DD159250C466}"/>
              </a:ext>
            </a:extLst>
          </p:cNvPr>
          <p:cNvSpPr>
            <a:spLocks noGrp="1"/>
          </p:cNvSpPr>
          <p:nvPr>
            <p:ph type="ftr" sz="quarter" idx="11"/>
          </p:nvPr>
        </p:nvSpPr>
        <p:spPr/>
        <p:txBody>
          <a:body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EDB0E7C1-2CA7-5D69-31E0-2E3ED2E15554}"/>
              </a:ext>
            </a:extLst>
          </p:cNvPr>
          <p:cNvSpPr>
            <a:spLocks noGrp="1"/>
          </p:cNvSpPr>
          <p:nvPr>
            <p:ph type="sldNum" sz="quarter" idx="12"/>
          </p:nvPr>
        </p:nvSpPr>
        <p:spPr/>
        <p:txBody>
          <a:bodyPr/>
          <a:lstStyle/>
          <a:p>
            <a:fld id="{7F57AB3F-FF13-4C22-A1FE-9E11B92D325E}" type="slidenum">
              <a:rPr lang="en-IN" smtClean="0"/>
              <a:t>‹#›</a:t>
            </a:fld>
            <a:endParaRPr lang="en-IN"/>
          </a:p>
        </p:txBody>
      </p:sp>
    </p:spTree>
    <p:extLst>
      <p:ext uri="{BB962C8B-B14F-4D97-AF65-F5344CB8AC3E}">
        <p14:creationId xmlns:p14="http://schemas.microsoft.com/office/powerpoint/2010/main" val="6657071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2_01" preserve="1" userDrawn="1">
  <p:cSld name="2_01">
    <p:spTree>
      <p:nvGrpSpPr>
        <p:cNvPr id="1" name="Shape 12"/>
        <p:cNvGrpSpPr/>
        <p:nvPr/>
      </p:nvGrpSpPr>
      <p:grpSpPr>
        <a:xfrm>
          <a:off x="0" y="0"/>
          <a:ext cx="0" cy="0"/>
          <a:chOff x="0" y="0"/>
          <a:chExt cx="0" cy="0"/>
        </a:xfrm>
      </p:grpSpPr>
      <p:cxnSp>
        <p:nvCxnSpPr>
          <p:cNvPr id="12" name="Straight Connector 11"/>
          <p:cNvCxnSpPr/>
          <p:nvPr userDrawn="1"/>
        </p:nvCxnSpPr>
        <p:spPr>
          <a:xfrm>
            <a:off x="197815" y="1166622"/>
            <a:ext cx="117963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514882" y="393267"/>
            <a:ext cx="6479305" cy="492443"/>
          </a:xfrm>
          <a:prstGeom prst="rect">
            <a:avLst/>
          </a:prstGeom>
          <a:noFill/>
        </p:spPr>
        <p:txBody>
          <a:bodyPr wrap="square" rtlCol="0">
            <a:spAutoFit/>
          </a:bodyPr>
          <a:lstStyle/>
          <a:p>
            <a:pPr algn="r"/>
            <a:r>
              <a:rPr lang="en-IN" sz="1400" dirty="0">
                <a:latin typeface="+mj-lt"/>
              </a:rPr>
              <a:t>REVA Academy</a:t>
            </a:r>
            <a:r>
              <a:rPr lang="en-IN" sz="1400" baseline="0" dirty="0">
                <a:latin typeface="+mj-lt"/>
              </a:rPr>
              <a:t> for Corporate Excellence</a:t>
            </a:r>
          </a:p>
          <a:p>
            <a:pPr algn="r"/>
            <a:r>
              <a:rPr lang="en-IN" sz="1200" baseline="0" dirty="0">
                <a:latin typeface="+mj-lt"/>
              </a:rPr>
              <a:t>www.race.reva.edu.in </a:t>
            </a:r>
            <a:endParaRPr lang="en-IN" sz="1200" dirty="0">
              <a:latin typeface="+mj-lt"/>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815" y="143294"/>
            <a:ext cx="2444405" cy="946221"/>
          </a:xfrm>
          <a:prstGeom prst="rect">
            <a:avLst/>
          </a:prstGeom>
        </p:spPr>
      </p:pic>
    </p:spTree>
    <p:extLst>
      <p:ext uri="{BB962C8B-B14F-4D97-AF65-F5344CB8AC3E}">
        <p14:creationId xmlns:p14="http://schemas.microsoft.com/office/powerpoint/2010/main" val="1599128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778893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ooter Placeholder 4"/>
          <p:cNvSpPr>
            <a:spLocks noGrp="1"/>
          </p:cNvSpPr>
          <p:nvPr>
            <p:ph type="ftr" sz="quarter" idx="3"/>
          </p:nvPr>
        </p:nvSpPr>
        <p:spPr>
          <a:xfrm>
            <a:off x="0" y="6555993"/>
            <a:ext cx="3840480" cy="302007"/>
          </a:xfrm>
          <a:prstGeom prst="rect">
            <a:avLst/>
          </a:prstGeom>
          <a:solidFill>
            <a:schemeClr val="bg1"/>
          </a:solidFill>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IN"/>
              <a:t>REVA Academy for Corporate Excellence – RACE | race.reva.edu.in</a:t>
            </a:r>
            <a:endParaRPr lang="en-US" dirty="0"/>
          </a:p>
        </p:txBody>
      </p:sp>
    </p:spTree>
    <p:extLst>
      <p:ext uri="{BB962C8B-B14F-4D97-AF65-F5344CB8AC3E}">
        <p14:creationId xmlns:p14="http://schemas.microsoft.com/office/powerpoint/2010/main" val="2060136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359785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spTree>
    <p:extLst>
      <p:ext uri="{BB962C8B-B14F-4D97-AF65-F5344CB8AC3E}">
        <p14:creationId xmlns:p14="http://schemas.microsoft.com/office/powerpoint/2010/main" val="32528660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lvl1pPr>
              <a:defRPr>
                <a:latin typeface="Arial" panose="020B0604020202020204" pitchFamily="34" charset="0"/>
                <a:cs typeface="Arial" panose="020B0604020202020204" pitchFamily="34" charset="0"/>
              </a:defRPr>
            </a:lvl1pPr>
          </a:lstStyle>
          <a:p>
            <a:fld id="{0D0CCA17-D100-45DE-A2F3-E686E13D4486}" type="slidenum">
              <a:rPr lang="en-US" smtClean="0"/>
              <a:pPr/>
              <a:t>‹#›</a:t>
            </a:fld>
            <a:endParaRPr lang="en-US"/>
          </a:p>
        </p:txBody>
      </p:sp>
      <p:pic>
        <p:nvPicPr>
          <p:cNvPr id="8" name="Picture 7"/>
          <p:cNvPicPr>
            <a:picLocks noChangeAspect="1"/>
          </p:cNvPicPr>
          <p:nvPr userDrawn="1"/>
        </p:nvPicPr>
        <p:blipFill>
          <a:blip r:embed="rId2"/>
          <a:stretch>
            <a:fillRect/>
          </a:stretch>
        </p:blipFill>
        <p:spPr>
          <a:xfrm>
            <a:off x="9540239" y="16774"/>
            <a:ext cx="2577673" cy="687380"/>
          </a:xfrm>
          <a:prstGeom prst="rect">
            <a:avLst/>
          </a:prstGeom>
        </p:spPr>
      </p:pic>
      <p:sp>
        <p:nvSpPr>
          <p:cNvPr id="9" name="Footer Placeholder 4"/>
          <p:cNvSpPr>
            <a:spLocks noGrp="1"/>
          </p:cNvSpPr>
          <p:nvPr>
            <p:ph type="ftr" sz="quarter" idx="3"/>
          </p:nvPr>
        </p:nvSpPr>
        <p:spPr>
          <a:xfrm>
            <a:off x="0" y="6555993"/>
            <a:ext cx="3840480" cy="302007"/>
          </a:xfrm>
          <a:prstGeom prst="rect">
            <a:avLst/>
          </a:prstGeom>
          <a:solidFill>
            <a:schemeClr val="bg1"/>
          </a:solidFill>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IN"/>
              <a:t>REVA Academy for Corporate Excellence – RACE | race.reva.edu.in</a:t>
            </a:r>
            <a:endParaRPr lang="en-US" dirty="0"/>
          </a:p>
        </p:txBody>
      </p:sp>
    </p:spTree>
    <p:extLst>
      <p:ext uri="{BB962C8B-B14F-4D97-AF65-F5344CB8AC3E}">
        <p14:creationId xmlns:p14="http://schemas.microsoft.com/office/powerpoint/2010/main" val="290867199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p:cNvPicPr>
            <a:picLocks noChangeAspect="1"/>
          </p:cNvPicPr>
          <p:nvPr userDrawn="1"/>
        </p:nvPicPr>
        <p:blipFill>
          <a:blip r:embed="rId2"/>
          <a:stretch>
            <a:fillRect/>
          </a:stretch>
        </p:blipFill>
        <p:spPr>
          <a:xfrm>
            <a:off x="9631680" y="1534"/>
            <a:ext cx="2566262" cy="684266"/>
          </a:xfrm>
          <a:prstGeom prst="rect">
            <a:avLst/>
          </a:prstGeom>
        </p:spPr>
      </p:pic>
      <p:sp>
        <p:nvSpPr>
          <p:cNvPr id="9" name="Footer Placeholder 4"/>
          <p:cNvSpPr>
            <a:spLocks noGrp="1"/>
          </p:cNvSpPr>
          <p:nvPr>
            <p:ph type="ftr" sz="quarter" idx="10"/>
          </p:nvPr>
        </p:nvSpPr>
        <p:spPr>
          <a:xfrm>
            <a:off x="0" y="6555993"/>
            <a:ext cx="3840480" cy="302007"/>
          </a:xfrm>
          <a:prstGeom prst="rect">
            <a:avLst/>
          </a:prstGeom>
          <a:solidFill>
            <a:schemeClr val="bg1"/>
          </a:solidFill>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IN"/>
              <a:t>REVA Academy for Corporate Excellence – RACE | race.reva.edu.in</a:t>
            </a:r>
            <a:endParaRPr lang="en-US" dirty="0"/>
          </a:p>
        </p:txBody>
      </p:sp>
    </p:spTree>
    <p:extLst>
      <p:ext uri="{BB962C8B-B14F-4D97-AF65-F5344CB8AC3E}">
        <p14:creationId xmlns:p14="http://schemas.microsoft.com/office/powerpoint/2010/main" val="11391503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6" name="Picture 5"/>
          <p:cNvPicPr>
            <a:picLocks noChangeAspect="1"/>
          </p:cNvPicPr>
          <p:nvPr userDrawn="1"/>
        </p:nvPicPr>
        <p:blipFill>
          <a:blip r:embed="rId2"/>
          <a:stretch>
            <a:fillRect/>
          </a:stretch>
        </p:blipFill>
        <p:spPr>
          <a:xfrm>
            <a:off x="9707879" y="32014"/>
            <a:ext cx="2407921" cy="642113"/>
          </a:xfrm>
          <a:prstGeom prst="rect">
            <a:avLst/>
          </a:prstGeom>
        </p:spPr>
      </p:pic>
      <p:sp>
        <p:nvSpPr>
          <p:cNvPr id="7" name="Footer Placeholder 4"/>
          <p:cNvSpPr>
            <a:spLocks noGrp="1"/>
          </p:cNvSpPr>
          <p:nvPr>
            <p:ph type="ftr" sz="quarter" idx="3"/>
          </p:nvPr>
        </p:nvSpPr>
        <p:spPr>
          <a:xfrm>
            <a:off x="0" y="6555993"/>
            <a:ext cx="3840480" cy="302007"/>
          </a:xfrm>
          <a:prstGeom prst="rect">
            <a:avLst/>
          </a:prstGeom>
          <a:solidFill>
            <a:schemeClr val="bg1"/>
          </a:solidFill>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IN"/>
              <a:t>REVA Academy for Corporate Excellence – RACE | race.reva.edu.in</a:t>
            </a:r>
            <a:endParaRPr lang="en-US" dirty="0"/>
          </a:p>
        </p:txBody>
      </p:sp>
    </p:spTree>
    <p:extLst>
      <p:ext uri="{BB962C8B-B14F-4D97-AF65-F5344CB8AC3E}">
        <p14:creationId xmlns:p14="http://schemas.microsoft.com/office/powerpoint/2010/main" val="9792616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9540240" y="32014"/>
            <a:ext cx="2608152" cy="695508"/>
          </a:xfrm>
          <a:prstGeom prst="rect">
            <a:avLst/>
          </a:prstGeom>
        </p:spPr>
      </p:pic>
      <p:sp>
        <p:nvSpPr>
          <p:cNvPr id="4" name="Footer Placeholder 4"/>
          <p:cNvSpPr>
            <a:spLocks noGrp="1"/>
          </p:cNvSpPr>
          <p:nvPr>
            <p:ph type="ftr" sz="quarter" idx="3"/>
          </p:nvPr>
        </p:nvSpPr>
        <p:spPr>
          <a:xfrm>
            <a:off x="0" y="6555993"/>
            <a:ext cx="3840480" cy="302007"/>
          </a:xfrm>
          <a:prstGeom prst="rect">
            <a:avLst/>
          </a:prstGeom>
          <a:solidFill>
            <a:schemeClr val="bg1"/>
          </a:solidFill>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r>
              <a:rPr lang="en-IN"/>
              <a:t>REVA Academy for Corporate Excellence – RACE | race.reva.edu.in</a:t>
            </a:r>
            <a:endParaRPr lang="en-US" dirty="0"/>
          </a:p>
        </p:txBody>
      </p:sp>
    </p:spTree>
    <p:extLst>
      <p:ext uri="{BB962C8B-B14F-4D97-AF65-F5344CB8AC3E}">
        <p14:creationId xmlns:p14="http://schemas.microsoft.com/office/powerpoint/2010/main" val="183262671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2_Main Slide #2">
    <p:spTree>
      <p:nvGrpSpPr>
        <p:cNvPr id="1" name=""/>
        <p:cNvGrpSpPr/>
        <p:nvPr/>
      </p:nvGrpSpPr>
      <p:grpSpPr>
        <a:xfrm>
          <a:off x="0" y="0"/>
          <a:ext cx="0" cy="0"/>
          <a:chOff x="0" y="0"/>
          <a:chExt cx="0" cy="0"/>
        </a:xfrm>
      </p:grpSpPr>
      <p:sp>
        <p:nvSpPr>
          <p:cNvPr id="31" name="www.websitename.com"/>
          <p:cNvSpPr txBox="1">
            <a:spLocks noGrp="1"/>
          </p:cNvSpPr>
          <p:nvPr>
            <p:ph type="body" sz="quarter" idx="13"/>
          </p:nvPr>
        </p:nvSpPr>
        <p:spPr>
          <a:xfrm rot="16200000">
            <a:off x="11153149" y="3366675"/>
            <a:ext cx="1442703" cy="124650"/>
          </a:xfrm>
          <a:prstGeom prst="rect">
            <a:avLst/>
          </a:prstGeom>
        </p:spPr>
        <p:txBody>
          <a:bodyPr wrap="none" lIns="0" tIns="0" rIns="0" bIns="0" anchor="ctr">
            <a:spAutoFit/>
          </a:bodyPr>
          <a:lstStyle>
            <a:lvl1pPr>
              <a:defRPr sz="900">
                <a:solidFill>
                  <a:srgbClr val="6A6E77"/>
                </a:solidFill>
                <a:latin typeface="Montserrat Light"/>
                <a:ea typeface="Montserrat Light"/>
                <a:cs typeface="Montserrat Light"/>
                <a:sym typeface="Montserrat Light"/>
              </a:defRPr>
            </a:lvl1pPr>
          </a:lstStyle>
          <a:p>
            <a:r>
              <a:t>www.websitename.com</a:t>
            </a:r>
          </a:p>
        </p:txBody>
      </p:sp>
      <p:sp>
        <p:nvSpPr>
          <p:cNvPr id="32" name="uplock"/>
          <p:cNvSpPr txBox="1">
            <a:spLocks noGrp="1"/>
          </p:cNvSpPr>
          <p:nvPr>
            <p:ph type="body" sz="quarter" idx="14"/>
          </p:nvPr>
        </p:nvSpPr>
        <p:spPr>
          <a:xfrm rot="16200000">
            <a:off x="-30351" y="3342438"/>
            <a:ext cx="695703" cy="173124"/>
          </a:xfrm>
          <a:prstGeom prst="rect">
            <a:avLst/>
          </a:prstGeom>
        </p:spPr>
        <p:txBody>
          <a:bodyPr wrap="none" lIns="0" tIns="0" rIns="0" bIns="0" anchor="ctr">
            <a:spAutoFit/>
          </a:bodyPr>
          <a:lstStyle>
            <a:lvl1pPr>
              <a:defRPr sz="1250">
                <a:solidFill>
                  <a:srgbClr val="1C1F25"/>
                </a:solidFill>
                <a:latin typeface="Montserrat Bold"/>
                <a:ea typeface="Montserrat Bold"/>
                <a:cs typeface="Montserrat Bold"/>
                <a:sym typeface="Montserrat Bold"/>
              </a:defRPr>
            </a:lvl1pPr>
          </a:lstStyle>
          <a:p>
            <a:r>
              <a:t>uplock</a:t>
            </a:r>
          </a:p>
        </p:txBody>
      </p:sp>
      <p:sp>
        <p:nvSpPr>
          <p:cNvPr id="33" name="Slide Number"/>
          <p:cNvSpPr txBox="1">
            <a:spLocks noGrp="1"/>
          </p:cNvSpPr>
          <p:nvPr>
            <p:ph type="sldNum" sz="quarter" idx="2"/>
          </p:nvPr>
        </p:nvSpPr>
        <p:spPr>
          <a:xfrm>
            <a:off x="11407421" y="6476735"/>
            <a:ext cx="147397" cy="139701"/>
          </a:xfrm>
          <a:prstGeom prst="rect">
            <a:avLst/>
          </a:prstGeom>
        </p:spPr>
        <p:txBody>
          <a:bodyPr/>
          <a:lstStyle/>
          <a:p>
            <a:fld id="{86CB4B4D-7CA3-9044-876B-883B54F8677D}" type="slidenum">
              <a:t>‹#›</a:t>
            </a:fld>
            <a:endParaRPr/>
          </a:p>
        </p:txBody>
      </p:sp>
      <p:sp>
        <p:nvSpPr>
          <p:cNvPr id="7" name="Picture Placeholder 2">
            <a:extLst>
              <a:ext uri="{FF2B5EF4-FFF2-40B4-BE49-F238E27FC236}">
                <a16:creationId xmlns:a16="http://schemas.microsoft.com/office/drawing/2014/main" id="{C1CFBFE9-716E-4CC4-9BA2-ADF2F90D6429}"/>
              </a:ext>
            </a:extLst>
          </p:cNvPr>
          <p:cNvSpPr>
            <a:spLocks noGrp="1"/>
          </p:cNvSpPr>
          <p:nvPr>
            <p:ph type="pic" sz="quarter" idx="32" hasCustomPrompt="1"/>
          </p:nvPr>
        </p:nvSpPr>
        <p:spPr>
          <a:xfrm>
            <a:off x="633909" y="1"/>
            <a:ext cx="2731691" cy="6858000"/>
          </a:xfrm>
          <a:prstGeom prst="rect">
            <a:avLst/>
          </a:prstGeom>
          <a:solidFill>
            <a:schemeClr val="bg1">
              <a:lumMod val="95000"/>
            </a:schemeClr>
          </a:solidFill>
        </p:spPr>
        <p:txBody>
          <a:bodyPr anchor="ctr"/>
          <a:lstStyle>
            <a:lvl1pPr>
              <a:defRPr sz="1000"/>
            </a:lvl1pPr>
          </a:lstStyle>
          <a:p>
            <a:r>
              <a:rPr lang="en-US" dirty="0"/>
              <a:t>Click to Insert Image</a:t>
            </a:r>
          </a:p>
        </p:txBody>
      </p:sp>
    </p:spTree>
    <p:extLst>
      <p:ext uri="{BB962C8B-B14F-4D97-AF65-F5344CB8AC3E}">
        <p14:creationId xmlns:p14="http://schemas.microsoft.com/office/powerpoint/2010/main" val="4052850256"/>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0"/>
            <a:ext cx="12192000" cy="6855461"/>
          </a:xfrm>
          <a:prstGeom prst="rect">
            <a:avLst/>
          </a:prstGeom>
        </p:spPr>
      </p:pic>
      <p:grpSp>
        <p:nvGrpSpPr>
          <p:cNvPr id="16" name="Group 15"/>
          <p:cNvGrpSpPr/>
          <p:nvPr userDrawn="1"/>
        </p:nvGrpSpPr>
        <p:grpSpPr>
          <a:xfrm>
            <a:off x="237032" y="177459"/>
            <a:ext cx="11717936" cy="1204427"/>
            <a:chOff x="107455" y="133094"/>
            <a:chExt cx="8788452" cy="90332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455" y="133094"/>
              <a:ext cx="2245885" cy="903320"/>
            </a:xfrm>
            <a:prstGeom prst="rect">
              <a:avLst/>
            </a:prstGeom>
          </p:spPr>
        </p:pic>
        <p:sp>
          <p:nvSpPr>
            <p:cNvPr id="14" name="TextBox 13"/>
            <p:cNvSpPr txBox="1"/>
            <p:nvPr userDrawn="1"/>
          </p:nvSpPr>
          <p:spPr>
            <a:xfrm>
              <a:off x="4791740" y="133094"/>
              <a:ext cx="4104167" cy="469408"/>
            </a:xfrm>
            <a:prstGeom prst="rect">
              <a:avLst/>
            </a:prstGeom>
            <a:noFill/>
          </p:spPr>
          <p:txBody>
            <a:bodyPr wrap="square" rtlCol="0">
              <a:spAutoFit/>
            </a:bodyPr>
            <a:lstStyle/>
            <a:p>
              <a:pPr algn="r"/>
              <a:r>
                <a:rPr lang="en-IN" sz="1867" b="1" dirty="0">
                  <a:latin typeface="Calibri" panose="020F0502020204030204" pitchFamily="34" charset="0"/>
                  <a:cs typeface="Calibri" panose="020F0502020204030204" pitchFamily="34" charset="0"/>
                </a:rPr>
                <a:t>REVA Academy for Corporate Excellence (RACE)</a:t>
              </a:r>
            </a:p>
            <a:p>
              <a:pPr algn="r"/>
              <a:r>
                <a:rPr lang="en-IN" sz="1600" dirty="0">
                  <a:latin typeface="Calibri" panose="020F0502020204030204" pitchFamily="34" charset="0"/>
                  <a:cs typeface="Calibri" panose="020F0502020204030204" pitchFamily="34" charset="0"/>
                </a:rPr>
                <a:t>www.race.reva.edu.in</a:t>
              </a:r>
            </a:p>
          </p:txBody>
        </p:sp>
      </p:grpSp>
    </p:spTree>
    <p:extLst>
      <p:ext uri="{BB962C8B-B14F-4D97-AF65-F5344CB8AC3E}">
        <p14:creationId xmlns:p14="http://schemas.microsoft.com/office/powerpoint/2010/main" val="26712805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70"/>
            <a:ext cx="12192000" cy="6855461"/>
          </a:xfrm>
          <a:prstGeom prst="rect">
            <a:avLst/>
          </a:prstGeom>
        </p:spPr>
      </p:pic>
      <p:grpSp>
        <p:nvGrpSpPr>
          <p:cNvPr id="16" name="Group 15"/>
          <p:cNvGrpSpPr/>
          <p:nvPr userDrawn="1"/>
        </p:nvGrpSpPr>
        <p:grpSpPr>
          <a:xfrm>
            <a:off x="237032" y="177459"/>
            <a:ext cx="11717936" cy="1204427"/>
            <a:chOff x="107455" y="133094"/>
            <a:chExt cx="8788452" cy="903320"/>
          </a:xfrm>
        </p:grpSpPr>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455" y="133094"/>
              <a:ext cx="2245885" cy="903320"/>
            </a:xfrm>
            <a:prstGeom prst="rect">
              <a:avLst/>
            </a:prstGeom>
          </p:spPr>
        </p:pic>
        <p:sp>
          <p:nvSpPr>
            <p:cNvPr id="14" name="TextBox 13"/>
            <p:cNvSpPr txBox="1"/>
            <p:nvPr userDrawn="1"/>
          </p:nvSpPr>
          <p:spPr>
            <a:xfrm>
              <a:off x="4791740" y="133094"/>
              <a:ext cx="4104167" cy="469408"/>
            </a:xfrm>
            <a:prstGeom prst="rect">
              <a:avLst/>
            </a:prstGeom>
            <a:noFill/>
          </p:spPr>
          <p:txBody>
            <a:bodyPr wrap="square" rtlCol="0">
              <a:spAutoFit/>
            </a:bodyPr>
            <a:lstStyle/>
            <a:p>
              <a:pPr algn="r"/>
              <a:r>
                <a:rPr lang="en-IN" sz="1867" b="1" dirty="0">
                  <a:latin typeface="Calibri" panose="020F0502020204030204" pitchFamily="34" charset="0"/>
                  <a:cs typeface="Calibri" panose="020F0502020204030204" pitchFamily="34" charset="0"/>
                </a:rPr>
                <a:t>REVA Academy for Corporate Excellence (RACE)</a:t>
              </a:r>
            </a:p>
            <a:p>
              <a:pPr algn="r"/>
              <a:r>
                <a:rPr lang="en-IN" sz="1600" dirty="0">
                  <a:latin typeface="Calibri" panose="020F0502020204030204" pitchFamily="34" charset="0"/>
                  <a:cs typeface="Calibri" panose="020F0502020204030204" pitchFamily="34" charset="0"/>
                </a:rPr>
                <a:t>www.race.reva.edu.in</a:t>
              </a:r>
            </a:p>
          </p:txBody>
        </p:sp>
      </p:grpSp>
    </p:spTree>
    <p:extLst>
      <p:ext uri="{BB962C8B-B14F-4D97-AF65-F5344CB8AC3E}">
        <p14:creationId xmlns:p14="http://schemas.microsoft.com/office/powerpoint/2010/main" val="20112879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2_01" userDrawn="1">
  <p:cSld name="3_01">
    <p:spTree>
      <p:nvGrpSpPr>
        <p:cNvPr id="1" name="Shape 12"/>
        <p:cNvGrpSpPr/>
        <p:nvPr/>
      </p:nvGrpSpPr>
      <p:grpSpPr>
        <a:xfrm>
          <a:off x="0" y="0"/>
          <a:ext cx="0" cy="0"/>
          <a:chOff x="0" y="0"/>
          <a:chExt cx="0" cy="0"/>
        </a:xfrm>
      </p:grpSpPr>
      <p:cxnSp>
        <p:nvCxnSpPr>
          <p:cNvPr id="12" name="Straight Connector 11"/>
          <p:cNvCxnSpPr/>
          <p:nvPr userDrawn="1"/>
        </p:nvCxnSpPr>
        <p:spPr>
          <a:xfrm>
            <a:off x="197815" y="1166622"/>
            <a:ext cx="117963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userDrawn="1"/>
        </p:nvSpPr>
        <p:spPr>
          <a:xfrm>
            <a:off x="5514882" y="393267"/>
            <a:ext cx="6479305" cy="492443"/>
          </a:xfrm>
          <a:prstGeom prst="rect">
            <a:avLst/>
          </a:prstGeom>
          <a:noFill/>
        </p:spPr>
        <p:txBody>
          <a:bodyPr wrap="square" rtlCol="0">
            <a:spAutoFit/>
          </a:bodyPr>
          <a:lstStyle/>
          <a:p>
            <a:pPr algn="r"/>
            <a:r>
              <a:rPr lang="en-IN" sz="1400" dirty="0">
                <a:latin typeface="+mj-lt"/>
              </a:rPr>
              <a:t>REVA Academy</a:t>
            </a:r>
            <a:r>
              <a:rPr lang="en-IN" sz="1400" baseline="0" dirty="0">
                <a:latin typeface="+mj-lt"/>
              </a:rPr>
              <a:t> for Corporate Excellence</a:t>
            </a:r>
          </a:p>
          <a:p>
            <a:pPr algn="r"/>
            <a:r>
              <a:rPr lang="en-IN" sz="1200" baseline="0" dirty="0">
                <a:latin typeface="+mj-lt"/>
              </a:rPr>
              <a:t>www.race.reva.edu.in </a:t>
            </a:r>
            <a:endParaRPr lang="en-IN" sz="1200" dirty="0">
              <a:latin typeface="+mj-lt"/>
            </a:endParaRP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7815" y="143294"/>
            <a:ext cx="2444405" cy="946221"/>
          </a:xfrm>
          <a:prstGeom prst="rect">
            <a:avLst/>
          </a:prstGeom>
        </p:spPr>
      </p:pic>
    </p:spTree>
    <p:extLst>
      <p:ext uri="{BB962C8B-B14F-4D97-AF65-F5344CB8AC3E}">
        <p14:creationId xmlns:p14="http://schemas.microsoft.com/office/powerpoint/2010/main" val="1745074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254476"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Roboto Slab"/>
              <a:ea typeface="+mn-ea"/>
              <a:cs typeface="+mn-cs"/>
            </a:endParaRPr>
          </a:p>
        </p:txBody>
      </p:sp>
      <p:sp>
        <p:nvSpPr>
          <p:cNvPr id="2" name="Rectangle 1"/>
          <p:cNvSpPr/>
          <p:nvPr userDrawn="1"/>
        </p:nvSpPr>
        <p:spPr>
          <a:xfrm>
            <a:off x="254475" y="262783"/>
            <a:ext cx="2686688" cy="633243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Roboto Slab"/>
              <a:ea typeface="+mn-ea"/>
              <a:cs typeface="+mn-cs"/>
            </a:endParaRPr>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49803"/>
          <a:stretch/>
        </p:blipFill>
        <p:spPr>
          <a:xfrm>
            <a:off x="245097" y="1534163"/>
            <a:ext cx="2393627" cy="4768501"/>
          </a:xfrm>
          <a:prstGeom prst="rect">
            <a:avLst/>
          </a:prstGeom>
        </p:spPr>
      </p:pic>
    </p:spTree>
    <p:extLst>
      <p:ext uri="{BB962C8B-B14F-4D97-AF65-F5344CB8AC3E}">
        <p14:creationId xmlns:p14="http://schemas.microsoft.com/office/powerpoint/2010/main" val="3721393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CE08DDE-145F-4074-80B9-92A82F6FAE3F}"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749735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0324537-D8D1-48D3-974C-5042DA3C845D}"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623512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7668FF8-54C7-4DF9-8A67-F38E35811078}"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699446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C775388-B0D9-4736-A094-62A2D51967A2}"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320581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3D490C-FF0D-4F46-8C01-08A44D82182A}"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0B49BB6-5787-495D-AC20-623BD900045B}"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359969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8382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0F1468A9-DCD9-466F-99E8-72F5C99304C3}"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prstClr val="black">
                    <a:tint val="75000"/>
                  </a:prstClr>
                </a:solidFill>
                <a:effectLst/>
                <a:uLnTx/>
                <a:uFillTx/>
                <a:latin typeface="Roboto Slab"/>
                <a:ea typeface="+mn-ea"/>
                <a:cs typeface="+mn-cs"/>
              </a:rPr>
              <a:t>REVA Academy for Corporate Excellence – RACE | race.reva.edu.in</a:t>
            </a:r>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001D3BC5-34EF-44B2-83AC-D5533E46F0A6}" type="slidenum">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Tree>
    <p:extLst>
      <p:ext uri="{BB962C8B-B14F-4D97-AF65-F5344CB8AC3E}">
        <p14:creationId xmlns:p14="http://schemas.microsoft.com/office/powerpoint/2010/main" val="1483410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5BC2F2-4D2A-A620-8B97-4370377B1B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721170-226C-1291-214E-AA69A4A822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2BC54E-B23E-83D9-219D-3E94E86A8B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9B8086-8CEF-4375-ABEF-185B80135AEB}" type="datetime3">
              <a:rPr lang="en-US" smtClean="0"/>
              <a:t>2 April 2025</a:t>
            </a:fld>
            <a:endParaRPr lang="en-IN"/>
          </a:p>
        </p:txBody>
      </p:sp>
      <p:sp>
        <p:nvSpPr>
          <p:cNvPr id="5" name="Footer Placeholder 4">
            <a:extLst>
              <a:ext uri="{FF2B5EF4-FFF2-40B4-BE49-F238E27FC236}">
                <a16:creationId xmlns:a16="http://schemas.microsoft.com/office/drawing/2014/main" id="{815C31A5-9A34-06DF-31F6-C0E8F5A81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REVA Academy for Corporate Excellence – RACE | race.reva.edu.in</a:t>
            </a:r>
            <a:endParaRPr lang="en-IN"/>
          </a:p>
        </p:txBody>
      </p:sp>
      <p:sp>
        <p:nvSpPr>
          <p:cNvPr id="6" name="Slide Number Placeholder 5">
            <a:extLst>
              <a:ext uri="{FF2B5EF4-FFF2-40B4-BE49-F238E27FC236}">
                <a16:creationId xmlns:a16="http://schemas.microsoft.com/office/drawing/2014/main" id="{A85A8EB8-6738-EBF2-0CE3-80E7244AE7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57AB3F-FF13-4C22-A1FE-9E11B92D325E}" type="slidenum">
              <a:rPr lang="en-IN" smtClean="0"/>
              <a:t>‹#›</a:t>
            </a:fld>
            <a:endParaRPr lang="en-IN"/>
          </a:p>
        </p:txBody>
      </p:sp>
    </p:spTree>
    <p:extLst>
      <p:ext uri="{BB962C8B-B14F-4D97-AF65-F5344CB8AC3E}">
        <p14:creationId xmlns:p14="http://schemas.microsoft.com/office/powerpoint/2010/main" val="236999276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7875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5396298"/>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383" y="1899380"/>
            <a:ext cx="5905501" cy="1998307"/>
          </a:xfrm>
        </p:spPr>
        <p:txBody>
          <a:bodyPr anchor="ctr">
            <a:noAutofit/>
          </a:bodyPr>
          <a:lstStyle/>
          <a:p>
            <a:pPr algn="l">
              <a:lnSpc>
                <a:spcPct val="100000"/>
              </a:lnSpc>
            </a:pPr>
            <a:r>
              <a:rPr lang="en-US" sz="3200" b="1" dirty="0" err="1">
                <a:cs typeface="Arial" panose="020B0604020202020204" pitchFamily="34" charset="0"/>
              </a:rPr>
              <a:t>MultiModal</a:t>
            </a:r>
            <a:r>
              <a:rPr lang="en-US" sz="3200" b="1" dirty="0">
                <a:cs typeface="Arial" panose="020B0604020202020204" pitchFamily="34" charset="0"/>
              </a:rPr>
              <a:t> </a:t>
            </a:r>
            <a:r>
              <a:rPr lang="en-US" sz="3200" b="1" dirty="0" err="1">
                <a:cs typeface="Arial" panose="020B0604020202020204" pitchFamily="34" charset="0"/>
              </a:rPr>
              <a:t>evalution</a:t>
            </a:r>
            <a:r>
              <a:rPr lang="en-US" sz="3200" b="1" dirty="0">
                <a:cs typeface="Arial" panose="020B0604020202020204" pitchFamily="34" charset="0"/>
              </a:rPr>
              <a:t> of open-ended question answer using </a:t>
            </a:r>
            <a:r>
              <a:rPr lang="en-US" sz="3200" b="1" dirty="0" err="1">
                <a:cs typeface="Arial" panose="020B0604020202020204" pitchFamily="34" charset="0"/>
              </a:rPr>
              <a:t>llm</a:t>
            </a:r>
            <a:br>
              <a:rPr lang="en-US" sz="3200" b="1" dirty="0">
                <a:cs typeface="Arial" panose="020B0604020202020204" pitchFamily="34" charset="0"/>
              </a:rPr>
            </a:br>
            <a:r>
              <a:rPr lang="en-US" sz="2000" dirty="0">
                <a:cs typeface="Arial" panose="020B0604020202020204" pitchFamily="34" charset="0"/>
              </a:rPr>
              <a:t>Proposal Presentation</a:t>
            </a:r>
            <a:endParaRPr lang="en-US" sz="2800" dirty="0">
              <a:cs typeface="Arial" panose="020B0604020202020204" pitchFamily="34" charset="0"/>
            </a:endParaRPr>
          </a:p>
        </p:txBody>
      </p:sp>
      <p:sp>
        <p:nvSpPr>
          <p:cNvPr id="3" name="Subtitle 2"/>
          <p:cNvSpPr>
            <a:spLocks noGrp="1"/>
          </p:cNvSpPr>
          <p:nvPr>
            <p:ph type="subTitle" idx="1"/>
          </p:nvPr>
        </p:nvSpPr>
        <p:spPr>
          <a:xfrm>
            <a:off x="5754994" y="2915884"/>
            <a:ext cx="5905500" cy="2232346"/>
          </a:xfrm>
        </p:spPr>
        <p:txBody>
          <a:bodyPr>
            <a:noAutofit/>
          </a:bodyPr>
          <a:lstStyle/>
          <a:p>
            <a:pPr algn="r"/>
            <a:r>
              <a:rPr lang="en-US" sz="1800" b="1" dirty="0" err="1">
                <a:solidFill>
                  <a:schemeClr val="bg1"/>
                </a:solidFill>
                <a:latin typeface="+mj-lt"/>
                <a:cs typeface="Arial" panose="020B0604020202020204" pitchFamily="34" charset="0"/>
              </a:rPr>
              <a:t>Name:R.S.Jaswanth</a:t>
            </a:r>
            <a:endParaRPr lang="en-US" sz="1800" b="1" dirty="0">
              <a:solidFill>
                <a:schemeClr val="bg1"/>
              </a:solidFill>
              <a:latin typeface="+mj-lt"/>
              <a:cs typeface="Arial" panose="020B0604020202020204" pitchFamily="34" charset="0"/>
            </a:endParaRPr>
          </a:p>
          <a:p>
            <a:pPr algn="r"/>
            <a:endParaRPr lang="en-US" sz="1800" b="1" dirty="0">
              <a:solidFill>
                <a:schemeClr val="bg1"/>
              </a:solidFill>
              <a:latin typeface="+mj-lt"/>
              <a:cs typeface="Arial" panose="020B0604020202020204" pitchFamily="34" charset="0"/>
            </a:endParaRPr>
          </a:p>
          <a:p>
            <a:pPr algn="r"/>
            <a:r>
              <a:rPr lang="en-US" sz="1400" dirty="0" err="1">
                <a:solidFill>
                  <a:schemeClr val="bg1"/>
                </a:solidFill>
                <a:latin typeface="+mj-lt"/>
                <a:cs typeface="Arial" panose="020B0604020202020204" pitchFamily="34" charset="0"/>
              </a:rPr>
              <a:t>Program:M</a:t>
            </a:r>
            <a:r>
              <a:rPr lang="en-US" sz="1400" dirty="0">
                <a:solidFill>
                  <a:schemeClr val="bg1"/>
                </a:solidFill>
                <a:latin typeface="+mj-lt"/>
                <a:cs typeface="Arial" panose="020B0604020202020204" pitchFamily="34" charset="0"/>
              </a:rPr>
              <a:t> Tech</a:t>
            </a:r>
          </a:p>
          <a:p>
            <a:pPr algn="r"/>
            <a:r>
              <a:rPr lang="en-US" sz="1400" dirty="0">
                <a:solidFill>
                  <a:schemeClr val="bg1"/>
                </a:solidFill>
                <a:latin typeface="+mj-lt"/>
                <a:cs typeface="Arial" panose="020B0604020202020204" pitchFamily="34" charset="0"/>
              </a:rPr>
              <a:t>Batch:AI07</a:t>
            </a:r>
          </a:p>
          <a:p>
            <a:pPr algn="r"/>
            <a:r>
              <a:rPr lang="en-US" sz="1400" dirty="0">
                <a:solidFill>
                  <a:schemeClr val="bg1"/>
                </a:solidFill>
                <a:latin typeface="+mj-lt"/>
                <a:cs typeface="Arial" panose="020B0604020202020204" pitchFamily="34" charset="0"/>
              </a:rPr>
              <a:t>SRN:R23MT04</a:t>
            </a:r>
          </a:p>
          <a:p>
            <a:pPr algn="r"/>
            <a:r>
              <a:rPr lang="en-US" sz="1400" dirty="0">
                <a:solidFill>
                  <a:schemeClr val="bg1"/>
                </a:solidFill>
                <a:latin typeface="+mj-lt"/>
                <a:cs typeface="Arial" panose="020B0604020202020204" pitchFamily="34" charset="0"/>
              </a:rPr>
              <a:t>Date:27-03-2025</a:t>
            </a:r>
          </a:p>
          <a:p>
            <a:pPr algn="r"/>
            <a:r>
              <a:rPr lang="en-US" sz="1400" dirty="0">
                <a:solidFill>
                  <a:schemeClr val="bg1"/>
                </a:solidFill>
                <a:latin typeface="+mj-lt"/>
                <a:cs typeface="Arial" panose="020B0604020202020204" pitchFamily="34" charset="0"/>
              </a:rPr>
              <a:t>Capstone 2/2:1 </a:t>
            </a:r>
          </a:p>
        </p:txBody>
      </p:sp>
      <p:sp>
        <p:nvSpPr>
          <p:cNvPr id="7" name="Title 1"/>
          <p:cNvSpPr txBox="1">
            <a:spLocks/>
          </p:cNvSpPr>
          <p:nvPr/>
        </p:nvSpPr>
        <p:spPr>
          <a:xfrm>
            <a:off x="5485425" y="6119446"/>
            <a:ext cx="6175069" cy="35260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lang="en-IN" sz="1600" dirty="0">
                <a:solidFill>
                  <a:prstClr val="white"/>
                </a:solidFill>
                <a:latin typeface="Roboto Slab"/>
                <a:ea typeface="Calibri" panose="020F0502020204030204" pitchFamily="34" charset="0"/>
                <a:cs typeface="Arial" panose="020B0604020202020204" pitchFamily="34" charset="0"/>
              </a:rPr>
              <a:t>race</a:t>
            </a:r>
            <a:r>
              <a:rPr kumimoji="0" lang="en-IN" sz="1600" b="0" i="0" u="none" strike="noStrike" kern="1200" cap="none" spc="0" normalizeH="0" baseline="0" noProof="0" dirty="0">
                <a:ln>
                  <a:noFill/>
                </a:ln>
                <a:solidFill>
                  <a:prstClr val="white"/>
                </a:solidFill>
                <a:effectLst/>
                <a:uLnTx/>
                <a:uFillTx/>
                <a:latin typeface="Roboto Slab"/>
                <a:ea typeface="Calibri" panose="020F0502020204030204" pitchFamily="34" charset="0"/>
                <a:cs typeface="Arial" panose="020B0604020202020204" pitchFamily="34" charset="0"/>
              </a:rPr>
              <a:t>.reva.edu.in</a:t>
            </a:r>
          </a:p>
        </p:txBody>
      </p:sp>
      <p:sp>
        <p:nvSpPr>
          <p:cNvPr id="8" name="Title 2"/>
          <p:cNvSpPr txBox="1">
            <a:spLocks/>
          </p:cNvSpPr>
          <p:nvPr/>
        </p:nvSpPr>
        <p:spPr>
          <a:xfrm>
            <a:off x="6646333" y="316049"/>
            <a:ext cx="5267501" cy="57987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r" defTabSz="914400" rtl="0" eaLnBrk="1" fontAlgn="auto" latinLnBrk="0" hangingPunct="1">
              <a:lnSpc>
                <a:spcPct val="90000"/>
              </a:lnSpc>
              <a:spcBef>
                <a:spcPct val="0"/>
              </a:spcBef>
              <a:spcAft>
                <a:spcPts val="0"/>
              </a:spcAft>
              <a:buClrTx/>
              <a:buSzTx/>
              <a:buFontTx/>
              <a:buNone/>
              <a:tabLst/>
              <a:defRPr/>
            </a:pPr>
            <a:r>
              <a:rPr kumimoji="0" lang="en-IN" sz="1400" b="1" i="0" u="none" strike="noStrike" kern="1200" cap="none" spc="0" normalizeH="0" baseline="0" noProof="0" dirty="0">
                <a:ln>
                  <a:noFill/>
                </a:ln>
                <a:solidFill>
                  <a:srgbClr val="595959"/>
                </a:solidFill>
                <a:effectLst/>
                <a:uLnTx/>
                <a:uFillTx/>
                <a:latin typeface="Roboto Slab"/>
                <a:ea typeface="+mj-ea"/>
                <a:cs typeface="+mj-cs"/>
              </a:rPr>
              <a:t>REVA Academy for Corporate Excellence (RACE)</a:t>
            </a:r>
          </a:p>
        </p:txBody>
      </p:sp>
    </p:spTree>
    <p:extLst>
      <p:ext uri="{BB962C8B-B14F-4D97-AF65-F5344CB8AC3E}">
        <p14:creationId xmlns:p14="http://schemas.microsoft.com/office/powerpoint/2010/main" val="381903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15D4-368C-4223-6DE6-DB2B6ACC968C}"/>
              </a:ext>
            </a:extLst>
          </p:cNvPr>
          <p:cNvSpPr>
            <a:spLocks noGrp="1"/>
          </p:cNvSpPr>
          <p:nvPr>
            <p:ph type="title"/>
          </p:nvPr>
        </p:nvSpPr>
        <p:spPr/>
        <p:txBody>
          <a:bodyPr/>
          <a:lstStyle/>
          <a:p>
            <a:r>
              <a:rPr lang="en-IN" dirty="0"/>
              <a:t>Detail scope of work</a:t>
            </a:r>
          </a:p>
        </p:txBody>
      </p:sp>
      <p:sp>
        <p:nvSpPr>
          <p:cNvPr id="3" name="Date Placeholder 2">
            <a:extLst>
              <a:ext uri="{FF2B5EF4-FFF2-40B4-BE49-F238E27FC236}">
                <a16:creationId xmlns:a16="http://schemas.microsoft.com/office/drawing/2014/main" id="{EA7D47CB-CB4A-E7EB-F64C-D347343F9AA1}"/>
              </a:ext>
            </a:extLst>
          </p:cNvPr>
          <p:cNvSpPr>
            <a:spLocks noGrp="1"/>
          </p:cNvSpPr>
          <p:nvPr>
            <p:ph type="dt" sz="half" idx="10"/>
          </p:nvPr>
        </p:nvSpPr>
        <p:spPr/>
        <p:txBody>
          <a:bodyPr/>
          <a:lstStyle/>
          <a:p>
            <a:pPr>
              <a:defRPr/>
            </a:pPr>
            <a:fld id="{49954A08-F531-4BFB-B155-FB6526D1B190}" type="datetime3">
              <a:rPr lang="en-US" smtClean="0"/>
              <a:t>2 April 2025</a:t>
            </a:fld>
            <a:endParaRPr lang="en-US"/>
          </a:p>
        </p:txBody>
      </p:sp>
      <p:sp>
        <p:nvSpPr>
          <p:cNvPr id="4" name="Slide Number Placeholder 3">
            <a:extLst>
              <a:ext uri="{FF2B5EF4-FFF2-40B4-BE49-F238E27FC236}">
                <a16:creationId xmlns:a16="http://schemas.microsoft.com/office/drawing/2014/main" id="{1794F151-B1B2-98C8-863B-4EAAA0F9F705}"/>
              </a:ext>
            </a:extLst>
          </p:cNvPr>
          <p:cNvSpPr>
            <a:spLocks noGrp="1"/>
          </p:cNvSpPr>
          <p:nvPr>
            <p:ph type="sldNum" sz="quarter" idx="12"/>
          </p:nvPr>
        </p:nvSpPr>
        <p:spPr/>
        <p:txBody>
          <a:bodyPr/>
          <a:lstStyle/>
          <a:p>
            <a:pPr>
              <a:defRPr/>
            </a:pPr>
            <a:r>
              <a:rPr lang="en-US" dirty="0"/>
              <a:t>9/10</a:t>
            </a:r>
          </a:p>
        </p:txBody>
      </p:sp>
      <p:sp>
        <p:nvSpPr>
          <p:cNvPr id="5" name="Footer Placeholder 4">
            <a:extLst>
              <a:ext uri="{FF2B5EF4-FFF2-40B4-BE49-F238E27FC236}">
                <a16:creationId xmlns:a16="http://schemas.microsoft.com/office/drawing/2014/main" id="{BB586FAA-2172-F202-89BD-1F7F0603C39D}"/>
              </a:ext>
            </a:extLst>
          </p:cNvPr>
          <p:cNvSpPr>
            <a:spLocks noGrp="1"/>
          </p:cNvSpPr>
          <p:nvPr>
            <p:ph type="ftr" sz="quarter" idx="3"/>
          </p:nvPr>
        </p:nvSpPr>
        <p:spPr/>
        <p:txBody>
          <a:bodyPr/>
          <a:lstStyle/>
          <a:p>
            <a:pPr>
              <a:defRPr/>
            </a:pPr>
            <a:r>
              <a:rPr lang="en-US"/>
              <a:t>REVA Academy for Corporate Excellence – RACE | race.reva.edu.in</a:t>
            </a:r>
            <a:endParaRPr lang="en-US" dirty="0"/>
          </a:p>
        </p:txBody>
      </p:sp>
      <p:pic>
        <p:nvPicPr>
          <p:cNvPr id="6" name="Picture 5">
            <a:extLst>
              <a:ext uri="{FF2B5EF4-FFF2-40B4-BE49-F238E27FC236}">
                <a16:creationId xmlns:a16="http://schemas.microsoft.com/office/drawing/2014/main" id="{F4970E8C-5ECD-B8EB-E9AF-A1AC1A9756EA}"/>
              </a:ext>
            </a:extLst>
          </p:cNvPr>
          <p:cNvPicPr>
            <a:picLocks noChangeAspect="1"/>
          </p:cNvPicPr>
          <p:nvPr/>
        </p:nvPicPr>
        <p:blipFill>
          <a:blip r:embed="rId2"/>
          <a:stretch>
            <a:fillRect/>
          </a:stretch>
        </p:blipFill>
        <p:spPr>
          <a:xfrm>
            <a:off x="1400766" y="1265326"/>
            <a:ext cx="9390468" cy="4327347"/>
          </a:xfrm>
          <a:prstGeom prst="rect">
            <a:avLst/>
          </a:prstGeom>
        </p:spPr>
      </p:pic>
    </p:spTree>
    <p:extLst>
      <p:ext uri="{BB962C8B-B14F-4D97-AF65-F5344CB8AC3E}">
        <p14:creationId xmlns:p14="http://schemas.microsoft.com/office/powerpoint/2010/main" val="3981613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0EBC9-B4DF-2941-28D4-AFDE0404C25A}"/>
              </a:ext>
            </a:extLst>
          </p:cNvPr>
          <p:cNvSpPr>
            <a:spLocks noGrp="1"/>
          </p:cNvSpPr>
          <p:nvPr>
            <p:ph type="title"/>
          </p:nvPr>
        </p:nvSpPr>
        <p:spPr/>
        <p:txBody>
          <a:bodyPr/>
          <a:lstStyle/>
          <a:p>
            <a:r>
              <a:rPr lang="en-IN" dirty="0"/>
              <a:t>Environment &amp; </a:t>
            </a:r>
            <a:r>
              <a:rPr lang="en-IN" dirty="0" err="1"/>
              <a:t>UseCase</a:t>
            </a:r>
            <a:endParaRPr lang="en-IN" dirty="0"/>
          </a:p>
        </p:txBody>
      </p:sp>
      <p:sp>
        <p:nvSpPr>
          <p:cNvPr id="3" name="Date Placeholder 2">
            <a:extLst>
              <a:ext uri="{FF2B5EF4-FFF2-40B4-BE49-F238E27FC236}">
                <a16:creationId xmlns:a16="http://schemas.microsoft.com/office/drawing/2014/main" id="{A2A3A1AB-2AF3-3507-7051-300C3378B13B}"/>
              </a:ext>
            </a:extLst>
          </p:cNvPr>
          <p:cNvSpPr>
            <a:spLocks noGrp="1"/>
          </p:cNvSpPr>
          <p:nvPr>
            <p:ph type="dt" sz="half" idx="10"/>
          </p:nvPr>
        </p:nvSpPr>
        <p:spPr/>
        <p:txBody>
          <a:bodyPr/>
          <a:lstStyle/>
          <a:p>
            <a:pPr>
              <a:defRPr/>
            </a:pPr>
            <a:fld id="{49954A08-F531-4BFB-B155-FB6526D1B190}" type="datetime3">
              <a:rPr lang="en-US" smtClean="0"/>
              <a:t>2 April 2025</a:t>
            </a:fld>
            <a:endParaRPr lang="en-US"/>
          </a:p>
        </p:txBody>
      </p:sp>
      <p:sp>
        <p:nvSpPr>
          <p:cNvPr id="4" name="Slide Number Placeholder 3">
            <a:extLst>
              <a:ext uri="{FF2B5EF4-FFF2-40B4-BE49-F238E27FC236}">
                <a16:creationId xmlns:a16="http://schemas.microsoft.com/office/drawing/2014/main" id="{A1213DF6-C13E-36D9-DE1A-9C68AA6F5785}"/>
              </a:ext>
            </a:extLst>
          </p:cNvPr>
          <p:cNvSpPr>
            <a:spLocks noGrp="1"/>
          </p:cNvSpPr>
          <p:nvPr>
            <p:ph type="sldNum" sz="quarter" idx="12"/>
          </p:nvPr>
        </p:nvSpPr>
        <p:spPr/>
        <p:txBody>
          <a:bodyPr/>
          <a:lstStyle/>
          <a:p>
            <a:pPr>
              <a:defRPr/>
            </a:pPr>
            <a:endParaRPr lang="en-US" dirty="0"/>
          </a:p>
        </p:txBody>
      </p:sp>
      <p:sp>
        <p:nvSpPr>
          <p:cNvPr id="5" name="Footer Placeholder 4">
            <a:extLst>
              <a:ext uri="{FF2B5EF4-FFF2-40B4-BE49-F238E27FC236}">
                <a16:creationId xmlns:a16="http://schemas.microsoft.com/office/drawing/2014/main" id="{EDF9A852-03B2-9C2C-533F-648AA29C9409}"/>
              </a:ext>
            </a:extLst>
          </p:cNvPr>
          <p:cNvSpPr>
            <a:spLocks noGrp="1"/>
          </p:cNvSpPr>
          <p:nvPr>
            <p:ph type="ftr" sz="quarter" idx="3"/>
          </p:nvPr>
        </p:nvSpPr>
        <p:spPr/>
        <p:txBody>
          <a:bodyPr/>
          <a:lstStyle/>
          <a:p>
            <a:pPr>
              <a:defRPr/>
            </a:pPr>
            <a:r>
              <a:rPr lang="en-US"/>
              <a:t>REVA Academy for Corporate Excellence – RACE | race.reva.edu.in</a:t>
            </a:r>
            <a:endParaRPr lang="en-US" dirty="0"/>
          </a:p>
        </p:txBody>
      </p:sp>
      <p:sp>
        <p:nvSpPr>
          <p:cNvPr id="7" name="TextBox 6">
            <a:extLst>
              <a:ext uri="{FF2B5EF4-FFF2-40B4-BE49-F238E27FC236}">
                <a16:creationId xmlns:a16="http://schemas.microsoft.com/office/drawing/2014/main" id="{45BFA9AA-115D-2136-CE73-0AB0F9ACC040}"/>
              </a:ext>
            </a:extLst>
          </p:cNvPr>
          <p:cNvSpPr txBox="1"/>
          <p:nvPr/>
        </p:nvSpPr>
        <p:spPr>
          <a:xfrm>
            <a:off x="354562" y="1376495"/>
            <a:ext cx="11084767" cy="3416320"/>
          </a:xfrm>
          <a:prstGeom prst="rect">
            <a:avLst/>
          </a:prstGeom>
          <a:noFill/>
        </p:spPr>
        <p:txBody>
          <a:bodyPr wrap="square">
            <a:spAutoFit/>
          </a:bodyPr>
          <a:lstStyle/>
          <a:p>
            <a:r>
              <a:rPr lang="en-IN" b="1" dirty="0" err="1"/>
              <a:t>Usecase</a:t>
            </a:r>
            <a:r>
              <a:rPr lang="en-IN" dirty="0"/>
              <a:t> </a:t>
            </a:r>
          </a:p>
          <a:p>
            <a:r>
              <a:rPr lang="en-IN" dirty="0"/>
              <a:t>During my discussion with JB sir, we explored the possibility of using the module to evaluate open-ended questions. This aligns closely with a key use case in my organization, where we need to assess user knowledge after each new product release through quizzes. The same module can be used to upload product release documents, automatically generate questions and answers, and evaluate user responses. Similarly, this use case can be extended to assess students' answers for chapters in NCERT textbooks.</a:t>
            </a:r>
          </a:p>
          <a:p>
            <a:endParaRPr lang="en-IN" dirty="0"/>
          </a:p>
          <a:p>
            <a:r>
              <a:rPr lang="en-IN" dirty="0"/>
              <a:t>The framework will be designed for multiple purposes and can be integrated with both teachers and machines. During the development phase, I will use PDFs related to my own learning. However, once the module is fully developed, it can be used to upload and test documents from my organization or even NCERT textbooks. </a:t>
            </a:r>
          </a:p>
        </p:txBody>
      </p:sp>
      <p:sp>
        <p:nvSpPr>
          <p:cNvPr id="9" name="TextBox 8">
            <a:extLst>
              <a:ext uri="{FF2B5EF4-FFF2-40B4-BE49-F238E27FC236}">
                <a16:creationId xmlns:a16="http://schemas.microsoft.com/office/drawing/2014/main" id="{956E6F83-9690-A3AF-795D-C425CCD158D1}"/>
              </a:ext>
            </a:extLst>
          </p:cNvPr>
          <p:cNvSpPr txBox="1"/>
          <p:nvPr/>
        </p:nvSpPr>
        <p:spPr>
          <a:xfrm>
            <a:off x="254475" y="4953481"/>
            <a:ext cx="6097554" cy="1477328"/>
          </a:xfrm>
          <a:prstGeom prst="rect">
            <a:avLst/>
          </a:prstGeom>
          <a:noFill/>
        </p:spPr>
        <p:txBody>
          <a:bodyPr wrap="square">
            <a:spAutoFit/>
          </a:bodyPr>
          <a:lstStyle/>
          <a:p>
            <a:r>
              <a:rPr lang="en-IN" b="1" dirty="0"/>
              <a:t>Environment</a:t>
            </a:r>
            <a:r>
              <a:rPr lang="en-IN" dirty="0"/>
              <a:t> </a:t>
            </a:r>
          </a:p>
          <a:p>
            <a:pPr marL="285750" indent="-285750">
              <a:buFont typeface="Arial" panose="020B0604020202020204" pitchFamily="34" charset="0"/>
              <a:buChar char="•"/>
            </a:pPr>
            <a:r>
              <a:rPr lang="en-IN" dirty="0"/>
              <a:t>Python </a:t>
            </a:r>
          </a:p>
          <a:p>
            <a:pPr marL="285750" indent="-285750">
              <a:buFont typeface="Arial" panose="020B0604020202020204" pitchFamily="34" charset="0"/>
              <a:buChar char="•"/>
            </a:pPr>
            <a:r>
              <a:rPr lang="en-IN" dirty="0" err="1"/>
              <a:t>Deepseek</a:t>
            </a:r>
            <a:r>
              <a:rPr lang="en-IN" dirty="0"/>
              <a:t> 1.5b</a:t>
            </a:r>
          </a:p>
          <a:p>
            <a:pPr marL="285750" indent="-285750">
              <a:buFont typeface="Arial" panose="020B0604020202020204" pitchFamily="34" charset="0"/>
              <a:buChar char="•"/>
            </a:pPr>
            <a:r>
              <a:rPr lang="en-IN" dirty="0" err="1"/>
              <a:t>OpenWhisper</a:t>
            </a:r>
            <a:r>
              <a:rPr lang="en-IN" dirty="0"/>
              <a:t> </a:t>
            </a:r>
          </a:p>
          <a:p>
            <a:pPr marL="285750" indent="-285750">
              <a:buFont typeface="Arial" panose="020B0604020202020204" pitchFamily="34" charset="0"/>
              <a:buChar char="•"/>
            </a:pPr>
            <a:r>
              <a:rPr lang="en-IN" dirty="0" err="1"/>
              <a:t>Streamlit</a:t>
            </a:r>
            <a:endParaRPr lang="en-IN" dirty="0"/>
          </a:p>
        </p:txBody>
      </p:sp>
    </p:spTree>
    <p:extLst>
      <p:ext uri="{BB962C8B-B14F-4D97-AF65-F5344CB8AC3E}">
        <p14:creationId xmlns:p14="http://schemas.microsoft.com/office/powerpoint/2010/main" val="2500472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C48D1-F57F-4856-A08A-5D67181FEE73}"/>
              </a:ext>
            </a:extLst>
          </p:cNvPr>
          <p:cNvSpPr>
            <a:spLocks noGrp="1"/>
          </p:cNvSpPr>
          <p:nvPr>
            <p:ph type="title"/>
          </p:nvPr>
        </p:nvSpPr>
        <p:spPr/>
        <p:txBody>
          <a:bodyPr>
            <a:normAutofit/>
          </a:bodyPr>
          <a:lstStyle/>
          <a:p>
            <a:r>
              <a:rPr lang="en-US" sz="3600" dirty="0">
                <a:cs typeface="Arial" panose="020B0604020202020204" pitchFamily="34" charset="0"/>
              </a:rPr>
              <a:t>References</a:t>
            </a:r>
            <a:endParaRPr lang="en-IN" dirty="0"/>
          </a:p>
        </p:txBody>
      </p:sp>
      <p:sp>
        <p:nvSpPr>
          <p:cNvPr id="5" name="Date Placeholder 4">
            <a:extLst>
              <a:ext uri="{FF2B5EF4-FFF2-40B4-BE49-F238E27FC236}">
                <a16:creationId xmlns:a16="http://schemas.microsoft.com/office/drawing/2014/main" id="{EF8F20FC-BC77-F5DE-DCB7-5A6A844B472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1E65501-01B6-4480-B71B-6C4C2316D7B9}"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3" name="Footer Placeholder 2">
            <a:extLst>
              <a:ext uri="{FF2B5EF4-FFF2-40B4-BE49-F238E27FC236}">
                <a16:creationId xmlns:a16="http://schemas.microsoft.com/office/drawing/2014/main" id="{3C478A14-3843-A020-E304-56CB3374784F}"/>
              </a:ext>
            </a:extLst>
          </p:cNvPr>
          <p:cNvSpPr>
            <a:spLocks noGrp="1"/>
          </p:cNvSpPr>
          <p:nvPr>
            <p:ph type="ftr" sz="quarter" idx="3"/>
          </p:nvPr>
        </p:nvSpPr>
        <p:spPr/>
        <p:txBody>
          <a:bodyPr/>
          <a:lstStyle/>
          <a:p>
            <a:pPr>
              <a:defRPr/>
            </a:pPr>
            <a:r>
              <a:rPr lang="en-US">
                <a:solidFill>
                  <a:prstClr val="black">
                    <a:tint val="75000"/>
                  </a:prstClr>
                </a:solidFill>
              </a:rPr>
              <a:t>REVA Academy for Corporate Excellence – RACE | race.reva.edu.in</a:t>
            </a:r>
            <a:endParaRPr lang="en-US" dirty="0">
              <a:solidFill>
                <a:prstClr val="black">
                  <a:tint val="75000"/>
                </a:prstClr>
              </a:solidFill>
            </a:endParaRPr>
          </a:p>
        </p:txBody>
      </p:sp>
      <p:sp>
        <p:nvSpPr>
          <p:cNvPr id="10" name="TextBox 9">
            <a:extLst>
              <a:ext uri="{FF2B5EF4-FFF2-40B4-BE49-F238E27FC236}">
                <a16:creationId xmlns:a16="http://schemas.microsoft.com/office/drawing/2014/main" id="{05E68804-5D27-C41C-C224-1E75974A4925}"/>
              </a:ext>
            </a:extLst>
          </p:cNvPr>
          <p:cNvSpPr txBox="1"/>
          <p:nvPr/>
        </p:nvSpPr>
        <p:spPr>
          <a:xfrm>
            <a:off x="9037079" y="1094111"/>
            <a:ext cx="2864874" cy="276999"/>
          </a:xfrm>
          <a:prstGeom prst="rect">
            <a:avLst/>
          </a:prstGeom>
          <a:noFill/>
        </p:spPr>
        <p:txBody>
          <a:bodyPr wrap="square">
            <a:spAutoFit/>
          </a:bodyPr>
          <a:lstStyle/>
          <a:p>
            <a:pPr algn="r"/>
            <a:r>
              <a:rPr lang="en-US" sz="1200" dirty="0"/>
              <a:t>Journal Articles | White Papers </a:t>
            </a:r>
          </a:p>
        </p:txBody>
      </p:sp>
      <p:sp>
        <p:nvSpPr>
          <p:cNvPr id="11" name="Slide Number Placeholder 5">
            <a:extLst>
              <a:ext uri="{FF2B5EF4-FFF2-40B4-BE49-F238E27FC236}">
                <a16:creationId xmlns:a16="http://schemas.microsoft.com/office/drawing/2014/main" id="{9949C78A-61BA-3328-5807-3CC71FFEDE73}"/>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Roboto Slab"/>
              </a:rPr>
              <a:t>9</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
        <p:nvSpPr>
          <p:cNvPr id="6" name="TextBox 5">
            <a:extLst>
              <a:ext uri="{FF2B5EF4-FFF2-40B4-BE49-F238E27FC236}">
                <a16:creationId xmlns:a16="http://schemas.microsoft.com/office/drawing/2014/main" id="{406E3C2F-80A1-9079-E486-611DBF4A9D13}"/>
              </a:ext>
            </a:extLst>
          </p:cNvPr>
          <p:cNvSpPr txBox="1"/>
          <p:nvPr/>
        </p:nvSpPr>
        <p:spPr>
          <a:xfrm>
            <a:off x="681487" y="1442462"/>
            <a:ext cx="9721970" cy="3088218"/>
          </a:xfrm>
          <a:prstGeom prst="rect">
            <a:avLst/>
          </a:prstGeom>
          <a:noFill/>
        </p:spPr>
        <p:txBody>
          <a:bodyPr wrap="square">
            <a:spAutoFit/>
          </a:bodyPr>
          <a:lstStyle/>
          <a:p>
            <a:pPr>
              <a:lnSpc>
                <a:spcPct val="115000"/>
              </a:lnSpc>
            </a:pPr>
            <a:r>
              <a:rPr lang="en-IN" sz="1000" b="1" dirty="0">
                <a:solidFill>
                  <a:srgbClr val="000000"/>
                </a:solidFill>
                <a:effectLst/>
                <a:ea typeface="Calibri" panose="020F0502020204030204" pitchFamily="34" charset="0"/>
              </a:rPr>
              <a:t>1. A Systematic Literature Review on LLM-Based Information Retrieval  </a:t>
            </a:r>
          </a:p>
          <a:p>
            <a:pPr>
              <a:lnSpc>
                <a:spcPct val="115000"/>
              </a:lnSpc>
            </a:pPr>
            <a:r>
              <a:rPr lang="en-IN" sz="1000" dirty="0">
                <a:solidFill>
                  <a:srgbClr val="000000"/>
                </a:solidFill>
                <a:effectLst/>
                <a:ea typeface="Calibri" panose="020F0502020204030204" pitchFamily="34" charset="0"/>
              </a:rPr>
              <a:t>• Cosme, D., Galvão, A., &amp; Brito E Abreu, F. (2024). A Systematic Literature Review on LLM-Based</a:t>
            </a:r>
          </a:p>
          <a:p>
            <a:pPr>
              <a:lnSpc>
                <a:spcPct val="115000"/>
              </a:lnSpc>
            </a:pPr>
            <a:r>
              <a:rPr lang="en-IN" sz="1000" dirty="0">
                <a:solidFill>
                  <a:srgbClr val="000000"/>
                </a:solidFill>
                <a:effectLst/>
                <a:ea typeface="Calibri" panose="020F0502020204030204" pitchFamily="34" charset="0"/>
              </a:rPr>
              <a:t>• Information Retrieval: The Issue of Contents Classification. In Proceedings of the 16th International Joint Conference on Knowledge Discovery, Knowledge Engineering and Knowledge Management (IC3K 2024)</a:t>
            </a:r>
          </a:p>
          <a:p>
            <a:pPr>
              <a:lnSpc>
                <a:spcPct val="115000"/>
              </a:lnSpc>
            </a:pPr>
            <a:r>
              <a:rPr lang="en-IN" sz="1000" dirty="0">
                <a:solidFill>
                  <a:srgbClr val="000000"/>
                </a:solidFill>
                <a:effectLst/>
                <a:ea typeface="Calibri" panose="020F0502020204030204" pitchFamily="34" charset="0"/>
              </a:rPr>
              <a:t>• Volume 1: KDIR, 135–146. SCITEPRESS. https://doi.org/10.5220/0013062300003838</a:t>
            </a:r>
          </a:p>
          <a:p>
            <a:pPr>
              <a:lnSpc>
                <a:spcPct val="115000"/>
              </a:lnSpc>
            </a:pPr>
            <a:endParaRPr lang="en-IN" sz="1000" dirty="0">
              <a:solidFill>
                <a:srgbClr val="000000"/>
              </a:solidFill>
              <a:effectLst/>
              <a:ea typeface="Calibri" panose="020F0502020204030204" pitchFamily="34" charset="0"/>
            </a:endParaRPr>
          </a:p>
          <a:p>
            <a:pPr>
              <a:lnSpc>
                <a:spcPct val="115000"/>
              </a:lnSpc>
            </a:pPr>
            <a:r>
              <a:rPr lang="en-IN" sz="1000" b="1" dirty="0">
                <a:solidFill>
                  <a:srgbClr val="000000"/>
                </a:solidFill>
                <a:effectLst/>
                <a:ea typeface="Calibri" panose="020F0502020204030204" pitchFamily="34" charset="0"/>
              </a:rPr>
              <a:t> 2. </a:t>
            </a:r>
            <a:r>
              <a:rPr lang="en-IN" sz="1000" b="1" dirty="0" err="1">
                <a:solidFill>
                  <a:srgbClr val="000000"/>
                </a:solidFill>
                <a:effectLst/>
                <a:ea typeface="Calibri" panose="020F0502020204030204" pitchFamily="34" charset="0"/>
              </a:rPr>
              <a:t>DeepReview</a:t>
            </a:r>
            <a:r>
              <a:rPr lang="en-IN" sz="1000" b="1" dirty="0">
                <a:solidFill>
                  <a:srgbClr val="000000"/>
                </a:solidFill>
                <a:effectLst/>
                <a:ea typeface="Calibri" panose="020F0502020204030204" pitchFamily="34" charset="0"/>
              </a:rPr>
              <a:t>: Improving LLM-based Paper Review with Human-like Deep Thinking Process</a:t>
            </a:r>
          </a:p>
          <a:p>
            <a:pPr>
              <a:lnSpc>
                <a:spcPct val="115000"/>
              </a:lnSpc>
            </a:pPr>
            <a:r>
              <a:rPr lang="en-IN" sz="1000" dirty="0">
                <a:solidFill>
                  <a:srgbClr val="000000"/>
                </a:solidFill>
                <a:effectLst/>
                <a:ea typeface="Calibri" panose="020F0502020204030204" pitchFamily="34" charset="0"/>
              </a:rPr>
              <a:t>• Zhu, M., Weng, Y., Yang, L., &amp; Zhang, Y. (2025). </a:t>
            </a:r>
            <a:r>
              <a:rPr lang="en-IN" sz="1000" dirty="0" err="1">
                <a:solidFill>
                  <a:srgbClr val="000000"/>
                </a:solidFill>
                <a:effectLst/>
                <a:ea typeface="Calibri" panose="020F0502020204030204" pitchFamily="34" charset="0"/>
              </a:rPr>
              <a:t>DeepReview</a:t>
            </a:r>
            <a:r>
              <a:rPr lang="en-IN" sz="1000" dirty="0">
                <a:solidFill>
                  <a:srgbClr val="000000"/>
                </a:solidFill>
                <a:effectLst/>
                <a:ea typeface="Calibri" panose="020F0502020204030204" pitchFamily="34" charset="0"/>
              </a:rPr>
              <a:t>: Improving LLM-based Paper Review with Human-like Deep Thinking Process. </a:t>
            </a:r>
            <a:r>
              <a:rPr lang="en-IN" sz="1000" dirty="0" err="1">
                <a:solidFill>
                  <a:srgbClr val="000000"/>
                </a:solidFill>
                <a:effectLst/>
                <a:ea typeface="Calibri" panose="020F0502020204030204" pitchFamily="34" charset="0"/>
              </a:rPr>
              <a:t>arXiv</a:t>
            </a:r>
            <a:r>
              <a:rPr lang="en-IN" sz="1000" dirty="0">
                <a:solidFill>
                  <a:srgbClr val="000000"/>
                </a:solidFill>
                <a:effectLst/>
                <a:ea typeface="Calibri" panose="020F0502020204030204" pitchFamily="34" charset="0"/>
              </a:rPr>
              <a:t> preprint arXiv:2503.08569. https://arxiv.org/abs/2503.08569</a:t>
            </a:r>
          </a:p>
          <a:p>
            <a:pPr>
              <a:lnSpc>
                <a:spcPct val="115000"/>
              </a:lnSpc>
            </a:pPr>
            <a:endParaRPr lang="en-IN" sz="1000" dirty="0">
              <a:solidFill>
                <a:srgbClr val="000000"/>
              </a:solidFill>
              <a:effectLst/>
              <a:ea typeface="Calibri" panose="020F0502020204030204" pitchFamily="34" charset="0"/>
            </a:endParaRPr>
          </a:p>
          <a:p>
            <a:pPr>
              <a:lnSpc>
                <a:spcPct val="115000"/>
              </a:lnSpc>
            </a:pPr>
            <a:r>
              <a:rPr lang="en-IN" sz="1000" b="1" dirty="0">
                <a:solidFill>
                  <a:srgbClr val="000000"/>
                </a:solidFill>
                <a:effectLst/>
                <a:ea typeface="Calibri" panose="020F0502020204030204" pitchFamily="34" charset="0"/>
              </a:rPr>
              <a:t> 3. Is LLM a Reliable Reviewer? A Comprehensive Evaluation of LLM</a:t>
            </a:r>
          </a:p>
          <a:p>
            <a:pPr>
              <a:lnSpc>
                <a:spcPct val="115000"/>
              </a:lnSpc>
            </a:pPr>
            <a:r>
              <a:rPr lang="en-IN" sz="1000" dirty="0">
                <a:solidFill>
                  <a:srgbClr val="000000"/>
                </a:solidFill>
                <a:effectLst/>
                <a:ea typeface="Calibri" panose="020F0502020204030204" pitchFamily="34" charset="0"/>
              </a:rPr>
              <a:t>• Zhou, R., Chen, L., &amp; Yu, K. (2024). Is LLM a Reliable Reviewer? A Comprehensive Evaluation of LLM on Automatic Paper Reviewing Tasks. In Proceedings of LREC-COLING 2024, 9340–9351. European Language Resources Association (ELRA).</a:t>
            </a:r>
          </a:p>
          <a:p>
            <a:pPr>
              <a:lnSpc>
                <a:spcPct val="115000"/>
              </a:lnSpc>
            </a:pPr>
            <a:endParaRPr lang="en-IN" sz="1000" dirty="0">
              <a:solidFill>
                <a:srgbClr val="000000"/>
              </a:solidFill>
              <a:effectLst/>
              <a:ea typeface="Calibri" panose="020F0502020204030204" pitchFamily="34" charset="0"/>
            </a:endParaRPr>
          </a:p>
          <a:p>
            <a:pPr>
              <a:lnSpc>
                <a:spcPct val="115000"/>
              </a:lnSpc>
            </a:pPr>
            <a:r>
              <a:rPr lang="en-IN" sz="1000" b="1" dirty="0">
                <a:solidFill>
                  <a:srgbClr val="000000"/>
                </a:solidFill>
                <a:effectLst/>
                <a:ea typeface="Calibri" panose="020F0502020204030204" pitchFamily="34" charset="0"/>
              </a:rPr>
              <a:t> 4. The Emergence of Large Language Models (LLM) as a Tool in Literature Reviews</a:t>
            </a:r>
          </a:p>
          <a:p>
            <a:pPr>
              <a:lnSpc>
                <a:spcPct val="115000"/>
              </a:lnSpc>
            </a:pPr>
            <a:r>
              <a:rPr lang="en-IN" sz="1000" dirty="0">
                <a:solidFill>
                  <a:srgbClr val="000000"/>
                </a:solidFill>
                <a:effectLst/>
                <a:ea typeface="Calibri" panose="020F0502020204030204" pitchFamily="34" charset="0"/>
              </a:rPr>
              <a:t>• </a:t>
            </a:r>
            <a:r>
              <a:rPr lang="en-IN" sz="1000" dirty="0" err="1">
                <a:solidFill>
                  <a:srgbClr val="000000"/>
                </a:solidFill>
                <a:effectLst/>
                <a:ea typeface="Calibri" panose="020F0502020204030204" pitchFamily="34" charset="0"/>
              </a:rPr>
              <a:t>Scherbakov</a:t>
            </a:r>
            <a:r>
              <a:rPr lang="en-IN" sz="1000" dirty="0">
                <a:solidFill>
                  <a:srgbClr val="000000"/>
                </a:solidFill>
                <a:effectLst/>
                <a:ea typeface="Calibri" panose="020F0502020204030204" pitchFamily="34" charset="0"/>
              </a:rPr>
              <a:t>, D., </a:t>
            </a:r>
            <a:r>
              <a:rPr lang="en-IN" sz="1000" dirty="0" err="1">
                <a:solidFill>
                  <a:srgbClr val="000000"/>
                </a:solidFill>
                <a:effectLst/>
                <a:ea typeface="Calibri" panose="020F0502020204030204" pitchFamily="34" charset="0"/>
              </a:rPr>
              <a:t>Hubig</a:t>
            </a:r>
            <a:r>
              <a:rPr lang="en-IN" sz="1000" dirty="0">
                <a:solidFill>
                  <a:srgbClr val="000000"/>
                </a:solidFill>
                <a:effectLst/>
                <a:ea typeface="Calibri" panose="020F0502020204030204" pitchFamily="34" charset="0"/>
              </a:rPr>
              <a:t>, N., </a:t>
            </a:r>
            <a:r>
              <a:rPr lang="en-IN" sz="1000" dirty="0" err="1">
                <a:solidFill>
                  <a:srgbClr val="000000"/>
                </a:solidFill>
                <a:effectLst/>
                <a:ea typeface="Calibri" panose="020F0502020204030204" pitchFamily="34" charset="0"/>
              </a:rPr>
              <a:t>Jansari</a:t>
            </a:r>
            <a:r>
              <a:rPr lang="en-IN" sz="1000" dirty="0">
                <a:solidFill>
                  <a:srgbClr val="000000"/>
                </a:solidFill>
                <a:effectLst/>
                <a:ea typeface="Calibri" panose="020F0502020204030204" pitchFamily="34" charset="0"/>
              </a:rPr>
              <a:t>, V., </a:t>
            </a:r>
            <a:r>
              <a:rPr lang="en-IN" sz="1000" dirty="0" err="1">
                <a:solidFill>
                  <a:srgbClr val="000000"/>
                </a:solidFill>
                <a:effectLst/>
                <a:ea typeface="Calibri" panose="020F0502020204030204" pitchFamily="34" charset="0"/>
              </a:rPr>
              <a:t>Bakumenko</a:t>
            </a:r>
            <a:r>
              <a:rPr lang="en-IN" sz="1000" dirty="0">
                <a:solidFill>
                  <a:srgbClr val="000000"/>
                </a:solidFill>
                <a:effectLst/>
                <a:ea typeface="Calibri" panose="020F0502020204030204" pitchFamily="34" charset="0"/>
              </a:rPr>
              <a:t>, A., &amp; Lenert, L. A. (2024). The Emergence of Large Language Models (LLM) as a Tool in Literature Reviews: An LLM Automated Systematic Review. Manuscript submitted for publication.</a:t>
            </a:r>
          </a:p>
        </p:txBody>
      </p:sp>
    </p:spTree>
    <p:extLst>
      <p:ext uri="{BB962C8B-B14F-4D97-AF65-F5344CB8AC3E}">
        <p14:creationId xmlns:p14="http://schemas.microsoft.com/office/powerpoint/2010/main" val="2132745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File:Noun Project question mark icon 1101884 cc.svg - Outreach Wik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7A145C07-8365-45F1-BB24-52654C8AB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1197" y="2700997"/>
            <a:ext cx="2767120" cy="27092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307598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Agenda</a:t>
            </a:r>
          </a:p>
        </p:txBody>
      </p:sp>
      <p:grpSp>
        <p:nvGrpSpPr>
          <p:cNvPr id="9" name="Group 8">
            <a:extLst>
              <a:ext uri="{FF2B5EF4-FFF2-40B4-BE49-F238E27FC236}">
                <a16:creationId xmlns:a16="http://schemas.microsoft.com/office/drawing/2014/main" id="{37F06B10-F2B9-45AE-BAEE-3A25BDC40F60}"/>
              </a:ext>
            </a:extLst>
          </p:cNvPr>
          <p:cNvGrpSpPr/>
          <p:nvPr/>
        </p:nvGrpSpPr>
        <p:grpSpPr>
          <a:xfrm>
            <a:off x="738295" y="1665297"/>
            <a:ext cx="3684148" cy="716410"/>
            <a:chOff x="1848112" y="1575921"/>
            <a:chExt cx="5288092" cy="781718"/>
          </a:xfrm>
        </p:grpSpPr>
        <p:sp>
          <p:nvSpPr>
            <p:cNvPr id="10" name="TextBox 9"/>
            <p:cNvSpPr txBox="1"/>
            <p:nvPr/>
          </p:nvSpPr>
          <p:spPr>
            <a:xfrm>
              <a:off x="2628512" y="2088972"/>
              <a:ext cx="4507692" cy="268667"/>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Background | Current status | Why this study  </a:t>
              </a:r>
            </a:p>
          </p:txBody>
        </p:sp>
        <p:sp>
          <p:nvSpPr>
            <p:cNvPr id="11" name="TextBox 10"/>
            <p:cNvSpPr txBox="1"/>
            <p:nvPr/>
          </p:nvSpPr>
          <p:spPr>
            <a:xfrm>
              <a:off x="2602027" y="1662793"/>
              <a:ext cx="4507692" cy="403000"/>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Introduction</a:t>
              </a:r>
              <a:endParaRPr lang="ko-KR" altLang="en-US" b="1" dirty="0">
                <a:solidFill>
                  <a:schemeClr val="tx1">
                    <a:lumMod val="75000"/>
                    <a:lumOff val="25000"/>
                  </a:schemeClr>
                </a:solidFill>
                <a:latin typeface="+mj-lt"/>
                <a:cs typeface="Arial" pitchFamily="34" charset="0"/>
              </a:endParaRPr>
            </a:p>
          </p:txBody>
        </p:sp>
        <p:sp>
          <p:nvSpPr>
            <p:cNvPr id="12" name="TextBox 11"/>
            <p:cNvSpPr txBox="1"/>
            <p:nvPr/>
          </p:nvSpPr>
          <p:spPr>
            <a:xfrm>
              <a:off x="1848112" y="1575921"/>
              <a:ext cx="958095" cy="570917"/>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01</a:t>
              </a:r>
              <a:endParaRPr lang="ko-KR" altLang="en-US" sz="2800" b="1" dirty="0">
                <a:solidFill>
                  <a:schemeClr val="tx1">
                    <a:lumMod val="75000"/>
                    <a:lumOff val="25000"/>
                  </a:schemeClr>
                </a:solidFill>
                <a:latin typeface="+mj-lt"/>
                <a:cs typeface="Arial" pitchFamily="34" charset="0"/>
              </a:endParaRPr>
            </a:p>
          </p:txBody>
        </p:sp>
      </p:grpSp>
      <p:grpSp>
        <p:nvGrpSpPr>
          <p:cNvPr id="13" name="Group 12">
            <a:extLst>
              <a:ext uri="{FF2B5EF4-FFF2-40B4-BE49-F238E27FC236}">
                <a16:creationId xmlns:a16="http://schemas.microsoft.com/office/drawing/2014/main" id="{48C572D2-FF82-4F09-A87C-3D3A60EF1C3D}"/>
              </a:ext>
            </a:extLst>
          </p:cNvPr>
          <p:cNvGrpSpPr/>
          <p:nvPr/>
        </p:nvGrpSpPr>
        <p:grpSpPr>
          <a:xfrm>
            <a:off x="566654" y="2735611"/>
            <a:ext cx="5244336" cy="680781"/>
            <a:chOff x="1848112" y="1575921"/>
            <a:chExt cx="5244336" cy="680781"/>
          </a:xfrm>
        </p:grpSpPr>
        <p:sp>
          <p:nvSpPr>
            <p:cNvPr id="14" name="TextBox 13">
              <a:extLst>
                <a:ext uri="{FF2B5EF4-FFF2-40B4-BE49-F238E27FC236}">
                  <a16:creationId xmlns:a16="http://schemas.microsoft.com/office/drawing/2014/main" id="{4C6F8FA6-DB08-4060-9832-77D337D2BF55}"/>
                </a:ext>
              </a:extLst>
            </p:cNvPr>
            <p:cNvSpPr txBox="1"/>
            <p:nvPr/>
          </p:nvSpPr>
          <p:spPr>
            <a:xfrm>
              <a:off x="2584756" y="2010481"/>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000" dirty="0">
                <a:solidFill>
                  <a:schemeClr val="tx1">
                    <a:lumMod val="75000"/>
                    <a:lumOff val="25000"/>
                  </a:schemeClr>
                </a:solidFill>
                <a:latin typeface="+mj-lt"/>
                <a:cs typeface="Arial" pitchFamily="34" charset="0"/>
              </a:endParaRPr>
            </a:p>
          </p:txBody>
        </p:sp>
        <p:sp>
          <p:nvSpPr>
            <p:cNvPr id="15" name="TextBox 14">
              <a:extLst>
                <a:ext uri="{FF2B5EF4-FFF2-40B4-BE49-F238E27FC236}">
                  <a16:creationId xmlns:a16="http://schemas.microsoft.com/office/drawing/2014/main" id="{4FCF8A9D-7E22-4279-8535-9C4F0258D7B9}"/>
                </a:ext>
              </a:extLst>
            </p:cNvPr>
            <p:cNvSpPr txBox="1"/>
            <p:nvPr/>
          </p:nvSpPr>
          <p:spPr>
            <a:xfrm>
              <a:off x="2584756" y="164179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Literature Review</a:t>
              </a:r>
              <a:endParaRPr lang="ko-KR" altLang="en-US"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3E6D74D0-F347-4E58-A9D8-7E9536FAAEC3}"/>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02</a:t>
              </a:r>
              <a:endParaRPr lang="ko-KR" altLang="en-US" sz="2800" b="1" dirty="0">
                <a:solidFill>
                  <a:schemeClr val="tx1">
                    <a:lumMod val="75000"/>
                    <a:lumOff val="25000"/>
                  </a:schemeClr>
                </a:solidFill>
                <a:latin typeface="+mj-lt"/>
                <a:cs typeface="Arial" pitchFamily="34" charset="0"/>
              </a:endParaRPr>
            </a:p>
          </p:txBody>
        </p:sp>
      </p:grpSp>
      <p:grpSp>
        <p:nvGrpSpPr>
          <p:cNvPr id="17" name="Group 16">
            <a:extLst>
              <a:ext uri="{FF2B5EF4-FFF2-40B4-BE49-F238E27FC236}">
                <a16:creationId xmlns:a16="http://schemas.microsoft.com/office/drawing/2014/main" id="{C66517ED-D341-498B-BF06-476933A43F6B}"/>
              </a:ext>
            </a:extLst>
          </p:cNvPr>
          <p:cNvGrpSpPr/>
          <p:nvPr/>
        </p:nvGrpSpPr>
        <p:grpSpPr>
          <a:xfrm>
            <a:off x="692558" y="4990383"/>
            <a:ext cx="4493778" cy="805558"/>
            <a:chOff x="1830629" y="1575337"/>
            <a:chExt cx="5282581" cy="805558"/>
          </a:xfrm>
        </p:grpSpPr>
        <p:sp>
          <p:nvSpPr>
            <p:cNvPr id="18" name="TextBox 17">
              <a:extLst>
                <a:ext uri="{FF2B5EF4-FFF2-40B4-BE49-F238E27FC236}">
                  <a16:creationId xmlns:a16="http://schemas.microsoft.com/office/drawing/2014/main" id="{7DDE46A4-1F4F-419B-85C6-1ABD9A677D50}"/>
                </a:ext>
              </a:extLst>
            </p:cNvPr>
            <p:cNvSpPr txBox="1"/>
            <p:nvPr/>
          </p:nvSpPr>
          <p:spPr>
            <a:xfrm>
              <a:off x="2605518" y="1980785"/>
              <a:ext cx="4507692" cy="400110"/>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Primary &amp; Secondary Objectives | Expected Outcome</a:t>
              </a:r>
            </a:p>
            <a:p>
              <a:r>
                <a:rPr lang="en-US" altLang="ko-KR" sz="1000" dirty="0">
                  <a:solidFill>
                    <a:schemeClr val="tx1">
                      <a:lumMod val="75000"/>
                      <a:lumOff val="25000"/>
                    </a:schemeClr>
                  </a:solidFill>
                  <a:latin typeface="+mj-lt"/>
                  <a:cs typeface="Arial" pitchFamily="34" charset="0"/>
                </a:rPr>
                <a:t> </a:t>
              </a:r>
            </a:p>
          </p:txBody>
        </p:sp>
        <p:sp>
          <p:nvSpPr>
            <p:cNvPr id="19" name="TextBox 18">
              <a:extLst>
                <a:ext uri="{FF2B5EF4-FFF2-40B4-BE49-F238E27FC236}">
                  <a16:creationId xmlns:a16="http://schemas.microsoft.com/office/drawing/2014/main" id="{190EC436-1B46-49D9-A7E4-ADECB5E929DF}"/>
                </a:ext>
              </a:extLst>
            </p:cNvPr>
            <p:cNvSpPr txBox="1"/>
            <p:nvPr/>
          </p:nvSpPr>
          <p:spPr>
            <a:xfrm>
              <a:off x="2535876" y="1642552"/>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 Project Objectives  </a:t>
              </a:r>
              <a:endParaRPr lang="ko-KR" altLang="en-US" b="1" dirty="0">
                <a:solidFill>
                  <a:schemeClr val="tx1">
                    <a:lumMod val="75000"/>
                    <a:lumOff val="25000"/>
                  </a:schemeClr>
                </a:solidFill>
                <a:latin typeface="+mj-lt"/>
                <a:cs typeface="Arial" pitchFamily="34" charset="0"/>
              </a:endParaRPr>
            </a:p>
          </p:txBody>
        </p:sp>
        <p:sp>
          <p:nvSpPr>
            <p:cNvPr id="20" name="TextBox 19">
              <a:extLst>
                <a:ext uri="{FF2B5EF4-FFF2-40B4-BE49-F238E27FC236}">
                  <a16:creationId xmlns:a16="http://schemas.microsoft.com/office/drawing/2014/main" id="{CF831A6C-272F-4BDD-8F88-4227AAB90FB2}"/>
                </a:ext>
              </a:extLst>
            </p:cNvPr>
            <p:cNvSpPr txBox="1"/>
            <p:nvPr/>
          </p:nvSpPr>
          <p:spPr>
            <a:xfrm>
              <a:off x="1830629" y="1575337"/>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04</a:t>
              </a:r>
              <a:endParaRPr lang="ko-KR" altLang="en-US" sz="2800" b="1" dirty="0">
                <a:solidFill>
                  <a:schemeClr val="tx1">
                    <a:lumMod val="75000"/>
                    <a:lumOff val="25000"/>
                  </a:schemeClr>
                </a:solidFill>
                <a:latin typeface="+mj-lt"/>
                <a:cs typeface="Arial" pitchFamily="34" charset="0"/>
              </a:endParaRPr>
            </a:p>
          </p:txBody>
        </p:sp>
      </p:grpSp>
      <p:grpSp>
        <p:nvGrpSpPr>
          <p:cNvPr id="5" name="Group 4"/>
          <p:cNvGrpSpPr/>
          <p:nvPr/>
        </p:nvGrpSpPr>
        <p:grpSpPr>
          <a:xfrm>
            <a:off x="6315038" y="1740858"/>
            <a:ext cx="3715984" cy="620982"/>
            <a:chOff x="366296" y="5072998"/>
            <a:chExt cx="5339298" cy="620982"/>
          </a:xfrm>
        </p:grpSpPr>
        <p:grpSp>
          <p:nvGrpSpPr>
            <p:cNvPr id="21" name="Group 20">
              <a:extLst>
                <a:ext uri="{FF2B5EF4-FFF2-40B4-BE49-F238E27FC236}">
                  <a16:creationId xmlns:a16="http://schemas.microsoft.com/office/drawing/2014/main" id="{1DEE4032-D811-4C99-AE03-98362C887B64}"/>
                </a:ext>
              </a:extLst>
            </p:cNvPr>
            <p:cNvGrpSpPr/>
            <p:nvPr/>
          </p:nvGrpSpPr>
          <p:grpSpPr>
            <a:xfrm>
              <a:off x="366296" y="5072998"/>
              <a:ext cx="5339298" cy="523220"/>
              <a:chOff x="1683508" y="1590033"/>
              <a:chExt cx="5339298" cy="523220"/>
            </a:xfrm>
          </p:grpSpPr>
          <p:sp>
            <p:nvSpPr>
              <p:cNvPr id="23" name="TextBox 22">
                <a:extLst>
                  <a:ext uri="{FF2B5EF4-FFF2-40B4-BE49-F238E27FC236}">
                    <a16:creationId xmlns:a16="http://schemas.microsoft.com/office/drawing/2014/main" id="{3DFCC804-6C1D-4C67-B274-1978635DA6F9}"/>
                  </a:ext>
                </a:extLst>
              </p:cNvPr>
              <p:cNvSpPr txBox="1"/>
              <p:nvPr/>
            </p:nvSpPr>
            <p:spPr>
              <a:xfrm>
                <a:off x="2515114" y="1626240"/>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Project Methodology  </a:t>
                </a:r>
                <a:endParaRPr lang="ko-KR" altLang="en-US" b="1" dirty="0">
                  <a:solidFill>
                    <a:schemeClr val="tx1">
                      <a:lumMod val="75000"/>
                      <a:lumOff val="25000"/>
                    </a:schemeClr>
                  </a:solidFill>
                  <a:latin typeface="+mj-lt"/>
                  <a:cs typeface="Arial" pitchFamily="34" charset="0"/>
                </a:endParaRPr>
              </a:p>
            </p:txBody>
          </p:sp>
          <p:sp>
            <p:nvSpPr>
              <p:cNvPr id="24" name="TextBox 23">
                <a:extLst>
                  <a:ext uri="{FF2B5EF4-FFF2-40B4-BE49-F238E27FC236}">
                    <a16:creationId xmlns:a16="http://schemas.microsoft.com/office/drawing/2014/main" id="{7B7AC64B-48B2-4F4F-A626-7901145018C6}"/>
                  </a:ext>
                </a:extLst>
              </p:cNvPr>
              <p:cNvSpPr txBox="1"/>
              <p:nvPr/>
            </p:nvSpPr>
            <p:spPr>
              <a:xfrm>
                <a:off x="1683508" y="1590033"/>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05</a:t>
                </a:r>
                <a:endParaRPr lang="ko-KR" altLang="en-US" sz="2800" b="1" dirty="0">
                  <a:solidFill>
                    <a:schemeClr val="tx1">
                      <a:lumMod val="75000"/>
                      <a:lumOff val="25000"/>
                    </a:schemeClr>
                  </a:solidFill>
                  <a:latin typeface="+mj-lt"/>
                  <a:cs typeface="Arial" pitchFamily="34" charset="0"/>
                </a:endParaRPr>
              </a:p>
            </p:txBody>
          </p:sp>
        </p:grpSp>
        <p:sp>
          <p:nvSpPr>
            <p:cNvPr id="3" name="Rectangle 2"/>
            <p:cNvSpPr/>
            <p:nvPr/>
          </p:nvSpPr>
          <p:spPr>
            <a:xfrm>
              <a:off x="1228051" y="5440064"/>
              <a:ext cx="2840842" cy="253916"/>
            </a:xfrm>
            <a:prstGeom prst="rect">
              <a:avLst/>
            </a:prstGeom>
          </p:spPr>
          <p:txBody>
            <a:bodyPr wrap="none">
              <a:spAutoFit/>
            </a:bodyPr>
            <a:lstStyle/>
            <a:p>
              <a:r>
                <a:rPr lang="en-US" sz="1050" dirty="0"/>
                <a:t>Conceptual Framework | Research Design</a:t>
              </a:r>
            </a:p>
          </p:txBody>
        </p:sp>
      </p:grpSp>
      <p:grpSp>
        <p:nvGrpSpPr>
          <p:cNvPr id="25" name="Group 24">
            <a:extLst>
              <a:ext uri="{FF2B5EF4-FFF2-40B4-BE49-F238E27FC236}">
                <a16:creationId xmlns:a16="http://schemas.microsoft.com/office/drawing/2014/main" id="{37F06B10-F2B9-45AE-BAEE-3A25BDC40F60}"/>
              </a:ext>
            </a:extLst>
          </p:cNvPr>
          <p:cNvGrpSpPr/>
          <p:nvPr/>
        </p:nvGrpSpPr>
        <p:grpSpPr>
          <a:xfrm>
            <a:off x="6345492" y="2735563"/>
            <a:ext cx="3848699" cy="676334"/>
            <a:chOff x="1848112" y="1575921"/>
            <a:chExt cx="5360890" cy="676334"/>
          </a:xfrm>
        </p:grpSpPr>
        <p:sp>
          <p:nvSpPr>
            <p:cNvPr id="26" name="TextBox 25"/>
            <p:cNvSpPr txBox="1"/>
            <p:nvPr/>
          </p:nvSpPr>
          <p:spPr>
            <a:xfrm>
              <a:off x="2701310" y="2006034"/>
              <a:ext cx="4507692"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 </a:t>
              </a:r>
            </a:p>
          </p:txBody>
        </p:sp>
        <p:sp>
          <p:nvSpPr>
            <p:cNvPr id="27" name="TextBox 26"/>
            <p:cNvSpPr txBox="1"/>
            <p:nvPr/>
          </p:nvSpPr>
          <p:spPr>
            <a:xfrm>
              <a:off x="2645983" y="1652044"/>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Proposed Solution</a:t>
              </a:r>
              <a:endParaRPr lang="ko-KR" altLang="en-US" b="1" dirty="0">
                <a:solidFill>
                  <a:schemeClr val="tx1">
                    <a:lumMod val="75000"/>
                    <a:lumOff val="25000"/>
                  </a:schemeClr>
                </a:solidFill>
                <a:latin typeface="+mj-lt"/>
                <a:cs typeface="Arial" pitchFamily="34" charset="0"/>
              </a:endParaRPr>
            </a:p>
          </p:txBody>
        </p:sp>
        <p:sp>
          <p:nvSpPr>
            <p:cNvPr id="28" name="TextBox 27"/>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06</a:t>
              </a:r>
              <a:endParaRPr lang="ko-KR" altLang="en-US" sz="2800" b="1" dirty="0">
                <a:solidFill>
                  <a:schemeClr val="tx1">
                    <a:lumMod val="75000"/>
                    <a:lumOff val="25000"/>
                  </a:schemeClr>
                </a:solidFill>
                <a:latin typeface="+mj-lt"/>
                <a:cs typeface="Arial" pitchFamily="34" charset="0"/>
              </a:endParaRPr>
            </a:p>
          </p:txBody>
        </p:sp>
      </p:grpSp>
      <p:grpSp>
        <p:nvGrpSpPr>
          <p:cNvPr id="43" name="Group 42"/>
          <p:cNvGrpSpPr/>
          <p:nvPr/>
        </p:nvGrpSpPr>
        <p:grpSpPr>
          <a:xfrm>
            <a:off x="608162" y="3850475"/>
            <a:ext cx="5244336" cy="691368"/>
            <a:chOff x="530900" y="5058886"/>
            <a:chExt cx="5244336" cy="691368"/>
          </a:xfrm>
        </p:grpSpPr>
        <p:grpSp>
          <p:nvGrpSpPr>
            <p:cNvPr id="44" name="Group 43">
              <a:extLst>
                <a:ext uri="{FF2B5EF4-FFF2-40B4-BE49-F238E27FC236}">
                  <a16:creationId xmlns:a16="http://schemas.microsoft.com/office/drawing/2014/main" id="{1DEE4032-D811-4C99-AE03-98362C887B64}"/>
                </a:ext>
              </a:extLst>
            </p:cNvPr>
            <p:cNvGrpSpPr/>
            <p:nvPr/>
          </p:nvGrpSpPr>
          <p:grpSpPr>
            <a:xfrm>
              <a:off x="530900" y="5058886"/>
              <a:ext cx="5244336" cy="523220"/>
              <a:chOff x="1848112" y="1575921"/>
              <a:chExt cx="5244336" cy="523220"/>
            </a:xfrm>
          </p:grpSpPr>
          <p:sp>
            <p:nvSpPr>
              <p:cNvPr id="47" name="TextBox 46">
                <a:extLst>
                  <a:ext uri="{FF2B5EF4-FFF2-40B4-BE49-F238E27FC236}">
                    <a16:creationId xmlns:a16="http://schemas.microsoft.com/office/drawing/2014/main" id="{3DFCC804-6C1D-4C67-B274-1978635DA6F9}"/>
                  </a:ext>
                </a:extLst>
              </p:cNvPr>
              <p:cNvSpPr txBox="1"/>
              <p:nvPr/>
            </p:nvSpPr>
            <p:spPr>
              <a:xfrm>
                <a:off x="2584756" y="1641696"/>
                <a:ext cx="4507692"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Problem Statement</a:t>
                </a:r>
                <a:endParaRPr lang="ko-KR" altLang="en-US" b="1" dirty="0">
                  <a:solidFill>
                    <a:schemeClr val="tx1">
                      <a:lumMod val="75000"/>
                      <a:lumOff val="25000"/>
                    </a:schemeClr>
                  </a:solidFill>
                  <a:latin typeface="+mj-lt"/>
                  <a:cs typeface="Arial" pitchFamily="34" charset="0"/>
                </a:endParaRPr>
              </a:p>
            </p:txBody>
          </p:sp>
          <p:sp>
            <p:nvSpPr>
              <p:cNvPr id="48" name="TextBox 47">
                <a:extLst>
                  <a:ext uri="{FF2B5EF4-FFF2-40B4-BE49-F238E27FC236}">
                    <a16:creationId xmlns:a16="http://schemas.microsoft.com/office/drawing/2014/main" id="{7B7AC64B-48B2-4F4F-A626-7901145018C6}"/>
                  </a:ext>
                </a:extLst>
              </p:cNvPr>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03</a:t>
                </a:r>
                <a:endParaRPr lang="ko-KR" altLang="en-US" sz="2800" b="1" dirty="0">
                  <a:solidFill>
                    <a:schemeClr val="tx1">
                      <a:lumMod val="75000"/>
                      <a:lumOff val="25000"/>
                    </a:schemeClr>
                  </a:solidFill>
                  <a:latin typeface="+mj-lt"/>
                  <a:cs typeface="Arial" pitchFamily="34" charset="0"/>
                </a:endParaRPr>
              </a:p>
            </p:txBody>
          </p:sp>
        </p:grpSp>
        <p:sp>
          <p:nvSpPr>
            <p:cNvPr id="45" name="Rectangle 44"/>
            <p:cNvSpPr/>
            <p:nvPr/>
          </p:nvSpPr>
          <p:spPr>
            <a:xfrm>
              <a:off x="1267544" y="5496338"/>
              <a:ext cx="2206053" cy="253916"/>
            </a:xfrm>
            <a:prstGeom prst="rect">
              <a:avLst/>
            </a:prstGeom>
          </p:spPr>
          <p:txBody>
            <a:bodyPr wrap="none">
              <a:spAutoFit/>
            </a:bodyPr>
            <a:lstStyle/>
            <a:p>
              <a:r>
                <a:rPr lang="en-US" sz="1050" dirty="0"/>
                <a:t>Technical/Functional  Problem </a:t>
              </a:r>
            </a:p>
          </p:txBody>
        </p:sp>
      </p:grpSp>
      <p:grpSp>
        <p:nvGrpSpPr>
          <p:cNvPr id="49" name="Group 48">
            <a:extLst>
              <a:ext uri="{FF2B5EF4-FFF2-40B4-BE49-F238E27FC236}">
                <a16:creationId xmlns:a16="http://schemas.microsoft.com/office/drawing/2014/main" id="{37F06B10-F2B9-45AE-BAEE-3A25BDC40F60}"/>
              </a:ext>
            </a:extLst>
          </p:cNvPr>
          <p:cNvGrpSpPr/>
          <p:nvPr/>
        </p:nvGrpSpPr>
        <p:grpSpPr>
          <a:xfrm>
            <a:off x="6270794" y="3854159"/>
            <a:ext cx="4780000" cy="523220"/>
            <a:chOff x="1848112" y="1575921"/>
            <a:chExt cx="5237952" cy="523220"/>
          </a:xfrm>
        </p:grpSpPr>
        <p:sp>
          <p:nvSpPr>
            <p:cNvPr id="51" name="TextBox 50"/>
            <p:cNvSpPr txBox="1"/>
            <p:nvPr/>
          </p:nvSpPr>
          <p:spPr>
            <a:xfrm>
              <a:off x="2578371" y="1600386"/>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Detailed Scope of Work</a:t>
              </a:r>
              <a:endParaRPr lang="ko-KR" altLang="en-US" b="1" dirty="0">
                <a:solidFill>
                  <a:schemeClr val="tx1">
                    <a:lumMod val="75000"/>
                    <a:lumOff val="25000"/>
                  </a:schemeClr>
                </a:solidFill>
                <a:latin typeface="+mj-lt"/>
                <a:cs typeface="Arial" pitchFamily="34" charset="0"/>
              </a:endParaRPr>
            </a:p>
          </p:txBody>
        </p:sp>
        <p:sp>
          <p:nvSpPr>
            <p:cNvPr id="52" name="TextBox 51"/>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07</a:t>
              </a:r>
              <a:endParaRPr lang="ko-KR" altLang="en-US" sz="2800" b="1" dirty="0">
                <a:solidFill>
                  <a:schemeClr val="tx1">
                    <a:lumMod val="75000"/>
                    <a:lumOff val="25000"/>
                  </a:schemeClr>
                </a:solidFill>
                <a:latin typeface="+mj-lt"/>
                <a:cs typeface="Arial" pitchFamily="34" charset="0"/>
              </a:endParaRPr>
            </a:p>
          </p:txBody>
        </p:sp>
      </p:grpSp>
      <p:grpSp>
        <p:nvGrpSpPr>
          <p:cNvPr id="53" name="Group 52">
            <a:extLst>
              <a:ext uri="{FF2B5EF4-FFF2-40B4-BE49-F238E27FC236}">
                <a16:creationId xmlns:a16="http://schemas.microsoft.com/office/drawing/2014/main" id="{37F06B10-F2B9-45AE-BAEE-3A25BDC40F60}"/>
              </a:ext>
            </a:extLst>
          </p:cNvPr>
          <p:cNvGrpSpPr/>
          <p:nvPr/>
        </p:nvGrpSpPr>
        <p:grpSpPr>
          <a:xfrm>
            <a:off x="6383953" y="4844106"/>
            <a:ext cx="3647069" cy="807756"/>
            <a:chOff x="1848112" y="1575921"/>
            <a:chExt cx="5307517" cy="807756"/>
          </a:xfrm>
        </p:grpSpPr>
        <p:sp>
          <p:nvSpPr>
            <p:cNvPr id="54" name="TextBox 53"/>
            <p:cNvSpPr txBox="1"/>
            <p:nvPr/>
          </p:nvSpPr>
          <p:spPr>
            <a:xfrm>
              <a:off x="2647937" y="1983567"/>
              <a:ext cx="4507692" cy="400110"/>
            </a:xfrm>
            <a:prstGeom prst="rect">
              <a:avLst/>
            </a:prstGeom>
            <a:noFill/>
          </p:spPr>
          <p:txBody>
            <a:bodyPr wrap="square" rtlCol="0">
              <a:spAutoFit/>
            </a:bodyPr>
            <a:lstStyle/>
            <a:p>
              <a:r>
                <a:rPr lang="en-US" sz="1000" dirty="0"/>
                <a:t>Journal Articles | White Papers </a:t>
              </a:r>
            </a:p>
            <a:p>
              <a:endParaRPr lang="en-US" altLang="ko-KR" sz="1000" dirty="0">
                <a:solidFill>
                  <a:schemeClr val="tx1">
                    <a:lumMod val="75000"/>
                    <a:lumOff val="25000"/>
                  </a:schemeClr>
                </a:solidFill>
                <a:latin typeface="+mj-lt"/>
                <a:cs typeface="Arial" pitchFamily="34" charset="0"/>
              </a:endParaRPr>
            </a:p>
          </p:txBody>
        </p:sp>
        <p:sp>
          <p:nvSpPr>
            <p:cNvPr id="55" name="TextBox 54"/>
            <p:cNvSpPr txBox="1"/>
            <p:nvPr/>
          </p:nvSpPr>
          <p:spPr>
            <a:xfrm>
              <a:off x="2647936" y="1626099"/>
              <a:ext cx="4507693" cy="369332"/>
            </a:xfrm>
            <a:prstGeom prst="rect">
              <a:avLst/>
            </a:prstGeom>
            <a:noFill/>
          </p:spPr>
          <p:txBody>
            <a:bodyPr wrap="square" lIns="108000" rIns="108000" rtlCol="0">
              <a:spAutoFit/>
            </a:bodyPr>
            <a:lstStyle/>
            <a:p>
              <a:r>
                <a:rPr lang="en-US" altLang="ko-KR" b="1" dirty="0">
                  <a:solidFill>
                    <a:schemeClr val="tx1">
                      <a:lumMod val="75000"/>
                      <a:lumOff val="25000"/>
                    </a:schemeClr>
                  </a:solidFill>
                  <a:latin typeface="+mj-lt"/>
                  <a:cs typeface="Arial" pitchFamily="34" charset="0"/>
                </a:rPr>
                <a:t>References</a:t>
              </a:r>
              <a:endParaRPr lang="ko-KR" altLang="en-US" b="1" dirty="0">
                <a:solidFill>
                  <a:schemeClr val="tx1">
                    <a:lumMod val="75000"/>
                    <a:lumOff val="25000"/>
                  </a:schemeClr>
                </a:solidFill>
                <a:latin typeface="+mj-lt"/>
                <a:cs typeface="Arial" pitchFamily="34" charset="0"/>
              </a:endParaRPr>
            </a:p>
          </p:txBody>
        </p:sp>
        <p:sp>
          <p:nvSpPr>
            <p:cNvPr id="56" name="TextBox 55"/>
            <p:cNvSpPr txBox="1"/>
            <p:nvPr/>
          </p:nvSpPr>
          <p:spPr>
            <a:xfrm>
              <a:off x="1848112" y="1575921"/>
              <a:ext cx="958096" cy="523220"/>
            </a:xfrm>
            <a:prstGeom prst="rect">
              <a:avLst/>
            </a:prstGeom>
            <a:noFill/>
          </p:spPr>
          <p:txBody>
            <a:bodyPr wrap="square" lIns="108000" rIns="108000" rtlCol="0">
              <a:spAutoFit/>
            </a:bodyPr>
            <a:lstStyle/>
            <a:p>
              <a:pPr algn="ctr"/>
              <a:r>
                <a:rPr lang="en-US" altLang="ko-KR" sz="2800" b="1" dirty="0">
                  <a:solidFill>
                    <a:schemeClr val="tx1">
                      <a:lumMod val="75000"/>
                      <a:lumOff val="25000"/>
                    </a:schemeClr>
                  </a:solidFill>
                  <a:latin typeface="+mj-lt"/>
                  <a:cs typeface="Arial" pitchFamily="34" charset="0"/>
                </a:rPr>
                <a:t>08</a:t>
              </a:r>
              <a:endParaRPr lang="ko-KR" altLang="en-US" sz="2800" b="1" dirty="0">
                <a:solidFill>
                  <a:schemeClr val="tx1">
                    <a:lumMod val="75000"/>
                    <a:lumOff val="25000"/>
                  </a:schemeClr>
                </a:solidFill>
                <a:latin typeface="+mj-lt"/>
                <a:cs typeface="Arial" pitchFamily="34" charset="0"/>
              </a:endParaRPr>
            </a:p>
          </p:txBody>
        </p:sp>
      </p:grpSp>
      <p:sp>
        <p:nvSpPr>
          <p:cNvPr id="2" name="Date Placeholder 1">
            <a:extLst>
              <a:ext uri="{FF2B5EF4-FFF2-40B4-BE49-F238E27FC236}">
                <a16:creationId xmlns:a16="http://schemas.microsoft.com/office/drawing/2014/main" id="{AEB98BC4-8BDF-A31B-7F68-4F2971CA6C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1AF60D-223D-461F-A92F-539B6F408AF0}" type="datetime3">
              <a:rPr kumimoji="0" lang="en-US" sz="1200" b="0" i="0" u="none" strike="noStrike" kern="1200" cap="none" spc="0" normalizeH="0" baseline="0" noProof="0" smtClean="0">
                <a:ln>
                  <a:noFill/>
                </a:ln>
                <a:solidFill>
                  <a:schemeClr val="tx1"/>
                </a:solidFill>
                <a:effectLst/>
                <a:uLnTx/>
                <a:uFillTx/>
                <a:latin typeface="Roboto Slab"/>
                <a:ea typeface="+mn-ea"/>
                <a:cs typeface="+mn-cs"/>
              </a:rPr>
              <a:t>2 April 2025</a:t>
            </a:fld>
            <a:endParaRPr kumimoji="0" lang="en-US" sz="1200" b="0" i="0" u="none" strike="noStrike" kern="1200" cap="none" spc="0" normalizeH="0" baseline="0" noProof="0">
              <a:ln>
                <a:noFill/>
              </a:ln>
              <a:solidFill>
                <a:schemeClr val="tx1"/>
              </a:solidFill>
              <a:effectLst/>
              <a:uLnTx/>
              <a:uFillTx/>
              <a:latin typeface="Roboto Slab"/>
              <a:ea typeface="+mn-ea"/>
              <a:cs typeface="+mn-cs"/>
            </a:endParaRPr>
          </a:p>
        </p:txBody>
      </p:sp>
      <p:sp>
        <p:nvSpPr>
          <p:cNvPr id="6" name="Footer Placeholder 5">
            <a:extLst>
              <a:ext uri="{FF2B5EF4-FFF2-40B4-BE49-F238E27FC236}">
                <a16:creationId xmlns:a16="http://schemas.microsoft.com/office/drawing/2014/main" id="{55B31472-8299-9197-981E-6E011EBDF926}"/>
              </a:ext>
            </a:extLst>
          </p:cNvPr>
          <p:cNvSpPr>
            <a:spLocks noGrp="1"/>
          </p:cNvSpPr>
          <p:nvPr>
            <p:ph type="ftr" sz="quarter" idx="3"/>
          </p:nvPr>
        </p:nvSpPr>
        <p:spPr/>
        <p:txBody>
          <a:bodyPr/>
          <a:lstStyle/>
          <a:p>
            <a:pPr>
              <a:defRPr/>
            </a:pPr>
            <a:r>
              <a:rPr lang="en-US">
                <a:solidFill>
                  <a:schemeClr val="tx1"/>
                </a:solidFill>
              </a:rPr>
              <a:t>REVA Academy for Corporate Excellence – RACE | race.reva.edu.in</a:t>
            </a:r>
            <a:endParaRPr lang="en-US" dirty="0">
              <a:solidFill>
                <a:schemeClr val="tx1"/>
              </a:solidFill>
            </a:endParaRPr>
          </a:p>
        </p:txBody>
      </p:sp>
      <p:sp>
        <p:nvSpPr>
          <p:cNvPr id="8" name="Slide Number Placeholder 7">
            <a:extLst>
              <a:ext uri="{FF2B5EF4-FFF2-40B4-BE49-F238E27FC236}">
                <a16:creationId xmlns:a16="http://schemas.microsoft.com/office/drawing/2014/main" id="{7085CCD4-5663-6CFF-9C18-AE2E2E78DD84}"/>
              </a:ext>
            </a:extLst>
          </p:cNvPr>
          <p:cNvSpPr>
            <a:spLocks noGrp="1"/>
          </p:cNvSpPr>
          <p:nvPr>
            <p:ph type="sldNum" sz="quarter" idx="12"/>
          </p:nvPr>
        </p:nvSpPr>
        <p:spPr/>
        <p:txBody>
          <a:bodyPr/>
          <a:lstStyle/>
          <a:p>
            <a:pPr>
              <a:defRPr/>
            </a:pPr>
            <a:r>
              <a:rPr lang="en-US" dirty="0"/>
              <a:t>2</a:t>
            </a:r>
          </a:p>
        </p:txBody>
      </p:sp>
    </p:spTree>
    <p:extLst>
      <p:ext uri="{BB962C8B-B14F-4D97-AF65-F5344CB8AC3E}">
        <p14:creationId xmlns:p14="http://schemas.microsoft.com/office/powerpoint/2010/main" val="3248360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cs typeface="Arial" panose="020B0604020202020204" pitchFamily="34" charset="0"/>
              </a:rPr>
              <a:t>Background Information</a:t>
            </a:r>
            <a:endParaRPr lang="en-IN" dirty="0"/>
          </a:p>
        </p:txBody>
      </p:sp>
      <p:sp>
        <p:nvSpPr>
          <p:cNvPr id="4" name="Date Placeholder 3">
            <a:extLst>
              <a:ext uri="{FF2B5EF4-FFF2-40B4-BE49-F238E27FC236}">
                <a16:creationId xmlns:a16="http://schemas.microsoft.com/office/drawing/2014/main" id="{D11CB7FB-5242-1E57-6872-0F00D4C04398}"/>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B3B8BAC-E469-4454-8372-98C2A6AAEDD1}" type="datetime3">
              <a:rPr kumimoji="0" lang="en-US" sz="1200" b="0" i="0" u="none" strike="noStrike" kern="1200" cap="none" spc="0" normalizeH="0" baseline="0" noProof="0" smtClean="0">
                <a:ln>
                  <a:noFill/>
                </a:ln>
                <a:solidFill>
                  <a:schemeClr val="tx1"/>
                </a:solidFill>
                <a:effectLst/>
                <a:uLnTx/>
                <a:uFillTx/>
                <a:latin typeface="Roboto Slab"/>
                <a:ea typeface="+mn-ea"/>
                <a:cs typeface="+mn-cs"/>
              </a:rPr>
              <a:t>2 April 2025</a:t>
            </a:fld>
            <a:endParaRPr kumimoji="0" lang="en-US" sz="1200" b="0" i="0" u="none" strike="noStrike" kern="1200" cap="none" spc="0" normalizeH="0" baseline="0" noProof="0" dirty="0">
              <a:ln>
                <a:noFill/>
              </a:ln>
              <a:solidFill>
                <a:schemeClr val="tx1"/>
              </a:solidFill>
              <a:effectLst/>
              <a:uLnTx/>
              <a:uFillTx/>
              <a:latin typeface="Roboto Slab"/>
              <a:ea typeface="+mn-ea"/>
              <a:cs typeface="+mn-cs"/>
            </a:endParaRPr>
          </a:p>
        </p:txBody>
      </p:sp>
      <p:sp>
        <p:nvSpPr>
          <p:cNvPr id="6" name="Slide Number Placeholder 5">
            <a:extLst>
              <a:ext uri="{FF2B5EF4-FFF2-40B4-BE49-F238E27FC236}">
                <a16:creationId xmlns:a16="http://schemas.microsoft.com/office/drawing/2014/main" id="{26A31651-CE83-77A3-64E5-55FC8FDD711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Roboto Slab"/>
              </a:rPr>
              <a:t>3</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
        <p:nvSpPr>
          <p:cNvPr id="2" name="Footer Placeholder 1">
            <a:extLst>
              <a:ext uri="{FF2B5EF4-FFF2-40B4-BE49-F238E27FC236}">
                <a16:creationId xmlns:a16="http://schemas.microsoft.com/office/drawing/2014/main" id="{8B5C16E0-DF56-054B-C62F-D3A86F9F222E}"/>
              </a:ext>
            </a:extLst>
          </p:cNvPr>
          <p:cNvSpPr>
            <a:spLocks noGrp="1"/>
          </p:cNvSpPr>
          <p:nvPr>
            <p:ph type="ftr" sz="quarter" idx="3"/>
          </p:nvPr>
        </p:nvSpPr>
        <p:spPr/>
        <p:txBody>
          <a:bodyPr/>
          <a:lstStyle/>
          <a:p>
            <a:pPr algn="r">
              <a:defRPr/>
            </a:pPr>
            <a:r>
              <a:rPr lang="en-US">
                <a:solidFill>
                  <a:schemeClr val="tx1"/>
                </a:solidFill>
              </a:rPr>
              <a:t>REVA Academy for Corporate Excellence – RACE | race.reva.edu.in</a:t>
            </a:r>
            <a:endParaRPr lang="en-US" dirty="0">
              <a:solidFill>
                <a:schemeClr val="tx1"/>
              </a:solidFill>
            </a:endParaRPr>
          </a:p>
        </p:txBody>
      </p:sp>
      <p:sp>
        <p:nvSpPr>
          <p:cNvPr id="10" name="TextBox 9">
            <a:extLst>
              <a:ext uri="{FF2B5EF4-FFF2-40B4-BE49-F238E27FC236}">
                <a16:creationId xmlns:a16="http://schemas.microsoft.com/office/drawing/2014/main" id="{8897730B-1642-8D95-E63E-89DB6AE1E6F6}"/>
              </a:ext>
            </a:extLst>
          </p:cNvPr>
          <p:cNvSpPr txBox="1"/>
          <p:nvPr/>
        </p:nvSpPr>
        <p:spPr>
          <a:xfrm>
            <a:off x="8797071" y="1162092"/>
            <a:ext cx="3140453" cy="246221"/>
          </a:xfrm>
          <a:prstGeom prst="rect">
            <a:avLst/>
          </a:prstGeom>
          <a:noFill/>
        </p:spPr>
        <p:txBody>
          <a:bodyPr wrap="square" rtlCol="0">
            <a:spAutoFit/>
          </a:bodyPr>
          <a:lstStyle/>
          <a:p>
            <a:r>
              <a:rPr lang="en-US" altLang="ko-KR" sz="1000" dirty="0">
                <a:solidFill>
                  <a:schemeClr val="tx1">
                    <a:lumMod val="75000"/>
                    <a:lumOff val="25000"/>
                  </a:schemeClr>
                </a:solidFill>
                <a:latin typeface="+mj-lt"/>
                <a:cs typeface="Arial" pitchFamily="34" charset="0"/>
              </a:rPr>
              <a:t>Background | Current status | Why this study  </a:t>
            </a:r>
          </a:p>
        </p:txBody>
      </p:sp>
      <p:sp>
        <p:nvSpPr>
          <p:cNvPr id="14" name="TextBox 13">
            <a:extLst>
              <a:ext uri="{FF2B5EF4-FFF2-40B4-BE49-F238E27FC236}">
                <a16:creationId xmlns:a16="http://schemas.microsoft.com/office/drawing/2014/main" id="{03C36F17-A258-1CBC-9AF0-B1E1B53A2961}"/>
              </a:ext>
            </a:extLst>
          </p:cNvPr>
          <p:cNvSpPr txBox="1"/>
          <p:nvPr/>
        </p:nvSpPr>
        <p:spPr>
          <a:xfrm>
            <a:off x="802895" y="1775173"/>
            <a:ext cx="9998015" cy="1776064"/>
          </a:xfrm>
          <a:prstGeom prst="rect">
            <a:avLst/>
          </a:prstGeom>
          <a:noFill/>
        </p:spPr>
        <p:txBody>
          <a:bodyPr wrap="square">
            <a:spAutoFit/>
          </a:bodyPr>
          <a:lstStyle/>
          <a:p>
            <a:pPr>
              <a:lnSpc>
                <a:spcPct val="115000"/>
              </a:lnSpc>
              <a:buNone/>
            </a:pPr>
            <a:r>
              <a:rPr lang="en-IN" sz="1200" i="1" dirty="0">
                <a:solidFill>
                  <a:srgbClr val="000000"/>
                </a:solidFill>
                <a:effectLst/>
                <a:latin typeface="+mj-lt"/>
                <a:ea typeface="Calibri" panose="020F0502020204030204" pitchFamily="34" charset="0"/>
              </a:rPr>
              <a:t>Evaluating open-ended responses in education has traditionally been a manual, time-consuming process. As educational content diversifies and learning modalities evolve, there's an increasing demand for scalable and intelligent assessment systems. Learners today interact with content not only through text but also through speech, requiring flexible evaluation systems that can adapt to such multimodal inputs.</a:t>
            </a:r>
            <a:endParaRPr lang="en-IN" sz="1200" dirty="0">
              <a:solidFill>
                <a:srgbClr val="000000"/>
              </a:solidFill>
              <a:effectLst/>
              <a:latin typeface="+mj-lt"/>
              <a:ea typeface="Calibri" panose="020F0502020204030204" pitchFamily="34" charset="0"/>
            </a:endParaRPr>
          </a:p>
          <a:p>
            <a:pPr>
              <a:lnSpc>
                <a:spcPct val="115000"/>
              </a:lnSpc>
            </a:pPr>
            <a:r>
              <a:rPr lang="en-IN" sz="1200" i="1" dirty="0">
                <a:solidFill>
                  <a:srgbClr val="000000"/>
                </a:solidFill>
                <a:effectLst/>
                <a:latin typeface="+mj-lt"/>
                <a:ea typeface="Calibri" panose="020F0502020204030204" pitchFamily="34" charset="0"/>
              </a:rPr>
              <a:t>Advances in Large Language Models (LLMs), speech recognition, and context-aware retrieval techniques like Retrieval-Augmented Generation (RAG) have made it possible to automate these processes with a high degree of accuracy. A system that combines voice input, document-driven question generation, and AI-powered evaluation can greatly enhance educational feedback mechanisms and learner engagement.</a:t>
            </a:r>
            <a:endParaRPr lang="en-IN" sz="1200" dirty="0">
              <a:solidFill>
                <a:srgbClr val="000000"/>
              </a:solidFill>
              <a:effectLst/>
              <a:latin typeface="+mj-lt"/>
              <a:ea typeface="Calibri" panose="020F0502020204030204" pitchFamily="34" charset="0"/>
            </a:endParaRPr>
          </a:p>
        </p:txBody>
      </p:sp>
      <p:cxnSp>
        <p:nvCxnSpPr>
          <p:cNvPr id="18" name="Straight Connector 17">
            <a:extLst>
              <a:ext uri="{FF2B5EF4-FFF2-40B4-BE49-F238E27FC236}">
                <a16:creationId xmlns:a16="http://schemas.microsoft.com/office/drawing/2014/main" id="{21797C9F-2658-C58B-8293-697A6AA407BA}"/>
              </a:ext>
            </a:extLst>
          </p:cNvPr>
          <p:cNvCxnSpPr/>
          <p:nvPr/>
        </p:nvCxnSpPr>
        <p:spPr>
          <a:xfrm>
            <a:off x="852272" y="3720589"/>
            <a:ext cx="1045521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880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549FC-3981-A7E9-7A16-40C0EE68AF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DB645-6C91-C179-0755-49E2DD9F085C}"/>
              </a:ext>
            </a:extLst>
          </p:cNvPr>
          <p:cNvSpPr>
            <a:spLocks noGrp="1"/>
          </p:cNvSpPr>
          <p:nvPr>
            <p:ph type="title"/>
          </p:nvPr>
        </p:nvSpPr>
        <p:spPr>
          <a:xfrm>
            <a:off x="3399919" y="304490"/>
            <a:ext cx="8382000" cy="670055"/>
          </a:xfrm>
        </p:spPr>
        <p:txBody>
          <a:bodyPr>
            <a:normAutofit/>
          </a:bodyPr>
          <a:lstStyle/>
          <a:p>
            <a:r>
              <a:rPr lang="en-US" altLang="ko-KR" dirty="0">
                <a:cs typeface="Arial" panose="020B0604020202020204" pitchFamily="34" charset="0"/>
              </a:rPr>
              <a:t>Literature Review</a:t>
            </a:r>
            <a:endParaRPr lang="en-IN" dirty="0">
              <a:cs typeface="Arial" panose="020B0604020202020204" pitchFamily="34" charset="0"/>
            </a:endParaRPr>
          </a:p>
        </p:txBody>
      </p:sp>
      <p:sp>
        <p:nvSpPr>
          <p:cNvPr id="3" name="Date Placeholder 2">
            <a:extLst>
              <a:ext uri="{FF2B5EF4-FFF2-40B4-BE49-F238E27FC236}">
                <a16:creationId xmlns:a16="http://schemas.microsoft.com/office/drawing/2014/main" id="{1BE78B1A-AC61-E9D8-68AA-59356DDE009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3CDB30-232F-4967-8FE5-2B51CA38926D}"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graphicFrame>
        <p:nvGraphicFramePr>
          <p:cNvPr id="5" name="Table 7">
            <a:extLst>
              <a:ext uri="{FF2B5EF4-FFF2-40B4-BE49-F238E27FC236}">
                <a16:creationId xmlns:a16="http://schemas.microsoft.com/office/drawing/2014/main" id="{6103EA91-B9A5-2401-66DA-9B68A3B922B5}"/>
              </a:ext>
            </a:extLst>
          </p:cNvPr>
          <p:cNvGraphicFramePr>
            <a:graphicFrameLocks noGrp="1"/>
          </p:cNvGraphicFramePr>
          <p:nvPr>
            <p:extLst>
              <p:ext uri="{D42A27DB-BD31-4B8C-83A1-F6EECF244321}">
                <p14:modId xmlns:p14="http://schemas.microsoft.com/office/powerpoint/2010/main" val="3659982553"/>
              </p:ext>
            </p:extLst>
          </p:nvPr>
        </p:nvGraphicFramePr>
        <p:xfrm>
          <a:off x="239585" y="1979594"/>
          <a:ext cx="11542335" cy="3064405"/>
        </p:xfrm>
        <a:graphic>
          <a:graphicData uri="http://schemas.openxmlformats.org/drawingml/2006/table">
            <a:tbl>
              <a:tblPr firstRow="1" bandRow="1">
                <a:tableStyleId>{073A0DAA-6AF3-43AB-8588-CEC1D06C72B9}</a:tableStyleId>
              </a:tblPr>
              <a:tblGrid>
                <a:gridCol w="986178">
                  <a:extLst>
                    <a:ext uri="{9D8B030D-6E8A-4147-A177-3AD203B41FA5}">
                      <a16:colId xmlns:a16="http://schemas.microsoft.com/office/drawing/2014/main" val="1961210798"/>
                    </a:ext>
                  </a:extLst>
                </a:gridCol>
                <a:gridCol w="2225532">
                  <a:extLst>
                    <a:ext uri="{9D8B030D-6E8A-4147-A177-3AD203B41FA5}">
                      <a16:colId xmlns:a16="http://schemas.microsoft.com/office/drawing/2014/main" val="3306537469"/>
                    </a:ext>
                  </a:extLst>
                </a:gridCol>
                <a:gridCol w="2403128">
                  <a:extLst>
                    <a:ext uri="{9D8B030D-6E8A-4147-A177-3AD203B41FA5}">
                      <a16:colId xmlns:a16="http://schemas.microsoft.com/office/drawing/2014/main" val="1633340882"/>
                    </a:ext>
                  </a:extLst>
                </a:gridCol>
                <a:gridCol w="1383245">
                  <a:extLst>
                    <a:ext uri="{9D8B030D-6E8A-4147-A177-3AD203B41FA5}">
                      <a16:colId xmlns:a16="http://schemas.microsoft.com/office/drawing/2014/main" val="16426956"/>
                    </a:ext>
                  </a:extLst>
                </a:gridCol>
                <a:gridCol w="2272126">
                  <a:extLst>
                    <a:ext uri="{9D8B030D-6E8A-4147-A177-3AD203B41FA5}">
                      <a16:colId xmlns:a16="http://schemas.microsoft.com/office/drawing/2014/main" val="333333027"/>
                    </a:ext>
                  </a:extLst>
                </a:gridCol>
                <a:gridCol w="2272126">
                  <a:extLst>
                    <a:ext uri="{9D8B030D-6E8A-4147-A177-3AD203B41FA5}">
                      <a16:colId xmlns:a16="http://schemas.microsoft.com/office/drawing/2014/main" val="858140143"/>
                    </a:ext>
                  </a:extLst>
                </a:gridCol>
              </a:tblGrid>
              <a:tr h="707575">
                <a:tc>
                  <a:txBody>
                    <a:bodyPr/>
                    <a:lstStyle/>
                    <a:p>
                      <a:pPr algn="ctr"/>
                      <a:r>
                        <a:rPr lang="en-IN" sz="1400" dirty="0"/>
                        <a:t>No.</a:t>
                      </a:r>
                    </a:p>
                  </a:txBody>
                  <a:tcPr anchor="ctr"/>
                </a:tc>
                <a:tc>
                  <a:txBody>
                    <a:bodyPr/>
                    <a:lstStyle/>
                    <a:p>
                      <a:pPr algn="ctr"/>
                      <a:r>
                        <a:rPr lang="en-IN" sz="1400" dirty="0"/>
                        <a:t>Title</a:t>
                      </a:r>
                    </a:p>
                  </a:txBody>
                  <a:tcPr anchor="ctr"/>
                </a:tc>
                <a:tc>
                  <a:txBody>
                    <a:bodyPr/>
                    <a:lstStyle/>
                    <a:p>
                      <a:pPr algn="ctr"/>
                      <a:r>
                        <a:rPr lang="en-IN" sz="1400" dirty="0"/>
                        <a:t>Author and Year</a:t>
                      </a:r>
                    </a:p>
                  </a:txBody>
                  <a:tcPr anchor="ctr"/>
                </a:tc>
                <a:tc>
                  <a:txBody>
                    <a:bodyPr/>
                    <a:lstStyle/>
                    <a:p>
                      <a:pPr algn="ctr"/>
                      <a:r>
                        <a:rPr lang="en-IN" sz="1400" dirty="0"/>
                        <a:t>Journal </a:t>
                      </a:r>
                    </a:p>
                  </a:txBody>
                  <a:tcPr anchor="ctr"/>
                </a:tc>
                <a:tc>
                  <a:txBody>
                    <a:bodyPr/>
                    <a:lstStyle/>
                    <a:p>
                      <a:pPr algn="ctr"/>
                      <a:r>
                        <a:rPr lang="en-IN" sz="1400" dirty="0"/>
                        <a:t>Description</a:t>
                      </a:r>
                    </a:p>
                  </a:txBody>
                  <a:tcPr anchor="ctr"/>
                </a:tc>
                <a:tc>
                  <a:txBody>
                    <a:bodyPr/>
                    <a:lstStyle/>
                    <a:p>
                      <a:pPr algn="ctr"/>
                      <a:r>
                        <a:rPr lang="en-IN" sz="1400" dirty="0"/>
                        <a:t>Insights </a:t>
                      </a:r>
                    </a:p>
                  </a:txBody>
                  <a:tcPr anchor="ctr"/>
                </a:tc>
                <a:extLst>
                  <a:ext uri="{0D108BD9-81ED-4DB2-BD59-A6C34878D82A}">
                    <a16:rowId xmlns:a16="http://schemas.microsoft.com/office/drawing/2014/main" val="1770980956"/>
                  </a:ext>
                </a:extLst>
              </a:tr>
              <a:tr h="364073">
                <a:tc>
                  <a:txBody>
                    <a:bodyPr/>
                    <a:lstStyle/>
                    <a:p>
                      <a:pPr algn="l"/>
                      <a:r>
                        <a:rPr lang="en-IN" sz="1400" dirty="0"/>
                        <a:t>1</a:t>
                      </a:r>
                    </a:p>
                  </a:txBody>
                  <a:tcPr anchor="ctr"/>
                </a:tc>
                <a:tc>
                  <a:txBody>
                    <a:bodyPr/>
                    <a:lstStyle/>
                    <a:p>
                      <a:r>
                        <a:rPr lang="en-IN" sz="1000" b="0" kern="1200" dirty="0">
                          <a:solidFill>
                            <a:schemeClr val="dk1"/>
                          </a:solidFill>
                          <a:effectLst/>
                          <a:latin typeface="+mn-lt"/>
                          <a:ea typeface="+mn-ea"/>
                          <a:cs typeface="+mn-cs"/>
                        </a:rPr>
                        <a:t>A Systematic Literature Review on LLM-Based Information Retrieval</a:t>
                      </a:r>
                    </a:p>
                  </a:txBody>
                  <a:tcPr marL="68580" marR="68580" marT="0" marB="0"/>
                </a:tc>
                <a:tc>
                  <a:txBody>
                    <a:bodyPr/>
                    <a:lstStyle/>
                    <a:p>
                      <a:r>
                        <a:rPr lang="en-IN" sz="1000" kern="1200" dirty="0">
                          <a:solidFill>
                            <a:schemeClr val="dk1"/>
                          </a:solidFill>
                          <a:effectLst/>
                          <a:latin typeface="+mn-lt"/>
                          <a:ea typeface="+mn-ea"/>
                          <a:cs typeface="+mn-cs"/>
                        </a:rPr>
                        <a:t>Diogo Cosme, Fernando Brito E Abreu</a:t>
                      </a:r>
                    </a:p>
                    <a:p>
                      <a:r>
                        <a:rPr lang="en-IN" sz="1000" kern="1200" dirty="0">
                          <a:solidFill>
                            <a:schemeClr val="dk1"/>
                          </a:solidFill>
                          <a:effectLst/>
                          <a:latin typeface="+mn-lt"/>
                          <a:ea typeface="+mn-ea"/>
                          <a:cs typeface="+mn-cs"/>
                        </a:rPr>
                        <a:t>2024 </a:t>
                      </a:r>
                    </a:p>
                    <a:p>
                      <a:pPr algn="l"/>
                      <a:endParaRPr lang="en-IN"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effectLst/>
                          <a:latin typeface="+mn-lt"/>
                          <a:ea typeface="+mn-ea"/>
                          <a:cs typeface="+mn-cs"/>
                        </a:rPr>
                        <a:t>Systematic Literature Review on LLM-based content classification</a:t>
                      </a:r>
                    </a:p>
                    <a:p>
                      <a:pPr algn="l"/>
                      <a:endParaRPr lang="en-IN" sz="10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effectLst/>
                          <a:latin typeface="+mn-lt"/>
                          <a:ea typeface="+mn-ea"/>
                          <a:cs typeface="+mn-cs"/>
                        </a:rPr>
                        <a:t>LLMs significantly improved content classification, but challenges like transparency, computational cost, and hallucinations remain</a:t>
                      </a:r>
                      <a:r>
                        <a:rPr lang="en-IN" sz="1800" kern="1200" dirty="0">
                          <a:solidFill>
                            <a:schemeClr val="dk1"/>
                          </a:solidFill>
                          <a:effectLst/>
                          <a:latin typeface="+mn-lt"/>
                          <a:ea typeface="+mn-ea"/>
                          <a:cs typeface="+mn-cs"/>
                        </a:rPr>
                        <a:t>.</a:t>
                      </a:r>
                    </a:p>
                    <a:p>
                      <a:pPr algn="l"/>
                      <a:endParaRPr lang="en-IN" sz="10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kern="1200" dirty="0">
                          <a:solidFill>
                            <a:schemeClr val="dk1"/>
                          </a:solidFill>
                          <a:effectLst/>
                          <a:latin typeface="+mn-lt"/>
                          <a:ea typeface="+mn-ea"/>
                          <a:cs typeface="+mn-cs"/>
                        </a:rPr>
                        <a:t>LLMs significantly improved content classification, but challenges like transparency, computational cost, and hallucinations remain.</a:t>
                      </a:r>
                    </a:p>
                    <a:p>
                      <a:pPr algn="l"/>
                      <a:endParaRPr lang="en-IN" sz="1000" dirty="0"/>
                    </a:p>
                  </a:txBody>
                  <a:tcPr anchor="ctr"/>
                </a:tc>
                <a:extLst>
                  <a:ext uri="{0D108BD9-81ED-4DB2-BD59-A6C34878D82A}">
                    <a16:rowId xmlns:a16="http://schemas.microsoft.com/office/drawing/2014/main" val="1772393717"/>
                  </a:ext>
                </a:extLst>
              </a:tr>
              <a:tr h="364073">
                <a:tc>
                  <a:txBody>
                    <a:bodyPr/>
                    <a:lstStyle/>
                    <a:p>
                      <a:pPr algn="l"/>
                      <a:endParaRPr lang="en-IN" sz="1400"/>
                    </a:p>
                  </a:txBody>
                  <a:tcPr anchor="ctr"/>
                </a:tc>
                <a:tc>
                  <a:txBody>
                    <a:bodyPr/>
                    <a:lstStyle/>
                    <a:p>
                      <a:pPr algn="l"/>
                      <a:endParaRPr lang="en-IN" sz="1400" dirty="0">
                        <a:latin typeface="+mn-lt"/>
                      </a:endParaRPr>
                    </a:p>
                  </a:txBody>
                  <a:tcPr anchor="ctr"/>
                </a:tc>
                <a:tc>
                  <a:txBody>
                    <a:bodyPr/>
                    <a:lstStyle/>
                    <a:p>
                      <a:pPr algn="l"/>
                      <a:endParaRPr lang="en-IN" sz="1400" dirty="0"/>
                    </a:p>
                  </a:txBody>
                  <a:tcPr anchor="ctr"/>
                </a:tc>
                <a:tc>
                  <a:txBody>
                    <a:bodyPr/>
                    <a:lstStyle/>
                    <a:p>
                      <a:pPr algn="l"/>
                      <a:endParaRPr lang="en-IN" sz="1400"/>
                    </a:p>
                  </a:txBody>
                  <a:tcPr anchor="ctr"/>
                </a:tc>
                <a:tc>
                  <a:txBody>
                    <a:bodyPr/>
                    <a:lstStyle/>
                    <a:p>
                      <a:pPr algn="l"/>
                      <a:endParaRPr lang="en-IN" sz="1400" dirty="0"/>
                    </a:p>
                  </a:txBody>
                  <a:tcPr anchor="ctr"/>
                </a:tc>
                <a:tc>
                  <a:txBody>
                    <a:bodyPr/>
                    <a:lstStyle/>
                    <a:p>
                      <a:pPr algn="l"/>
                      <a:endParaRPr lang="en-IN" sz="1400" dirty="0"/>
                    </a:p>
                  </a:txBody>
                  <a:tcPr anchor="ctr"/>
                </a:tc>
                <a:extLst>
                  <a:ext uri="{0D108BD9-81ED-4DB2-BD59-A6C34878D82A}">
                    <a16:rowId xmlns:a16="http://schemas.microsoft.com/office/drawing/2014/main" val="4128284863"/>
                  </a:ext>
                </a:extLst>
              </a:tr>
              <a:tr h="364073">
                <a:tc>
                  <a:txBody>
                    <a:bodyPr/>
                    <a:lstStyle/>
                    <a:p>
                      <a:pPr algn="l"/>
                      <a:r>
                        <a:rPr lang="en-IN" sz="1400" dirty="0"/>
                        <a:t>2</a:t>
                      </a:r>
                    </a:p>
                  </a:txBody>
                  <a:tcPr anchor="ctr"/>
                </a:tc>
                <a:tc>
                  <a:txBody>
                    <a:bodyPr/>
                    <a:lstStyle/>
                    <a:p>
                      <a:pPr>
                        <a:lnSpc>
                          <a:spcPct val="115000"/>
                        </a:lnSpc>
                        <a:buNone/>
                      </a:pPr>
                      <a:r>
                        <a:rPr lang="en-IN" sz="1000" dirty="0" err="1">
                          <a:solidFill>
                            <a:srgbClr val="000000"/>
                          </a:solidFill>
                          <a:effectLst/>
                          <a:latin typeface="Arial" panose="020B0604020202020204" pitchFamily="34" charset="0"/>
                          <a:ea typeface="Calibri" panose="020F0502020204030204" pitchFamily="34" charset="0"/>
                          <a:cs typeface="Mangal" panose="02040503050203030202" pitchFamily="18" charset="0"/>
                        </a:rPr>
                        <a:t>DeepReview</a:t>
                      </a: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 Improving LLM-based Paper Review with Human-like Deep Thinking Process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buNone/>
                      </a:pPr>
                      <a:r>
                        <a:rPr lang="en-IN" sz="1000" b="1"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Minjun Zhu, Yixuan Weng, Linyi Yang, Yue Zhang</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March 2025 (arXiv preprint)</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Structured multi-stage LLM review with reasoning steps: novelty verification, multidimensional review, and reliability verification.</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DeepReviewer-14B outperforms baseline models in automated peer review, achieving high win rates and robust evaluations.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24518318"/>
                  </a:ext>
                </a:extLst>
              </a:tr>
            </a:tbl>
          </a:graphicData>
        </a:graphic>
      </p:graphicFrame>
      <p:sp>
        <p:nvSpPr>
          <p:cNvPr id="6" name="Footer Placeholder 5">
            <a:extLst>
              <a:ext uri="{FF2B5EF4-FFF2-40B4-BE49-F238E27FC236}">
                <a16:creationId xmlns:a16="http://schemas.microsoft.com/office/drawing/2014/main" id="{FC8C1A2F-51F8-5D90-E235-9844E023C6B9}"/>
              </a:ext>
            </a:extLst>
          </p:cNvPr>
          <p:cNvSpPr>
            <a:spLocks noGrp="1"/>
          </p:cNvSpPr>
          <p:nvPr>
            <p:ph type="ftr" sz="quarter" idx="3"/>
          </p:nvPr>
        </p:nvSpPr>
        <p:spPr/>
        <p:txBody>
          <a:bodyPr/>
          <a:lstStyle/>
          <a:p>
            <a:pPr>
              <a:defRPr/>
            </a:pPr>
            <a:r>
              <a:rPr lang="en-US" dirty="0">
                <a:solidFill>
                  <a:prstClr val="black">
                    <a:tint val="75000"/>
                  </a:prstClr>
                </a:solidFill>
              </a:rPr>
              <a:t>REVA Academy for Corporate Excellence – RACE | race.reva.edu.in</a:t>
            </a:r>
          </a:p>
        </p:txBody>
      </p:sp>
      <p:sp>
        <p:nvSpPr>
          <p:cNvPr id="8" name="TextBox 7">
            <a:extLst>
              <a:ext uri="{FF2B5EF4-FFF2-40B4-BE49-F238E27FC236}">
                <a16:creationId xmlns:a16="http://schemas.microsoft.com/office/drawing/2014/main" id="{2EA9D92E-33A4-073A-5E9B-104FCF57BFE9}"/>
              </a:ext>
            </a:extLst>
          </p:cNvPr>
          <p:cNvSpPr txBox="1"/>
          <p:nvPr/>
        </p:nvSpPr>
        <p:spPr>
          <a:xfrm>
            <a:off x="7274227" y="1125022"/>
            <a:ext cx="4507692" cy="246221"/>
          </a:xfrm>
          <a:prstGeom prst="rect">
            <a:avLst/>
          </a:prstGeom>
          <a:noFill/>
        </p:spPr>
        <p:txBody>
          <a:bodyPr wrap="square" rtlCol="0">
            <a:spAutoFit/>
          </a:bodyPr>
          <a:lstStyle/>
          <a:p>
            <a:pPr algn="r"/>
            <a:r>
              <a:rPr lang="en-US" altLang="ko-KR" sz="10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000" dirty="0">
              <a:solidFill>
                <a:schemeClr val="tx1">
                  <a:lumMod val="75000"/>
                  <a:lumOff val="25000"/>
                </a:schemeClr>
              </a:solidFill>
              <a:latin typeface="+mj-lt"/>
              <a:cs typeface="Arial" pitchFamily="34" charset="0"/>
            </a:endParaRPr>
          </a:p>
        </p:txBody>
      </p:sp>
      <p:sp>
        <p:nvSpPr>
          <p:cNvPr id="10" name="Slide Number Placeholder 5">
            <a:extLst>
              <a:ext uri="{FF2B5EF4-FFF2-40B4-BE49-F238E27FC236}">
                <a16:creationId xmlns:a16="http://schemas.microsoft.com/office/drawing/2014/main" id="{D9E3A16C-D07E-6C63-C558-B52C243FA400}"/>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Roboto Slab"/>
                <a:ea typeface="+mn-ea"/>
                <a:cs typeface="+mn-cs"/>
              </a:rPr>
              <a:t>4</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Tree>
    <p:extLst>
      <p:ext uri="{BB962C8B-B14F-4D97-AF65-F5344CB8AC3E}">
        <p14:creationId xmlns:p14="http://schemas.microsoft.com/office/powerpoint/2010/main" val="404217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0DE61-58C3-25BA-C95A-5D5322CF7198}"/>
              </a:ext>
            </a:extLst>
          </p:cNvPr>
          <p:cNvSpPr>
            <a:spLocks noGrp="1"/>
          </p:cNvSpPr>
          <p:nvPr>
            <p:ph type="title"/>
          </p:nvPr>
        </p:nvSpPr>
        <p:spPr>
          <a:xfrm>
            <a:off x="3399919" y="304490"/>
            <a:ext cx="8382000" cy="670055"/>
          </a:xfrm>
        </p:spPr>
        <p:txBody>
          <a:bodyPr>
            <a:normAutofit/>
          </a:bodyPr>
          <a:lstStyle/>
          <a:p>
            <a:r>
              <a:rPr lang="en-US" altLang="ko-KR" dirty="0">
                <a:cs typeface="Arial" panose="020B0604020202020204" pitchFamily="34" charset="0"/>
              </a:rPr>
              <a:t>Literature Review</a:t>
            </a:r>
            <a:endParaRPr lang="en-IN" dirty="0">
              <a:cs typeface="Arial" panose="020B0604020202020204" pitchFamily="34" charset="0"/>
            </a:endParaRPr>
          </a:p>
        </p:txBody>
      </p:sp>
      <p:sp>
        <p:nvSpPr>
          <p:cNvPr id="3" name="Date Placeholder 2">
            <a:extLst>
              <a:ext uri="{FF2B5EF4-FFF2-40B4-BE49-F238E27FC236}">
                <a16:creationId xmlns:a16="http://schemas.microsoft.com/office/drawing/2014/main" id="{AC3AF0E5-4D51-3DB0-2EAE-F7C3562A81C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23CDB30-232F-4967-8FE5-2B51CA38926D}"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graphicFrame>
        <p:nvGraphicFramePr>
          <p:cNvPr id="5" name="Table 7">
            <a:extLst>
              <a:ext uri="{FF2B5EF4-FFF2-40B4-BE49-F238E27FC236}">
                <a16:creationId xmlns:a16="http://schemas.microsoft.com/office/drawing/2014/main" id="{608B7B81-BA66-02A6-C7F3-B332395FCC34}"/>
              </a:ext>
            </a:extLst>
          </p:cNvPr>
          <p:cNvGraphicFramePr>
            <a:graphicFrameLocks noGrp="1"/>
          </p:cNvGraphicFramePr>
          <p:nvPr>
            <p:extLst>
              <p:ext uri="{D42A27DB-BD31-4B8C-83A1-F6EECF244321}">
                <p14:modId xmlns:p14="http://schemas.microsoft.com/office/powerpoint/2010/main" val="3229149930"/>
              </p:ext>
            </p:extLst>
          </p:nvPr>
        </p:nvGraphicFramePr>
        <p:xfrm>
          <a:off x="239585" y="1979594"/>
          <a:ext cx="11542335" cy="3340975"/>
        </p:xfrm>
        <a:graphic>
          <a:graphicData uri="http://schemas.openxmlformats.org/drawingml/2006/table">
            <a:tbl>
              <a:tblPr firstRow="1" bandRow="1">
                <a:tableStyleId>{073A0DAA-6AF3-43AB-8588-CEC1D06C72B9}</a:tableStyleId>
              </a:tblPr>
              <a:tblGrid>
                <a:gridCol w="986178">
                  <a:extLst>
                    <a:ext uri="{9D8B030D-6E8A-4147-A177-3AD203B41FA5}">
                      <a16:colId xmlns:a16="http://schemas.microsoft.com/office/drawing/2014/main" val="1961210798"/>
                    </a:ext>
                  </a:extLst>
                </a:gridCol>
                <a:gridCol w="2225532">
                  <a:extLst>
                    <a:ext uri="{9D8B030D-6E8A-4147-A177-3AD203B41FA5}">
                      <a16:colId xmlns:a16="http://schemas.microsoft.com/office/drawing/2014/main" val="3306537469"/>
                    </a:ext>
                  </a:extLst>
                </a:gridCol>
                <a:gridCol w="2403128">
                  <a:extLst>
                    <a:ext uri="{9D8B030D-6E8A-4147-A177-3AD203B41FA5}">
                      <a16:colId xmlns:a16="http://schemas.microsoft.com/office/drawing/2014/main" val="1633340882"/>
                    </a:ext>
                  </a:extLst>
                </a:gridCol>
                <a:gridCol w="1383245">
                  <a:extLst>
                    <a:ext uri="{9D8B030D-6E8A-4147-A177-3AD203B41FA5}">
                      <a16:colId xmlns:a16="http://schemas.microsoft.com/office/drawing/2014/main" val="16426956"/>
                    </a:ext>
                  </a:extLst>
                </a:gridCol>
                <a:gridCol w="2272126">
                  <a:extLst>
                    <a:ext uri="{9D8B030D-6E8A-4147-A177-3AD203B41FA5}">
                      <a16:colId xmlns:a16="http://schemas.microsoft.com/office/drawing/2014/main" val="333333027"/>
                    </a:ext>
                  </a:extLst>
                </a:gridCol>
                <a:gridCol w="2272126">
                  <a:extLst>
                    <a:ext uri="{9D8B030D-6E8A-4147-A177-3AD203B41FA5}">
                      <a16:colId xmlns:a16="http://schemas.microsoft.com/office/drawing/2014/main" val="858140143"/>
                    </a:ext>
                  </a:extLst>
                </a:gridCol>
              </a:tblGrid>
              <a:tr h="707575">
                <a:tc>
                  <a:txBody>
                    <a:bodyPr/>
                    <a:lstStyle/>
                    <a:p>
                      <a:pPr algn="ctr"/>
                      <a:r>
                        <a:rPr lang="en-IN" sz="1400" dirty="0"/>
                        <a:t>No.</a:t>
                      </a:r>
                    </a:p>
                  </a:txBody>
                  <a:tcPr anchor="ctr"/>
                </a:tc>
                <a:tc>
                  <a:txBody>
                    <a:bodyPr/>
                    <a:lstStyle/>
                    <a:p>
                      <a:pPr algn="ctr"/>
                      <a:r>
                        <a:rPr lang="en-IN" sz="1400" dirty="0"/>
                        <a:t>Title</a:t>
                      </a:r>
                    </a:p>
                  </a:txBody>
                  <a:tcPr anchor="ctr"/>
                </a:tc>
                <a:tc>
                  <a:txBody>
                    <a:bodyPr/>
                    <a:lstStyle/>
                    <a:p>
                      <a:pPr algn="ctr"/>
                      <a:r>
                        <a:rPr lang="en-IN" sz="1400" dirty="0"/>
                        <a:t>Author and Year</a:t>
                      </a:r>
                    </a:p>
                  </a:txBody>
                  <a:tcPr anchor="ctr"/>
                </a:tc>
                <a:tc>
                  <a:txBody>
                    <a:bodyPr/>
                    <a:lstStyle/>
                    <a:p>
                      <a:pPr algn="ctr"/>
                      <a:r>
                        <a:rPr lang="en-IN" sz="1400" dirty="0"/>
                        <a:t>Journal </a:t>
                      </a:r>
                    </a:p>
                  </a:txBody>
                  <a:tcPr anchor="ctr"/>
                </a:tc>
                <a:tc>
                  <a:txBody>
                    <a:bodyPr/>
                    <a:lstStyle/>
                    <a:p>
                      <a:pPr algn="ctr"/>
                      <a:r>
                        <a:rPr lang="en-IN" sz="1400" dirty="0"/>
                        <a:t>Description</a:t>
                      </a:r>
                    </a:p>
                  </a:txBody>
                  <a:tcPr anchor="ctr"/>
                </a:tc>
                <a:tc>
                  <a:txBody>
                    <a:bodyPr/>
                    <a:lstStyle/>
                    <a:p>
                      <a:pPr algn="ctr"/>
                      <a:r>
                        <a:rPr lang="en-IN" sz="1400" dirty="0"/>
                        <a:t>Insights </a:t>
                      </a:r>
                    </a:p>
                  </a:txBody>
                  <a:tcPr anchor="ctr"/>
                </a:tc>
                <a:extLst>
                  <a:ext uri="{0D108BD9-81ED-4DB2-BD59-A6C34878D82A}">
                    <a16:rowId xmlns:a16="http://schemas.microsoft.com/office/drawing/2014/main" val="1770980956"/>
                  </a:ext>
                </a:extLst>
              </a:tr>
              <a:tr h="364073">
                <a:tc>
                  <a:txBody>
                    <a:bodyPr/>
                    <a:lstStyle/>
                    <a:p>
                      <a:pPr algn="l"/>
                      <a:endParaRPr lang="en-IN" sz="1400" dirty="0"/>
                    </a:p>
                  </a:txBody>
                  <a:tcPr anchor="ctr"/>
                </a:tc>
                <a:tc>
                  <a:txBody>
                    <a:bodyPr/>
                    <a:lstStyle/>
                    <a:p>
                      <a:pPr algn="l"/>
                      <a:endParaRPr lang="en-IN" sz="1400" dirty="0">
                        <a:latin typeface="+mn-lt"/>
                      </a:endParaRPr>
                    </a:p>
                  </a:txBody>
                  <a:tcPr anchor="ctr"/>
                </a:tc>
                <a:tc>
                  <a:txBody>
                    <a:bodyPr/>
                    <a:lstStyle/>
                    <a:p>
                      <a:pPr algn="l"/>
                      <a:endParaRPr lang="en-IN" sz="1400" dirty="0"/>
                    </a:p>
                  </a:txBody>
                  <a:tcPr anchor="ctr"/>
                </a:tc>
                <a:tc>
                  <a:txBody>
                    <a:bodyPr/>
                    <a:lstStyle/>
                    <a:p>
                      <a:pPr algn="l"/>
                      <a:endParaRPr lang="en-IN" sz="1400" dirty="0"/>
                    </a:p>
                  </a:txBody>
                  <a:tcPr anchor="ctr"/>
                </a:tc>
                <a:tc>
                  <a:txBody>
                    <a:bodyPr/>
                    <a:lstStyle/>
                    <a:p>
                      <a:pPr algn="l"/>
                      <a:endParaRPr lang="en-IN" sz="1400" dirty="0"/>
                    </a:p>
                  </a:txBody>
                  <a:tcPr anchor="ctr"/>
                </a:tc>
                <a:tc>
                  <a:txBody>
                    <a:bodyPr/>
                    <a:lstStyle/>
                    <a:p>
                      <a:pPr algn="l"/>
                      <a:endParaRPr lang="en-IN" sz="1400" dirty="0"/>
                    </a:p>
                  </a:txBody>
                  <a:tcPr anchor="ctr"/>
                </a:tc>
                <a:extLst>
                  <a:ext uri="{0D108BD9-81ED-4DB2-BD59-A6C34878D82A}">
                    <a16:rowId xmlns:a16="http://schemas.microsoft.com/office/drawing/2014/main" val="2555293202"/>
                  </a:ext>
                </a:extLst>
              </a:tr>
              <a:tr h="364073">
                <a:tc>
                  <a:txBody>
                    <a:bodyPr/>
                    <a:lstStyle/>
                    <a:p>
                      <a:pPr algn="l"/>
                      <a:r>
                        <a:rPr lang="en-IN" sz="1400" dirty="0"/>
                        <a:t>3</a:t>
                      </a:r>
                    </a:p>
                  </a:txBody>
                  <a:tcPr anchor="ctr"/>
                </a:tc>
                <a:tc>
                  <a:txBody>
                    <a:bodyPr/>
                    <a:lstStyle/>
                    <a:p>
                      <a:pPr>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Is LLM a Reliable Reviewer? A Comprehensive Evaluation of LLM</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buNone/>
                      </a:pPr>
                      <a:r>
                        <a:rPr lang="en-IN" sz="1000" b="1"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Ruiyang Zhou, Lu Chen, Kai Yu</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May 2024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Evaluation of GPT-3.5 and GPT-4 on review tasks using multiple-choice and scoring metrics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LLMs provide helpful feedback but are error-prone, weak in long context understanding, and critical evaluation.</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Highlights LLM limitations in assessment tasks guides caution when using LLMs to evaluate learner answers.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41476526"/>
                  </a:ext>
                </a:extLst>
              </a:tr>
              <a:tr h="364073">
                <a:tc>
                  <a:txBody>
                    <a:bodyPr/>
                    <a:lstStyle/>
                    <a:p>
                      <a:pPr algn="l"/>
                      <a:endParaRPr lang="en-IN" sz="1400" dirty="0"/>
                    </a:p>
                  </a:txBody>
                  <a:tcPr anchor="ctr"/>
                </a:tc>
                <a:tc>
                  <a:txBody>
                    <a:bodyPr/>
                    <a:lstStyle/>
                    <a:p>
                      <a:pPr algn="l"/>
                      <a:endParaRPr lang="en-IN" sz="1400" dirty="0">
                        <a:latin typeface="+mn-lt"/>
                      </a:endParaRPr>
                    </a:p>
                  </a:txBody>
                  <a:tcPr anchor="ctr"/>
                </a:tc>
                <a:tc>
                  <a:txBody>
                    <a:bodyPr/>
                    <a:lstStyle/>
                    <a:p>
                      <a:pPr algn="l"/>
                      <a:endParaRPr lang="en-IN" sz="1400" dirty="0"/>
                    </a:p>
                  </a:txBody>
                  <a:tcPr anchor="ctr"/>
                </a:tc>
                <a:tc>
                  <a:txBody>
                    <a:bodyPr/>
                    <a:lstStyle/>
                    <a:p>
                      <a:pPr algn="l"/>
                      <a:endParaRPr lang="en-IN" sz="1400" dirty="0"/>
                    </a:p>
                  </a:txBody>
                  <a:tcPr anchor="ctr"/>
                </a:tc>
                <a:tc>
                  <a:txBody>
                    <a:bodyPr/>
                    <a:lstStyle/>
                    <a:p>
                      <a:pPr algn="l"/>
                      <a:endParaRPr lang="en-IN" sz="1400" dirty="0"/>
                    </a:p>
                  </a:txBody>
                  <a:tcPr anchor="ctr"/>
                </a:tc>
                <a:tc>
                  <a:txBody>
                    <a:bodyPr/>
                    <a:lstStyle/>
                    <a:p>
                      <a:pPr algn="l"/>
                      <a:endParaRPr lang="en-IN" sz="1400" dirty="0"/>
                    </a:p>
                  </a:txBody>
                  <a:tcPr anchor="ctr"/>
                </a:tc>
                <a:extLst>
                  <a:ext uri="{0D108BD9-81ED-4DB2-BD59-A6C34878D82A}">
                    <a16:rowId xmlns:a16="http://schemas.microsoft.com/office/drawing/2014/main" val="640232611"/>
                  </a:ext>
                </a:extLst>
              </a:tr>
              <a:tr h="364073">
                <a:tc>
                  <a:txBody>
                    <a:bodyPr/>
                    <a:lstStyle/>
                    <a:p>
                      <a:pPr algn="l"/>
                      <a:r>
                        <a:rPr lang="en-IN" sz="1400" dirty="0"/>
                        <a:t>4</a:t>
                      </a:r>
                    </a:p>
                  </a:txBody>
                  <a:tcPr anchor="ctr"/>
                </a:tc>
                <a:tc>
                  <a:txBody>
                    <a:bodyPr/>
                    <a:lstStyle/>
                    <a:p>
                      <a:pPr>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The Emergence of Large Language Models (LLM) as a Tool in Literature Reviews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nSpc>
                          <a:spcPct val="115000"/>
                        </a:lnSpc>
                        <a:buNone/>
                      </a:pPr>
                      <a:r>
                        <a:rPr lang="en-IN" sz="1000" b="1"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Dmitry Scherbakov, Nina Hubig, Vinita Jansari, Alexander Bakumenko, Leslie Lenert</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a:solidFill>
                            <a:srgbClr val="000000"/>
                          </a:solidFill>
                          <a:effectLst/>
                          <a:latin typeface="Arial" panose="020B0604020202020204" pitchFamily="34" charset="0"/>
                          <a:ea typeface="Calibri" panose="020F0502020204030204" pitchFamily="34" charset="0"/>
                          <a:cs typeface="Mangal" panose="02040503050203030202" pitchFamily="18" charset="0"/>
                        </a:rPr>
                        <a:t>LLM-assisted systematic review of LLM use in literature review automation</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GPT-based LLMs dominate review automation, especially in data extraction and synthesis; fewer full-review automation efforts exist.</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just">
                        <a:lnSpc>
                          <a:spcPct val="115000"/>
                        </a:lnSpc>
                        <a:buNone/>
                      </a:pPr>
                      <a:r>
                        <a:rPr lang="en-IN" sz="1000" dirty="0">
                          <a:solidFill>
                            <a:srgbClr val="000000"/>
                          </a:solidFill>
                          <a:effectLst/>
                          <a:latin typeface="Arial" panose="020B0604020202020204" pitchFamily="34" charset="0"/>
                          <a:ea typeface="Calibri" panose="020F0502020204030204" pitchFamily="34" charset="0"/>
                          <a:cs typeface="Mangal" panose="02040503050203030202" pitchFamily="18" charset="0"/>
                        </a:rPr>
                        <a:t>Shows potential of LLMs in large-scale information synthesis, supporting the use of LLMs in generating Q&amp;A from documents.</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p>
                      <a:pPr algn="just">
                        <a:lnSpc>
                          <a:spcPct val="115000"/>
                        </a:lnSpc>
                        <a:buNone/>
                      </a:pPr>
                      <a:r>
                        <a:rPr lang="en-IN" sz="1000" i="1" dirty="0">
                          <a:solidFill>
                            <a:srgbClr val="000000"/>
                          </a:solidFill>
                          <a:effectLst/>
                          <a:latin typeface="Arial" panose="020B0604020202020204" pitchFamily="34" charset="0"/>
                          <a:ea typeface="Calibri" panose="020F0502020204030204" pitchFamily="34" charset="0"/>
                          <a:cs typeface="Mangal" panose="02040503050203030202" pitchFamily="18" charset="0"/>
                        </a:rPr>
                        <a:t> </a:t>
                      </a:r>
                      <a:endParaRPr lang="en-IN" sz="1100" dirty="0">
                        <a:solidFill>
                          <a:srgbClr val="000000"/>
                        </a:solidFill>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4207836015"/>
                  </a:ext>
                </a:extLst>
              </a:tr>
            </a:tbl>
          </a:graphicData>
        </a:graphic>
      </p:graphicFrame>
      <p:sp>
        <p:nvSpPr>
          <p:cNvPr id="6" name="Footer Placeholder 5">
            <a:extLst>
              <a:ext uri="{FF2B5EF4-FFF2-40B4-BE49-F238E27FC236}">
                <a16:creationId xmlns:a16="http://schemas.microsoft.com/office/drawing/2014/main" id="{4DF37903-95EF-8CD2-FC46-A437CEFF07C4}"/>
              </a:ext>
            </a:extLst>
          </p:cNvPr>
          <p:cNvSpPr>
            <a:spLocks noGrp="1"/>
          </p:cNvSpPr>
          <p:nvPr>
            <p:ph type="ftr" sz="quarter" idx="3"/>
          </p:nvPr>
        </p:nvSpPr>
        <p:spPr/>
        <p:txBody>
          <a:bodyPr/>
          <a:lstStyle/>
          <a:p>
            <a:pPr>
              <a:defRPr/>
            </a:pPr>
            <a:r>
              <a:rPr lang="en-US" dirty="0">
                <a:solidFill>
                  <a:prstClr val="black">
                    <a:tint val="75000"/>
                  </a:prstClr>
                </a:solidFill>
              </a:rPr>
              <a:t>REVA Academy for Corporate Excellence – RACE | race.reva.edu.in</a:t>
            </a:r>
          </a:p>
        </p:txBody>
      </p:sp>
      <p:sp>
        <p:nvSpPr>
          <p:cNvPr id="8" name="TextBox 7">
            <a:extLst>
              <a:ext uri="{FF2B5EF4-FFF2-40B4-BE49-F238E27FC236}">
                <a16:creationId xmlns:a16="http://schemas.microsoft.com/office/drawing/2014/main" id="{7007C3E1-884F-0757-CFF8-A39FB23E5A9E}"/>
              </a:ext>
            </a:extLst>
          </p:cNvPr>
          <p:cNvSpPr txBox="1"/>
          <p:nvPr/>
        </p:nvSpPr>
        <p:spPr>
          <a:xfrm>
            <a:off x="7274227" y="1125022"/>
            <a:ext cx="4507692" cy="246221"/>
          </a:xfrm>
          <a:prstGeom prst="rect">
            <a:avLst/>
          </a:prstGeom>
          <a:noFill/>
        </p:spPr>
        <p:txBody>
          <a:bodyPr wrap="square" rtlCol="0">
            <a:spAutoFit/>
          </a:bodyPr>
          <a:lstStyle/>
          <a:p>
            <a:pPr algn="r"/>
            <a:r>
              <a:rPr lang="en-US" altLang="ko-KR" sz="1000" dirty="0">
                <a:solidFill>
                  <a:schemeClr val="tx1">
                    <a:lumMod val="75000"/>
                    <a:lumOff val="25000"/>
                  </a:schemeClr>
                </a:solidFill>
                <a:latin typeface="+mj-lt"/>
                <a:ea typeface="FZShuTi" pitchFamily="2" charset="-122"/>
                <a:cs typeface="Arial" pitchFamily="34" charset="0"/>
              </a:rPr>
              <a:t>Seminal works | Summary | Research Gap</a:t>
            </a:r>
            <a:endParaRPr lang="en-US" altLang="ko-KR" sz="1000" dirty="0">
              <a:solidFill>
                <a:schemeClr val="tx1">
                  <a:lumMod val="75000"/>
                  <a:lumOff val="25000"/>
                </a:schemeClr>
              </a:solidFill>
              <a:latin typeface="+mj-lt"/>
              <a:cs typeface="Arial" pitchFamily="34" charset="0"/>
            </a:endParaRPr>
          </a:p>
        </p:txBody>
      </p:sp>
      <p:sp>
        <p:nvSpPr>
          <p:cNvPr id="10" name="Slide Number Placeholder 5">
            <a:extLst>
              <a:ext uri="{FF2B5EF4-FFF2-40B4-BE49-F238E27FC236}">
                <a16:creationId xmlns:a16="http://schemas.microsoft.com/office/drawing/2014/main" id="{6A1465D7-94FF-1DC7-7AFE-2361B83CBA5A}"/>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Roboto Slab"/>
                <a:ea typeface="+mn-ea"/>
                <a:cs typeface="+mn-cs"/>
              </a:rPr>
              <a:t>4</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Tree>
    <p:extLst>
      <p:ext uri="{BB962C8B-B14F-4D97-AF65-F5344CB8AC3E}">
        <p14:creationId xmlns:p14="http://schemas.microsoft.com/office/powerpoint/2010/main" val="630740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a:t>Problem Statement</a:t>
            </a:r>
            <a:endParaRPr lang="en-IN" dirty="0"/>
          </a:p>
        </p:txBody>
      </p:sp>
      <p:sp>
        <p:nvSpPr>
          <p:cNvPr id="4" name="Date Placeholder 3">
            <a:extLst>
              <a:ext uri="{FF2B5EF4-FFF2-40B4-BE49-F238E27FC236}">
                <a16:creationId xmlns:a16="http://schemas.microsoft.com/office/drawing/2014/main" id="{701093FF-68FE-1A34-83ED-94CBF152C6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624355F-68A3-4706-9176-BEF76A3AECFE}"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2" name="Footer Placeholder 1">
            <a:extLst>
              <a:ext uri="{FF2B5EF4-FFF2-40B4-BE49-F238E27FC236}">
                <a16:creationId xmlns:a16="http://schemas.microsoft.com/office/drawing/2014/main" id="{C05C1CE5-FC18-6472-E8D0-FDE5A3D14B6D}"/>
              </a:ext>
            </a:extLst>
          </p:cNvPr>
          <p:cNvSpPr>
            <a:spLocks noGrp="1"/>
          </p:cNvSpPr>
          <p:nvPr>
            <p:ph type="ftr" sz="quarter" idx="3"/>
          </p:nvPr>
        </p:nvSpPr>
        <p:spPr/>
        <p:txBody>
          <a:bodyPr/>
          <a:lstStyle/>
          <a:p>
            <a:pPr>
              <a:defRPr/>
            </a:pPr>
            <a:r>
              <a:rPr lang="en-US">
                <a:solidFill>
                  <a:prstClr val="black">
                    <a:tint val="75000"/>
                  </a:prstClr>
                </a:solidFill>
              </a:rPr>
              <a:t>REVA Academy for Corporate Excellence – RACE | race.reva.edu.in</a:t>
            </a:r>
            <a:endParaRPr lang="en-US" dirty="0">
              <a:solidFill>
                <a:prstClr val="black">
                  <a:tint val="75000"/>
                </a:prstClr>
              </a:solidFill>
            </a:endParaRPr>
          </a:p>
        </p:txBody>
      </p:sp>
      <p:sp>
        <p:nvSpPr>
          <p:cNvPr id="3" name="Rectangle 2">
            <a:extLst>
              <a:ext uri="{FF2B5EF4-FFF2-40B4-BE49-F238E27FC236}">
                <a16:creationId xmlns:a16="http://schemas.microsoft.com/office/drawing/2014/main" id="{E762D41A-E7B3-E434-1159-0EE567759D48}"/>
              </a:ext>
            </a:extLst>
          </p:cNvPr>
          <p:cNvSpPr/>
          <p:nvPr/>
        </p:nvSpPr>
        <p:spPr>
          <a:xfrm>
            <a:off x="9731471" y="1161269"/>
            <a:ext cx="2206053" cy="253916"/>
          </a:xfrm>
          <a:prstGeom prst="rect">
            <a:avLst/>
          </a:prstGeom>
        </p:spPr>
        <p:txBody>
          <a:bodyPr wrap="none">
            <a:spAutoFit/>
          </a:bodyPr>
          <a:lstStyle/>
          <a:p>
            <a:r>
              <a:rPr lang="en-US" sz="1050"/>
              <a:t>Technical/Functional  Problem </a:t>
            </a:r>
            <a:endParaRPr lang="en-US" sz="1050" dirty="0"/>
          </a:p>
        </p:txBody>
      </p:sp>
      <p:sp>
        <p:nvSpPr>
          <p:cNvPr id="7" name="Slide Number Placeholder 5">
            <a:extLst>
              <a:ext uri="{FF2B5EF4-FFF2-40B4-BE49-F238E27FC236}">
                <a16:creationId xmlns:a16="http://schemas.microsoft.com/office/drawing/2014/main" id="{EFA32282-0253-0C86-D4DC-B461A5B742D3}"/>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Roboto Slab"/>
              </a:rPr>
              <a:t>5</a:t>
            </a:r>
            <a:r>
              <a:rPr kumimoji="0" lang="en-US" sz="1200" b="0" i="0" u="none" strike="noStrike" kern="1200" cap="none" spc="0" normalizeH="0" baseline="0" noProof="0">
                <a:ln>
                  <a:noFill/>
                </a:ln>
                <a:solidFill>
                  <a:schemeClr val="tx1"/>
                </a:solidFill>
                <a:effectLst/>
                <a:uLnTx/>
                <a:uFillTx/>
                <a:latin typeface="Roboto Slab"/>
                <a:ea typeface="+mn-ea"/>
                <a:cs typeface="+mn-cs"/>
              </a:rPr>
              <a:t>/10</a:t>
            </a:r>
            <a:endParaRPr kumimoji="0" lang="en-US" sz="1200" b="0" i="0" u="none" strike="noStrike" kern="1200" cap="none" spc="0" normalizeH="0" baseline="0" noProof="0" dirty="0">
              <a:ln>
                <a:noFill/>
              </a:ln>
              <a:solidFill>
                <a:schemeClr val="tx1"/>
              </a:solidFill>
              <a:effectLst/>
              <a:uLnTx/>
              <a:uFillTx/>
              <a:latin typeface="Roboto Slab"/>
              <a:ea typeface="+mn-ea"/>
              <a:cs typeface="+mn-cs"/>
            </a:endParaRPr>
          </a:p>
        </p:txBody>
      </p:sp>
      <p:graphicFrame>
        <p:nvGraphicFramePr>
          <p:cNvPr id="8" name="Table 7">
            <a:extLst>
              <a:ext uri="{FF2B5EF4-FFF2-40B4-BE49-F238E27FC236}">
                <a16:creationId xmlns:a16="http://schemas.microsoft.com/office/drawing/2014/main" id="{63E896F0-2293-87A0-4817-7C1125BECF77}"/>
              </a:ext>
            </a:extLst>
          </p:cNvPr>
          <p:cNvGraphicFramePr>
            <a:graphicFrameLocks noGrp="1"/>
          </p:cNvGraphicFramePr>
          <p:nvPr>
            <p:extLst>
              <p:ext uri="{D42A27DB-BD31-4B8C-83A1-F6EECF244321}">
                <p14:modId xmlns:p14="http://schemas.microsoft.com/office/powerpoint/2010/main" val="1953721747"/>
              </p:ext>
            </p:extLst>
          </p:nvPr>
        </p:nvGraphicFramePr>
        <p:xfrm>
          <a:off x="606392" y="1241659"/>
          <a:ext cx="11162275" cy="2187341"/>
        </p:xfrm>
        <a:graphic>
          <a:graphicData uri="http://schemas.openxmlformats.org/drawingml/2006/table">
            <a:tbl>
              <a:tblPr firstRow="1" firstCol="1" bandRow="1">
                <a:tableStyleId>{5C22544A-7EE6-4342-B048-85BDC9FD1C3A}</a:tableStyleId>
              </a:tblPr>
              <a:tblGrid>
                <a:gridCol w="11162275">
                  <a:extLst>
                    <a:ext uri="{9D8B030D-6E8A-4147-A177-3AD203B41FA5}">
                      <a16:colId xmlns:a16="http://schemas.microsoft.com/office/drawing/2014/main" val="2368055715"/>
                    </a:ext>
                  </a:extLst>
                </a:gridCol>
              </a:tblGrid>
              <a:tr h="2187341">
                <a:tc>
                  <a:txBody>
                    <a:bodyPr/>
                    <a:lstStyle/>
                    <a:p>
                      <a:pPr>
                        <a:lnSpc>
                          <a:spcPct val="115000"/>
                        </a:lnSpc>
                      </a:pPr>
                      <a:r>
                        <a:rPr lang="en-US" sz="1400" dirty="0">
                          <a:solidFill>
                            <a:schemeClr val="tx1"/>
                          </a:solidFill>
                          <a:effectLst/>
                        </a:rPr>
                        <a:t>Current learning management systems lack the ability to:</a:t>
                      </a:r>
                    </a:p>
                    <a:p>
                      <a:pPr marL="285750" indent="-285750">
                        <a:lnSpc>
                          <a:spcPct val="115000"/>
                        </a:lnSpc>
                        <a:buFont typeface="Arial" panose="020B0604020202020204" pitchFamily="34" charset="0"/>
                        <a:buChar char="•"/>
                      </a:pPr>
                      <a:r>
                        <a:rPr lang="en-US" sz="1400" b="0" dirty="0">
                          <a:solidFill>
                            <a:schemeClr val="tx1"/>
                          </a:solidFill>
                          <a:effectLst/>
                        </a:rPr>
                        <a:t>	Automatically generate rich, context-specific, open-ended questions.</a:t>
                      </a:r>
                    </a:p>
                    <a:p>
                      <a:pPr marL="285750" indent="-285750">
                        <a:lnSpc>
                          <a:spcPct val="115000"/>
                        </a:lnSpc>
                        <a:buFont typeface="Arial" panose="020B0604020202020204" pitchFamily="34" charset="0"/>
                        <a:buChar char="•"/>
                      </a:pPr>
                      <a:r>
                        <a:rPr lang="en-US" sz="1400" b="0" dirty="0">
                          <a:solidFill>
                            <a:schemeClr val="tx1"/>
                          </a:solidFill>
                          <a:effectLst/>
                        </a:rPr>
                        <a:t>	Accept learner input in multiple modalities, particularly voice.</a:t>
                      </a:r>
                    </a:p>
                    <a:p>
                      <a:pPr marL="285750" indent="-285750">
                        <a:lnSpc>
                          <a:spcPct val="115000"/>
                        </a:lnSpc>
                        <a:buFont typeface="Arial" panose="020B0604020202020204" pitchFamily="34" charset="0"/>
                        <a:buChar char="•"/>
                      </a:pPr>
                      <a:r>
                        <a:rPr lang="en-US" sz="1400" b="0" dirty="0">
                          <a:solidFill>
                            <a:schemeClr val="tx1"/>
                          </a:solidFill>
                          <a:effectLst/>
                        </a:rPr>
                        <a:t>	Perform automated, unbiased evaluation of subjective answers.</a:t>
                      </a:r>
                    </a:p>
                    <a:p>
                      <a:pPr marL="285750" indent="-285750">
                        <a:lnSpc>
                          <a:spcPct val="115000"/>
                        </a:lnSpc>
                        <a:buFont typeface="Arial" panose="020B0604020202020204" pitchFamily="34" charset="0"/>
                        <a:buChar char="•"/>
                      </a:pPr>
                      <a:r>
                        <a:rPr lang="en-US" sz="1400" b="0" dirty="0">
                          <a:solidFill>
                            <a:schemeClr val="tx1"/>
                          </a:solidFill>
                          <a:effectLst/>
                        </a:rPr>
                        <a:t>	Offer educators tools to manage, review, and finalize question sets and evaluation criteria.</a:t>
                      </a:r>
                    </a:p>
                    <a:p>
                      <a:pPr>
                        <a:lnSpc>
                          <a:spcPct val="115000"/>
                        </a:lnSpc>
                      </a:pPr>
                      <a:r>
                        <a:rPr lang="en-US" sz="1400" b="0" dirty="0">
                          <a:solidFill>
                            <a:schemeClr val="tx1"/>
                          </a:solidFill>
                          <a:effectLst/>
                        </a:rPr>
                        <a:t>These limitations hinder personalized feedback and scale, especially in open-ended learning scenarios.</a:t>
                      </a:r>
                      <a:endParaRPr lang="en-IN" sz="14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68580" marR="73025" marT="0" marB="0" anchor="ctr">
                    <a:noFill/>
                  </a:tcPr>
                </a:tc>
                <a:extLst>
                  <a:ext uri="{0D108BD9-81ED-4DB2-BD59-A6C34878D82A}">
                    <a16:rowId xmlns:a16="http://schemas.microsoft.com/office/drawing/2014/main" val="3776907484"/>
                  </a:ext>
                </a:extLst>
              </a:tr>
            </a:tbl>
          </a:graphicData>
        </a:graphic>
      </p:graphicFrame>
    </p:spTree>
    <p:extLst>
      <p:ext uri="{BB962C8B-B14F-4D97-AF65-F5344CB8AC3E}">
        <p14:creationId xmlns:p14="http://schemas.microsoft.com/office/powerpoint/2010/main" val="792159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IN" dirty="0"/>
              <a:t>Project Objectives</a:t>
            </a:r>
          </a:p>
        </p:txBody>
      </p:sp>
      <p:sp>
        <p:nvSpPr>
          <p:cNvPr id="4" name="Date Placeholder 3">
            <a:extLst>
              <a:ext uri="{FF2B5EF4-FFF2-40B4-BE49-F238E27FC236}">
                <a16:creationId xmlns:a16="http://schemas.microsoft.com/office/drawing/2014/main" id="{701093FF-68FE-1A34-83ED-94CBF152C6E1}"/>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B35AC63-85E2-4B0A-AE28-6C24590349A3}"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2" name="Footer Placeholder 1">
            <a:extLst>
              <a:ext uri="{FF2B5EF4-FFF2-40B4-BE49-F238E27FC236}">
                <a16:creationId xmlns:a16="http://schemas.microsoft.com/office/drawing/2014/main" id="{C6FC11D2-400C-A9DD-49A8-4A6636086D7F}"/>
              </a:ext>
            </a:extLst>
          </p:cNvPr>
          <p:cNvSpPr>
            <a:spLocks noGrp="1"/>
          </p:cNvSpPr>
          <p:nvPr>
            <p:ph type="ftr" sz="quarter" idx="3"/>
          </p:nvPr>
        </p:nvSpPr>
        <p:spPr/>
        <p:txBody>
          <a:bodyPr/>
          <a:lstStyle/>
          <a:p>
            <a:pPr>
              <a:defRPr/>
            </a:pPr>
            <a:r>
              <a:rPr lang="en-US">
                <a:solidFill>
                  <a:prstClr val="black">
                    <a:tint val="75000"/>
                  </a:prstClr>
                </a:solidFill>
              </a:rPr>
              <a:t>REVA Academy for Corporate Excellence – RACE | race.reva.edu.in</a:t>
            </a:r>
            <a:endParaRPr lang="en-US" dirty="0">
              <a:solidFill>
                <a:prstClr val="black">
                  <a:tint val="75000"/>
                </a:prstClr>
              </a:solidFill>
            </a:endParaRPr>
          </a:p>
        </p:txBody>
      </p:sp>
      <p:sp>
        <p:nvSpPr>
          <p:cNvPr id="8" name="TextBox 7">
            <a:extLst>
              <a:ext uri="{FF2B5EF4-FFF2-40B4-BE49-F238E27FC236}">
                <a16:creationId xmlns:a16="http://schemas.microsoft.com/office/drawing/2014/main" id="{A89AEA0F-302D-3ABF-6CFA-B6CCB647811D}"/>
              </a:ext>
            </a:extLst>
          </p:cNvPr>
          <p:cNvSpPr txBox="1"/>
          <p:nvPr/>
        </p:nvSpPr>
        <p:spPr>
          <a:xfrm>
            <a:off x="7934070" y="1135086"/>
            <a:ext cx="3834597" cy="400110"/>
          </a:xfrm>
          <a:prstGeom prst="rect">
            <a:avLst/>
          </a:prstGeom>
          <a:noFill/>
        </p:spPr>
        <p:txBody>
          <a:bodyPr wrap="square" rtlCol="0">
            <a:spAutoFit/>
          </a:bodyPr>
          <a:lstStyle/>
          <a:p>
            <a:pPr algn="r"/>
            <a:r>
              <a:rPr lang="en-US" altLang="ko-KR" sz="1000" dirty="0">
                <a:solidFill>
                  <a:schemeClr val="tx1">
                    <a:lumMod val="75000"/>
                    <a:lumOff val="25000"/>
                  </a:schemeClr>
                </a:solidFill>
                <a:latin typeface="+mj-lt"/>
                <a:cs typeface="Arial" pitchFamily="34" charset="0"/>
              </a:rPr>
              <a:t>Primary &amp; Secondary Objectives | Expected Outcome</a:t>
            </a:r>
          </a:p>
          <a:p>
            <a:pPr algn="r"/>
            <a:r>
              <a:rPr lang="en-US" altLang="ko-KR" sz="1000" dirty="0">
                <a:solidFill>
                  <a:schemeClr val="tx1">
                    <a:lumMod val="75000"/>
                    <a:lumOff val="25000"/>
                  </a:schemeClr>
                </a:solidFill>
                <a:latin typeface="+mj-lt"/>
                <a:cs typeface="Arial" pitchFamily="34" charset="0"/>
              </a:rPr>
              <a:t> </a:t>
            </a:r>
          </a:p>
        </p:txBody>
      </p:sp>
      <p:sp>
        <p:nvSpPr>
          <p:cNvPr id="9" name="Slide Number Placeholder 5">
            <a:extLst>
              <a:ext uri="{FF2B5EF4-FFF2-40B4-BE49-F238E27FC236}">
                <a16:creationId xmlns:a16="http://schemas.microsoft.com/office/drawing/2014/main" id="{2B28B806-AAC6-5C82-AFDF-3E839577A2CD}"/>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Roboto Slab"/>
              </a:rPr>
              <a:t>6</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
        <p:nvSpPr>
          <p:cNvPr id="6" name="TextBox 5">
            <a:extLst>
              <a:ext uri="{FF2B5EF4-FFF2-40B4-BE49-F238E27FC236}">
                <a16:creationId xmlns:a16="http://schemas.microsoft.com/office/drawing/2014/main" id="{99A55972-AD33-E493-8DA9-3A239237F580}"/>
              </a:ext>
            </a:extLst>
          </p:cNvPr>
          <p:cNvSpPr txBox="1"/>
          <p:nvPr/>
        </p:nvSpPr>
        <p:spPr>
          <a:xfrm>
            <a:off x="1079398" y="1535196"/>
            <a:ext cx="9066362" cy="2837893"/>
          </a:xfrm>
          <a:prstGeom prst="rect">
            <a:avLst/>
          </a:prstGeom>
          <a:noFill/>
        </p:spPr>
        <p:txBody>
          <a:bodyPr wrap="square">
            <a:spAutoFit/>
          </a:bodyPr>
          <a:lstStyle/>
          <a:p>
            <a:pPr>
              <a:lnSpc>
                <a:spcPct val="115000"/>
              </a:lnSpc>
            </a:pPr>
            <a:r>
              <a:rPr lang="en-US" sz="1200" b="1" i="1" dirty="0">
                <a:solidFill>
                  <a:srgbClr val="000000"/>
                </a:solidFill>
                <a:effectLst/>
                <a:latin typeface="+mj-lt"/>
                <a:ea typeface="Calibri" panose="020F0502020204030204" pitchFamily="34" charset="0"/>
              </a:rPr>
              <a:t>The key objectives of this project are:</a:t>
            </a:r>
          </a:p>
          <a:p>
            <a:pPr>
              <a:lnSpc>
                <a:spcPct val="115000"/>
              </a:lnSpc>
            </a:pPr>
            <a:r>
              <a:rPr lang="en-US" sz="1200" i="1" dirty="0">
                <a:solidFill>
                  <a:srgbClr val="000000"/>
                </a:solidFill>
                <a:effectLst/>
                <a:latin typeface="+mj-lt"/>
                <a:ea typeface="Calibri" panose="020F0502020204030204" pitchFamily="34" charset="0"/>
              </a:rPr>
              <a:t>	1.Authentication and Role-Based Access</a:t>
            </a:r>
          </a:p>
          <a:p>
            <a:pPr>
              <a:lnSpc>
                <a:spcPct val="115000"/>
              </a:lnSpc>
            </a:pPr>
            <a:r>
              <a:rPr lang="en-US" sz="1200" i="1" dirty="0">
                <a:solidFill>
                  <a:srgbClr val="000000"/>
                </a:solidFill>
                <a:effectLst/>
                <a:latin typeface="+mj-lt"/>
                <a:ea typeface="Calibri" panose="020F0502020204030204" pitchFamily="34" charset="0"/>
              </a:rPr>
              <a:t>Implement a login system distinguishing Admin and Learner roles to manage workflows separately.</a:t>
            </a:r>
          </a:p>
          <a:p>
            <a:pPr>
              <a:lnSpc>
                <a:spcPct val="115000"/>
              </a:lnSpc>
            </a:pPr>
            <a:r>
              <a:rPr lang="en-US" sz="1200" i="1" dirty="0">
                <a:solidFill>
                  <a:srgbClr val="000000"/>
                </a:solidFill>
                <a:effectLst/>
                <a:latin typeface="+mj-lt"/>
                <a:ea typeface="Calibri" panose="020F0502020204030204" pitchFamily="34" charset="0"/>
              </a:rPr>
              <a:t>	2.PDF-Based Content Ingestion</a:t>
            </a:r>
          </a:p>
          <a:p>
            <a:pPr>
              <a:lnSpc>
                <a:spcPct val="115000"/>
              </a:lnSpc>
            </a:pPr>
            <a:r>
              <a:rPr lang="en-US" sz="1200" i="1" dirty="0">
                <a:solidFill>
                  <a:srgbClr val="000000"/>
                </a:solidFill>
                <a:effectLst/>
                <a:latin typeface="+mj-lt"/>
                <a:ea typeface="Calibri" panose="020F0502020204030204" pitchFamily="34" charset="0"/>
              </a:rPr>
              <a:t>Enable Admin users to upload documents (e.g., PDFs), which will be processed and stored for question generation.</a:t>
            </a:r>
          </a:p>
          <a:p>
            <a:pPr>
              <a:lnSpc>
                <a:spcPct val="115000"/>
              </a:lnSpc>
            </a:pPr>
            <a:r>
              <a:rPr lang="en-US" sz="1200" i="1" dirty="0">
                <a:solidFill>
                  <a:srgbClr val="000000"/>
                </a:solidFill>
                <a:effectLst/>
                <a:latin typeface="+mj-lt"/>
                <a:ea typeface="Calibri" panose="020F0502020204030204" pitchFamily="34" charset="0"/>
              </a:rPr>
              <a:t>	3.Automated Question-Answer Generation</a:t>
            </a:r>
          </a:p>
          <a:p>
            <a:pPr>
              <a:lnSpc>
                <a:spcPct val="115000"/>
              </a:lnSpc>
            </a:pPr>
            <a:r>
              <a:rPr lang="en-US" sz="1200" i="1" dirty="0">
                <a:solidFill>
                  <a:srgbClr val="000000"/>
                </a:solidFill>
                <a:effectLst/>
                <a:latin typeface="+mj-lt"/>
                <a:ea typeface="Calibri" panose="020F0502020204030204" pitchFamily="34" charset="0"/>
              </a:rPr>
              <a:t>Use an LLM to generate long-form open-ended questions and model answers based on uploaded content.</a:t>
            </a:r>
          </a:p>
          <a:p>
            <a:pPr>
              <a:lnSpc>
                <a:spcPct val="115000"/>
              </a:lnSpc>
            </a:pPr>
            <a:r>
              <a:rPr lang="en-US" sz="1200" i="1" dirty="0">
                <a:solidFill>
                  <a:srgbClr val="000000"/>
                </a:solidFill>
                <a:effectLst/>
                <a:latin typeface="+mj-lt"/>
                <a:ea typeface="Calibri" panose="020F0502020204030204" pitchFamily="34" charset="0"/>
              </a:rPr>
              <a:t>	4.Speech-Based Answering</a:t>
            </a:r>
          </a:p>
          <a:p>
            <a:pPr>
              <a:lnSpc>
                <a:spcPct val="115000"/>
              </a:lnSpc>
            </a:pPr>
            <a:r>
              <a:rPr lang="en-US" sz="1200" i="1" dirty="0">
                <a:solidFill>
                  <a:srgbClr val="000000"/>
                </a:solidFill>
                <a:effectLst/>
                <a:latin typeface="+mj-lt"/>
                <a:ea typeface="Calibri" panose="020F0502020204030204" pitchFamily="34" charset="0"/>
              </a:rPr>
              <a:t>Allow Learners to respond to questions using voice input, which will be transcribed into text.</a:t>
            </a:r>
          </a:p>
          <a:p>
            <a:pPr>
              <a:lnSpc>
                <a:spcPct val="115000"/>
              </a:lnSpc>
            </a:pPr>
            <a:r>
              <a:rPr lang="en-US" sz="1200" i="1" dirty="0">
                <a:solidFill>
                  <a:srgbClr val="000000"/>
                </a:solidFill>
                <a:effectLst/>
                <a:latin typeface="+mj-lt"/>
                <a:ea typeface="Calibri" panose="020F0502020204030204" pitchFamily="34" charset="0"/>
              </a:rPr>
              <a:t>	5.AI-Driven Evaluation</a:t>
            </a:r>
          </a:p>
          <a:p>
            <a:pPr>
              <a:lnSpc>
                <a:spcPct val="115000"/>
              </a:lnSpc>
            </a:pPr>
            <a:r>
              <a:rPr lang="en-US" sz="1200" i="1" dirty="0">
                <a:solidFill>
                  <a:srgbClr val="000000"/>
                </a:solidFill>
                <a:effectLst/>
                <a:latin typeface="+mj-lt"/>
                <a:ea typeface="Calibri" panose="020F0502020204030204" pitchFamily="34" charset="0"/>
              </a:rPr>
              <a:t>Evaluate learner answers against frozen model answers using LLMs with rubric or prompt-based grading.</a:t>
            </a:r>
          </a:p>
          <a:p>
            <a:pPr>
              <a:lnSpc>
                <a:spcPct val="115000"/>
              </a:lnSpc>
            </a:pPr>
            <a:r>
              <a:rPr lang="en-US" sz="1200" i="1" dirty="0">
                <a:solidFill>
                  <a:srgbClr val="000000"/>
                </a:solidFill>
                <a:effectLst/>
                <a:latin typeface="+mj-lt"/>
                <a:ea typeface="Calibri" panose="020F0502020204030204" pitchFamily="34" charset="0"/>
              </a:rPr>
              <a:t>	6.Data Storage and Reporting</a:t>
            </a:r>
          </a:p>
          <a:p>
            <a:pPr>
              <a:lnSpc>
                <a:spcPct val="115000"/>
              </a:lnSpc>
            </a:pPr>
            <a:r>
              <a:rPr lang="en-US" sz="1200" i="1" dirty="0">
                <a:solidFill>
                  <a:srgbClr val="000000"/>
                </a:solidFill>
                <a:effectLst/>
                <a:latin typeface="+mj-lt"/>
                <a:ea typeface="Calibri" panose="020F0502020204030204" pitchFamily="34" charset="0"/>
              </a:rPr>
              <a:t>Maintain records of questions, model answers, learner responses, and evaluation scores in a structured database.</a:t>
            </a:r>
            <a:endParaRPr lang="en-IN" sz="1200" dirty="0">
              <a:latin typeface="+mj-lt"/>
            </a:endParaRPr>
          </a:p>
        </p:txBody>
      </p:sp>
    </p:spTree>
    <p:extLst>
      <p:ext uri="{BB962C8B-B14F-4D97-AF65-F5344CB8AC3E}">
        <p14:creationId xmlns:p14="http://schemas.microsoft.com/office/powerpoint/2010/main" val="212597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AEC98-9F5D-57A1-359A-44EAEF3B4E1C}"/>
              </a:ext>
            </a:extLst>
          </p:cNvPr>
          <p:cNvSpPr>
            <a:spLocks noGrp="1"/>
          </p:cNvSpPr>
          <p:nvPr>
            <p:ph type="title"/>
          </p:nvPr>
        </p:nvSpPr>
        <p:spPr/>
        <p:txBody>
          <a:bodyPr/>
          <a:lstStyle/>
          <a:p>
            <a:r>
              <a:rPr lang="en-IN"/>
              <a:t>Project Methodology</a:t>
            </a:r>
            <a:endParaRPr lang="en-IN" dirty="0"/>
          </a:p>
        </p:txBody>
      </p:sp>
      <p:sp>
        <p:nvSpPr>
          <p:cNvPr id="3" name="Date Placeholder 2">
            <a:extLst>
              <a:ext uri="{FF2B5EF4-FFF2-40B4-BE49-F238E27FC236}">
                <a16:creationId xmlns:a16="http://schemas.microsoft.com/office/drawing/2014/main" id="{91A1F721-B5F5-098C-8F83-02B74829FBF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998867-FC48-43F7-B725-2634657F46DE}"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dirty="0">
              <a:ln>
                <a:noFill/>
              </a:ln>
              <a:solidFill>
                <a:prstClr val="black">
                  <a:tint val="75000"/>
                </a:prstClr>
              </a:solidFill>
              <a:effectLst/>
              <a:uLnTx/>
              <a:uFillTx/>
              <a:latin typeface="Roboto Slab"/>
              <a:ea typeface="+mn-ea"/>
              <a:cs typeface="+mn-cs"/>
            </a:endParaRPr>
          </a:p>
        </p:txBody>
      </p:sp>
      <p:sp>
        <p:nvSpPr>
          <p:cNvPr id="5" name="Footer Placeholder 4">
            <a:extLst>
              <a:ext uri="{FF2B5EF4-FFF2-40B4-BE49-F238E27FC236}">
                <a16:creationId xmlns:a16="http://schemas.microsoft.com/office/drawing/2014/main" id="{5037AF53-6640-9841-D930-5DC78170D4A1}"/>
              </a:ext>
            </a:extLst>
          </p:cNvPr>
          <p:cNvSpPr>
            <a:spLocks noGrp="1"/>
          </p:cNvSpPr>
          <p:nvPr>
            <p:ph type="ftr" sz="quarter" idx="3"/>
          </p:nvPr>
        </p:nvSpPr>
        <p:spPr/>
        <p:txBody>
          <a:bodyPr/>
          <a:lstStyle/>
          <a:p>
            <a:pPr>
              <a:defRPr/>
            </a:pPr>
            <a:r>
              <a:rPr lang="en-US">
                <a:solidFill>
                  <a:prstClr val="black">
                    <a:tint val="75000"/>
                  </a:prstClr>
                </a:solidFill>
              </a:rPr>
              <a:t>REVA Academy for Corporate Excellence – RACE | race.reva.edu.in</a:t>
            </a:r>
            <a:endParaRPr lang="en-US" dirty="0">
              <a:solidFill>
                <a:prstClr val="black">
                  <a:tint val="75000"/>
                </a:prstClr>
              </a:solidFill>
            </a:endParaRPr>
          </a:p>
        </p:txBody>
      </p:sp>
      <p:sp>
        <p:nvSpPr>
          <p:cNvPr id="7" name="Rectangle 6">
            <a:extLst>
              <a:ext uri="{FF2B5EF4-FFF2-40B4-BE49-F238E27FC236}">
                <a16:creationId xmlns:a16="http://schemas.microsoft.com/office/drawing/2014/main" id="{B129A60C-6104-46A1-0B31-9D4318454655}"/>
              </a:ext>
            </a:extLst>
          </p:cNvPr>
          <p:cNvSpPr/>
          <p:nvPr/>
        </p:nvSpPr>
        <p:spPr>
          <a:xfrm>
            <a:off x="8985738" y="1164028"/>
            <a:ext cx="1977137" cy="253916"/>
          </a:xfrm>
          <a:prstGeom prst="rect">
            <a:avLst/>
          </a:prstGeom>
        </p:spPr>
        <p:txBody>
          <a:bodyPr wrap="none">
            <a:spAutoFit/>
          </a:bodyPr>
          <a:lstStyle/>
          <a:p>
            <a:r>
              <a:rPr lang="en-US" sz="1050"/>
              <a:t>Conceptual Framework | Research Design</a:t>
            </a:r>
            <a:endParaRPr lang="en-US" sz="1050" dirty="0"/>
          </a:p>
        </p:txBody>
      </p:sp>
      <p:sp>
        <p:nvSpPr>
          <p:cNvPr id="8" name="Slide Number Placeholder 5">
            <a:extLst>
              <a:ext uri="{FF2B5EF4-FFF2-40B4-BE49-F238E27FC236}">
                <a16:creationId xmlns:a16="http://schemas.microsoft.com/office/drawing/2014/main" id="{464B88E2-1C07-A91D-9717-6A06119AB1AF}"/>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solidFill>
                  <a:schemeClr val="tx1"/>
                </a:solidFill>
                <a:latin typeface="Roboto Slab"/>
              </a:rPr>
              <a:t>7</a:t>
            </a:r>
            <a:r>
              <a:rPr kumimoji="0" lang="en-US" sz="1200" b="0" i="0" u="none" strike="noStrike" kern="1200" cap="none" spc="0" normalizeH="0" baseline="0" noProof="0">
                <a:ln>
                  <a:noFill/>
                </a:ln>
                <a:solidFill>
                  <a:schemeClr val="tx1"/>
                </a:solidFill>
                <a:effectLst/>
                <a:uLnTx/>
                <a:uFillTx/>
                <a:latin typeface="Roboto Slab"/>
                <a:ea typeface="+mn-ea"/>
                <a:cs typeface="+mn-cs"/>
              </a:rPr>
              <a:t>/10</a:t>
            </a:r>
            <a:endParaRPr kumimoji="0" lang="en-US" sz="1200" b="0" i="0" u="none" strike="noStrike" kern="1200" cap="none" spc="0" normalizeH="0" baseline="0" noProof="0" dirty="0">
              <a:ln>
                <a:noFill/>
              </a:ln>
              <a:solidFill>
                <a:schemeClr val="tx1"/>
              </a:solidFill>
              <a:effectLst/>
              <a:uLnTx/>
              <a:uFillTx/>
              <a:latin typeface="Roboto Slab"/>
              <a:ea typeface="+mn-ea"/>
              <a:cs typeface="+mn-cs"/>
            </a:endParaRPr>
          </a:p>
        </p:txBody>
      </p:sp>
      <p:graphicFrame>
        <p:nvGraphicFramePr>
          <p:cNvPr id="4" name="Table 3">
            <a:extLst>
              <a:ext uri="{FF2B5EF4-FFF2-40B4-BE49-F238E27FC236}">
                <a16:creationId xmlns:a16="http://schemas.microsoft.com/office/drawing/2014/main" id="{D6F49DC6-A7CF-DD9F-6745-53C94E08F92C}"/>
              </a:ext>
            </a:extLst>
          </p:cNvPr>
          <p:cNvGraphicFramePr>
            <a:graphicFrameLocks noGrp="1"/>
          </p:cNvGraphicFramePr>
          <p:nvPr>
            <p:extLst>
              <p:ext uri="{D42A27DB-BD31-4B8C-83A1-F6EECF244321}">
                <p14:modId xmlns:p14="http://schemas.microsoft.com/office/powerpoint/2010/main" val="35359106"/>
              </p:ext>
            </p:extLst>
          </p:nvPr>
        </p:nvGraphicFramePr>
        <p:xfrm>
          <a:off x="986021" y="1290986"/>
          <a:ext cx="9768540" cy="3865837"/>
        </p:xfrm>
        <a:graphic>
          <a:graphicData uri="http://schemas.openxmlformats.org/drawingml/2006/table">
            <a:tbl>
              <a:tblPr firstRow="1" firstCol="1" bandRow="1">
                <a:tableStyleId>{5C22544A-7EE6-4342-B048-85BDC9FD1C3A}</a:tableStyleId>
              </a:tblPr>
              <a:tblGrid>
                <a:gridCol w="9768540">
                  <a:extLst>
                    <a:ext uri="{9D8B030D-6E8A-4147-A177-3AD203B41FA5}">
                      <a16:colId xmlns:a16="http://schemas.microsoft.com/office/drawing/2014/main" val="2927484832"/>
                    </a:ext>
                  </a:extLst>
                </a:gridCol>
              </a:tblGrid>
              <a:tr h="3865837">
                <a:tc>
                  <a:txBody>
                    <a:bodyPr/>
                    <a:lstStyle/>
                    <a:p>
                      <a:pPr>
                        <a:lnSpc>
                          <a:spcPct val="115000"/>
                        </a:lnSpc>
                      </a:pPr>
                      <a:r>
                        <a:rPr lang="en-US" sz="1200" b="1" dirty="0">
                          <a:solidFill>
                            <a:schemeClr val="tx1"/>
                          </a:solidFill>
                          <a:effectLst/>
                        </a:rPr>
                        <a:t>The project will follow a modular approach, covering:</a:t>
                      </a:r>
                    </a:p>
                    <a:p>
                      <a:pPr>
                        <a:lnSpc>
                          <a:spcPct val="115000"/>
                        </a:lnSpc>
                      </a:pPr>
                      <a:r>
                        <a:rPr lang="en-US" sz="1200" b="0" dirty="0">
                          <a:solidFill>
                            <a:schemeClr val="tx1"/>
                          </a:solidFill>
                          <a:effectLst/>
                        </a:rPr>
                        <a:t>	•Login and Session Handling</a:t>
                      </a:r>
                    </a:p>
                    <a:p>
                      <a:pPr>
                        <a:lnSpc>
                          <a:spcPct val="115000"/>
                        </a:lnSpc>
                      </a:pPr>
                      <a:r>
                        <a:rPr lang="en-US" sz="1200" b="0" dirty="0">
                          <a:solidFill>
                            <a:schemeClr val="tx1"/>
                          </a:solidFill>
                          <a:effectLst/>
                        </a:rPr>
                        <a:t>Secure login with hashed credentials and session persistence, enabling role-specific views for Admin and Learner.</a:t>
                      </a:r>
                    </a:p>
                    <a:p>
                      <a:pPr>
                        <a:lnSpc>
                          <a:spcPct val="115000"/>
                        </a:lnSpc>
                      </a:pPr>
                      <a:r>
                        <a:rPr lang="en-US" sz="1200" b="0" dirty="0">
                          <a:solidFill>
                            <a:schemeClr val="tx1"/>
                          </a:solidFill>
                          <a:effectLst/>
                        </a:rPr>
                        <a:t>	•Document Upload and Chunking</a:t>
                      </a:r>
                    </a:p>
                    <a:p>
                      <a:pPr>
                        <a:lnSpc>
                          <a:spcPct val="115000"/>
                        </a:lnSpc>
                      </a:pPr>
                      <a:r>
                        <a:rPr lang="en-US" sz="1200" b="0" dirty="0">
                          <a:solidFill>
                            <a:schemeClr val="tx1"/>
                          </a:solidFill>
                          <a:effectLst/>
                        </a:rPr>
                        <a:t>Admin uploads topic-specific documents which are split into meaningful content chunks for Q&amp;A generation.</a:t>
                      </a:r>
                    </a:p>
                    <a:p>
                      <a:pPr>
                        <a:lnSpc>
                          <a:spcPct val="115000"/>
                        </a:lnSpc>
                      </a:pPr>
                      <a:r>
                        <a:rPr lang="en-US" sz="1200" b="0" dirty="0">
                          <a:solidFill>
                            <a:schemeClr val="tx1"/>
                          </a:solidFill>
                          <a:effectLst/>
                        </a:rPr>
                        <a:t>	•LLM-Based Q&amp;A Generation</a:t>
                      </a:r>
                    </a:p>
                    <a:p>
                      <a:pPr>
                        <a:lnSpc>
                          <a:spcPct val="115000"/>
                        </a:lnSpc>
                      </a:pPr>
                      <a:r>
                        <a:rPr lang="en-US" sz="1200" b="0" dirty="0">
                          <a:solidFill>
                            <a:schemeClr val="tx1"/>
                          </a:solidFill>
                          <a:effectLst/>
                        </a:rPr>
                        <a:t>Generated Q&amp;A pairs are associated with topics and stored. Admins can review, edit, and freeze answers for consistency.</a:t>
                      </a:r>
                    </a:p>
                    <a:p>
                      <a:pPr>
                        <a:lnSpc>
                          <a:spcPct val="115000"/>
                        </a:lnSpc>
                      </a:pPr>
                      <a:r>
                        <a:rPr lang="en-US" sz="1200" b="0" dirty="0">
                          <a:solidFill>
                            <a:schemeClr val="tx1"/>
                          </a:solidFill>
                          <a:effectLst/>
                        </a:rPr>
                        <a:t>	•Voice Input and Transcription</a:t>
                      </a:r>
                    </a:p>
                    <a:p>
                      <a:pPr>
                        <a:lnSpc>
                          <a:spcPct val="115000"/>
                        </a:lnSpc>
                      </a:pPr>
                      <a:r>
                        <a:rPr lang="en-US" sz="1200" b="0" dirty="0">
                          <a:solidFill>
                            <a:schemeClr val="tx1"/>
                          </a:solidFill>
                          <a:effectLst/>
                        </a:rPr>
                        <a:t>Learners select a topic and answer questions via voice, which is transcribed to text using an integrated speech-to-text engine.</a:t>
                      </a:r>
                    </a:p>
                    <a:p>
                      <a:pPr>
                        <a:lnSpc>
                          <a:spcPct val="115000"/>
                        </a:lnSpc>
                      </a:pPr>
                      <a:r>
                        <a:rPr lang="en-US" sz="1200" b="0" dirty="0">
                          <a:solidFill>
                            <a:schemeClr val="tx1"/>
                          </a:solidFill>
                          <a:effectLst/>
                        </a:rPr>
                        <a:t>	•Evaluation Engine</a:t>
                      </a:r>
                    </a:p>
                    <a:p>
                      <a:pPr>
                        <a:lnSpc>
                          <a:spcPct val="115000"/>
                        </a:lnSpc>
                      </a:pPr>
                      <a:r>
                        <a:rPr lang="en-US" sz="1200" b="0" dirty="0">
                          <a:solidFill>
                            <a:schemeClr val="tx1"/>
                          </a:solidFill>
                          <a:effectLst/>
                        </a:rPr>
                        <a:t>Learner responses are compared to frozen answers using LLMs, generating a score (e.g., out of 10) based on answer quality and relevance.</a:t>
                      </a:r>
                    </a:p>
                    <a:p>
                      <a:pPr>
                        <a:lnSpc>
                          <a:spcPct val="115000"/>
                        </a:lnSpc>
                      </a:pPr>
                      <a:r>
                        <a:rPr lang="en-US" sz="1200" b="0" dirty="0">
                          <a:solidFill>
                            <a:schemeClr val="tx1"/>
                          </a:solidFill>
                          <a:effectLst/>
                        </a:rPr>
                        <a:t>	•Data Persistence</a:t>
                      </a:r>
                    </a:p>
                    <a:p>
                      <a:pPr>
                        <a:lnSpc>
                          <a:spcPct val="115000"/>
                        </a:lnSpc>
                      </a:pPr>
                      <a:r>
                        <a:rPr lang="en-US" sz="1200" b="0" dirty="0">
                          <a:solidFill>
                            <a:schemeClr val="tx1"/>
                          </a:solidFill>
                          <a:effectLst/>
                        </a:rPr>
                        <a:t>All learner interactions, including responses and scores, are stored for reporting and learning analytics.</a:t>
                      </a:r>
                      <a:r>
                        <a:rPr lang="en-IN" sz="1200" b="0" dirty="0">
                          <a:solidFill>
                            <a:schemeClr val="tx1"/>
                          </a:solidFill>
                          <a:effectLst/>
                        </a:rPr>
                        <a:t> </a:t>
                      </a:r>
                      <a:endParaRPr lang="en-IN" sz="1200" b="0" dirty="0">
                        <a:solidFill>
                          <a:schemeClr val="tx1"/>
                        </a:solidFill>
                        <a:effectLst/>
                        <a:latin typeface="Calibri" panose="020F0502020204030204" pitchFamily="34" charset="0"/>
                        <a:ea typeface="Calibri" panose="020F0502020204030204" pitchFamily="34" charset="0"/>
                        <a:cs typeface="Mangal" panose="02040503050203030202" pitchFamily="18" charset="0"/>
                      </a:endParaRPr>
                    </a:p>
                  </a:txBody>
                  <a:tcPr marL="37892" marR="40348" marT="0" marB="0" anchor="ctr">
                    <a:noFill/>
                  </a:tcPr>
                </a:tc>
                <a:extLst>
                  <a:ext uri="{0D108BD9-81ED-4DB2-BD59-A6C34878D82A}">
                    <a16:rowId xmlns:a16="http://schemas.microsoft.com/office/drawing/2014/main" val="2358700957"/>
                  </a:ext>
                </a:extLst>
              </a:tr>
            </a:tbl>
          </a:graphicData>
        </a:graphic>
      </p:graphicFrame>
    </p:spTree>
    <p:extLst>
      <p:ext uri="{BB962C8B-B14F-4D97-AF65-F5344CB8AC3E}">
        <p14:creationId xmlns:p14="http://schemas.microsoft.com/office/powerpoint/2010/main" val="115135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3600" dirty="0">
                <a:cs typeface="Arial" panose="020B0604020202020204" pitchFamily="34" charset="0"/>
              </a:rPr>
              <a:t>Proposed Solution</a:t>
            </a:r>
            <a:endParaRPr lang="en-IN" dirty="0"/>
          </a:p>
        </p:txBody>
      </p:sp>
      <p:sp>
        <p:nvSpPr>
          <p:cNvPr id="4" name="Date Placeholder 3">
            <a:extLst>
              <a:ext uri="{FF2B5EF4-FFF2-40B4-BE49-F238E27FC236}">
                <a16:creationId xmlns:a16="http://schemas.microsoft.com/office/drawing/2014/main" id="{3B3A3D7D-7812-0881-D790-3DDAE3C8D1E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40194F1-D0E0-404B-9636-4AD13125BA45}" type="datetime3">
              <a:rPr kumimoji="0" lang="en-US" sz="1200" b="0" i="0" u="none" strike="noStrike" kern="1200" cap="none" spc="0" normalizeH="0" baseline="0" noProof="0" smtClean="0">
                <a:ln>
                  <a:noFill/>
                </a:ln>
                <a:solidFill>
                  <a:prstClr val="black">
                    <a:tint val="75000"/>
                  </a:prstClr>
                </a:solidFill>
                <a:effectLst/>
                <a:uLnTx/>
                <a:uFillTx/>
                <a:latin typeface="Roboto Slab"/>
                <a:ea typeface="+mn-ea"/>
                <a:cs typeface="+mn-cs"/>
              </a:rPr>
              <a:t>2 April 2025</a:t>
            </a:fld>
            <a:endParaRPr kumimoji="0" lang="en-US" sz="1200" b="0" i="0" u="none" strike="noStrike" kern="1200" cap="none" spc="0" normalizeH="0" baseline="0" noProof="0">
              <a:ln>
                <a:noFill/>
              </a:ln>
              <a:solidFill>
                <a:prstClr val="black">
                  <a:tint val="75000"/>
                </a:prstClr>
              </a:solidFill>
              <a:effectLst/>
              <a:uLnTx/>
              <a:uFillTx/>
              <a:latin typeface="Roboto Slab"/>
              <a:ea typeface="+mn-ea"/>
              <a:cs typeface="+mn-cs"/>
            </a:endParaRPr>
          </a:p>
        </p:txBody>
      </p:sp>
      <p:sp>
        <p:nvSpPr>
          <p:cNvPr id="2" name="Footer Placeholder 1">
            <a:extLst>
              <a:ext uri="{FF2B5EF4-FFF2-40B4-BE49-F238E27FC236}">
                <a16:creationId xmlns:a16="http://schemas.microsoft.com/office/drawing/2014/main" id="{4318A742-B1D7-F86D-DFA9-2A323A4357B9}"/>
              </a:ext>
            </a:extLst>
          </p:cNvPr>
          <p:cNvSpPr>
            <a:spLocks noGrp="1"/>
          </p:cNvSpPr>
          <p:nvPr>
            <p:ph type="ftr" sz="quarter" idx="3"/>
          </p:nvPr>
        </p:nvSpPr>
        <p:spPr/>
        <p:txBody>
          <a:bodyPr/>
          <a:lstStyle/>
          <a:p>
            <a:pPr>
              <a:defRPr/>
            </a:pPr>
            <a:r>
              <a:rPr lang="en-US">
                <a:solidFill>
                  <a:prstClr val="black">
                    <a:tint val="75000"/>
                  </a:prstClr>
                </a:solidFill>
              </a:rPr>
              <a:t>REVA Academy for Corporate Excellence – RACE | race.reva.edu.in</a:t>
            </a:r>
            <a:endParaRPr lang="en-US" dirty="0">
              <a:solidFill>
                <a:prstClr val="black">
                  <a:tint val="75000"/>
                </a:prstClr>
              </a:solidFill>
            </a:endParaRPr>
          </a:p>
        </p:txBody>
      </p:sp>
      <p:sp>
        <p:nvSpPr>
          <p:cNvPr id="3" name="Slide Number Placeholder 5">
            <a:extLst>
              <a:ext uri="{FF2B5EF4-FFF2-40B4-BE49-F238E27FC236}">
                <a16:creationId xmlns:a16="http://schemas.microsoft.com/office/drawing/2014/main" id="{141D4B1C-6AE4-A8F2-E9FA-BC79218EF321}"/>
              </a:ext>
            </a:extLst>
          </p:cNvPr>
          <p:cNvSpPr>
            <a:spLocks noGrp="1"/>
          </p:cNvSpPr>
          <p:nvPr>
            <p:ph type="sldNum" sz="quarter" idx="12"/>
          </p:nvPr>
        </p:nvSpPr>
        <p:spPr>
          <a:xfrm>
            <a:off x="9194324" y="638278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Roboto Slab"/>
              </a:rPr>
              <a:t>8</a:t>
            </a:r>
            <a:r>
              <a:rPr kumimoji="0" lang="en-US" sz="1200" b="0" i="0" u="none" strike="noStrike" kern="1200" cap="none" spc="0" normalizeH="0" baseline="0" noProof="0" dirty="0">
                <a:ln>
                  <a:noFill/>
                </a:ln>
                <a:solidFill>
                  <a:schemeClr val="tx1"/>
                </a:solidFill>
                <a:effectLst/>
                <a:uLnTx/>
                <a:uFillTx/>
                <a:latin typeface="Roboto Slab"/>
                <a:ea typeface="+mn-ea"/>
                <a:cs typeface="+mn-cs"/>
              </a:rPr>
              <a:t>/10</a:t>
            </a:r>
          </a:p>
        </p:txBody>
      </p:sp>
      <p:sp>
        <p:nvSpPr>
          <p:cNvPr id="7" name="TextBox 6">
            <a:extLst>
              <a:ext uri="{FF2B5EF4-FFF2-40B4-BE49-F238E27FC236}">
                <a16:creationId xmlns:a16="http://schemas.microsoft.com/office/drawing/2014/main" id="{D58C6BA5-652A-1DF6-2980-FA2FA37CAD37}"/>
              </a:ext>
            </a:extLst>
          </p:cNvPr>
          <p:cNvSpPr txBox="1"/>
          <p:nvPr/>
        </p:nvSpPr>
        <p:spPr>
          <a:xfrm>
            <a:off x="1026543" y="1613139"/>
            <a:ext cx="9852951" cy="1776064"/>
          </a:xfrm>
          <a:prstGeom prst="rect">
            <a:avLst/>
          </a:prstGeom>
          <a:noFill/>
        </p:spPr>
        <p:txBody>
          <a:bodyPr wrap="square">
            <a:spAutoFit/>
          </a:bodyPr>
          <a:lstStyle/>
          <a:p>
            <a:pPr>
              <a:lnSpc>
                <a:spcPct val="115000"/>
              </a:lnSpc>
            </a:pPr>
            <a:r>
              <a:rPr lang="en-US" sz="1200" b="1" dirty="0"/>
              <a:t>This project will result in a functional system that:</a:t>
            </a:r>
          </a:p>
          <a:p>
            <a:pPr>
              <a:lnSpc>
                <a:spcPct val="115000"/>
              </a:lnSpc>
            </a:pPr>
            <a:r>
              <a:rPr lang="en-US" sz="1200" dirty="0"/>
              <a:t>	•Automates the creation and administration of topic-based, open-ended Q&amp;A.</a:t>
            </a:r>
          </a:p>
          <a:p>
            <a:pPr>
              <a:lnSpc>
                <a:spcPct val="115000"/>
              </a:lnSpc>
            </a:pPr>
            <a:r>
              <a:rPr lang="en-US" sz="1200" dirty="0"/>
              <a:t>	•Supports multimodal input, especially voice, making it accessible and engaging.</a:t>
            </a:r>
          </a:p>
          <a:p>
            <a:pPr>
              <a:lnSpc>
                <a:spcPct val="115000"/>
              </a:lnSpc>
            </a:pPr>
            <a:r>
              <a:rPr lang="en-US" sz="1200" dirty="0"/>
              <a:t>	•Enables educators to control the content and maintain consistency through answer freezing.</a:t>
            </a:r>
          </a:p>
          <a:p>
            <a:pPr>
              <a:lnSpc>
                <a:spcPct val="115000"/>
              </a:lnSpc>
            </a:pPr>
            <a:r>
              <a:rPr lang="en-US" sz="1200" dirty="0"/>
              <a:t>	•Delivers AI-powered evaluation that reduces manual grading while ensuring fairness.</a:t>
            </a:r>
          </a:p>
          <a:p>
            <a:pPr>
              <a:lnSpc>
                <a:spcPct val="115000"/>
              </a:lnSpc>
            </a:pPr>
            <a:r>
              <a:rPr lang="en-US" sz="1200" dirty="0"/>
              <a:t>	•Stores data for future analysis and continuous improvement in learning.</a:t>
            </a:r>
          </a:p>
          <a:p>
            <a:pPr>
              <a:lnSpc>
                <a:spcPct val="115000"/>
              </a:lnSpc>
            </a:pPr>
            <a:r>
              <a:rPr lang="en-US" sz="1200" dirty="0"/>
              <a:t>Ultimately, the system aims to enhance the scalability, accessibility, and intelligence of educational assessments in environments where open-ended evaluation is crucial.</a:t>
            </a:r>
            <a:endParaRPr lang="en-IN" sz="1200" dirty="0"/>
          </a:p>
        </p:txBody>
      </p:sp>
    </p:spTree>
    <p:extLst>
      <p:ext uri="{BB962C8B-B14F-4D97-AF65-F5344CB8AC3E}">
        <p14:creationId xmlns:p14="http://schemas.microsoft.com/office/powerpoint/2010/main" val="3510827416"/>
      </p:ext>
    </p:extLst>
  </p:cSld>
  <p:clrMapOvr>
    <a:masterClrMapping/>
  </p:clrMapOvr>
</p:sld>
</file>

<file path=ppt/theme/theme1.xml><?xml version="1.0" encoding="utf-8"?>
<a:theme xmlns:a="http://schemas.openxmlformats.org/drawingml/2006/main" name="1_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ustom 5">
      <a:majorFont>
        <a:latin typeface="Roboto Slab"/>
        <a:ea typeface=""/>
        <a:cs typeface=""/>
      </a:majorFont>
      <a:minorFont>
        <a:latin typeface="Roboto Slab"/>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2734</TotalTime>
  <Words>1719</Words>
  <Application>Microsoft Office PowerPoint</Application>
  <PresentationFormat>Widescreen</PresentationFormat>
  <Paragraphs>201</Paragraphs>
  <Slides>13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13</vt:i4>
      </vt:variant>
    </vt:vector>
  </HeadingPairs>
  <TitlesOfParts>
    <vt:vector size="22" baseType="lpstr">
      <vt:lpstr>Roboto Slab</vt:lpstr>
      <vt:lpstr>Calibri Light</vt:lpstr>
      <vt:lpstr>Arial</vt:lpstr>
      <vt:lpstr>Calibri</vt:lpstr>
      <vt:lpstr>Montserrat Bold</vt:lpstr>
      <vt:lpstr>Montserrat Light</vt:lpstr>
      <vt:lpstr>1_Office Theme</vt:lpstr>
      <vt:lpstr>Custom Design</vt:lpstr>
      <vt:lpstr>2_Office Theme</vt:lpstr>
      <vt:lpstr>MultiModal evalution of open-ended question answer using llm Proposal Presentation</vt:lpstr>
      <vt:lpstr>Agenda</vt:lpstr>
      <vt:lpstr>Background Information</vt:lpstr>
      <vt:lpstr>Literature Review</vt:lpstr>
      <vt:lpstr>Literature Review</vt:lpstr>
      <vt:lpstr>Problem Statement</vt:lpstr>
      <vt:lpstr>Project Objectives</vt:lpstr>
      <vt:lpstr>Project Methodology</vt:lpstr>
      <vt:lpstr>Proposed Solution</vt:lpstr>
      <vt:lpstr>Detail scope of work</vt:lpstr>
      <vt:lpstr>Environment &amp; UseCase</vt:lpstr>
      <vt:lpstr>References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 Planning</dc:title>
  <dc:creator>RACE-996</dc:creator>
  <cp:lastModifiedBy>Jaswanth RS</cp:lastModifiedBy>
  <cp:revision>234</cp:revision>
  <dcterms:created xsi:type="dcterms:W3CDTF">2021-01-28T08:43:53Z</dcterms:created>
  <dcterms:modified xsi:type="dcterms:W3CDTF">2025-04-02T01:44:04Z</dcterms:modified>
</cp:coreProperties>
</file>