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9" r:id="rId7"/>
    <p:sldId id="260" r:id="rId8"/>
    <p:sldId id="265" r:id="rId9"/>
    <p:sldId id="266" r:id="rId10"/>
    <p:sldId id="267" r:id="rId11"/>
    <p:sldId id="275" r:id="rId12"/>
    <p:sldId id="276" r:id="rId13"/>
    <p:sldId id="277" r:id="rId14"/>
    <p:sldId id="278" r:id="rId15"/>
    <p:sldId id="261" r:id="rId16"/>
    <p:sldId id="281" r:id="rId17"/>
    <p:sldId id="279" r:id="rId18"/>
    <p:sldId id="282" r:id="rId19"/>
    <p:sldId id="283" r:id="rId20"/>
    <p:sldId id="268" r:id="rId21"/>
    <p:sldId id="269" r:id="rId22"/>
    <p:sldId id="288" r:id="rId23"/>
    <p:sldId id="289" r:id="rId24"/>
    <p:sldId id="290" r:id="rId25"/>
    <p:sldId id="291" r:id="rId26"/>
    <p:sldId id="292" r:id="rId27"/>
    <p:sldId id="293" r:id="rId28"/>
    <p:sldId id="270" r:id="rId29"/>
    <p:sldId id="284" r:id="rId30"/>
    <p:sldId id="285" r:id="rId31"/>
    <p:sldId id="286" r:id="rId32"/>
    <p:sldId id="287" r:id="rId33"/>
    <p:sldId id="271" r:id="rId34"/>
    <p:sldId id="294" r:id="rId35"/>
    <p:sldId id="295" r:id="rId36"/>
    <p:sldId id="272" r:id="rId37"/>
    <p:sldId id="273" r:id="rId38"/>
    <p:sldId id="274" r:id="rId39"/>
    <p:sldId id="2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505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806" autoAdjust="0"/>
  </p:normalViewPr>
  <p:slideViewPr>
    <p:cSldViewPr snapToGrid="0">
      <p:cViewPr varScale="1">
        <p:scale>
          <a:sx n="93" d="100"/>
          <a:sy n="93" d="100"/>
        </p:scale>
        <p:origin x="30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4626-73FE-FD32-DB4A-D60D21AE1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C64046-A364-737D-73D9-C9706333E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93A608-E7E0-9ABC-38C7-2E8BAB2D38A4}"/>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5" name="Footer Placeholder 4">
            <a:extLst>
              <a:ext uri="{FF2B5EF4-FFF2-40B4-BE49-F238E27FC236}">
                <a16:creationId xmlns:a16="http://schemas.microsoft.com/office/drawing/2014/main" id="{F75C5585-0E53-F925-7646-A12337282B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55C6F-8E80-FE54-E6FF-BA64E2B096C2}"/>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329183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4900-A887-E83D-FA24-033F730791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279D51-4AC0-1619-1488-C92F10152A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434E6-8879-3BD8-0311-B83D1DA60347}"/>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5" name="Footer Placeholder 4">
            <a:extLst>
              <a:ext uri="{FF2B5EF4-FFF2-40B4-BE49-F238E27FC236}">
                <a16:creationId xmlns:a16="http://schemas.microsoft.com/office/drawing/2014/main" id="{1C198976-2B9D-4379-745A-60303C9268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72BE0-0C6D-E88D-CFD7-8CDD6C6FF05C}"/>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336729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C5ECE-5429-B295-1B4E-31BCCCC405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1B3E0E-8684-B27A-BA7E-0B61B295D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05149-1EBF-D99B-4FD7-7C1344821DAC}"/>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5" name="Footer Placeholder 4">
            <a:extLst>
              <a:ext uri="{FF2B5EF4-FFF2-40B4-BE49-F238E27FC236}">
                <a16:creationId xmlns:a16="http://schemas.microsoft.com/office/drawing/2014/main" id="{A651B63D-E64A-73D4-5F31-0CB047812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B28AE-617F-9618-3128-FA84A30C603E}"/>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5869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F703-4F62-9701-768A-5BC20E025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EE49F9-F448-C9B6-E50F-85A8B3ADB3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D10429-A34B-2989-0EEC-FEEC90C78351}"/>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5" name="Footer Placeholder 4">
            <a:extLst>
              <a:ext uri="{FF2B5EF4-FFF2-40B4-BE49-F238E27FC236}">
                <a16:creationId xmlns:a16="http://schemas.microsoft.com/office/drawing/2014/main" id="{B7E06B77-BF02-33C8-6D51-793D61B976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49039-B6A9-EEE6-4F99-EF2716D1C17A}"/>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296039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7149-F949-CE35-07C4-0604DA238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3EC747-D59B-0976-4D8D-72733EDE46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2D786-C0A5-601D-B3FE-24496143CF49}"/>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5" name="Footer Placeholder 4">
            <a:extLst>
              <a:ext uri="{FF2B5EF4-FFF2-40B4-BE49-F238E27FC236}">
                <a16:creationId xmlns:a16="http://schemas.microsoft.com/office/drawing/2014/main" id="{6E5DBEAA-FBB4-DA89-E132-A9ACC22E7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F2965-18D2-8EAF-285A-035450989A8F}"/>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364479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CD94-623F-363E-FC23-723697246E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D67D5A-4CC2-E434-7E23-476BDA9E77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D4D06A-1DF5-3879-CFBB-DBD1BF6AD8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E19AFF-1AB3-25B9-661F-A436E9EF80C9}"/>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6" name="Footer Placeholder 5">
            <a:extLst>
              <a:ext uri="{FF2B5EF4-FFF2-40B4-BE49-F238E27FC236}">
                <a16:creationId xmlns:a16="http://schemas.microsoft.com/office/drawing/2014/main" id="{6AFAF5FE-7EDB-0D32-9528-04929293B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0B4849-9328-BE4C-1241-276A402A65B8}"/>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12013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57CA-441F-3B1B-0D9A-E24628E6E3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861A0D-AE27-EBB0-7ADA-BF1A24A64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73377E-9881-5C0F-97B1-B4688D1ECB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6DB06A-285F-750F-0210-9FA8ECB02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65A283-6E7B-40E6-557C-4249DA4A1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AF9935-844B-3CEC-C353-2B77E7E85286}"/>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8" name="Footer Placeholder 7">
            <a:extLst>
              <a:ext uri="{FF2B5EF4-FFF2-40B4-BE49-F238E27FC236}">
                <a16:creationId xmlns:a16="http://schemas.microsoft.com/office/drawing/2014/main" id="{1B8C7AC7-CAA7-66A0-524D-5799E8A0CE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2FC661-7E19-A79C-BF61-28A310912963}"/>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262407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96BA-469F-ED60-DB16-27B3C761C9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13AAC3-61FD-9342-9A49-5419C2780387}"/>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4" name="Footer Placeholder 3">
            <a:extLst>
              <a:ext uri="{FF2B5EF4-FFF2-40B4-BE49-F238E27FC236}">
                <a16:creationId xmlns:a16="http://schemas.microsoft.com/office/drawing/2014/main" id="{33AADC48-1083-3F00-B21B-B00224E477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44AA1C-E3B2-6F6C-13D5-74D4B65CBB9C}"/>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164050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873A2-0012-DC5D-13AD-4366DE963845}"/>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3" name="Footer Placeholder 2">
            <a:extLst>
              <a:ext uri="{FF2B5EF4-FFF2-40B4-BE49-F238E27FC236}">
                <a16:creationId xmlns:a16="http://schemas.microsoft.com/office/drawing/2014/main" id="{AF3EA026-D7ED-9855-9605-A4144701C1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466750-C75C-6747-86E8-190F449FEB17}"/>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94486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9DC7-E36D-9CA4-81CB-B723A81BE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C9F6D8-1641-36EA-4C63-F69D5FBCE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C59AB4-C1E2-A059-FE17-B75690D67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0FC87-A0B2-8E64-D499-DAAAFF620122}"/>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6" name="Footer Placeholder 5">
            <a:extLst>
              <a:ext uri="{FF2B5EF4-FFF2-40B4-BE49-F238E27FC236}">
                <a16:creationId xmlns:a16="http://schemas.microsoft.com/office/drawing/2014/main" id="{B7438BA7-A282-2E08-C250-F4B472512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3E6AE-8519-3BBB-2427-92AC399A2867}"/>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221307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D291-8F7E-D620-CEE6-4C6CBDDC4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2C5569-8236-51C3-D162-3C79F8188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9AC455-DD02-8F96-46B9-36E128223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B40DF-F2D8-5980-0F81-A3347103A787}"/>
              </a:ext>
            </a:extLst>
          </p:cNvPr>
          <p:cNvSpPr>
            <a:spLocks noGrp="1"/>
          </p:cNvSpPr>
          <p:nvPr>
            <p:ph type="dt" sz="half" idx="10"/>
          </p:nvPr>
        </p:nvSpPr>
        <p:spPr/>
        <p:txBody>
          <a:bodyPr/>
          <a:lstStyle/>
          <a:p>
            <a:fld id="{BDEDA7F0-C74F-4110-9169-49AF929FB756}" type="datetimeFigureOut">
              <a:rPr lang="en-IN" smtClean="0"/>
              <a:t>15-06-2022</a:t>
            </a:fld>
            <a:endParaRPr lang="en-IN"/>
          </a:p>
        </p:txBody>
      </p:sp>
      <p:sp>
        <p:nvSpPr>
          <p:cNvPr id="6" name="Footer Placeholder 5">
            <a:extLst>
              <a:ext uri="{FF2B5EF4-FFF2-40B4-BE49-F238E27FC236}">
                <a16:creationId xmlns:a16="http://schemas.microsoft.com/office/drawing/2014/main" id="{A4A30FC0-3F27-AEF0-E5CA-AD610BFB80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F19A03-7EE1-82C8-42A6-421A02693BEC}"/>
              </a:ext>
            </a:extLst>
          </p:cNvPr>
          <p:cNvSpPr>
            <a:spLocks noGrp="1"/>
          </p:cNvSpPr>
          <p:nvPr>
            <p:ph type="sldNum" sz="quarter" idx="12"/>
          </p:nvPr>
        </p:nvSpPr>
        <p:spPr/>
        <p:txBody>
          <a:bodyPr/>
          <a:lstStyle/>
          <a:p>
            <a:fld id="{293D51B0-5A6C-4562-93FC-10253044D40F}" type="slidenum">
              <a:rPr lang="en-IN" smtClean="0"/>
              <a:t>‹#›</a:t>
            </a:fld>
            <a:endParaRPr lang="en-IN"/>
          </a:p>
        </p:txBody>
      </p:sp>
    </p:spTree>
    <p:extLst>
      <p:ext uri="{BB962C8B-B14F-4D97-AF65-F5344CB8AC3E}">
        <p14:creationId xmlns:p14="http://schemas.microsoft.com/office/powerpoint/2010/main" val="59706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15AF8-B3C0-2743-DCD6-47529231E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5A7C61-0F15-A8D3-3C44-D8EE1F44C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49EE24-CDC8-8E57-C135-368E4DCA96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DA7F0-C74F-4110-9169-49AF929FB756}" type="datetimeFigureOut">
              <a:rPr lang="en-IN" smtClean="0"/>
              <a:t>15-06-2022</a:t>
            </a:fld>
            <a:endParaRPr lang="en-IN"/>
          </a:p>
        </p:txBody>
      </p:sp>
      <p:sp>
        <p:nvSpPr>
          <p:cNvPr id="5" name="Footer Placeholder 4">
            <a:extLst>
              <a:ext uri="{FF2B5EF4-FFF2-40B4-BE49-F238E27FC236}">
                <a16:creationId xmlns:a16="http://schemas.microsoft.com/office/drawing/2014/main" id="{72BE446C-B872-25FE-A9AE-56EE0ABD49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A357C8-0882-C593-37F5-C82D3A90A2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D51B0-5A6C-4562-93FC-10253044D40F}" type="slidenum">
              <a:rPr lang="en-IN" smtClean="0"/>
              <a:t>‹#›</a:t>
            </a:fld>
            <a:endParaRPr lang="en-IN"/>
          </a:p>
        </p:txBody>
      </p:sp>
    </p:spTree>
    <p:extLst>
      <p:ext uri="{BB962C8B-B14F-4D97-AF65-F5344CB8AC3E}">
        <p14:creationId xmlns:p14="http://schemas.microsoft.com/office/powerpoint/2010/main" val="27292133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Internet" TargetMode="External"/><Relationship Id="rId2" Type="http://schemas.openxmlformats.org/officeDocument/2006/relationships/hyperlink" Target="http://en.wikipedia.org/wiki/Computing"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hyperlink" Target="http://www.webopedia.com/TERM/H/High_Performance_Computing.html" TargetMode="External"/><Relationship Id="rId7" Type="http://schemas.openxmlformats.org/officeDocument/2006/relationships/hyperlink" Target="http://www.webopedia.com/TERM/V/virtualization.html" TargetMode="External"/><Relationship Id="rId2" Type="http://schemas.openxmlformats.org/officeDocument/2006/relationships/hyperlink" Target="http://www.webopedia.com/TERM/S/supercomputer.html" TargetMode="External"/><Relationship Id="rId1" Type="http://schemas.openxmlformats.org/officeDocument/2006/relationships/slideLayout" Target="../slideLayouts/slideLayout2.xml"/><Relationship Id="rId6" Type="http://schemas.openxmlformats.org/officeDocument/2006/relationships/hyperlink" Target="http://www.webopedia.com/TERM/I/IT.html" TargetMode="External"/><Relationship Id="rId5" Type="http://schemas.openxmlformats.org/officeDocument/2006/relationships/hyperlink" Target="http://www.webopedia.com/TERM/S/server.html" TargetMode="External"/><Relationship Id="rId4" Type="http://schemas.openxmlformats.org/officeDocument/2006/relationships/hyperlink" Target="http://www.webopedia.com/TERM/N/network.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DD04-9DFE-400A-9781-2B7E31746897}"/>
              </a:ext>
            </a:extLst>
          </p:cNvPr>
          <p:cNvSpPr>
            <a:spLocks noGrp="1"/>
          </p:cNvSpPr>
          <p:nvPr>
            <p:ph type="ctrTitle"/>
          </p:nvPr>
        </p:nvSpPr>
        <p:spPr>
          <a:xfrm>
            <a:off x="777688" y="244734"/>
            <a:ext cx="10793506" cy="1538346"/>
          </a:xfrm>
        </p:spPr>
        <p:txBody>
          <a:bodyPr>
            <a:normAutofit/>
          </a:bodyPr>
          <a:lstStyle/>
          <a:p>
            <a:pPr>
              <a:lnSpc>
                <a:spcPct val="107000"/>
              </a:lnSpc>
              <a:spcAft>
                <a:spcPts val="800"/>
              </a:spcAft>
            </a:pPr>
            <a:r>
              <a:rPr lang="en-IN" sz="1600" b="1" dirty="0">
                <a:solidFill>
                  <a:schemeClr val="accent6"/>
                </a:solidFill>
                <a:latin typeface="Times New Roman" panose="02020603050405020304" pitchFamily="18" charset="0"/>
                <a:cs typeface="Times New Roman" panose="02020603050405020304" pitchFamily="18" charset="0"/>
              </a:rPr>
              <a:t>       </a:t>
            </a:r>
            <a:r>
              <a:rPr lang="en-US" sz="1600" b="1" i="0" dirty="0">
                <a:solidFill>
                  <a:schemeClr val="accent2">
                    <a:lumMod val="75000"/>
                  </a:schemeClr>
                </a:solidFill>
                <a:effectLst/>
                <a:latin typeface="Lato" panose="020F0502020204030203" pitchFamily="34" charset="0"/>
              </a:rPr>
              <a:t>A Lightweight Secure Data Sharing Scheme for Mobile Cloud Computing</a:t>
            </a:r>
            <a:br>
              <a:rPr lang="en-US" sz="1600" b="1" i="0" dirty="0">
                <a:solidFill>
                  <a:schemeClr val="accent2">
                    <a:lumMod val="75000"/>
                  </a:schemeClr>
                </a:solidFill>
                <a:effectLst/>
                <a:latin typeface="Lato" panose="020F0502020204030203" pitchFamily="34" charset="0"/>
              </a:rPr>
            </a:br>
            <a:endParaRPr lang="en-IN" sz="7200" dirty="0">
              <a:solidFill>
                <a:schemeClr val="accent6"/>
              </a:solidFill>
            </a:endParaRPr>
          </a:p>
        </p:txBody>
      </p:sp>
      <p:sp>
        <p:nvSpPr>
          <p:cNvPr id="3" name="Subtitle 2">
            <a:extLst>
              <a:ext uri="{FF2B5EF4-FFF2-40B4-BE49-F238E27FC236}">
                <a16:creationId xmlns:a16="http://schemas.microsoft.com/office/drawing/2014/main" id="{E121668C-96D7-422A-93A7-A9CED800A1C7}"/>
              </a:ext>
            </a:extLst>
          </p:cNvPr>
          <p:cNvSpPr>
            <a:spLocks noGrp="1"/>
          </p:cNvSpPr>
          <p:nvPr>
            <p:ph type="subTitle" idx="1"/>
          </p:nvPr>
        </p:nvSpPr>
        <p:spPr>
          <a:xfrm>
            <a:off x="401976" y="988647"/>
            <a:ext cx="10633348" cy="5861929"/>
          </a:xfrm>
        </p:spPr>
        <p:txBody>
          <a:bodyPr>
            <a:normAutofit lnSpcReduction="10000"/>
          </a:bodyPr>
          <a:lstStyle/>
          <a:p>
            <a:pPr>
              <a:lnSpc>
                <a:spcPct val="10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B.TECH</a:t>
            </a:r>
          </a:p>
          <a:p>
            <a:pPr>
              <a:lnSpc>
                <a:spcPct val="10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in</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Computer Science and Engineering</a:t>
            </a:r>
          </a:p>
          <a:p>
            <a:pPr>
              <a:lnSpc>
                <a:spcPct val="10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By</a:t>
            </a:r>
          </a:p>
          <a:p>
            <a:pPr>
              <a:lnSpc>
                <a:spcPct val="120000"/>
              </a:lnSpc>
            </a:pPr>
            <a:r>
              <a:rPr lang="en-US" sz="16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G. Jagadeesh                           18R61A0516</a:t>
            </a:r>
          </a:p>
          <a:p>
            <a:pPr>
              <a:lnSpc>
                <a:spcPct val="120000"/>
              </a:lnSpc>
            </a:pPr>
            <a:r>
              <a:rPr lang="en-US" sz="16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K. Jaswanth Sai                      18R61A0518</a:t>
            </a:r>
          </a:p>
          <a:p>
            <a:pPr>
              <a:lnSpc>
                <a:spcPct val="120000"/>
              </a:lnSpc>
            </a:pPr>
            <a:r>
              <a:rPr lang="en-US" sz="16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SK. </a:t>
            </a:r>
            <a:r>
              <a:rPr lang="en-US" sz="1600" b="1" dirty="0" err="1">
                <a:solidFill>
                  <a:srgbClr val="0070C0"/>
                </a:solidFill>
                <a:latin typeface="Times New Roman" panose="02020603050405020304" pitchFamily="18" charset="0"/>
                <a:ea typeface="Calibri" panose="020F0502020204030204" pitchFamily="34" charset="0"/>
                <a:cs typeface="Times New Roman" panose="02020603050405020304" pitchFamily="18" charset="0"/>
              </a:rPr>
              <a:t>Fayaz</a:t>
            </a:r>
            <a:r>
              <a:rPr lang="en-US" sz="16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18R61A0536</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Under the guidance of </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600"/>
              </a:spcBef>
            </a:pPr>
            <a:r>
              <a:rPr lang="en-US" sz="2400" b="1" dirty="0">
                <a:solidFill>
                  <a:srgbClr val="669900"/>
                </a:solidFill>
                <a:latin typeface="Times New Roman" panose="02020603050405020304" pitchFamily="18" charset="0"/>
                <a:ea typeface="Calibri" panose="020F0502020204030204" pitchFamily="34" charset="0"/>
                <a:cs typeface="Times New Roman" panose="02020603050405020304" pitchFamily="18" charset="0"/>
              </a:rPr>
              <a:t>Mr. A. Ravi </a:t>
            </a:r>
            <a:r>
              <a:rPr lang="en-US" sz="19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M.TECH </a:t>
            </a:r>
            <a:r>
              <a:rPr lang="en-US" sz="24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600"/>
              </a:spcBef>
            </a:pPr>
            <a:r>
              <a:rPr lang="en-US" sz="1800" b="1" dirty="0">
                <a:solidFill>
                  <a:srgbClr val="FF5050"/>
                </a:solidFill>
                <a:latin typeface="Times New Roman" panose="02020603050405020304" pitchFamily="18" charset="0"/>
                <a:ea typeface="Calibri" panose="020F0502020204030204" pitchFamily="34" charset="0"/>
                <a:cs typeface="Times New Roman" panose="02020603050405020304" pitchFamily="18" charset="0"/>
              </a:rPr>
              <a:t>Associate Professor</a:t>
            </a:r>
          </a:p>
          <a:p>
            <a:pPr>
              <a:lnSpc>
                <a:spcPct val="120000"/>
              </a:lnSpc>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pPr>
            <a:r>
              <a:rPr lang="en-IN" sz="2000" b="1" dirty="0">
                <a:solidFill>
                  <a:schemeClr val="accent6"/>
                </a:solidFill>
                <a:latin typeface="Times New Roman" panose="02020603050405020304" pitchFamily="18" charset="0"/>
                <a:cs typeface="Times New Roman" panose="02020603050405020304" pitchFamily="18" charset="0"/>
              </a:rPr>
              <a:t> PRIYADHARSHINI COLLEGE OF ENGINEERING AND TECHNOLOGY </a:t>
            </a:r>
            <a:br>
              <a:rPr lang="en-IN" sz="2000" b="1" dirty="0">
                <a:solidFill>
                  <a:schemeClr val="accent6"/>
                </a:solidFill>
                <a:latin typeface="Times New Roman" panose="02020603050405020304" pitchFamily="18" charset="0"/>
                <a:cs typeface="Times New Roman" panose="02020603050405020304" pitchFamily="18" charset="0"/>
              </a:rPr>
            </a:br>
            <a:r>
              <a:rPr lang="en-IN" sz="20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rPr>
              <a:t>NELLORE</a:t>
            </a:r>
            <a:r>
              <a:rPr lang="en-IN" sz="2000" b="1" dirty="0">
                <a:solidFill>
                  <a:schemeClr val="accent6"/>
                </a:solidFill>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pPr>
            <a:endParaRPr lang="en-US" sz="20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pPr>
            <a:endParaRPr lang="en-IN" sz="105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pPr>
            <a:endParaRPr lang="en-US" sz="20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237ED39-38B9-4D5E-806B-355B5179CEC3}"/>
              </a:ext>
            </a:extLst>
          </p:cNvPr>
          <p:cNvPicPr/>
          <p:nvPr/>
        </p:nvPicPr>
        <p:blipFill>
          <a:blip r:embed="rId2"/>
          <a:stretch>
            <a:fillRect/>
          </a:stretch>
        </p:blipFill>
        <p:spPr>
          <a:xfrm>
            <a:off x="5018696" y="4636979"/>
            <a:ext cx="1574743" cy="1232374"/>
          </a:xfrm>
          <a:prstGeom prst="rect">
            <a:avLst/>
          </a:prstGeom>
        </p:spPr>
      </p:pic>
    </p:spTree>
    <p:extLst>
      <p:ext uri="{BB962C8B-B14F-4D97-AF65-F5344CB8AC3E}">
        <p14:creationId xmlns:p14="http://schemas.microsoft.com/office/powerpoint/2010/main" val="397172582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5C28-D7A1-64F1-E868-0ACF33D767A4}"/>
              </a:ext>
            </a:extLst>
          </p:cNvPr>
          <p:cNvSpPr>
            <a:spLocks noGrp="1"/>
          </p:cNvSpPr>
          <p:nvPr>
            <p:ph type="title"/>
          </p:nvPr>
        </p:nvSpPr>
        <p:spPr>
          <a:xfrm>
            <a:off x="838200" y="0"/>
            <a:ext cx="10515600" cy="766119"/>
          </a:xfrm>
        </p:spPr>
        <p:txBody>
          <a:bodyPr>
            <a:normAutofit/>
          </a:bodyPr>
          <a:lstStyle/>
          <a:p>
            <a:r>
              <a:rPr lang="en-IN" sz="4000" dirty="0"/>
              <a:t>                                LIST OF FIGURES</a:t>
            </a:r>
          </a:p>
        </p:txBody>
      </p:sp>
      <p:graphicFrame>
        <p:nvGraphicFramePr>
          <p:cNvPr id="4" name="Table 4">
            <a:extLst>
              <a:ext uri="{FF2B5EF4-FFF2-40B4-BE49-F238E27FC236}">
                <a16:creationId xmlns:a16="http://schemas.microsoft.com/office/drawing/2014/main" id="{F81832BA-C673-22D9-3840-2707D5C8DC30}"/>
              </a:ext>
            </a:extLst>
          </p:cNvPr>
          <p:cNvGraphicFramePr>
            <a:graphicFrameLocks noGrp="1"/>
          </p:cNvGraphicFramePr>
          <p:nvPr>
            <p:ph idx="1"/>
            <p:extLst>
              <p:ext uri="{D42A27DB-BD31-4B8C-83A1-F6EECF244321}">
                <p14:modId xmlns:p14="http://schemas.microsoft.com/office/powerpoint/2010/main" val="1498448313"/>
              </p:ext>
            </p:extLst>
          </p:nvPr>
        </p:nvGraphicFramePr>
        <p:xfrm>
          <a:off x="838200" y="881449"/>
          <a:ext cx="10515597" cy="3426940"/>
        </p:xfrm>
        <a:graphic>
          <a:graphicData uri="http://schemas.openxmlformats.org/drawingml/2006/table">
            <a:tbl>
              <a:tblPr>
                <a:tableStyleId>{5C22544A-7EE6-4342-B048-85BDC9FD1C3A}</a:tableStyleId>
              </a:tblPr>
              <a:tblGrid>
                <a:gridCol w="1616676">
                  <a:extLst>
                    <a:ext uri="{9D8B030D-6E8A-4147-A177-3AD203B41FA5}">
                      <a16:colId xmlns:a16="http://schemas.microsoft.com/office/drawing/2014/main" val="3193386687"/>
                    </a:ext>
                  </a:extLst>
                </a:gridCol>
                <a:gridCol w="7150443">
                  <a:extLst>
                    <a:ext uri="{9D8B030D-6E8A-4147-A177-3AD203B41FA5}">
                      <a16:colId xmlns:a16="http://schemas.microsoft.com/office/drawing/2014/main" val="767216689"/>
                    </a:ext>
                  </a:extLst>
                </a:gridCol>
                <a:gridCol w="1748478">
                  <a:extLst>
                    <a:ext uri="{9D8B030D-6E8A-4147-A177-3AD203B41FA5}">
                      <a16:colId xmlns:a16="http://schemas.microsoft.com/office/drawing/2014/main" val="3916880018"/>
                    </a:ext>
                  </a:extLst>
                </a:gridCol>
              </a:tblGrid>
              <a:tr h="685388">
                <a:tc>
                  <a:txBody>
                    <a:bodyPr/>
                    <a:lstStyle/>
                    <a:p>
                      <a:r>
                        <a:rPr lang="en-IN" dirty="0"/>
                        <a:t>FIGURE</a:t>
                      </a:r>
                    </a:p>
                  </a:txBody>
                  <a:tcPr/>
                </a:tc>
                <a:tc>
                  <a:txBody>
                    <a:bodyPr/>
                    <a:lstStyle/>
                    <a:p>
                      <a:r>
                        <a:rPr lang="en-IN" dirty="0"/>
                        <a:t>                                                     TITLE</a:t>
                      </a:r>
                    </a:p>
                  </a:txBody>
                  <a:tcPr/>
                </a:tc>
                <a:tc>
                  <a:txBody>
                    <a:bodyPr/>
                    <a:lstStyle/>
                    <a:p>
                      <a:r>
                        <a:rPr lang="en-IN" dirty="0"/>
                        <a:t>PAGE NUMBER</a:t>
                      </a:r>
                    </a:p>
                  </a:txBody>
                  <a:tcPr/>
                </a:tc>
                <a:extLst>
                  <a:ext uri="{0D108BD9-81ED-4DB2-BD59-A6C34878D82A}">
                    <a16:rowId xmlns:a16="http://schemas.microsoft.com/office/drawing/2014/main" val="2196869629"/>
                  </a:ext>
                </a:extLst>
              </a:tr>
              <a:tr h="685388">
                <a:tc>
                  <a:txBody>
                    <a:bodyPr/>
                    <a:lstStyle/>
                    <a:p>
                      <a:r>
                        <a:rPr lang="en-IN" dirty="0"/>
                        <a:t>1.1</a:t>
                      </a:r>
                    </a:p>
                  </a:txBody>
                  <a:tcPr/>
                </a:tc>
                <a:tc>
                  <a:txBody>
                    <a:bodyPr/>
                    <a:lstStyle/>
                    <a:p>
                      <a:r>
                        <a:rPr lang="en-IN" dirty="0"/>
                        <a:t>SEMI TRUSTED SERVER</a:t>
                      </a:r>
                    </a:p>
                  </a:txBody>
                  <a:tcPr/>
                </a:tc>
                <a:tc>
                  <a:txBody>
                    <a:bodyPr/>
                    <a:lstStyle/>
                    <a:p>
                      <a:pPr algn="ctr"/>
                      <a:r>
                        <a:rPr lang="en-IN" dirty="0"/>
                        <a:t>11</a:t>
                      </a:r>
                    </a:p>
                  </a:txBody>
                  <a:tcPr/>
                </a:tc>
                <a:extLst>
                  <a:ext uri="{0D108BD9-81ED-4DB2-BD59-A6C34878D82A}">
                    <a16:rowId xmlns:a16="http://schemas.microsoft.com/office/drawing/2014/main" val="3674607365"/>
                  </a:ext>
                </a:extLst>
              </a:tr>
              <a:tr h="685388">
                <a:tc>
                  <a:txBody>
                    <a:bodyPr/>
                    <a:lstStyle/>
                    <a:p>
                      <a:r>
                        <a:rPr lang="en-IN" dirty="0"/>
                        <a:t>1.2</a:t>
                      </a:r>
                    </a:p>
                  </a:txBody>
                  <a:tcPr/>
                </a:tc>
                <a:tc>
                  <a:txBody>
                    <a:bodyPr/>
                    <a:lstStyle/>
                    <a:p>
                      <a:r>
                        <a:rPr lang="en-IN" dirty="0"/>
                        <a:t>ACCESS CONTROL TREE</a:t>
                      </a:r>
                    </a:p>
                  </a:txBody>
                  <a:tcPr/>
                </a:tc>
                <a:tc>
                  <a:txBody>
                    <a:bodyPr/>
                    <a:lstStyle/>
                    <a:p>
                      <a:pPr algn="ctr"/>
                      <a:r>
                        <a:rPr lang="en-IN" dirty="0"/>
                        <a:t>12</a:t>
                      </a:r>
                    </a:p>
                  </a:txBody>
                  <a:tcPr/>
                </a:tc>
                <a:extLst>
                  <a:ext uri="{0D108BD9-81ED-4DB2-BD59-A6C34878D82A}">
                    <a16:rowId xmlns:a16="http://schemas.microsoft.com/office/drawing/2014/main" val="2959064171"/>
                  </a:ext>
                </a:extLst>
              </a:tr>
              <a:tr h="685388">
                <a:tc>
                  <a:txBody>
                    <a:bodyPr/>
                    <a:lstStyle/>
                    <a:p>
                      <a:r>
                        <a:rPr lang="en-IN" dirty="0"/>
                        <a:t>1.3</a:t>
                      </a:r>
                    </a:p>
                  </a:txBody>
                  <a:tcPr/>
                </a:tc>
                <a:tc>
                  <a:txBody>
                    <a:bodyPr/>
                    <a:lstStyle/>
                    <a:p>
                      <a:r>
                        <a:rPr lang="en-IN" dirty="0"/>
                        <a:t>KEY GENERATION</a:t>
                      </a:r>
                    </a:p>
                  </a:txBody>
                  <a:tcPr/>
                </a:tc>
                <a:tc>
                  <a:txBody>
                    <a:bodyPr/>
                    <a:lstStyle/>
                    <a:p>
                      <a:pPr algn="ctr"/>
                      <a:r>
                        <a:rPr lang="en-IN" dirty="0"/>
                        <a:t>13</a:t>
                      </a:r>
                    </a:p>
                  </a:txBody>
                  <a:tcPr/>
                </a:tc>
                <a:extLst>
                  <a:ext uri="{0D108BD9-81ED-4DB2-BD59-A6C34878D82A}">
                    <a16:rowId xmlns:a16="http://schemas.microsoft.com/office/drawing/2014/main" val="2936564717"/>
                  </a:ext>
                </a:extLst>
              </a:tr>
              <a:tr h="685388">
                <a:tc>
                  <a:txBody>
                    <a:bodyPr/>
                    <a:lstStyle/>
                    <a:p>
                      <a:r>
                        <a:rPr lang="en-IN" dirty="0"/>
                        <a:t>1.4</a:t>
                      </a:r>
                    </a:p>
                  </a:txBody>
                  <a:tcPr/>
                </a:tc>
                <a:tc>
                  <a:txBody>
                    <a:bodyPr/>
                    <a:lstStyle/>
                    <a:p>
                      <a:r>
                        <a:rPr lang="en-IN" dirty="0"/>
                        <a:t>A SAMPLE ATTRIBUTE DESCRIPTION FIELD OF DATA USER</a:t>
                      </a:r>
                    </a:p>
                  </a:txBody>
                  <a:tcPr/>
                </a:tc>
                <a:tc>
                  <a:txBody>
                    <a:bodyPr/>
                    <a:lstStyle/>
                    <a:p>
                      <a:pPr algn="ctr"/>
                      <a:r>
                        <a:rPr lang="en-IN" dirty="0"/>
                        <a:t>14</a:t>
                      </a:r>
                    </a:p>
                  </a:txBody>
                  <a:tcPr/>
                </a:tc>
                <a:extLst>
                  <a:ext uri="{0D108BD9-81ED-4DB2-BD59-A6C34878D82A}">
                    <a16:rowId xmlns:a16="http://schemas.microsoft.com/office/drawing/2014/main" val="2511881270"/>
                  </a:ext>
                </a:extLst>
              </a:tr>
            </a:tbl>
          </a:graphicData>
        </a:graphic>
      </p:graphicFrame>
    </p:spTree>
    <p:extLst>
      <p:ext uri="{BB962C8B-B14F-4D97-AF65-F5344CB8AC3E}">
        <p14:creationId xmlns:p14="http://schemas.microsoft.com/office/powerpoint/2010/main" val="23353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E2AE-D23A-6D5A-4266-D2AAF6DFBF92}"/>
              </a:ext>
            </a:extLst>
          </p:cNvPr>
          <p:cNvSpPr>
            <a:spLocks noGrp="1"/>
          </p:cNvSpPr>
          <p:nvPr>
            <p:ph type="title"/>
          </p:nvPr>
        </p:nvSpPr>
        <p:spPr/>
        <p:txBody>
          <a:bodyPr>
            <a:normAutofit/>
          </a:bodyPr>
          <a:lstStyle/>
          <a:p>
            <a:r>
              <a:rPr lang="en-IN" sz="3200" b="1" dirty="0"/>
              <a:t>SEMI TRUSTED SERVER</a:t>
            </a:r>
          </a:p>
        </p:txBody>
      </p:sp>
      <p:pic>
        <p:nvPicPr>
          <p:cNvPr id="4" name="Content Placeholder 3">
            <a:extLst>
              <a:ext uri="{FF2B5EF4-FFF2-40B4-BE49-F238E27FC236}">
                <a16:creationId xmlns:a16="http://schemas.microsoft.com/office/drawing/2014/main" id="{77C79415-118F-1E6F-8FFA-FFF48D0F605E}"/>
              </a:ext>
            </a:extLst>
          </p:cNvPr>
          <p:cNvPicPr>
            <a:picLocks noGrp="1"/>
          </p:cNvPicPr>
          <p:nvPr>
            <p:ph idx="1"/>
          </p:nvPr>
        </p:nvPicPr>
        <p:blipFill>
          <a:blip r:embed="rId2"/>
          <a:stretch>
            <a:fillRect/>
          </a:stretch>
        </p:blipFill>
        <p:spPr>
          <a:xfrm>
            <a:off x="2603157" y="2215978"/>
            <a:ext cx="6590270" cy="3146251"/>
          </a:xfrm>
          <a:prstGeom prst="rect">
            <a:avLst/>
          </a:prstGeom>
        </p:spPr>
      </p:pic>
    </p:spTree>
    <p:extLst>
      <p:ext uri="{BB962C8B-B14F-4D97-AF65-F5344CB8AC3E}">
        <p14:creationId xmlns:p14="http://schemas.microsoft.com/office/powerpoint/2010/main" val="168913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25CE-7776-1C1A-CEF2-10B9101FB8B3}"/>
              </a:ext>
            </a:extLst>
          </p:cNvPr>
          <p:cNvSpPr>
            <a:spLocks noGrp="1"/>
          </p:cNvSpPr>
          <p:nvPr>
            <p:ph type="title"/>
          </p:nvPr>
        </p:nvSpPr>
        <p:spPr/>
        <p:txBody>
          <a:bodyPr>
            <a:normAutofit/>
          </a:bodyPr>
          <a:lstStyle/>
          <a:p>
            <a:r>
              <a:rPr lang="en-IN" sz="3200" b="1" dirty="0"/>
              <a:t>ACCESS CONTROL TREE</a:t>
            </a:r>
          </a:p>
        </p:txBody>
      </p:sp>
      <p:sp>
        <p:nvSpPr>
          <p:cNvPr id="3" name="Content Placeholder 2">
            <a:extLst>
              <a:ext uri="{FF2B5EF4-FFF2-40B4-BE49-F238E27FC236}">
                <a16:creationId xmlns:a16="http://schemas.microsoft.com/office/drawing/2014/main" id="{21FC5DA8-16D4-7C72-60EA-1AE44FC1ACE3}"/>
              </a:ext>
            </a:extLst>
          </p:cNvPr>
          <p:cNvSpPr>
            <a:spLocks noGrp="1"/>
          </p:cNvSpPr>
          <p:nvPr>
            <p:ph idx="1"/>
          </p:nvPr>
        </p:nvSpPr>
        <p:spPr>
          <a:xfrm>
            <a:off x="838200" y="1351004"/>
            <a:ext cx="10515600" cy="5239265"/>
          </a:xfrm>
        </p:spPr>
        <p:txBody>
          <a:bodyPr/>
          <a:lstStyle/>
          <a:p>
            <a:pPr marL="0" indent="0">
              <a:buNone/>
            </a:pPr>
            <a:r>
              <a:rPr lang="en-IN" dirty="0"/>
              <a:t> </a:t>
            </a:r>
          </a:p>
        </p:txBody>
      </p:sp>
      <p:grpSp>
        <p:nvGrpSpPr>
          <p:cNvPr id="4" name="Group 3">
            <a:extLst>
              <a:ext uri="{FF2B5EF4-FFF2-40B4-BE49-F238E27FC236}">
                <a16:creationId xmlns:a16="http://schemas.microsoft.com/office/drawing/2014/main" id="{5A9C8900-C791-94F0-6B34-51D07909BD7C}"/>
              </a:ext>
            </a:extLst>
          </p:cNvPr>
          <p:cNvGrpSpPr/>
          <p:nvPr/>
        </p:nvGrpSpPr>
        <p:grpSpPr>
          <a:xfrm>
            <a:off x="2611396" y="1952368"/>
            <a:ext cx="5436972" cy="3418702"/>
            <a:chOff x="0" y="0"/>
            <a:chExt cx="1783636" cy="1263892"/>
          </a:xfrm>
        </p:grpSpPr>
        <p:sp>
          <p:nvSpPr>
            <p:cNvPr id="5" name="Shape 1430">
              <a:extLst>
                <a:ext uri="{FF2B5EF4-FFF2-40B4-BE49-F238E27FC236}">
                  <a16:creationId xmlns:a16="http://schemas.microsoft.com/office/drawing/2014/main" id="{EDCDB695-ACBC-F882-8765-F90141A2F9BF}"/>
                </a:ext>
              </a:extLst>
            </p:cNvPr>
            <p:cNvSpPr/>
            <p:nvPr/>
          </p:nvSpPr>
          <p:spPr>
            <a:xfrm>
              <a:off x="519094" y="286287"/>
              <a:ext cx="202273" cy="202070"/>
            </a:xfrm>
            <a:custGeom>
              <a:avLst/>
              <a:gdLst/>
              <a:ahLst/>
              <a:cxnLst/>
              <a:rect l="0" t="0" r="0" b="0"/>
              <a:pathLst>
                <a:path w="202273" h="202070">
                  <a:moveTo>
                    <a:pt x="0" y="101041"/>
                  </a:moveTo>
                  <a:cubicBezTo>
                    <a:pt x="0" y="45233"/>
                    <a:pt x="45279" y="0"/>
                    <a:pt x="101131" y="0"/>
                  </a:cubicBezTo>
                  <a:cubicBezTo>
                    <a:pt x="156995" y="0"/>
                    <a:pt x="202273" y="45233"/>
                    <a:pt x="202273" y="101041"/>
                  </a:cubicBezTo>
                  <a:cubicBezTo>
                    <a:pt x="202273" y="101041"/>
                    <a:pt x="202273" y="101041"/>
                    <a:pt x="202273" y="101041"/>
                  </a:cubicBezTo>
                  <a:cubicBezTo>
                    <a:pt x="202273" y="156837"/>
                    <a:pt x="156995" y="202070"/>
                    <a:pt x="101143" y="202070"/>
                  </a:cubicBezTo>
                  <a:cubicBezTo>
                    <a:pt x="45279" y="202070"/>
                    <a:pt x="0" y="156837"/>
                    <a:pt x="0" y="101041"/>
                  </a:cubicBezTo>
                  <a:close/>
                </a:path>
              </a:pathLst>
            </a:custGeom>
            <a:ln w="2852"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 name="Rectangle 5">
              <a:extLst>
                <a:ext uri="{FF2B5EF4-FFF2-40B4-BE49-F238E27FC236}">
                  <a16:creationId xmlns:a16="http://schemas.microsoft.com/office/drawing/2014/main" id="{834D4C80-2A38-DB3D-8C3D-A3AF4279A799}"/>
                </a:ext>
              </a:extLst>
            </p:cNvPr>
            <p:cNvSpPr/>
            <p:nvPr/>
          </p:nvSpPr>
          <p:spPr>
            <a:xfrm>
              <a:off x="542928" y="345450"/>
              <a:ext cx="204769" cy="104540"/>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AND</a:t>
              </a:r>
              <a:endParaRPr lang="en-IN" sz="1100">
                <a:solidFill>
                  <a:srgbClr val="000000"/>
                </a:solidFill>
                <a:effectLst/>
                <a:latin typeface="Calibri" panose="020F0502020204030204" pitchFamily="34" charset="0"/>
                <a:ea typeface="Calibri" panose="020F0502020204030204" pitchFamily="34" charset="0"/>
              </a:endParaRPr>
            </a:p>
          </p:txBody>
        </p:sp>
        <p:sp>
          <p:nvSpPr>
            <p:cNvPr id="7" name="Shape 1433">
              <a:extLst>
                <a:ext uri="{FF2B5EF4-FFF2-40B4-BE49-F238E27FC236}">
                  <a16:creationId xmlns:a16="http://schemas.microsoft.com/office/drawing/2014/main" id="{73AA9CC2-565A-E75D-CFB1-4E1FE09A053D}"/>
                </a:ext>
              </a:extLst>
            </p:cNvPr>
            <p:cNvSpPr/>
            <p:nvPr/>
          </p:nvSpPr>
          <p:spPr>
            <a:xfrm>
              <a:off x="805656" y="0"/>
              <a:ext cx="202285" cy="202082"/>
            </a:xfrm>
            <a:custGeom>
              <a:avLst/>
              <a:gdLst/>
              <a:ahLst/>
              <a:cxnLst/>
              <a:rect l="0" t="0" r="0" b="0"/>
              <a:pathLst>
                <a:path w="202285" h="202082">
                  <a:moveTo>
                    <a:pt x="0" y="101041"/>
                  </a:moveTo>
                  <a:cubicBezTo>
                    <a:pt x="0" y="45233"/>
                    <a:pt x="45279" y="0"/>
                    <a:pt x="101143" y="0"/>
                  </a:cubicBezTo>
                  <a:cubicBezTo>
                    <a:pt x="157007" y="0"/>
                    <a:pt x="202285" y="45233"/>
                    <a:pt x="202285" y="101041"/>
                  </a:cubicBezTo>
                  <a:cubicBezTo>
                    <a:pt x="202285" y="101041"/>
                    <a:pt x="202285" y="101041"/>
                    <a:pt x="202285" y="101041"/>
                  </a:cubicBezTo>
                  <a:cubicBezTo>
                    <a:pt x="202285" y="156849"/>
                    <a:pt x="157007" y="202082"/>
                    <a:pt x="101143" y="202082"/>
                  </a:cubicBezTo>
                  <a:cubicBezTo>
                    <a:pt x="45279" y="202082"/>
                    <a:pt x="0" y="156849"/>
                    <a:pt x="0" y="101041"/>
                  </a:cubicBezTo>
                  <a:close/>
                </a:path>
              </a:pathLst>
            </a:custGeom>
            <a:ln w="2852"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 name="Rectangle 7">
              <a:extLst>
                <a:ext uri="{FF2B5EF4-FFF2-40B4-BE49-F238E27FC236}">
                  <a16:creationId xmlns:a16="http://schemas.microsoft.com/office/drawing/2014/main" id="{1F95394E-4471-863C-47D9-100A4BBA994D}"/>
                </a:ext>
              </a:extLst>
            </p:cNvPr>
            <p:cNvSpPr/>
            <p:nvPr/>
          </p:nvSpPr>
          <p:spPr>
            <a:xfrm>
              <a:off x="857239" y="59163"/>
              <a:ext cx="131303" cy="104540"/>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OR</a:t>
              </a:r>
              <a:endParaRPr lang="en-IN" sz="1100">
                <a:solidFill>
                  <a:srgbClr val="000000"/>
                </a:solidFill>
                <a:effectLst/>
                <a:latin typeface="Calibri" panose="020F0502020204030204" pitchFamily="34" charset="0"/>
                <a:ea typeface="Calibri" panose="020F0502020204030204" pitchFamily="34" charset="0"/>
              </a:endParaRPr>
            </a:p>
          </p:txBody>
        </p:sp>
        <p:sp>
          <p:nvSpPr>
            <p:cNvPr id="9" name="Shape 1436">
              <a:extLst>
                <a:ext uri="{FF2B5EF4-FFF2-40B4-BE49-F238E27FC236}">
                  <a16:creationId xmlns:a16="http://schemas.microsoft.com/office/drawing/2014/main" id="{96D3ABFA-17EB-28E4-63DE-8B1D6C60A895}"/>
                </a:ext>
              </a:extLst>
            </p:cNvPr>
            <p:cNvSpPr/>
            <p:nvPr/>
          </p:nvSpPr>
          <p:spPr>
            <a:xfrm>
              <a:off x="350515" y="623082"/>
              <a:ext cx="202285" cy="202082"/>
            </a:xfrm>
            <a:custGeom>
              <a:avLst/>
              <a:gdLst/>
              <a:ahLst/>
              <a:cxnLst/>
              <a:rect l="0" t="0" r="0" b="0"/>
              <a:pathLst>
                <a:path w="202285" h="202082">
                  <a:moveTo>
                    <a:pt x="0" y="101041"/>
                  </a:moveTo>
                  <a:cubicBezTo>
                    <a:pt x="0" y="45233"/>
                    <a:pt x="45290" y="0"/>
                    <a:pt x="101143" y="0"/>
                  </a:cubicBezTo>
                  <a:cubicBezTo>
                    <a:pt x="157006" y="0"/>
                    <a:pt x="202285" y="45233"/>
                    <a:pt x="202285" y="101041"/>
                  </a:cubicBezTo>
                  <a:cubicBezTo>
                    <a:pt x="202285" y="101041"/>
                    <a:pt x="202285" y="101041"/>
                    <a:pt x="202285" y="101041"/>
                  </a:cubicBezTo>
                  <a:cubicBezTo>
                    <a:pt x="202285" y="156849"/>
                    <a:pt x="157006" y="202082"/>
                    <a:pt x="101143" y="202082"/>
                  </a:cubicBezTo>
                  <a:cubicBezTo>
                    <a:pt x="45290" y="202082"/>
                    <a:pt x="0" y="156849"/>
                    <a:pt x="0" y="101041"/>
                  </a:cubicBezTo>
                  <a:close/>
                </a:path>
              </a:pathLst>
            </a:custGeom>
            <a:ln w="2852"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 name="Rectangle 9">
              <a:extLst>
                <a:ext uri="{FF2B5EF4-FFF2-40B4-BE49-F238E27FC236}">
                  <a16:creationId xmlns:a16="http://schemas.microsoft.com/office/drawing/2014/main" id="{61DC8545-97DC-198B-5CEC-F28FFA16BFA8}"/>
                </a:ext>
              </a:extLst>
            </p:cNvPr>
            <p:cNvSpPr/>
            <p:nvPr/>
          </p:nvSpPr>
          <p:spPr>
            <a:xfrm>
              <a:off x="374361" y="682245"/>
              <a:ext cx="204769" cy="104540"/>
            </a:xfrm>
            <a:prstGeom prst="rect">
              <a:avLst/>
            </a:prstGeom>
            <a:ln>
              <a:noFill/>
            </a:ln>
          </p:spPr>
          <p:txBody>
            <a:bodyPr vert="horz" lIns="0" tIns="0" rIns="0" bIns="0" rtlCol="0">
              <a:noAutofit/>
            </a:bodyPr>
            <a:lstStyle/>
            <a:p>
              <a:pPr>
                <a:lnSpc>
                  <a:spcPct val="107000"/>
                </a:lnSpc>
                <a:spcAft>
                  <a:spcPts val="800"/>
                </a:spcAft>
              </a:pPr>
              <a:r>
                <a:rPr lang="en-IN" sz="550" dirty="0">
                  <a:solidFill>
                    <a:srgbClr val="000000"/>
                  </a:solidFill>
                  <a:effectLst/>
                  <a:latin typeface="Times New Roman" panose="02020603050405020304" pitchFamily="18" charset="0"/>
                  <a:ea typeface="Times New Roman" panose="02020603050405020304" pitchFamily="18" charset="0"/>
                </a:rPr>
                <a:t>AND</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1" name="Shape 1439">
              <a:extLst>
                <a:ext uri="{FF2B5EF4-FFF2-40B4-BE49-F238E27FC236}">
                  <a16:creationId xmlns:a16="http://schemas.microsoft.com/office/drawing/2014/main" id="{D884C9CE-FE82-4378-8445-19C09CF143AC}"/>
                </a:ext>
              </a:extLst>
            </p:cNvPr>
            <p:cNvSpPr/>
            <p:nvPr/>
          </p:nvSpPr>
          <p:spPr>
            <a:xfrm>
              <a:off x="1058513" y="286287"/>
              <a:ext cx="202262" cy="202070"/>
            </a:xfrm>
            <a:custGeom>
              <a:avLst/>
              <a:gdLst/>
              <a:ahLst/>
              <a:cxnLst/>
              <a:rect l="0" t="0" r="0" b="0"/>
              <a:pathLst>
                <a:path w="202262" h="202070">
                  <a:moveTo>
                    <a:pt x="0" y="101041"/>
                  </a:moveTo>
                  <a:cubicBezTo>
                    <a:pt x="0" y="45233"/>
                    <a:pt x="45279" y="0"/>
                    <a:pt x="101143" y="0"/>
                  </a:cubicBezTo>
                  <a:cubicBezTo>
                    <a:pt x="156947" y="0"/>
                    <a:pt x="202262" y="45233"/>
                    <a:pt x="202262" y="101041"/>
                  </a:cubicBezTo>
                  <a:cubicBezTo>
                    <a:pt x="202262" y="101041"/>
                    <a:pt x="202262" y="101041"/>
                    <a:pt x="202262" y="101041"/>
                  </a:cubicBezTo>
                  <a:cubicBezTo>
                    <a:pt x="202262" y="156837"/>
                    <a:pt x="156947" y="202070"/>
                    <a:pt x="101143" y="202070"/>
                  </a:cubicBezTo>
                  <a:cubicBezTo>
                    <a:pt x="45279" y="202070"/>
                    <a:pt x="0" y="156837"/>
                    <a:pt x="0" y="101041"/>
                  </a:cubicBezTo>
                  <a:close/>
                </a:path>
              </a:pathLst>
            </a:custGeom>
            <a:ln w="2852"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2" name="Rectangle 11">
              <a:extLst>
                <a:ext uri="{FF2B5EF4-FFF2-40B4-BE49-F238E27FC236}">
                  <a16:creationId xmlns:a16="http://schemas.microsoft.com/office/drawing/2014/main" id="{1F031E31-EE7D-17E4-CCF6-61B7A159FD62}"/>
                </a:ext>
              </a:extLst>
            </p:cNvPr>
            <p:cNvSpPr/>
            <p:nvPr/>
          </p:nvSpPr>
          <p:spPr>
            <a:xfrm>
              <a:off x="1082348" y="345450"/>
              <a:ext cx="204769" cy="104540"/>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AND</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Shape 1442">
              <a:extLst>
                <a:ext uri="{FF2B5EF4-FFF2-40B4-BE49-F238E27FC236}">
                  <a16:creationId xmlns:a16="http://schemas.microsoft.com/office/drawing/2014/main" id="{C1633929-67F7-F81D-3863-8E699639B767}"/>
                </a:ext>
              </a:extLst>
            </p:cNvPr>
            <p:cNvSpPr/>
            <p:nvPr/>
          </p:nvSpPr>
          <p:spPr>
            <a:xfrm>
              <a:off x="0" y="1013772"/>
              <a:ext cx="402251" cy="148192"/>
            </a:xfrm>
            <a:custGeom>
              <a:avLst/>
              <a:gdLst/>
              <a:ahLst/>
              <a:cxnLst/>
              <a:rect l="0" t="0" r="0" b="0"/>
              <a:pathLst>
                <a:path w="402251" h="148192">
                  <a:moveTo>
                    <a:pt x="74171" y="148192"/>
                  </a:moveTo>
                  <a:lnTo>
                    <a:pt x="328083" y="148192"/>
                  </a:lnTo>
                  <a:cubicBezTo>
                    <a:pt x="369045" y="148192"/>
                    <a:pt x="402251" y="115017"/>
                    <a:pt x="402251" y="74096"/>
                  </a:cubicBezTo>
                  <a:cubicBezTo>
                    <a:pt x="402251" y="33174"/>
                    <a:pt x="369045" y="0"/>
                    <a:pt x="328083" y="0"/>
                  </a:cubicBezTo>
                  <a:cubicBezTo>
                    <a:pt x="328083" y="0"/>
                    <a:pt x="328083" y="0"/>
                    <a:pt x="328083" y="0"/>
                  </a:cubicBezTo>
                  <a:lnTo>
                    <a:pt x="328083" y="0"/>
                  </a:lnTo>
                  <a:lnTo>
                    <a:pt x="74171" y="0"/>
                  </a:lnTo>
                  <a:cubicBezTo>
                    <a:pt x="33208" y="0"/>
                    <a:pt x="0" y="33174"/>
                    <a:pt x="0" y="74095"/>
                  </a:cubicBezTo>
                  <a:cubicBezTo>
                    <a:pt x="0" y="115017"/>
                    <a:pt x="33207" y="148192"/>
                    <a:pt x="74171" y="148192"/>
                  </a:cubicBezTo>
                  <a:close/>
                </a:path>
              </a:pathLst>
            </a:custGeom>
            <a:ln w="2852"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4" name="Rectangle 13">
              <a:extLst>
                <a:ext uri="{FF2B5EF4-FFF2-40B4-BE49-F238E27FC236}">
                  <a16:creationId xmlns:a16="http://schemas.microsoft.com/office/drawing/2014/main" id="{5F08F834-EBDB-83A2-B50F-7D3315ABCDDE}"/>
                </a:ext>
              </a:extLst>
            </p:cNvPr>
            <p:cNvSpPr/>
            <p:nvPr/>
          </p:nvSpPr>
          <p:spPr>
            <a:xfrm>
              <a:off x="94083" y="1045992"/>
              <a:ext cx="283607" cy="104540"/>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Friends</a:t>
              </a:r>
              <a:endParaRPr lang="en-IN" sz="1100">
                <a:solidFill>
                  <a:srgbClr val="000000"/>
                </a:solidFill>
                <a:effectLst/>
                <a:latin typeface="Calibri" panose="020F0502020204030204" pitchFamily="34" charset="0"/>
                <a:ea typeface="Calibri" panose="020F0502020204030204" pitchFamily="34" charset="0"/>
              </a:endParaRPr>
            </a:p>
          </p:txBody>
        </p:sp>
        <p:sp>
          <p:nvSpPr>
            <p:cNvPr id="15" name="Shape 1445">
              <a:extLst>
                <a:ext uri="{FF2B5EF4-FFF2-40B4-BE49-F238E27FC236}">
                  <a16:creationId xmlns:a16="http://schemas.microsoft.com/office/drawing/2014/main" id="{01B18298-024E-538C-A678-5714D3BB75BD}"/>
                </a:ext>
              </a:extLst>
            </p:cNvPr>
            <p:cNvSpPr/>
            <p:nvPr/>
          </p:nvSpPr>
          <p:spPr>
            <a:xfrm>
              <a:off x="588837" y="791480"/>
              <a:ext cx="589991" cy="161672"/>
            </a:xfrm>
            <a:custGeom>
              <a:avLst/>
              <a:gdLst/>
              <a:ahLst/>
              <a:cxnLst/>
              <a:rect l="0" t="0" r="0" b="0"/>
              <a:pathLst>
                <a:path w="589991" h="161672">
                  <a:moveTo>
                    <a:pt x="80912" y="161672"/>
                  </a:moveTo>
                  <a:lnTo>
                    <a:pt x="509079" y="161672"/>
                  </a:lnTo>
                  <a:cubicBezTo>
                    <a:pt x="553763" y="161672"/>
                    <a:pt x="589991" y="125481"/>
                    <a:pt x="589991" y="80830"/>
                  </a:cubicBezTo>
                  <a:cubicBezTo>
                    <a:pt x="589991" y="36191"/>
                    <a:pt x="553763" y="0"/>
                    <a:pt x="509079" y="0"/>
                  </a:cubicBezTo>
                  <a:cubicBezTo>
                    <a:pt x="509079" y="0"/>
                    <a:pt x="509079" y="0"/>
                    <a:pt x="509079" y="0"/>
                  </a:cubicBezTo>
                  <a:lnTo>
                    <a:pt x="509079" y="0"/>
                  </a:lnTo>
                  <a:lnTo>
                    <a:pt x="80912" y="0"/>
                  </a:lnTo>
                  <a:cubicBezTo>
                    <a:pt x="36228" y="0"/>
                    <a:pt x="0" y="36191"/>
                    <a:pt x="0" y="80830"/>
                  </a:cubicBezTo>
                  <a:cubicBezTo>
                    <a:pt x="0" y="125481"/>
                    <a:pt x="36228" y="161672"/>
                    <a:pt x="80912" y="161672"/>
                  </a:cubicBezTo>
                  <a:close/>
                </a:path>
              </a:pathLst>
            </a:custGeom>
            <a:ln w="2852"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6" name="Rectangle 15">
              <a:extLst>
                <a:ext uri="{FF2B5EF4-FFF2-40B4-BE49-F238E27FC236}">
                  <a16:creationId xmlns:a16="http://schemas.microsoft.com/office/drawing/2014/main" id="{BDF84C1A-74ED-AEAF-8653-EA3852B93618}"/>
                </a:ext>
              </a:extLst>
            </p:cNvPr>
            <p:cNvSpPr/>
            <p:nvPr/>
          </p:nvSpPr>
          <p:spPr>
            <a:xfrm>
              <a:off x="653538" y="816230"/>
              <a:ext cx="612015" cy="139807"/>
            </a:xfrm>
            <a:prstGeom prst="rect">
              <a:avLst/>
            </a:prstGeom>
            <a:ln>
              <a:noFill/>
            </a:ln>
          </p:spPr>
          <p:txBody>
            <a:bodyPr vert="horz" lIns="0" tIns="0" rIns="0" bIns="0" rtlCol="0">
              <a:noAutofit/>
            </a:bodyPr>
            <a:lstStyle/>
            <a:p>
              <a:pPr>
                <a:lnSpc>
                  <a:spcPct val="107000"/>
                </a:lnSpc>
                <a:spcAft>
                  <a:spcPts val="800"/>
                </a:spcAft>
              </a:pPr>
              <a:r>
                <a:rPr lang="en-IN" sz="750">
                  <a:solidFill>
                    <a:srgbClr val="000000"/>
                  </a:solidFill>
                  <a:effectLst/>
                  <a:latin typeface="Times New Roman" panose="02020603050405020304" pitchFamily="18" charset="0"/>
                  <a:ea typeface="Times New Roman" panose="02020603050405020304" pitchFamily="18" charset="0"/>
                </a:rPr>
                <a:t>intimatcy&gt;1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7" name="Shape 1448">
              <a:extLst>
                <a:ext uri="{FF2B5EF4-FFF2-40B4-BE49-F238E27FC236}">
                  <a16:creationId xmlns:a16="http://schemas.microsoft.com/office/drawing/2014/main" id="{465ED259-B119-8D99-F3B3-CA1CC692A25C}"/>
                </a:ext>
              </a:extLst>
            </p:cNvPr>
            <p:cNvSpPr/>
            <p:nvPr/>
          </p:nvSpPr>
          <p:spPr>
            <a:xfrm>
              <a:off x="470841" y="1027246"/>
              <a:ext cx="286563" cy="134718"/>
            </a:xfrm>
            <a:custGeom>
              <a:avLst/>
              <a:gdLst/>
              <a:ahLst/>
              <a:cxnLst/>
              <a:rect l="0" t="0" r="0" b="0"/>
              <a:pathLst>
                <a:path w="286563" h="134718">
                  <a:moveTo>
                    <a:pt x="67425" y="134718"/>
                  </a:moveTo>
                  <a:lnTo>
                    <a:pt x="219139" y="134718"/>
                  </a:lnTo>
                  <a:cubicBezTo>
                    <a:pt x="256377" y="134718"/>
                    <a:pt x="286563" y="104559"/>
                    <a:pt x="286563" y="67358"/>
                  </a:cubicBezTo>
                  <a:cubicBezTo>
                    <a:pt x="286563" y="30156"/>
                    <a:pt x="256377" y="0"/>
                    <a:pt x="219139" y="0"/>
                  </a:cubicBezTo>
                  <a:cubicBezTo>
                    <a:pt x="219139" y="0"/>
                    <a:pt x="219139" y="0"/>
                    <a:pt x="219139" y="0"/>
                  </a:cubicBezTo>
                  <a:lnTo>
                    <a:pt x="219139" y="0"/>
                  </a:lnTo>
                  <a:lnTo>
                    <a:pt x="67425" y="0"/>
                  </a:lnTo>
                  <a:cubicBezTo>
                    <a:pt x="30186" y="0"/>
                    <a:pt x="0" y="30156"/>
                    <a:pt x="0" y="67358"/>
                  </a:cubicBezTo>
                  <a:cubicBezTo>
                    <a:pt x="0" y="104559"/>
                    <a:pt x="30186" y="134718"/>
                    <a:pt x="67425" y="134718"/>
                  </a:cubicBezTo>
                  <a:close/>
                </a:path>
              </a:pathLst>
            </a:custGeom>
            <a:ln w="2852"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8" name="Rectangle 17">
              <a:extLst>
                <a:ext uri="{FF2B5EF4-FFF2-40B4-BE49-F238E27FC236}">
                  <a16:creationId xmlns:a16="http://schemas.microsoft.com/office/drawing/2014/main" id="{A5BF16FA-5D75-2BE4-49F0-9F47E63140FA}"/>
                </a:ext>
              </a:extLst>
            </p:cNvPr>
            <p:cNvSpPr/>
            <p:nvPr/>
          </p:nvSpPr>
          <p:spPr>
            <a:xfrm>
              <a:off x="520961" y="1052726"/>
              <a:ext cx="246804" cy="104541"/>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HuBei</a:t>
              </a:r>
              <a:endParaRPr lang="en-IN" sz="1100">
                <a:solidFill>
                  <a:srgbClr val="000000"/>
                </a:solidFill>
                <a:effectLst/>
                <a:latin typeface="Calibri" panose="020F0502020204030204" pitchFamily="34" charset="0"/>
                <a:ea typeface="Calibri" panose="020F0502020204030204" pitchFamily="34" charset="0"/>
              </a:endParaRPr>
            </a:p>
          </p:txBody>
        </p:sp>
        <p:sp>
          <p:nvSpPr>
            <p:cNvPr id="19" name="Shape 1451">
              <a:extLst>
                <a:ext uri="{FF2B5EF4-FFF2-40B4-BE49-F238E27FC236}">
                  <a16:creationId xmlns:a16="http://schemas.microsoft.com/office/drawing/2014/main" id="{9AC10838-B3B6-9176-160E-6D48CD0BD4A8}"/>
                </a:ext>
              </a:extLst>
            </p:cNvPr>
            <p:cNvSpPr/>
            <p:nvPr/>
          </p:nvSpPr>
          <p:spPr>
            <a:xfrm>
              <a:off x="1212487" y="604000"/>
              <a:ext cx="505713" cy="136959"/>
            </a:xfrm>
            <a:custGeom>
              <a:avLst/>
              <a:gdLst/>
              <a:ahLst/>
              <a:cxnLst/>
              <a:rect l="0" t="0" r="0" b="0"/>
              <a:pathLst>
                <a:path w="505713" h="136959">
                  <a:moveTo>
                    <a:pt x="68626" y="136959"/>
                  </a:moveTo>
                  <a:lnTo>
                    <a:pt x="437207" y="136959"/>
                  </a:lnTo>
                  <a:cubicBezTo>
                    <a:pt x="475028" y="136959"/>
                    <a:pt x="505713" y="106304"/>
                    <a:pt x="505713" y="68485"/>
                  </a:cubicBezTo>
                  <a:cubicBezTo>
                    <a:pt x="505713" y="30654"/>
                    <a:pt x="475028" y="0"/>
                    <a:pt x="437207" y="0"/>
                  </a:cubicBezTo>
                  <a:cubicBezTo>
                    <a:pt x="437207" y="0"/>
                    <a:pt x="437207" y="0"/>
                    <a:pt x="437207" y="0"/>
                  </a:cubicBezTo>
                  <a:lnTo>
                    <a:pt x="437207" y="0"/>
                  </a:lnTo>
                  <a:lnTo>
                    <a:pt x="68626" y="0"/>
                  </a:lnTo>
                  <a:cubicBezTo>
                    <a:pt x="30804" y="0"/>
                    <a:pt x="0" y="30654"/>
                    <a:pt x="0" y="68485"/>
                  </a:cubicBezTo>
                  <a:cubicBezTo>
                    <a:pt x="0" y="106304"/>
                    <a:pt x="30804" y="136959"/>
                    <a:pt x="68626" y="136959"/>
                  </a:cubicBezTo>
                  <a:close/>
                </a:path>
              </a:pathLst>
            </a:custGeom>
            <a:ln w="2852"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0" name="Rectangle 19">
              <a:extLst>
                <a:ext uri="{FF2B5EF4-FFF2-40B4-BE49-F238E27FC236}">
                  <a16:creationId xmlns:a16="http://schemas.microsoft.com/office/drawing/2014/main" id="{62A950F9-BF2E-1645-295B-D7D81BACA7C1}"/>
                </a:ext>
              </a:extLst>
            </p:cNvPr>
            <p:cNvSpPr/>
            <p:nvPr/>
          </p:nvSpPr>
          <p:spPr>
            <a:xfrm>
              <a:off x="1304305" y="616382"/>
              <a:ext cx="428220" cy="139807"/>
            </a:xfrm>
            <a:prstGeom prst="rect">
              <a:avLst/>
            </a:prstGeom>
            <a:ln>
              <a:noFill/>
            </a:ln>
          </p:spPr>
          <p:txBody>
            <a:bodyPr vert="horz" lIns="0" tIns="0" rIns="0" bIns="0" rtlCol="0">
              <a:noAutofit/>
            </a:bodyPr>
            <a:lstStyle/>
            <a:p>
              <a:pPr>
                <a:lnSpc>
                  <a:spcPct val="107000"/>
                </a:lnSpc>
                <a:spcAft>
                  <a:spcPts val="800"/>
                </a:spcAft>
              </a:pPr>
              <a:r>
                <a:rPr lang="en-IN" sz="750">
                  <a:solidFill>
                    <a:srgbClr val="000000"/>
                  </a:solidFill>
                  <a:effectLst/>
                  <a:latin typeface="Times New Roman" panose="02020603050405020304" pitchFamily="18" charset="0"/>
                  <a:ea typeface="Times New Roman" panose="02020603050405020304" pitchFamily="18" charset="0"/>
                </a:rPr>
                <a:t>relatives</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Shape 1454">
              <a:extLst>
                <a:ext uri="{FF2B5EF4-FFF2-40B4-BE49-F238E27FC236}">
                  <a16:creationId xmlns:a16="http://schemas.microsoft.com/office/drawing/2014/main" id="{39EA3D68-40B8-D637-27B3-F2BF61F52D18}"/>
                </a:ext>
              </a:extLst>
            </p:cNvPr>
            <p:cNvSpPr/>
            <p:nvPr/>
          </p:nvSpPr>
          <p:spPr>
            <a:xfrm>
              <a:off x="841694" y="604000"/>
              <a:ext cx="301108" cy="136959"/>
            </a:xfrm>
            <a:custGeom>
              <a:avLst/>
              <a:gdLst/>
              <a:ahLst/>
              <a:cxnLst/>
              <a:rect l="0" t="0" r="0" b="0"/>
              <a:pathLst>
                <a:path w="301108" h="136959">
                  <a:moveTo>
                    <a:pt x="68542" y="136959"/>
                  </a:moveTo>
                  <a:lnTo>
                    <a:pt x="232554" y="136959"/>
                  </a:lnTo>
                  <a:cubicBezTo>
                    <a:pt x="270411" y="136959"/>
                    <a:pt x="301108" y="106304"/>
                    <a:pt x="301108" y="68485"/>
                  </a:cubicBezTo>
                  <a:cubicBezTo>
                    <a:pt x="301108" y="30654"/>
                    <a:pt x="270411" y="0"/>
                    <a:pt x="232554" y="0"/>
                  </a:cubicBezTo>
                  <a:cubicBezTo>
                    <a:pt x="232554" y="0"/>
                    <a:pt x="232554" y="0"/>
                    <a:pt x="232554" y="0"/>
                  </a:cubicBezTo>
                  <a:lnTo>
                    <a:pt x="232554" y="0"/>
                  </a:lnTo>
                  <a:lnTo>
                    <a:pt x="68542" y="0"/>
                  </a:lnTo>
                  <a:cubicBezTo>
                    <a:pt x="30685" y="0"/>
                    <a:pt x="0" y="30654"/>
                    <a:pt x="0" y="68485"/>
                  </a:cubicBezTo>
                  <a:cubicBezTo>
                    <a:pt x="0" y="106304"/>
                    <a:pt x="30685" y="136959"/>
                    <a:pt x="68542" y="136959"/>
                  </a:cubicBezTo>
                  <a:close/>
                </a:path>
              </a:pathLst>
            </a:custGeom>
            <a:ln w="2852"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2" name="Rectangle 21">
              <a:extLst>
                <a:ext uri="{FF2B5EF4-FFF2-40B4-BE49-F238E27FC236}">
                  <a16:creationId xmlns:a16="http://schemas.microsoft.com/office/drawing/2014/main" id="{4245BED5-7A44-755A-9AFF-86B0CA42D6E1}"/>
                </a:ext>
              </a:extLst>
            </p:cNvPr>
            <p:cNvSpPr/>
            <p:nvPr/>
          </p:nvSpPr>
          <p:spPr>
            <a:xfrm>
              <a:off x="891861" y="616382"/>
              <a:ext cx="266768" cy="139807"/>
            </a:xfrm>
            <a:prstGeom prst="rect">
              <a:avLst/>
            </a:prstGeom>
            <a:ln>
              <a:noFill/>
            </a:ln>
          </p:spPr>
          <p:txBody>
            <a:bodyPr vert="horz" lIns="0" tIns="0" rIns="0" bIns="0" rtlCol="0">
              <a:noAutofit/>
            </a:bodyPr>
            <a:lstStyle/>
            <a:p>
              <a:pPr>
                <a:lnSpc>
                  <a:spcPct val="107000"/>
                </a:lnSpc>
                <a:spcAft>
                  <a:spcPts val="800"/>
                </a:spcAft>
              </a:pPr>
              <a:r>
                <a:rPr lang="en-IN" sz="750">
                  <a:solidFill>
                    <a:srgbClr val="000000"/>
                  </a:solidFill>
                  <a:effectLst/>
                  <a:latin typeface="Times New Roman" panose="02020603050405020304" pitchFamily="18" charset="0"/>
                  <a:ea typeface="Times New Roman" panose="02020603050405020304" pitchFamily="18" charset="0"/>
                </a:rPr>
                <a:t>peers</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Shape 1456">
              <a:extLst>
                <a:ext uri="{FF2B5EF4-FFF2-40B4-BE49-F238E27FC236}">
                  <a16:creationId xmlns:a16="http://schemas.microsoft.com/office/drawing/2014/main" id="{7F365774-EE64-04B3-9C94-5FD2F998A5AD}"/>
                </a:ext>
              </a:extLst>
            </p:cNvPr>
            <p:cNvSpPr/>
            <p:nvPr/>
          </p:nvSpPr>
          <p:spPr>
            <a:xfrm>
              <a:off x="620236" y="101041"/>
              <a:ext cx="185420" cy="185246"/>
            </a:xfrm>
            <a:custGeom>
              <a:avLst/>
              <a:gdLst/>
              <a:ahLst/>
              <a:cxnLst/>
              <a:rect l="0" t="0" r="0" b="0"/>
              <a:pathLst>
                <a:path w="185420" h="185246">
                  <a:moveTo>
                    <a:pt x="185420" y="0"/>
                  </a:moveTo>
                  <a:lnTo>
                    <a:pt x="0" y="185246"/>
                  </a:lnTo>
                  <a:lnTo>
                    <a:pt x="0" y="185246"/>
                  </a:lnTo>
                </a:path>
              </a:pathLst>
            </a:custGeom>
            <a:ln w="2851"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4" name="Shape 1457">
              <a:extLst>
                <a:ext uri="{FF2B5EF4-FFF2-40B4-BE49-F238E27FC236}">
                  <a16:creationId xmlns:a16="http://schemas.microsoft.com/office/drawing/2014/main" id="{9506E505-A99D-E3BE-331D-F96E2B13F09A}"/>
                </a:ext>
              </a:extLst>
            </p:cNvPr>
            <p:cNvSpPr/>
            <p:nvPr/>
          </p:nvSpPr>
          <p:spPr>
            <a:xfrm>
              <a:off x="1007942" y="101041"/>
              <a:ext cx="151714" cy="185246"/>
            </a:xfrm>
            <a:custGeom>
              <a:avLst/>
              <a:gdLst/>
              <a:ahLst/>
              <a:cxnLst/>
              <a:rect l="0" t="0" r="0" b="0"/>
              <a:pathLst>
                <a:path w="151714" h="185246">
                  <a:moveTo>
                    <a:pt x="0" y="0"/>
                  </a:moveTo>
                  <a:lnTo>
                    <a:pt x="151714" y="185246"/>
                  </a:lnTo>
                  <a:lnTo>
                    <a:pt x="151714" y="185246"/>
                  </a:lnTo>
                </a:path>
              </a:pathLst>
            </a:custGeom>
            <a:ln w="2851"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5" name="Shape 1458">
              <a:extLst>
                <a:ext uri="{FF2B5EF4-FFF2-40B4-BE49-F238E27FC236}">
                  <a16:creationId xmlns:a16="http://schemas.microsoft.com/office/drawing/2014/main" id="{98726D4E-FE0E-4F21-1FF4-E699DCF7E637}"/>
                </a:ext>
              </a:extLst>
            </p:cNvPr>
            <p:cNvSpPr/>
            <p:nvPr/>
          </p:nvSpPr>
          <p:spPr>
            <a:xfrm>
              <a:off x="1159656" y="488357"/>
              <a:ext cx="305688" cy="115643"/>
            </a:xfrm>
            <a:custGeom>
              <a:avLst/>
              <a:gdLst/>
              <a:ahLst/>
              <a:cxnLst/>
              <a:rect l="0" t="0" r="0" b="0"/>
              <a:pathLst>
                <a:path w="305688" h="115643">
                  <a:moveTo>
                    <a:pt x="0" y="0"/>
                  </a:moveTo>
                  <a:lnTo>
                    <a:pt x="305688" y="115643"/>
                  </a:lnTo>
                  <a:lnTo>
                    <a:pt x="305688" y="115643"/>
                  </a:lnTo>
                </a:path>
              </a:pathLst>
            </a:custGeom>
            <a:ln w="2851"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6" name="Shape 1459">
              <a:extLst>
                <a:ext uri="{FF2B5EF4-FFF2-40B4-BE49-F238E27FC236}">
                  <a16:creationId xmlns:a16="http://schemas.microsoft.com/office/drawing/2014/main" id="{13EE7186-ACA0-E207-2141-777D90790E78}"/>
                </a:ext>
              </a:extLst>
            </p:cNvPr>
            <p:cNvSpPr/>
            <p:nvPr/>
          </p:nvSpPr>
          <p:spPr>
            <a:xfrm>
              <a:off x="992242" y="488357"/>
              <a:ext cx="167413" cy="115643"/>
            </a:xfrm>
            <a:custGeom>
              <a:avLst/>
              <a:gdLst/>
              <a:ahLst/>
              <a:cxnLst/>
              <a:rect l="0" t="0" r="0" b="0"/>
              <a:pathLst>
                <a:path w="167413" h="115643">
                  <a:moveTo>
                    <a:pt x="167413" y="0"/>
                  </a:moveTo>
                  <a:lnTo>
                    <a:pt x="0" y="115643"/>
                  </a:lnTo>
                  <a:lnTo>
                    <a:pt x="0" y="115643"/>
                  </a:lnTo>
                </a:path>
              </a:pathLst>
            </a:custGeom>
            <a:ln w="2851"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7" name="Shape 1460">
              <a:extLst>
                <a:ext uri="{FF2B5EF4-FFF2-40B4-BE49-F238E27FC236}">
                  <a16:creationId xmlns:a16="http://schemas.microsoft.com/office/drawing/2014/main" id="{8CBE9BDD-C011-CF4F-410D-0D07422C01F8}"/>
                </a:ext>
              </a:extLst>
            </p:cNvPr>
            <p:cNvSpPr/>
            <p:nvPr/>
          </p:nvSpPr>
          <p:spPr>
            <a:xfrm>
              <a:off x="620236" y="488357"/>
              <a:ext cx="263596" cy="303123"/>
            </a:xfrm>
            <a:custGeom>
              <a:avLst/>
              <a:gdLst/>
              <a:ahLst/>
              <a:cxnLst/>
              <a:rect l="0" t="0" r="0" b="0"/>
              <a:pathLst>
                <a:path w="263596" h="303123">
                  <a:moveTo>
                    <a:pt x="0" y="0"/>
                  </a:moveTo>
                  <a:lnTo>
                    <a:pt x="263596" y="303123"/>
                  </a:lnTo>
                  <a:lnTo>
                    <a:pt x="263596" y="303123"/>
                  </a:lnTo>
                </a:path>
              </a:pathLst>
            </a:custGeom>
            <a:ln w="2851"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8" name="Shape 1461">
              <a:extLst>
                <a:ext uri="{FF2B5EF4-FFF2-40B4-BE49-F238E27FC236}">
                  <a16:creationId xmlns:a16="http://schemas.microsoft.com/office/drawing/2014/main" id="{C50C1EF6-5A5F-023A-656A-C2BEB030CD02}"/>
                </a:ext>
              </a:extLst>
            </p:cNvPr>
            <p:cNvSpPr/>
            <p:nvPr/>
          </p:nvSpPr>
          <p:spPr>
            <a:xfrm>
              <a:off x="451657" y="488357"/>
              <a:ext cx="168579" cy="134725"/>
            </a:xfrm>
            <a:custGeom>
              <a:avLst/>
              <a:gdLst/>
              <a:ahLst/>
              <a:cxnLst/>
              <a:rect l="0" t="0" r="0" b="0"/>
              <a:pathLst>
                <a:path w="168579" h="134725">
                  <a:moveTo>
                    <a:pt x="168579" y="0"/>
                  </a:moveTo>
                  <a:lnTo>
                    <a:pt x="0" y="134725"/>
                  </a:lnTo>
                  <a:lnTo>
                    <a:pt x="0" y="134725"/>
                  </a:lnTo>
                </a:path>
              </a:pathLst>
            </a:custGeom>
            <a:ln w="2851"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9" name="Shape 1462">
              <a:extLst>
                <a:ext uri="{FF2B5EF4-FFF2-40B4-BE49-F238E27FC236}">
                  <a16:creationId xmlns:a16="http://schemas.microsoft.com/office/drawing/2014/main" id="{A8DAC4B3-4133-C877-46ED-AD9E3DB677B7}"/>
                </a:ext>
              </a:extLst>
            </p:cNvPr>
            <p:cNvSpPr/>
            <p:nvPr/>
          </p:nvSpPr>
          <p:spPr>
            <a:xfrm>
              <a:off x="201120" y="825164"/>
              <a:ext cx="250537" cy="188608"/>
            </a:xfrm>
            <a:custGeom>
              <a:avLst/>
              <a:gdLst/>
              <a:ahLst/>
              <a:cxnLst/>
              <a:rect l="0" t="0" r="0" b="0"/>
              <a:pathLst>
                <a:path w="250537" h="188608">
                  <a:moveTo>
                    <a:pt x="250537" y="0"/>
                  </a:moveTo>
                  <a:lnTo>
                    <a:pt x="0" y="188608"/>
                  </a:lnTo>
                  <a:lnTo>
                    <a:pt x="0" y="188608"/>
                  </a:lnTo>
                </a:path>
              </a:pathLst>
            </a:custGeom>
            <a:ln w="2851"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0" name="Shape 1463">
              <a:extLst>
                <a:ext uri="{FF2B5EF4-FFF2-40B4-BE49-F238E27FC236}">
                  <a16:creationId xmlns:a16="http://schemas.microsoft.com/office/drawing/2014/main" id="{A273231F-3EDC-8559-CB59-69A68C3EAF6A}"/>
                </a:ext>
              </a:extLst>
            </p:cNvPr>
            <p:cNvSpPr/>
            <p:nvPr/>
          </p:nvSpPr>
          <p:spPr>
            <a:xfrm>
              <a:off x="451657" y="825164"/>
              <a:ext cx="162466" cy="202082"/>
            </a:xfrm>
            <a:custGeom>
              <a:avLst/>
              <a:gdLst/>
              <a:ahLst/>
              <a:cxnLst/>
              <a:rect l="0" t="0" r="0" b="0"/>
              <a:pathLst>
                <a:path w="162466" h="202082">
                  <a:moveTo>
                    <a:pt x="0" y="0"/>
                  </a:moveTo>
                  <a:lnTo>
                    <a:pt x="162466" y="202082"/>
                  </a:lnTo>
                  <a:lnTo>
                    <a:pt x="162466" y="202082"/>
                  </a:lnTo>
                </a:path>
              </a:pathLst>
            </a:custGeom>
            <a:ln w="2851"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1" name="Rectangle 30">
              <a:extLst>
                <a:ext uri="{FF2B5EF4-FFF2-40B4-BE49-F238E27FC236}">
                  <a16:creationId xmlns:a16="http://schemas.microsoft.com/office/drawing/2014/main" id="{932F12F2-E47F-7303-A635-E4F229D0DC40}"/>
                </a:ext>
              </a:extLst>
            </p:cNvPr>
            <p:cNvSpPr/>
            <p:nvPr/>
          </p:nvSpPr>
          <p:spPr>
            <a:xfrm>
              <a:off x="1743604" y="1098761"/>
              <a:ext cx="40032" cy="165131"/>
            </a:xfrm>
            <a:prstGeom prst="rect">
              <a:avLst/>
            </a:prstGeom>
            <a:ln>
              <a:noFill/>
            </a:ln>
          </p:spPr>
          <p:txBody>
            <a:bodyPr vert="horz" lIns="0" tIns="0" rIns="0" bIns="0" rtlCol="0">
              <a:noAutofit/>
            </a:bodyPr>
            <a:lstStyle/>
            <a:p>
              <a:pPr>
                <a:lnSpc>
                  <a:spcPct val="107000"/>
                </a:lnSpc>
                <a:spcAft>
                  <a:spcPts val="800"/>
                </a:spcAft>
              </a:pPr>
              <a:r>
                <a:rPr lang="en-IN" sz="95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58786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D56B-CBCA-959D-BB9A-6E4F936E346F}"/>
              </a:ext>
            </a:extLst>
          </p:cNvPr>
          <p:cNvSpPr>
            <a:spLocks noGrp="1"/>
          </p:cNvSpPr>
          <p:nvPr>
            <p:ph type="title"/>
          </p:nvPr>
        </p:nvSpPr>
        <p:spPr>
          <a:xfrm>
            <a:off x="838200" y="365126"/>
            <a:ext cx="10515600" cy="1152496"/>
          </a:xfrm>
        </p:spPr>
        <p:txBody>
          <a:bodyPr/>
          <a:lstStyle/>
          <a:p>
            <a:r>
              <a:rPr lang="en-IN" dirty="0"/>
              <a:t> KEY GENERATION</a:t>
            </a:r>
          </a:p>
        </p:txBody>
      </p:sp>
      <p:sp>
        <p:nvSpPr>
          <p:cNvPr id="3" name="Content Placeholder 2">
            <a:extLst>
              <a:ext uri="{FF2B5EF4-FFF2-40B4-BE49-F238E27FC236}">
                <a16:creationId xmlns:a16="http://schemas.microsoft.com/office/drawing/2014/main" id="{01073DFB-1205-F125-568E-86D67FCE0656}"/>
              </a:ext>
            </a:extLst>
          </p:cNvPr>
          <p:cNvSpPr>
            <a:spLocks noGrp="1"/>
          </p:cNvSpPr>
          <p:nvPr>
            <p:ph idx="1"/>
          </p:nvPr>
        </p:nvSpPr>
        <p:spPr/>
        <p:txBody>
          <a:bodyPr/>
          <a:lstStyle/>
          <a:p>
            <a:pPr marL="0" indent="0">
              <a:buNone/>
            </a:pPr>
            <a:r>
              <a:rPr lang="en-IN" dirty="0"/>
              <a:t>  </a:t>
            </a:r>
          </a:p>
        </p:txBody>
      </p:sp>
      <p:grpSp>
        <p:nvGrpSpPr>
          <p:cNvPr id="4" name="Group 3">
            <a:extLst>
              <a:ext uri="{FF2B5EF4-FFF2-40B4-BE49-F238E27FC236}">
                <a16:creationId xmlns:a16="http://schemas.microsoft.com/office/drawing/2014/main" id="{DECE44B9-38D8-5BC0-1B82-3504BA8F47E5}"/>
              </a:ext>
            </a:extLst>
          </p:cNvPr>
          <p:cNvGrpSpPr/>
          <p:nvPr/>
        </p:nvGrpSpPr>
        <p:grpSpPr>
          <a:xfrm>
            <a:off x="2965622" y="2075935"/>
            <a:ext cx="4761470" cy="3558746"/>
            <a:chOff x="0" y="0"/>
            <a:chExt cx="1766351" cy="1635764"/>
          </a:xfrm>
        </p:grpSpPr>
        <p:sp>
          <p:nvSpPr>
            <p:cNvPr id="5" name="Shape 1468">
              <a:extLst>
                <a:ext uri="{FF2B5EF4-FFF2-40B4-BE49-F238E27FC236}">
                  <a16:creationId xmlns:a16="http://schemas.microsoft.com/office/drawing/2014/main" id="{5405B422-5649-48CA-8B0F-D8ED6743E9D6}"/>
                </a:ext>
              </a:extLst>
            </p:cNvPr>
            <p:cNvSpPr/>
            <p:nvPr/>
          </p:nvSpPr>
          <p:spPr>
            <a:xfrm>
              <a:off x="507345" y="678574"/>
              <a:ext cx="197696" cy="197339"/>
            </a:xfrm>
            <a:custGeom>
              <a:avLst/>
              <a:gdLst/>
              <a:ahLst/>
              <a:cxnLst/>
              <a:rect l="0" t="0" r="0" b="0"/>
              <a:pathLst>
                <a:path w="197696" h="197339">
                  <a:moveTo>
                    <a:pt x="0" y="98669"/>
                  </a:moveTo>
                  <a:cubicBezTo>
                    <a:pt x="0" y="44172"/>
                    <a:pt x="44254" y="0"/>
                    <a:pt x="98842" y="0"/>
                  </a:cubicBezTo>
                  <a:cubicBezTo>
                    <a:pt x="153442" y="0"/>
                    <a:pt x="197696" y="44172"/>
                    <a:pt x="197696" y="98669"/>
                  </a:cubicBezTo>
                  <a:cubicBezTo>
                    <a:pt x="197696" y="98669"/>
                    <a:pt x="197696" y="98669"/>
                    <a:pt x="197696" y="98669"/>
                  </a:cubicBezTo>
                  <a:cubicBezTo>
                    <a:pt x="197696" y="153156"/>
                    <a:pt x="153442" y="197339"/>
                    <a:pt x="98854" y="197339"/>
                  </a:cubicBezTo>
                  <a:cubicBezTo>
                    <a:pt x="44254" y="197339"/>
                    <a:pt x="0" y="153156"/>
                    <a:pt x="0" y="98669"/>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 name="Rectangle 5">
              <a:extLst>
                <a:ext uri="{FF2B5EF4-FFF2-40B4-BE49-F238E27FC236}">
                  <a16:creationId xmlns:a16="http://schemas.microsoft.com/office/drawing/2014/main" id="{96F6890B-7F24-E65D-A653-61EFF9336257}"/>
                </a:ext>
              </a:extLst>
            </p:cNvPr>
            <p:cNvSpPr/>
            <p:nvPr/>
          </p:nvSpPr>
          <p:spPr>
            <a:xfrm>
              <a:off x="530641" y="736348"/>
              <a:ext cx="200135" cy="102087"/>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AND</a:t>
              </a:r>
              <a:endParaRPr lang="en-IN" sz="1100">
                <a:solidFill>
                  <a:srgbClr val="000000"/>
                </a:solidFill>
                <a:effectLst/>
                <a:latin typeface="Calibri" panose="020F0502020204030204" pitchFamily="34" charset="0"/>
                <a:ea typeface="Calibri" panose="020F0502020204030204" pitchFamily="34" charset="0"/>
              </a:endParaRPr>
            </a:p>
          </p:txBody>
        </p:sp>
        <p:sp>
          <p:nvSpPr>
            <p:cNvPr id="7" name="Shape 1471">
              <a:extLst>
                <a:ext uri="{FF2B5EF4-FFF2-40B4-BE49-F238E27FC236}">
                  <a16:creationId xmlns:a16="http://schemas.microsoft.com/office/drawing/2014/main" id="{4DA4DA4A-5C70-4A8E-0E9E-204804009F6F}"/>
                </a:ext>
              </a:extLst>
            </p:cNvPr>
            <p:cNvSpPr/>
            <p:nvPr/>
          </p:nvSpPr>
          <p:spPr>
            <a:xfrm>
              <a:off x="787423" y="399007"/>
              <a:ext cx="197707" cy="197339"/>
            </a:xfrm>
            <a:custGeom>
              <a:avLst/>
              <a:gdLst/>
              <a:ahLst/>
              <a:cxnLst/>
              <a:rect l="0" t="0" r="0" b="0"/>
              <a:pathLst>
                <a:path w="197707" h="197339">
                  <a:moveTo>
                    <a:pt x="0" y="98669"/>
                  </a:moveTo>
                  <a:cubicBezTo>
                    <a:pt x="0" y="44183"/>
                    <a:pt x="44254" y="0"/>
                    <a:pt x="98854" y="0"/>
                  </a:cubicBezTo>
                  <a:cubicBezTo>
                    <a:pt x="153453" y="0"/>
                    <a:pt x="197707" y="44171"/>
                    <a:pt x="197707" y="98669"/>
                  </a:cubicBezTo>
                  <a:cubicBezTo>
                    <a:pt x="197707" y="98669"/>
                    <a:pt x="197707" y="98669"/>
                    <a:pt x="197707" y="98669"/>
                  </a:cubicBezTo>
                  <a:cubicBezTo>
                    <a:pt x="197707" y="153167"/>
                    <a:pt x="153453" y="197339"/>
                    <a:pt x="98854" y="197339"/>
                  </a:cubicBezTo>
                  <a:cubicBezTo>
                    <a:pt x="44254" y="197339"/>
                    <a:pt x="0" y="153167"/>
                    <a:pt x="0" y="98669"/>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 name="Rectangle 7">
              <a:extLst>
                <a:ext uri="{FF2B5EF4-FFF2-40B4-BE49-F238E27FC236}">
                  <a16:creationId xmlns:a16="http://schemas.microsoft.com/office/drawing/2014/main" id="{E3D03912-121B-C662-6937-C26CCDDB0376}"/>
                </a:ext>
              </a:extLst>
            </p:cNvPr>
            <p:cNvSpPr/>
            <p:nvPr/>
          </p:nvSpPr>
          <p:spPr>
            <a:xfrm>
              <a:off x="837838" y="456781"/>
              <a:ext cx="128331" cy="102086"/>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OR</a:t>
              </a:r>
              <a:endParaRPr lang="en-IN" sz="1100">
                <a:solidFill>
                  <a:srgbClr val="000000"/>
                </a:solidFill>
                <a:effectLst/>
                <a:latin typeface="Calibri" panose="020F0502020204030204" pitchFamily="34" charset="0"/>
                <a:ea typeface="Calibri" panose="020F0502020204030204" pitchFamily="34" charset="0"/>
              </a:endParaRPr>
            </a:p>
          </p:txBody>
        </p:sp>
        <p:sp>
          <p:nvSpPr>
            <p:cNvPr id="9" name="Shape 1474">
              <a:extLst>
                <a:ext uri="{FF2B5EF4-FFF2-40B4-BE49-F238E27FC236}">
                  <a16:creationId xmlns:a16="http://schemas.microsoft.com/office/drawing/2014/main" id="{82474D8E-8900-CCD4-3D64-9935D6F82397}"/>
                </a:ext>
              </a:extLst>
            </p:cNvPr>
            <p:cNvSpPr/>
            <p:nvPr/>
          </p:nvSpPr>
          <p:spPr>
            <a:xfrm>
              <a:off x="342582" y="1007465"/>
              <a:ext cx="197707" cy="197339"/>
            </a:xfrm>
            <a:custGeom>
              <a:avLst/>
              <a:gdLst/>
              <a:ahLst/>
              <a:cxnLst/>
              <a:rect l="0" t="0" r="0" b="0"/>
              <a:pathLst>
                <a:path w="197707" h="197339">
                  <a:moveTo>
                    <a:pt x="0" y="98669"/>
                  </a:moveTo>
                  <a:cubicBezTo>
                    <a:pt x="0" y="44172"/>
                    <a:pt x="44266" y="0"/>
                    <a:pt x="98854" y="0"/>
                  </a:cubicBezTo>
                  <a:cubicBezTo>
                    <a:pt x="153453" y="0"/>
                    <a:pt x="197707" y="44172"/>
                    <a:pt x="197707" y="98669"/>
                  </a:cubicBezTo>
                  <a:cubicBezTo>
                    <a:pt x="197707" y="98669"/>
                    <a:pt x="197707" y="98669"/>
                    <a:pt x="197707" y="98669"/>
                  </a:cubicBezTo>
                  <a:cubicBezTo>
                    <a:pt x="197707" y="153167"/>
                    <a:pt x="153453" y="197339"/>
                    <a:pt x="98854" y="197339"/>
                  </a:cubicBezTo>
                  <a:cubicBezTo>
                    <a:pt x="44266" y="197339"/>
                    <a:pt x="0" y="153167"/>
                    <a:pt x="0" y="98669"/>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 name="Rectangle 9">
              <a:extLst>
                <a:ext uri="{FF2B5EF4-FFF2-40B4-BE49-F238E27FC236}">
                  <a16:creationId xmlns:a16="http://schemas.microsoft.com/office/drawing/2014/main" id="{F5AD5A3A-6A14-E4CD-169E-4CACCFC2BC4C}"/>
                </a:ext>
              </a:extLst>
            </p:cNvPr>
            <p:cNvSpPr/>
            <p:nvPr/>
          </p:nvSpPr>
          <p:spPr>
            <a:xfrm>
              <a:off x="365889" y="1065239"/>
              <a:ext cx="200135" cy="102087"/>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AND</a:t>
              </a:r>
              <a:endParaRPr lang="en-IN" sz="1100">
                <a:solidFill>
                  <a:srgbClr val="000000"/>
                </a:solidFill>
                <a:effectLst/>
                <a:latin typeface="Calibri" panose="020F0502020204030204" pitchFamily="34" charset="0"/>
                <a:ea typeface="Calibri" panose="020F0502020204030204" pitchFamily="34" charset="0"/>
              </a:endParaRPr>
            </a:p>
          </p:txBody>
        </p:sp>
        <p:sp>
          <p:nvSpPr>
            <p:cNvPr id="11" name="Shape 1477">
              <a:extLst>
                <a:ext uri="{FF2B5EF4-FFF2-40B4-BE49-F238E27FC236}">
                  <a16:creationId xmlns:a16="http://schemas.microsoft.com/office/drawing/2014/main" id="{205E68D3-6E5D-2F41-45D1-7E5C30091AF9}"/>
                </a:ext>
              </a:extLst>
            </p:cNvPr>
            <p:cNvSpPr/>
            <p:nvPr/>
          </p:nvSpPr>
          <p:spPr>
            <a:xfrm>
              <a:off x="1034557" y="678574"/>
              <a:ext cx="197684" cy="197339"/>
            </a:xfrm>
            <a:custGeom>
              <a:avLst/>
              <a:gdLst/>
              <a:ahLst/>
              <a:cxnLst/>
              <a:rect l="0" t="0" r="0" b="0"/>
              <a:pathLst>
                <a:path w="197684" h="197339">
                  <a:moveTo>
                    <a:pt x="0" y="98669"/>
                  </a:moveTo>
                  <a:cubicBezTo>
                    <a:pt x="0" y="44172"/>
                    <a:pt x="44254" y="0"/>
                    <a:pt x="98854" y="0"/>
                  </a:cubicBezTo>
                  <a:cubicBezTo>
                    <a:pt x="153395" y="0"/>
                    <a:pt x="197684" y="44172"/>
                    <a:pt x="197684" y="98669"/>
                  </a:cubicBezTo>
                  <a:cubicBezTo>
                    <a:pt x="197684" y="98669"/>
                    <a:pt x="197684" y="98669"/>
                    <a:pt x="197684" y="98669"/>
                  </a:cubicBezTo>
                  <a:cubicBezTo>
                    <a:pt x="197684" y="153156"/>
                    <a:pt x="153395" y="197339"/>
                    <a:pt x="98854" y="197339"/>
                  </a:cubicBezTo>
                  <a:cubicBezTo>
                    <a:pt x="44254" y="197339"/>
                    <a:pt x="0" y="153156"/>
                    <a:pt x="0" y="98669"/>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2" name="Rectangle 11">
              <a:extLst>
                <a:ext uri="{FF2B5EF4-FFF2-40B4-BE49-F238E27FC236}">
                  <a16:creationId xmlns:a16="http://schemas.microsoft.com/office/drawing/2014/main" id="{7AA62FAF-8021-DF58-A162-C7558DAD36B4}"/>
                </a:ext>
              </a:extLst>
            </p:cNvPr>
            <p:cNvSpPr/>
            <p:nvPr/>
          </p:nvSpPr>
          <p:spPr>
            <a:xfrm>
              <a:off x="1057852" y="736348"/>
              <a:ext cx="200135" cy="102087"/>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AND</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Shape 1480">
              <a:extLst>
                <a:ext uri="{FF2B5EF4-FFF2-40B4-BE49-F238E27FC236}">
                  <a16:creationId xmlns:a16="http://schemas.microsoft.com/office/drawing/2014/main" id="{E65F20D1-40FC-FC23-4CF4-B7FBADD7A6CC}"/>
                </a:ext>
              </a:extLst>
            </p:cNvPr>
            <p:cNvSpPr/>
            <p:nvPr/>
          </p:nvSpPr>
          <p:spPr>
            <a:xfrm>
              <a:off x="0" y="1388986"/>
              <a:ext cx="393148" cy="144714"/>
            </a:xfrm>
            <a:custGeom>
              <a:avLst/>
              <a:gdLst/>
              <a:ahLst/>
              <a:cxnLst/>
              <a:rect l="0" t="0" r="0" b="0"/>
              <a:pathLst>
                <a:path w="393148" h="144714">
                  <a:moveTo>
                    <a:pt x="72492" y="144714"/>
                  </a:moveTo>
                  <a:lnTo>
                    <a:pt x="320658" y="144714"/>
                  </a:lnTo>
                  <a:cubicBezTo>
                    <a:pt x="360692" y="144714"/>
                    <a:pt x="393148" y="112319"/>
                    <a:pt x="393148" y="72357"/>
                  </a:cubicBezTo>
                  <a:cubicBezTo>
                    <a:pt x="393148" y="32394"/>
                    <a:pt x="360692" y="0"/>
                    <a:pt x="320658" y="0"/>
                  </a:cubicBezTo>
                  <a:cubicBezTo>
                    <a:pt x="320658" y="0"/>
                    <a:pt x="320658" y="0"/>
                    <a:pt x="320658" y="0"/>
                  </a:cubicBezTo>
                  <a:lnTo>
                    <a:pt x="320658" y="0"/>
                  </a:lnTo>
                  <a:lnTo>
                    <a:pt x="72492" y="0"/>
                  </a:lnTo>
                  <a:cubicBezTo>
                    <a:pt x="32457" y="0"/>
                    <a:pt x="0" y="32394"/>
                    <a:pt x="0" y="72357"/>
                  </a:cubicBezTo>
                  <a:cubicBezTo>
                    <a:pt x="0" y="112319"/>
                    <a:pt x="32455" y="144714"/>
                    <a:pt x="72492" y="144714"/>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4" name="Rectangle 13">
              <a:extLst>
                <a:ext uri="{FF2B5EF4-FFF2-40B4-BE49-F238E27FC236}">
                  <a16:creationId xmlns:a16="http://schemas.microsoft.com/office/drawing/2014/main" id="{1D5D2CDA-8E09-CA52-C9EF-59AF1CE9ACEC}"/>
                </a:ext>
              </a:extLst>
            </p:cNvPr>
            <p:cNvSpPr/>
            <p:nvPr/>
          </p:nvSpPr>
          <p:spPr>
            <a:xfrm>
              <a:off x="91953" y="1420451"/>
              <a:ext cx="277189" cy="102087"/>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Friends</a:t>
              </a:r>
              <a:endParaRPr lang="en-IN" sz="1100">
                <a:solidFill>
                  <a:srgbClr val="000000"/>
                </a:solidFill>
                <a:effectLst/>
                <a:latin typeface="Calibri" panose="020F0502020204030204" pitchFamily="34" charset="0"/>
                <a:ea typeface="Calibri" panose="020F0502020204030204" pitchFamily="34" charset="0"/>
              </a:endParaRPr>
            </a:p>
          </p:txBody>
        </p:sp>
        <p:sp>
          <p:nvSpPr>
            <p:cNvPr id="15" name="Shape 1483">
              <a:extLst>
                <a:ext uri="{FF2B5EF4-FFF2-40B4-BE49-F238E27FC236}">
                  <a16:creationId xmlns:a16="http://schemas.microsoft.com/office/drawing/2014/main" id="{5C25B7E9-9965-3BDF-51CE-A2E8881B0E72}"/>
                </a:ext>
              </a:extLst>
            </p:cNvPr>
            <p:cNvSpPr/>
            <p:nvPr/>
          </p:nvSpPr>
          <p:spPr>
            <a:xfrm>
              <a:off x="575511" y="1171910"/>
              <a:ext cx="576638" cy="157879"/>
            </a:xfrm>
            <a:custGeom>
              <a:avLst/>
              <a:gdLst/>
              <a:ahLst/>
              <a:cxnLst/>
              <a:rect l="0" t="0" r="0" b="0"/>
              <a:pathLst>
                <a:path w="576638" h="157879">
                  <a:moveTo>
                    <a:pt x="79080" y="157879"/>
                  </a:moveTo>
                  <a:lnTo>
                    <a:pt x="497558" y="157879"/>
                  </a:lnTo>
                  <a:cubicBezTo>
                    <a:pt x="541231" y="157879"/>
                    <a:pt x="576638" y="122537"/>
                    <a:pt x="576638" y="78946"/>
                  </a:cubicBezTo>
                  <a:cubicBezTo>
                    <a:pt x="576638" y="35342"/>
                    <a:pt x="541231" y="0"/>
                    <a:pt x="497558" y="0"/>
                  </a:cubicBezTo>
                  <a:cubicBezTo>
                    <a:pt x="497558" y="0"/>
                    <a:pt x="497558" y="0"/>
                    <a:pt x="497558" y="0"/>
                  </a:cubicBezTo>
                  <a:lnTo>
                    <a:pt x="497558" y="0"/>
                  </a:lnTo>
                  <a:lnTo>
                    <a:pt x="79080" y="0"/>
                  </a:lnTo>
                  <a:cubicBezTo>
                    <a:pt x="35408" y="0"/>
                    <a:pt x="0" y="35342"/>
                    <a:pt x="0" y="78934"/>
                  </a:cubicBezTo>
                  <a:cubicBezTo>
                    <a:pt x="0" y="122537"/>
                    <a:pt x="35408" y="157879"/>
                    <a:pt x="79080" y="157879"/>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6" name="Rectangle 15">
              <a:extLst>
                <a:ext uri="{FF2B5EF4-FFF2-40B4-BE49-F238E27FC236}">
                  <a16:creationId xmlns:a16="http://schemas.microsoft.com/office/drawing/2014/main" id="{7F5DBC98-7AE9-8C30-BF00-1D210C85F15B}"/>
                </a:ext>
              </a:extLst>
            </p:cNvPr>
            <p:cNvSpPr/>
            <p:nvPr/>
          </p:nvSpPr>
          <p:spPr>
            <a:xfrm>
              <a:off x="638747" y="1196080"/>
              <a:ext cx="598165" cy="136526"/>
            </a:xfrm>
            <a:prstGeom prst="rect">
              <a:avLst/>
            </a:prstGeom>
            <a:ln>
              <a:noFill/>
            </a:ln>
          </p:spPr>
          <p:txBody>
            <a:bodyPr vert="horz" lIns="0" tIns="0" rIns="0" bIns="0" rtlCol="0">
              <a:noAutofit/>
            </a:bodyPr>
            <a:lstStyle/>
            <a:p>
              <a:pPr>
                <a:lnSpc>
                  <a:spcPct val="107000"/>
                </a:lnSpc>
                <a:spcAft>
                  <a:spcPts val="800"/>
                </a:spcAft>
              </a:pPr>
              <a:r>
                <a:rPr lang="en-IN" sz="750">
                  <a:solidFill>
                    <a:srgbClr val="000000"/>
                  </a:solidFill>
                  <a:effectLst/>
                  <a:latin typeface="Times New Roman" panose="02020603050405020304" pitchFamily="18" charset="0"/>
                  <a:ea typeface="Times New Roman" panose="02020603050405020304" pitchFamily="18" charset="0"/>
                </a:rPr>
                <a:t>intimatcy&gt;1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7" name="Shape 1486">
              <a:extLst>
                <a:ext uri="{FF2B5EF4-FFF2-40B4-BE49-F238E27FC236}">
                  <a16:creationId xmlns:a16="http://schemas.microsoft.com/office/drawing/2014/main" id="{3E59FA16-64A3-A6A1-905D-56E4587F1F31}"/>
                </a:ext>
              </a:extLst>
            </p:cNvPr>
            <p:cNvSpPr/>
            <p:nvPr/>
          </p:nvSpPr>
          <p:spPr>
            <a:xfrm>
              <a:off x="460185" y="1402143"/>
              <a:ext cx="280077" cy="131556"/>
            </a:xfrm>
            <a:custGeom>
              <a:avLst/>
              <a:gdLst/>
              <a:ahLst/>
              <a:cxnLst/>
              <a:rect l="0" t="0" r="0" b="0"/>
              <a:pathLst>
                <a:path w="280077" h="131556">
                  <a:moveTo>
                    <a:pt x="65899" y="131556"/>
                  </a:moveTo>
                  <a:lnTo>
                    <a:pt x="214179" y="131556"/>
                  </a:lnTo>
                  <a:cubicBezTo>
                    <a:pt x="250575" y="131556"/>
                    <a:pt x="280077" y="102106"/>
                    <a:pt x="280077" y="65778"/>
                  </a:cubicBezTo>
                  <a:cubicBezTo>
                    <a:pt x="280077" y="29448"/>
                    <a:pt x="250575" y="0"/>
                    <a:pt x="214179" y="0"/>
                  </a:cubicBezTo>
                  <a:cubicBezTo>
                    <a:pt x="214179" y="0"/>
                    <a:pt x="214179" y="0"/>
                    <a:pt x="214179" y="0"/>
                  </a:cubicBezTo>
                  <a:lnTo>
                    <a:pt x="214179" y="0"/>
                  </a:lnTo>
                  <a:lnTo>
                    <a:pt x="65899" y="0"/>
                  </a:lnTo>
                  <a:cubicBezTo>
                    <a:pt x="29502" y="0"/>
                    <a:pt x="0" y="29448"/>
                    <a:pt x="0" y="65777"/>
                  </a:cubicBezTo>
                  <a:cubicBezTo>
                    <a:pt x="0" y="102106"/>
                    <a:pt x="29502" y="131556"/>
                    <a:pt x="65899" y="131556"/>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8" name="Rectangle 17">
              <a:extLst>
                <a:ext uri="{FF2B5EF4-FFF2-40B4-BE49-F238E27FC236}">
                  <a16:creationId xmlns:a16="http://schemas.microsoft.com/office/drawing/2014/main" id="{62F3DB13-3270-98DF-D165-3BDCF254D77D}"/>
                </a:ext>
              </a:extLst>
            </p:cNvPr>
            <p:cNvSpPr/>
            <p:nvPr/>
          </p:nvSpPr>
          <p:spPr>
            <a:xfrm>
              <a:off x="509170" y="1427026"/>
              <a:ext cx="241218" cy="102086"/>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HuBei</a:t>
              </a:r>
              <a:endParaRPr lang="en-IN" sz="1100">
                <a:solidFill>
                  <a:srgbClr val="000000"/>
                </a:solidFill>
                <a:effectLst/>
                <a:latin typeface="Calibri" panose="020F0502020204030204" pitchFamily="34" charset="0"/>
                <a:ea typeface="Calibri" panose="020F0502020204030204" pitchFamily="34" charset="0"/>
              </a:endParaRPr>
            </a:p>
          </p:txBody>
        </p:sp>
        <p:sp>
          <p:nvSpPr>
            <p:cNvPr id="19" name="Shape 1489">
              <a:extLst>
                <a:ext uri="{FF2B5EF4-FFF2-40B4-BE49-F238E27FC236}">
                  <a16:creationId xmlns:a16="http://schemas.microsoft.com/office/drawing/2014/main" id="{34988754-AA71-20B5-2999-9BA82CB94B73}"/>
                </a:ext>
              </a:extLst>
            </p:cNvPr>
            <p:cNvSpPr/>
            <p:nvPr/>
          </p:nvSpPr>
          <p:spPr>
            <a:xfrm>
              <a:off x="1185046" y="988831"/>
              <a:ext cx="494268" cy="133745"/>
            </a:xfrm>
            <a:custGeom>
              <a:avLst/>
              <a:gdLst/>
              <a:ahLst/>
              <a:cxnLst/>
              <a:rect l="0" t="0" r="0" b="0"/>
              <a:pathLst>
                <a:path w="494268" h="133745">
                  <a:moveTo>
                    <a:pt x="67073" y="133745"/>
                  </a:moveTo>
                  <a:lnTo>
                    <a:pt x="427312" y="133745"/>
                  </a:lnTo>
                  <a:cubicBezTo>
                    <a:pt x="464277" y="133745"/>
                    <a:pt x="494268" y="103809"/>
                    <a:pt x="494268" y="66878"/>
                  </a:cubicBezTo>
                  <a:cubicBezTo>
                    <a:pt x="494268" y="29935"/>
                    <a:pt x="464277" y="0"/>
                    <a:pt x="427312" y="0"/>
                  </a:cubicBezTo>
                  <a:cubicBezTo>
                    <a:pt x="427312" y="0"/>
                    <a:pt x="427312" y="0"/>
                    <a:pt x="427312" y="0"/>
                  </a:cubicBezTo>
                  <a:lnTo>
                    <a:pt x="427312" y="0"/>
                  </a:lnTo>
                  <a:lnTo>
                    <a:pt x="67073" y="0"/>
                  </a:lnTo>
                  <a:cubicBezTo>
                    <a:pt x="30107" y="0"/>
                    <a:pt x="0" y="29935"/>
                    <a:pt x="0" y="66878"/>
                  </a:cubicBezTo>
                  <a:cubicBezTo>
                    <a:pt x="0" y="103809"/>
                    <a:pt x="30107" y="133745"/>
                    <a:pt x="67073" y="133745"/>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0" name="Rectangle 19">
              <a:extLst>
                <a:ext uri="{FF2B5EF4-FFF2-40B4-BE49-F238E27FC236}">
                  <a16:creationId xmlns:a16="http://schemas.microsoft.com/office/drawing/2014/main" id="{8F75E088-01BA-44FA-242F-4858320C5B67}"/>
                </a:ext>
              </a:extLst>
            </p:cNvPr>
            <p:cNvSpPr/>
            <p:nvPr/>
          </p:nvSpPr>
          <p:spPr>
            <a:xfrm>
              <a:off x="1274786" y="1000923"/>
              <a:ext cx="418529" cy="136526"/>
            </a:xfrm>
            <a:prstGeom prst="rect">
              <a:avLst/>
            </a:prstGeom>
            <a:ln>
              <a:noFill/>
            </a:ln>
          </p:spPr>
          <p:txBody>
            <a:bodyPr vert="horz" lIns="0" tIns="0" rIns="0" bIns="0" rtlCol="0">
              <a:noAutofit/>
            </a:bodyPr>
            <a:lstStyle/>
            <a:p>
              <a:pPr>
                <a:lnSpc>
                  <a:spcPct val="107000"/>
                </a:lnSpc>
                <a:spcAft>
                  <a:spcPts val="800"/>
                </a:spcAft>
              </a:pPr>
              <a:r>
                <a:rPr lang="en-IN" sz="750">
                  <a:solidFill>
                    <a:srgbClr val="000000"/>
                  </a:solidFill>
                  <a:effectLst/>
                  <a:latin typeface="Times New Roman" panose="02020603050405020304" pitchFamily="18" charset="0"/>
                  <a:ea typeface="Times New Roman" panose="02020603050405020304" pitchFamily="18" charset="0"/>
                </a:rPr>
                <a:t>relatives</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Shape 1492">
              <a:extLst>
                <a:ext uri="{FF2B5EF4-FFF2-40B4-BE49-F238E27FC236}">
                  <a16:creationId xmlns:a16="http://schemas.microsoft.com/office/drawing/2014/main" id="{F82CCA50-F650-3728-F0A6-C3B91EF02A6D}"/>
                </a:ext>
              </a:extLst>
            </p:cNvPr>
            <p:cNvSpPr/>
            <p:nvPr/>
          </p:nvSpPr>
          <p:spPr>
            <a:xfrm>
              <a:off x="822645" y="988831"/>
              <a:ext cx="294294" cy="133745"/>
            </a:xfrm>
            <a:custGeom>
              <a:avLst/>
              <a:gdLst/>
              <a:ahLst/>
              <a:cxnLst/>
              <a:rect l="0" t="0" r="0" b="0"/>
              <a:pathLst>
                <a:path w="294294" h="133745">
                  <a:moveTo>
                    <a:pt x="66991" y="133745"/>
                  </a:moveTo>
                  <a:lnTo>
                    <a:pt x="227291" y="133745"/>
                  </a:lnTo>
                  <a:cubicBezTo>
                    <a:pt x="264292" y="133745"/>
                    <a:pt x="294294" y="103809"/>
                    <a:pt x="294294" y="66878"/>
                  </a:cubicBezTo>
                  <a:cubicBezTo>
                    <a:pt x="294294" y="29935"/>
                    <a:pt x="264292" y="0"/>
                    <a:pt x="227291" y="0"/>
                  </a:cubicBezTo>
                  <a:cubicBezTo>
                    <a:pt x="227291" y="0"/>
                    <a:pt x="227291" y="0"/>
                    <a:pt x="227291" y="0"/>
                  </a:cubicBezTo>
                  <a:lnTo>
                    <a:pt x="227291" y="0"/>
                  </a:lnTo>
                  <a:lnTo>
                    <a:pt x="66991" y="0"/>
                  </a:lnTo>
                  <a:cubicBezTo>
                    <a:pt x="29991" y="0"/>
                    <a:pt x="0" y="29935"/>
                    <a:pt x="0" y="66878"/>
                  </a:cubicBezTo>
                  <a:cubicBezTo>
                    <a:pt x="0" y="103809"/>
                    <a:pt x="29991" y="133745"/>
                    <a:pt x="66991" y="133745"/>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2" name="Rectangle 21">
              <a:extLst>
                <a:ext uri="{FF2B5EF4-FFF2-40B4-BE49-F238E27FC236}">
                  <a16:creationId xmlns:a16="http://schemas.microsoft.com/office/drawing/2014/main" id="{CBE80B46-CCC7-1A43-23B2-2B3D65116771}"/>
                </a:ext>
              </a:extLst>
            </p:cNvPr>
            <p:cNvSpPr/>
            <p:nvPr/>
          </p:nvSpPr>
          <p:spPr>
            <a:xfrm>
              <a:off x="871676" y="1000923"/>
              <a:ext cx="260731" cy="136526"/>
            </a:xfrm>
            <a:prstGeom prst="rect">
              <a:avLst/>
            </a:prstGeom>
            <a:ln>
              <a:noFill/>
            </a:ln>
          </p:spPr>
          <p:txBody>
            <a:bodyPr vert="horz" lIns="0" tIns="0" rIns="0" bIns="0" rtlCol="0">
              <a:noAutofit/>
            </a:bodyPr>
            <a:lstStyle/>
            <a:p>
              <a:pPr>
                <a:lnSpc>
                  <a:spcPct val="107000"/>
                </a:lnSpc>
                <a:spcAft>
                  <a:spcPts val="800"/>
                </a:spcAft>
              </a:pPr>
              <a:r>
                <a:rPr lang="en-IN" sz="750">
                  <a:solidFill>
                    <a:srgbClr val="000000"/>
                  </a:solidFill>
                  <a:effectLst/>
                  <a:latin typeface="Times New Roman" panose="02020603050405020304" pitchFamily="18" charset="0"/>
                  <a:ea typeface="Times New Roman" panose="02020603050405020304" pitchFamily="18" charset="0"/>
                </a:rPr>
                <a:t>peers</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Shape 1494">
              <a:extLst>
                <a:ext uri="{FF2B5EF4-FFF2-40B4-BE49-F238E27FC236}">
                  <a16:creationId xmlns:a16="http://schemas.microsoft.com/office/drawing/2014/main" id="{6E5F06B1-D835-257E-2589-8EB59E3C6958}"/>
                </a:ext>
              </a:extLst>
            </p:cNvPr>
            <p:cNvSpPr/>
            <p:nvPr/>
          </p:nvSpPr>
          <p:spPr>
            <a:xfrm>
              <a:off x="606199" y="497676"/>
              <a:ext cx="181224" cy="180898"/>
            </a:xfrm>
            <a:custGeom>
              <a:avLst/>
              <a:gdLst/>
              <a:ahLst/>
              <a:cxnLst/>
              <a:rect l="0" t="0" r="0" b="0"/>
              <a:pathLst>
                <a:path w="181224" h="180898">
                  <a:moveTo>
                    <a:pt x="181224" y="0"/>
                  </a:moveTo>
                  <a:lnTo>
                    <a:pt x="0" y="180898"/>
                  </a:lnTo>
                  <a:lnTo>
                    <a:pt x="0" y="180898"/>
                  </a:lnTo>
                </a:path>
              </a:pathLst>
            </a:custGeom>
            <a:ln w="278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4" name="Shape 1495">
              <a:extLst>
                <a:ext uri="{FF2B5EF4-FFF2-40B4-BE49-F238E27FC236}">
                  <a16:creationId xmlns:a16="http://schemas.microsoft.com/office/drawing/2014/main" id="{D0C192FB-C555-3194-A19A-E5136CFBB814}"/>
                </a:ext>
              </a:extLst>
            </p:cNvPr>
            <p:cNvSpPr/>
            <p:nvPr/>
          </p:nvSpPr>
          <p:spPr>
            <a:xfrm>
              <a:off x="985130" y="497676"/>
              <a:ext cx="148280" cy="180898"/>
            </a:xfrm>
            <a:custGeom>
              <a:avLst/>
              <a:gdLst/>
              <a:ahLst/>
              <a:cxnLst/>
              <a:rect l="0" t="0" r="0" b="0"/>
              <a:pathLst>
                <a:path w="148280" h="180898">
                  <a:moveTo>
                    <a:pt x="0" y="0"/>
                  </a:moveTo>
                  <a:lnTo>
                    <a:pt x="148280" y="180898"/>
                  </a:lnTo>
                  <a:lnTo>
                    <a:pt x="148280" y="180898"/>
                  </a:lnTo>
                </a:path>
              </a:pathLst>
            </a:custGeom>
            <a:ln w="278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5" name="Shape 1496">
              <a:extLst>
                <a:ext uri="{FF2B5EF4-FFF2-40B4-BE49-F238E27FC236}">
                  <a16:creationId xmlns:a16="http://schemas.microsoft.com/office/drawing/2014/main" id="{1D9EF630-6647-5423-9811-5E37D6E7599B}"/>
                </a:ext>
              </a:extLst>
            </p:cNvPr>
            <p:cNvSpPr/>
            <p:nvPr/>
          </p:nvSpPr>
          <p:spPr>
            <a:xfrm>
              <a:off x="1133411" y="875913"/>
              <a:ext cx="298769" cy="112918"/>
            </a:xfrm>
            <a:custGeom>
              <a:avLst/>
              <a:gdLst/>
              <a:ahLst/>
              <a:cxnLst/>
              <a:rect l="0" t="0" r="0" b="0"/>
              <a:pathLst>
                <a:path w="298769" h="112918">
                  <a:moveTo>
                    <a:pt x="0" y="0"/>
                  </a:moveTo>
                  <a:lnTo>
                    <a:pt x="298769" y="112918"/>
                  </a:lnTo>
                  <a:lnTo>
                    <a:pt x="298769" y="112918"/>
                  </a:lnTo>
                </a:path>
              </a:pathLst>
            </a:custGeom>
            <a:ln w="278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6" name="Shape 1497">
              <a:extLst>
                <a:ext uri="{FF2B5EF4-FFF2-40B4-BE49-F238E27FC236}">
                  <a16:creationId xmlns:a16="http://schemas.microsoft.com/office/drawing/2014/main" id="{C449B819-382F-6B0C-1E30-2670D6F4EE0B}"/>
                </a:ext>
              </a:extLst>
            </p:cNvPr>
            <p:cNvSpPr/>
            <p:nvPr/>
          </p:nvSpPr>
          <p:spPr>
            <a:xfrm>
              <a:off x="969786" y="875913"/>
              <a:ext cx="163625" cy="112918"/>
            </a:xfrm>
            <a:custGeom>
              <a:avLst/>
              <a:gdLst/>
              <a:ahLst/>
              <a:cxnLst/>
              <a:rect l="0" t="0" r="0" b="0"/>
              <a:pathLst>
                <a:path w="163625" h="112918">
                  <a:moveTo>
                    <a:pt x="163625" y="0"/>
                  </a:moveTo>
                  <a:lnTo>
                    <a:pt x="0" y="112918"/>
                  </a:lnTo>
                  <a:lnTo>
                    <a:pt x="0" y="112918"/>
                  </a:lnTo>
                </a:path>
              </a:pathLst>
            </a:custGeom>
            <a:ln w="278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7" name="Shape 1498">
              <a:extLst>
                <a:ext uri="{FF2B5EF4-FFF2-40B4-BE49-F238E27FC236}">
                  <a16:creationId xmlns:a16="http://schemas.microsoft.com/office/drawing/2014/main" id="{581F5BDB-A7AC-FAA1-D220-6A6E5976B33D}"/>
                </a:ext>
              </a:extLst>
            </p:cNvPr>
            <p:cNvSpPr/>
            <p:nvPr/>
          </p:nvSpPr>
          <p:spPr>
            <a:xfrm>
              <a:off x="606199" y="875913"/>
              <a:ext cx="257631" cy="295997"/>
            </a:xfrm>
            <a:custGeom>
              <a:avLst/>
              <a:gdLst/>
              <a:ahLst/>
              <a:cxnLst/>
              <a:rect l="0" t="0" r="0" b="0"/>
              <a:pathLst>
                <a:path w="257631" h="295997">
                  <a:moveTo>
                    <a:pt x="0" y="0"/>
                  </a:moveTo>
                  <a:lnTo>
                    <a:pt x="257631" y="295997"/>
                  </a:lnTo>
                  <a:lnTo>
                    <a:pt x="257631" y="295997"/>
                  </a:lnTo>
                </a:path>
              </a:pathLst>
            </a:custGeom>
            <a:ln w="278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8" name="Shape 1499">
              <a:extLst>
                <a:ext uri="{FF2B5EF4-FFF2-40B4-BE49-F238E27FC236}">
                  <a16:creationId xmlns:a16="http://schemas.microsoft.com/office/drawing/2014/main" id="{F8C5823A-C22B-5A03-B5E3-5C10BDCECC3F}"/>
                </a:ext>
              </a:extLst>
            </p:cNvPr>
            <p:cNvSpPr/>
            <p:nvPr/>
          </p:nvSpPr>
          <p:spPr>
            <a:xfrm>
              <a:off x="441435" y="875913"/>
              <a:ext cx="164764" cy="131552"/>
            </a:xfrm>
            <a:custGeom>
              <a:avLst/>
              <a:gdLst/>
              <a:ahLst/>
              <a:cxnLst/>
              <a:rect l="0" t="0" r="0" b="0"/>
              <a:pathLst>
                <a:path w="164764" h="131552">
                  <a:moveTo>
                    <a:pt x="164764" y="0"/>
                  </a:moveTo>
                  <a:lnTo>
                    <a:pt x="0" y="131552"/>
                  </a:lnTo>
                  <a:lnTo>
                    <a:pt x="0" y="131552"/>
                  </a:lnTo>
                </a:path>
              </a:pathLst>
            </a:custGeom>
            <a:ln w="278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9" name="Shape 1500">
              <a:extLst>
                <a:ext uri="{FF2B5EF4-FFF2-40B4-BE49-F238E27FC236}">
                  <a16:creationId xmlns:a16="http://schemas.microsoft.com/office/drawing/2014/main" id="{3D025448-7C91-A88F-85B7-9EE6FEC5E0E4}"/>
                </a:ext>
              </a:extLst>
            </p:cNvPr>
            <p:cNvSpPr/>
            <p:nvPr/>
          </p:nvSpPr>
          <p:spPr>
            <a:xfrm>
              <a:off x="196568" y="1204804"/>
              <a:ext cx="244867" cy="184182"/>
            </a:xfrm>
            <a:custGeom>
              <a:avLst/>
              <a:gdLst/>
              <a:ahLst/>
              <a:cxnLst/>
              <a:rect l="0" t="0" r="0" b="0"/>
              <a:pathLst>
                <a:path w="244867" h="184182">
                  <a:moveTo>
                    <a:pt x="244867" y="0"/>
                  </a:moveTo>
                  <a:lnTo>
                    <a:pt x="0" y="184182"/>
                  </a:lnTo>
                  <a:lnTo>
                    <a:pt x="0" y="184182"/>
                  </a:lnTo>
                </a:path>
              </a:pathLst>
            </a:custGeom>
            <a:ln w="278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0" name="Shape 1501">
              <a:extLst>
                <a:ext uri="{FF2B5EF4-FFF2-40B4-BE49-F238E27FC236}">
                  <a16:creationId xmlns:a16="http://schemas.microsoft.com/office/drawing/2014/main" id="{68579DA5-78F7-1DAC-1722-D60AD753295D}"/>
                </a:ext>
              </a:extLst>
            </p:cNvPr>
            <p:cNvSpPr/>
            <p:nvPr/>
          </p:nvSpPr>
          <p:spPr>
            <a:xfrm>
              <a:off x="441435" y="1204804"/>
              <a:ext cx="158789" cy="197339"/>
            </a:xfrm>
            <a:custGeom>
              <a:avLst/>
              <a:gdLst/>
              <a:ahLst/>
              <a:cxnLst/>
              <a:rect l="0" t="0" r="0" b="0"/>
              <a:pathLst>
                <a:path w="158789" h="197339">
                  <a:moveTo>
                    <a:pt x="0" y="0"/>
                  </a:moveTo>
                  <a:lnTo>
                    <a:pt x="158789" y="197339"/>
                  </a:lnTo>
                  <a:lnTo>
                    <a:pt x="158789" y="197339"/>
                  </a:lnTo>
                </a:path>
              </a:pathLst>
            </a:custGeom>
            <a:ln w="278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1" name="Shape 1503">
              <a:extLst>
                <a:ext uri="{FF2B5EF4-FFF2-40B4-BE49-F238E27FC236}">
                  <a16:creationId xmlns:a16="http://schemas.microsoft.com/office/drawing/2014/main" id="{DA7D443A-12F5-CE5F-E852-407F507AF01A}"/>
                </a:ext>
              </a:extLst>
            </p:cNvPr>
            <p:cNvSpPr/>
            <p:nvPr/>
          </p:nvSpPr>
          <p:spPr>
            <a:xfrm>
              <a:off x="1201553" y="394609"/>
              <a:ext cx="197731" cy="131575"/>
            </a:xfrm>
            <a:custGeom>
              <a:avLst/>
              <a:gdLst/>
              <a:ahLst/>
              <a:cxnLst/>
              <a:rect l="0" t="0" r="0" b="0"/>
              <a:pathLst>
                <a:path w="197731" h="131575">
                  <a:moveTo>
                    <a:pt x="49404" y="131575"/>
                  </a:moveTo>
                  <a:lnTo>
                    <a:pt x="148327" y="131575"/>
                  </a:lnTo>
                  <a:cubicBezTo>
                    <a:pt x="175644" y="131575"/>
                    <a:pt x="197731" y="102127"/>
                    <a:pt x="197731" y="65799"/>
                  </a:cubicBezTo>
                  <a:cubicBezTo>
                    <a:pt x="197731" y="29459"/>
                    <a:pt x="175644" y="0"/>
                    <a:pt x="148327" y="0"/>
                  </a:cubicBezTo>
                  <a:cubicBezTo>
                    <a:pt x="148327" y="0"/>
                    <a:pt x="148327" y="0"/>
                    <a:pt x="148327" y="0"/>
                  </a:cubicBezTo>
                  <a:lnTo>
                    <a:pt x="148327" y="0"/>
                  </a:lnTo>
                  <a:lnTo>
                    <a:pt x="49404" y="0"/>
                  </a:lnTo>
                  <a:cubicBezTo>
                    <a:pt x="22203" y="0"/>
                    <a:pt x="0" y="29459"/>
                    <a:pt x="0" y="65787"/>
                  </a:cubicBezTo>
                  <a:cubicBezTo>
                    <a:pt x="0" y="102127"/>
                    <a:pt x="22203" y="131575"/>
                    <a:pt x="49404" y="131575"/>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2" name="Rectangle 31">
              <a:extLst>
                <a:ext uri="{FF2B5EF4-FFF2-40B4-BE49-F238E27FC236}">
                  <a16:creationId xmlns:a16="http://schemas.microsoft.com/office/drawing/2014/main" id="{D1C23C2E-8617-CAE5-BD47-387B244AD84D}"/>
                </a:ext>
              </a:extLst>
            </p:cNvPr>
            <p:cNvSpPr/>
            <p:nvPr/>
          </p:nvSpPr>
          <p:spPr>
            <a:xfrm>
              <a:off x="1243633" y="405622"/>
              <a:ext cx="150990" cy="136526"/>
            </a:xfrm>
            <a:prstGeom prst="rect">
              <a:avLst/>
            </a:prstGeom>
            <a:ln>
              <a:noFill/>
            </a:ln>
          </p:spPr>
          <p:txBody>
            <a:bodyPr vert="horz" lIns="0" tIns="0" rIns="0" bIns="0" rtlCol="0">
              <a:noAutofit/>
            </a:bodyPr>
            <a:lstStyle/>
            <a:p>
              <a:pPr>
                <a:lnSpc>
                  <a:spcPct val="107000"/>
                </a:lnSpc>
                <a:spcAft>
                  <a:spcPts val="800"/>
                </a:spcAft>
              </a:pPr>
              <a:r>
                <a:rPr lang="en-IN" sz="750">
                  <a:solidFill>
                    <a:srgbClr val="000000"/>
                  </a:solidFill>
                  <a:effectLst/>
                  <a:latin typeface="Times New Roman" panose="02020603050405020304" pitchFamily="18" charset="0"/>
                  <a:ea typeface="Times New Roman" panose="02020603050405020304" pitchFamily="18" charset="0"/>
                </a:rPr>
                <a:t>Av</a:t>
              </a:r>
              <a:endParaRPr lang="en-IN" sz="1100">
                <a:solidFill>
                  <a:srgbClr val="000000"/>
                </a:solidFill>
                <a:effectLst/>
                <a:latin typeface="Calibri" panose="020F0502020204030204" pitchFamily="34" charset="0"/>
                <a:ea typeface="Calibri" panose="020F0502020204030204" pitchFamily="34" charset="0"/>
              </a:endParaRPr>
            </a:p>
          </p:txBody>
        </p:sp>
        <p:sp>
          <p:nvSpPr>
            <p:cNvPr id="33" name="Shape 1505">
              <a:extLst>
                <a:ext uri="{FF2B5EF4-FFF2-40B4-BE49-F238E27FC236}">
                  <a16:creationId xmlns:a16="http://schemas.microsoft.com/office/drawing/2014/main" id="{8CEDD1C4-9775-F166-42F6-5AC3D6F5D38B}"/>
                </a:ext>
              </a:extLst>
            </p:cNvPr>
            <p:cNvSpPr/>
            <p:nvPr/>
          </p:nvSpPr>
          <p:spPr>
            <a:xfrm>
              <a:off x="1003869" y="197247"/>
              <a:ext cx="197684" cy="197362"/>
            </a:xfrm>
            <a:custGeom>
              <a:avLst/>
              <a:gdLst/>
              <a:ahLst/>
              <a:cxnLst/>
              <a:rect l="0" t="0" r="0" b="0"/>
              <a:pathLst>
                <a:path w="197684" h="197362">
                  <a:moveTo>
                    <a:pt x="98854" y="0"/>
                  </a:moveTo>
                  <a:cubicBezTo>
                    <a:pt x="153395" y="0"/>
                    <a:pt x="197684" y="44207"/>
                    <a:pt x="197684" y="98739"/>
                  </a:cubicBezTo>
                  <a:cubicBezTo>
                    <a:pt x="197684" y="153156"/>
                    <a:pt x="153395" y="197362"/>
                    <a:pt x="98854" y="197362"/>
                  </a:cubicBezTo>
                  <a:cubicBezTo>
                    <a:pt x="44266" y="197362"/>
                    <a:pt x="0" y="153156"/>
                    <a:pt x="0" y="98739"/>
                  </a:cubicBezTo>
                  <a:cubicBezTo>
                    <a:pt x="0" y="44207"/>
                    <a:pt x="44266" y="0"/>
                    <a:pt x="98854"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34" name="Shape 1506">
              <a:extLst>
                <a:ext uri="{FF2B5EF4-FFF2-40B4-BE49-F238E27FC236}">
                  <a16:creationId xmlns:a16="http://schemas.microsoft.com/office/drawing/2014/main" id="{B8EFF0EF-5FE5-AD71-BA5E-23D0707C7776}"/>
                </a:ext>
              </a:extLst>
            </p:cNvPr>
            <p:cNvSpPr/>
            <p:nvPr/>
          </p:nvSpPr>
          <p:spPr>
            <a:xfrm>
              <a:off x="1003869" y="197247"/>
              <a:ext cx="197684" cy="197362"/>
            </a:xfrm>
            <a:custGeom>
              <a:avLst/>
              <a:gdLst/>
              <a:ahLst/>
              <a:cxnLst/>
              <a:rect l="0" t="0" r="0" b="0"/>
              <a:pathLst>
                <a:path w="197684" h="197362">
                  <a:moveTo>
                    <a:pt x="0" y="98739"/>
                  </a:moveTo>
                  <a:cubicBezTo>
                    <a:pt x="0" y="44207"/>
                    <a:pt x="44266" y="0"/>
                    <a:pt x="98854" y="0"/>
                  </a:cubicBezTo>
                  <a:cubicBezTo>
                    <a:pt x="153395" y="0"/>
                    <a:pt x="197684" y="44207"/>
                    <a:pt x="197684" y="98739"/>
                  </a:cubicBezTo>
                  <a:cubicBezTo>
                    <a:pt x="197684" y="98739"/>
                    <a:pt x="197684" y="98739"/>
                    <a:pt x="197684" y="98739"/>
                  </a:cubicBezTo>
                  <a:cubicBezTo>
                    <a:pt x="197684" y="153156"/>
                    <a:pt x="153395" y="197362"/>
                    <a:pt x="98854" y="197362"/>
                  </a:cubicBezTo>
                  <a:cubicBezTo>
                    <a:pt x="44266" y="197362"/>
                    <a:pt x="0" y="153156"/>
                    <a:pt x="0" y="98739"/>
                  </a:cubicBezTo>
                  <a:close/>
                </a:path>
              </a:pathLst>
            </a:custGeom>
            <a:ln w="278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5" name="Rectangle 34">
              <a:extLst>
                <a:ext uri="{FF2B5EF4-FFF2-40B4-BE49-F238E27FC236}">
                  <a16:creationId xmlns:a16="http://schemas.microsoft.com/office/drawing/2014/main" id="{028AD26F-821E-129B-C8EC-705C2C3BA0DD}"/>
                </a:ext>
              </a:extLst>
            </p:cNvPr>
            <p:cNvSpPr/>
            <p:nvPr/>
          </p:nvSpPr>
          <p:spPr>
            <a:xfrm>
              <a:off x="1027176" y="255091"/>
              <a:ext cx="200135" cy="102087"/>
            </a:xfrm>
            <a:prstGeom prst="rect">
              <a:avLst/>
            </a:prstGeom>
            <a:ln>
              <a:noFill/>
            </a:ln>
          </p:spPr>
          <p:txBody>
            <a:bodyPr vert="horz" lIns="0" tIns="0" rIns="0" bIns="0" rtlCol="0">
              <a:noAutofit/>
            </a:bodyPr>
            <a:lstStyle/>
            <a:p>
              <a:pPr>
                <a:lnSpc>
                  <a:spcPct val="107000"/>
                </a:lnSpc>
                <a:spcAft>
                  <a:spcPts val="800"/>
                </a:spcAft>
              </a:pPr>
              <a:r>
                <a:rPr lang="en-IN" sz="550">
                  <a:solidFill>
                    <a:srgbClr val="000000"/>
                  </a:solidFill>
                  <a:effectLst/>
                  <a:latin typeface="Times New Roman" panose="02020603050405020304" pitchFamily="18" charset="0"/>
                  <a:ea typeface="Times New Roman" panose="02020603050405020304" pitchFamily="18" charset="0"/>
                </a:rPr>
                <a:t>AND</a:t>
              </a:r>
              <a:endParaRPr lang="en-IN" sz="1100">
                <a:solidFill>
                  <a:srgbClr val="000000"/>
                </a:solidFill>
                <a:effectLst/>
                <a:latin typeface="Calibri" panose="020F0502020204030204" pitchFamily="34" charset="0"/>
                <a:ea typeface="Calibri" panose="020F0502020204030204" pitchFamily="34" charset="0"/>
              </a:endParaRPr>
            </a:p>
          </p:txBody>
        </p:sp>
        <p:sp>
          <p:nvSpPr>
            <p:cNvPr id="36" name="Shape 1508">
              <a:extLst>
                <a:ext uri="{FF2B5EF4-FFF2-40B4-BE49-F238E27FC236}">
                  <a16:creationId xmlns:a16="http://schemas.microsoft.com/office/drawing/2014/main" id="{AF4D66DC-9F53-435C-2B8C-7011D532148C}"/>
                </a:ext>
              </a:extLst>
            </p:cNvPr>
            <p:cNvSpPr/>
            <p:nvPr/>
          </p:nvSpPr>
          <p:spPr>
            <a:xfrm>
              <a:off x="886277" y="295986"/>
              <a:ext cx="117592" cy="103021"/>
            </a:xfrm>
            <a:custGeom>
              <a:avLst/>
              <a:gdLst/>
              <a:ahLst/>
              <a:cxnLst/>
              <a:rect l="0" t="0" r="0" b="0"/>
              <a:pathLst>
                <a:path w="117592" h="103021">
                  <a:moveTo>
                    <a:pt x="117592" y="0"/>
                  </a:moveTo>
                  <a:lnTo>
                    <a:pt x="0" y="103021"/>
                  </a:lnTo>
                  <a:lnTo>
                    <a:pt x="0" y="103021"/>
                  </a:lnTo>
                </a:path>
              </a:pathLst>
            </a:custGeom>
            <a:ln w="278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7" name="Shape 1509">
              <a:extLst>
                <a:ext uri="{FF2B5EF4-FFF2-40B4-BE49-F238E27FC236}">
                  <a16:creationId xmlns:a16="http://schemas.microsoft.com/office/drawing/2014/main" id="{2723C2C8-C264-31C8-74EF-4007FE78C2BE}"/>
                </a:ext>
              </a:extLst>
            </p:cNvPr>
            <p:cNvSpPr/>
            <p:nvPr/>
          </p:nvSpPr>
          <p:spPr>
            <a:xfrm>
              <a:off x="1201553" y="295986"/>
              <a:ext cx="98923" cy="98623"/>
            </a:xfrm>
            <a:custGeom>
              <a:avLst/>
              <a:gdLst/>
              <a:ahLst/>
              <a:cxnLst/>
              <a:rect l="0" t="0" r="0" b="0"/>
              <a:pathLst>
                <a:path w="98923" h="98623">
                  <a:moveTo>
                    <a:pt x="0" y="0"/>
                  </a:moveTo>
                  <a:lnTo>
                    <a:pt x="98923" y="98623"/>
                  </a:lnTo>
                  <a:lnTo>
                    <a:pt x="98923" y="98623"/>
                  </a:lnTo>
                </a:path>
              </a:pathLst>
            </a:custGeom>
            <a:ln w="278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8" name="Rectangle 37">
              <a:extLst>
                <a:ext uri="{FF2B5EF4-FFF2-40B4-BE49-F238E27FC236}">
                  <a16:creationId xmlns:a16="http://schemas.microsoft.com/office/drawing/2014/main" id="{B33B8D8D-EC99-14BB-33F3-6BBE41B2DC9F}"/>
                </a:ext>
              </a:extLst>
            </p:cNvPr>
            <p:cNvSpPr/>
            <p:nvPr/>
          </p:nvSpPr>
          <p:spPr>
            <a:xfrm>
              <a:off x="456547" y="276643"/>
              <a:ext cx="163214" cy="170965"/>
            </a:xfrm>
            <a:prstGeom prst="rect">
              <a:avLst/>
            </a:prstGeom>
            <a:ln>
              <a:noFill/>
            </a:ln>
          </p:spPr>
          <p:txBody>
            <a:bodyPr vert="horz" lIns="0" tIns="0" rIns="0" bIns="0" rtlCol="0">
              <a:noAutofit/>
            </a:bodyPr>
            <a:lstStyle/>
            <a:p>
              <a:pP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rPr>
                <a:t>Ta</a:t>
              </a:r>
              <a:endParaRPr lang="en-IN"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D45D56D6-4FAC-1BC6-71C7-E71E2F4E7F94}"/>
                </a:ext>
              </a:extLst>
            </p:cNvPr>
            <p:cNvSpPr/>
            <p:nvPr/>
          </p:nvSpPr>
          <p:spPr>
            <a:xfrm>
              <a:off x="1507737" y="251932"/>
              <a:ext cx="171902" cy="170965"/>
            </a:xfrm>
            <a:prstGeom prst="rect">
              <a:avLst/>
            </a:prstGeom>
            <a:ln>
              <a:noFill/>
            </a:ln>
          </p:spPr>
          <p:txBody>
            <a:bodyPr vert="horz" lIns="0" tIns="0" rIns="0" bIns="0" rtlCol="0">
              <a:noAutofit/>
            </a:bodyPr>
            <a:lstStyle/>
            <a:p>
              <a:pPr>
                <a:lnSpc>
                  <a:spcPct val="107000"/>
                </a:lnSpc>
                <a:spcAft>
                  <a:spcPts val="800"/>
                </a:spcAft>
              </a:pPr>
              <a:r>
                <a:rPr lang="en-IN" sz="900">
                  <a:solidFill>
                    <a:srgbClr val="000000"/>
                  </a:solidFill>
                  <a:effectLst/>
                  <a:latin typeface="Times New Roman" panose="02020603050405020304" pitchFamily="18" charset="0"/>
                  <a:ea typeface="Times New Roman" panose="02020603050405020304" pitchFamily="18" charset="0"/>
                </a:rPr>
                <a:t>Tv</a:t>
              </a:r>
              <a:endParaRPr lang="en-IN" sz="1100">
                <a:solidFill>
                  <a:srgbClr val="000000"/>
                </a:solidFill>
                <a:effectLst/>
                <a:latin typeface="Calibri" panose="020F0502020204030204" pitchFamily="34" charset="0"/>
                <a:ea typeface="Calibri" panose="020F0502020204030204" pitchFamily="34" charset="0"/>
              </a:endParaRPr>
            </a:p>
          </p:txBody>
        </p:sp>
        <p:sp>
          <p:nvSpPr>
            <p:cNvPr id="40" name="Shape 1512">
              <a:extLst>
                <a:ext uri="{FF2B5EF4-FFF2-40B4-BE49-F238E27FC236}">
                  <a16:creationId xmlns:a16="http://schemas.microsoft.com/office/drawing/2014/main" id="{15912CD4-523D-41EC-9666-66B1134EA694}"/>
                </a:ext>
              </a:extLst>
            </p:cNvPr>
            <p:cNvSpPr/>
            <p:nvPr/>
          </p:nvSpPr>
          <p:spPr>
            <a:xfrm>
              <a:off x="575511" y="0"/>
              <a:ext cx="906189" cy="904409"/>
            </a:xfrm>
            <a:custGeom>
              <a:avLst/>
              <a:gdLst/>
              <a:ahLst/>
              <a:cxnLst/>
              <a:rect l="0" t="0" r="0" b="0"/>
              <a:pathLst>
                <a:path w="906189" h="904409">
                  <a:moveTo>
                    <a:pt x="0" y="0"/>
                  </a:moveTo>
                  <a:lnTo>
                    <a:pt x="906189" y="904409"/>
                  </a:lnTo>
                  <a:lnTo>
                    <a:pt x="906189" y="904409"/>
                  </a:lnTo>
                </a:path>
              </a:pathLst>
            </a:custGeom>
            <a:ln w="2784" cap="rnd">
              <a:custDash>
                <a:ds d="153466" sp="109624"/>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1" name="Rectangle 40">
              <a:extLst>
                <a:ext uri="{FF2B5EF4-FFF2-40B4-BE49-F238E27FC236}">
                  <a16:creationId xmlns:a16="http://schemas.microsoft.com/office/drawing/2014/main" id="{13EED707-AF6E-DC7A-0234-5A7CE4E851AA}"/>
                </a:ext>
              </a:extLst>
            </p:cNvPr>
            <p:cNvSpPr/>
            <p:nvPr/>
          </p:nvSpPr>
          <p:spPr>
            <a:xfrm>
              <a:off x="1726319" y="1470633"/>
              <a:ext cx="40032" cy="165131"/>
            </a:xfrm>
            <a:prstGeom prst="rect">
              <a:avLst/>
            </a:prstGeom>
            <a:ln>
              <a:noFill/>
            </a:ln>
          </p:spPr>
          <p:txBody>
            <a:bodyPr vert="horz" lIns="0" tIns="0" rIns="0" bIns="0" rtlCol="0">
              <a:noAutofit/>
            </a:bodyPr>
            <a:lstStyle/>
            <a:p>
              <a:pPr>
                <a:lnSpc>
                  <a:spcPct val="107000"/>
                </a:lnSpc>
                <a:spcAft>
                  <a:spcPts val="800"/>
                </a:spcAft>
              </a:pPr>
              <a:r>
                <a:rPr lang="en-IN" sz="95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413418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858F-6A41-7D2F-1031-FACB8620A60C}"/>
              </a:ext>
            </a:extLst>
          </p:cNvPr>
          <p:cNvSpPr>
            <a:spLocks noGrp="1"/>
          </p:cNvSpPr>
          <p:nvPr>
            <p:ph type="title"/>
          </p:nvPr>
        </p:nvSpPr>
        <p:spPr/>
        <p:txBody>
          <a:bodyPr>
            <a:normAutofit/>
          </a:bodyPr>
          <a:lstStyle/>
          <a:p>
            <a:r>
              <a:rPr lang="en-IN" sz="3200" b="1" dirty="0">
                <a:solidFill>
                  <a:srgbClr val="000000"/>
                </a:solidFill>
                <a:effectLst/>
                <a:latin typeface="Arial" panose="020B0604020202020204" pitchFamily="34" charset="0"/>
                <a:ea typeface="Arial" panose="020B0604020202020204" pitchFamily="34" charset="0"/>
              </a:rPr>
              <a:t>A sample attribute description field of data user</a:t>
            </a:r>
            <a:endParaRPr lang="en-IN" sz="3200" b="1" dirty="0"/>
          </a:p>
        </p:txBody>
      </p:sp>
      <p:sp>
        <p:nvSpPr>
          <p:cNvPr id="3" name="Content Placeholder 2">
            <a:extLst>
              <a:ext uri="{FF2B5EF4-FFF2-40B4-BE49-F238E27FC236}">
                <a16:creationId xmlns:a16="http://schemas.microsoft.com/office/drawing/2014/main" id="{9E784EA4-E1BF-1865-D6D5-9798FFBBB5E9}"/>
              </a:ext>
            </a:extLst>
          </p:cNvPr>
          <p:cNvSpPr>
            <a:spLocks noGrp="1"/>
          </p:cNvSpPr>
          <p:nvPr>
            <p:ph idx="1"/>
          </p:nvPr>
        </p:nvSpPr>
        <p:spPr/>
        <p:txBody>
          <a:bodyPr/>
          <a:lstStyle/>
          <a:p>
            <a:pPr marL="0" indent="0">
              <a:buNone/>
            </a:pPr>
            <a:r>
              <a:rPr lang="en-IN" dirty="0"/>
              <a:t> </a:t>
            </a:r>
          </a:p>
        </p:txBody>
      </p:sp>
      <p:grpSp>
        <p:nvGrpSpPr>
          <p:cNvPr id="4" name="Group 3">
            <a:extLst>
              <a:ext uri="{FF2B5EF4-FFF2-40B4-BE49-F238E27FC236}">
                <a16:creationId xmlns:a16="http://schemas.microsoft.com/office/drawing/2014/main" id="{30FEE5B9-2E75-2543-0B78-60F11BEDCBBD}"/>
              </a:ext>
            </a:extLst>
          </p:cNvPr>
          <p:cNvGrpSpPr/>
          <p:nvPr/>
        </p:nvGrpSpPr>
        <p:grpSpPr>
          <a:xfrm>
            <a:off x="3830596" y="2504303"/>
            <a:ext cx="3855308" cy="1919416"/>
            <a:chOff x="0" y="0"/>
            <a:chExt cx="1776399" cy="619769"/>
          </a:xfrm>
        </p:grpSpPr>
        <p:sp>
          <p:nvSpPr>
            <p:cNvPr id="5" name="Shape 2852">
              <a:extLst>
                <a:ext uri="{FF2B5EF4-FFF2-40B4-BE49-F238E27FC236}">
                  <a16:creationId xmlns:a16="http://schemas.microsoft.com/office/drawing/2014/main" id="{CB907E90-4D72-0C60-C800-55D8AE20437E}"/>
                </a:ext>
              </a:extLst>
            </p:cNvPr>
            <p:cNvSpPr/>
            <p:nvPr/>
          </p:nvSpPr>
          <p:spPr>
            <a:xfrm>
              <a:off x="0" y="130052"/>
              <a:ext cx="186991" cy="185790"/>
            </a:xfrm>
            <a:custGeom>
              <a:avLst/>
              <a:gdLst/>
              <a:ahLst/>
              <a:cxnLst/>
              <a:rect l="0" t="0" r="0" b="0"/>
              <a:pathLst>
                <a:path w="186991" h="185790">
                  <a:moveTo>
                    <a:pt x="0" y="185790"/>
                  </a:moveTo>
                  <a:lnTo>
                    <a:pt x="186991" y="185790"/>
                  </a:lnTo>
                  <a:lnTo>
                    <a:pt x="186991" y="0"/>
                  </a:lnTo>
                  <a:lnTo>
                    <a:pt x="0" y="0"/>
                  </a:lnTo>
                  <a:close/>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 name="Rectangle 5">
              <a:extLst>
                <a:ext uri="{FF2B5EF4-FFF2-40B4-BE49-F238E27FC236}">
                  <a16:creationId xmlns:a16="http://schemas.microsoft.com/office/drawing/2014/main" id="{288632A3-9848-17C3-5F1E-8E42AFE9FAAB}"/>
                </a:ext>
              </a:extLst>
            </p:cNvPr>
            <p:cNvSpPr/>
            <p:nvPr/>
          </p:nvSpPr>
          <p:spPr>
            <a:xfrm>
              <a:off x="66957" y="161069"/>
              <a:ext cx="70119" cy="154246"/>
            </a:xfrm>
            <a:prstGeom prst="rect">
              <a:avLst/>
            </a:prstGeom>
            <a:ln>
              <a:noFill/>
            </a:ln>
          </p:spPr>
          <p:txBody>
            <a:bodyPr vert="horz" lIns="0" tIns="0" rIns="0" bIns="0" rtlCol="0">
              <a:noAutofit/>
            </a:bodyPr>
            <a:lstStyle/>
            <a:p>
              <a:pP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7" name="Shape 49337">
              <a:extLst>
                <a:ext uri="{FF2B5EF4-FFF2-40B4-BE49-F238E27FC236}">
                  <a16:creationId xmlns:a16="http://schemas.microsoft.com/office/drawing/2014/main" id="{4E4BA281-2BBC-0309-7B30-52E4B98399BC}"/>
                </a:ext>
              </a:extLst>
            </p:cNvPr>
            <p:cNvSpPr/>
            <p:nvPr/>
          </p:nvSpPr>
          <p:spPr>
            <a:xfrm>
              <a:off x="186991" y="130052"/>
              <a:ext cx="186991" cy="185790"/>
            </a:xfrm>
            <a:custGeom>
              <a:avLst/>
              <a:gdLst/>
              <a:ahLst/>
              <a:cxnLst/>
              <a:rect l="0" t="0" r="0" b="0"/>
              <a:pathLst>
                <a:path w="186991" h="185790">
                  <a:moveTo>
                    <a:pt x="0" y="0"/>
                  </a:moveTo>
                  <a:lnTo>
                    <a:pt x="186991" y="0"/>
                  </a:lnTo>
                  <a:lnTo>
                    <a:pt x="186991" y="185790"/>
                  </a:lnTo>
                  <a:lnTo>
                    <a:pt x="0" y="185790"/>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8" name="Shape 2855">
              <a:extLst>
                <a:ext uri="{FF2B5EF4-FFF2-40B4-BE49-F238E27FC236}">
                  <a16:creationId xmlns:a16="http://schemas.microsoft.com/office/drawing/2014/main" id="{20A40D90-6B3A-D7D1-86A5-0F88D563B16F}"/>
                </a:ext>
              </a:extLst>
            </p:cNvPr>
            <p:cNvSpPr/>
            <p:nvPr/>
          </p:nvSpPr>
          <p:spPr>
            <a:xfrm>
              <a:off x="186991" y="130052"/>
              <a:ext cx="186991" cy="185790"/>
            </a:xfrm>
            <a:custGeom>
              <a:avLst/>
              <a:gdLst/>
              <a:ahLst/>
              <a:cxnLst/>
              <a:rect l="0" t="0" r="0" b="0"/>
              <a:pathLst>
                <a:path w="186991" h="185790">
                  <a:moveTo>
                    <a:pt x="0" y="185790"/>
                  </a:moveTo>
                  <a:lnTo>
                    <a:pt x="186991" y="185790"/>
                  </a:lnTo>
                  <a:lnTo>
                    <a:pt x="186991" y="0"/>
                  </a:lnTo>
                  <a:lnTo>
                    <a:pt x="0" y="0"/>
                  </a:lnTo>
                  <a:close/>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 name="Rectangle 8">
              <a:extLst>
                <a:ext uri="{FF2B5EF4-FFF2-40B4-BE49-F238E27FC236}">
                  <a16:creationId xmlns:a16="http://schemas.microsoft.com/office/drawing/2014/main" id="{5A43C517-DF45-9FB7-2F1A-CBC7317E965E}"/>
                </a:ext>
              </a:extLst>
            </p:cNvPr>
            <p:cNvSpPr/>
            <p:nvPr/>
          </p:nvSpPr>
          <p:spPr>
            <a:xfrm>
              <a:off x="253948" y="161069"/>
              <a:ext cx="70119" cy="154246"/>
            </a:xfrm>
            <a:prstGeom prst="rect">
              <a:avLst/>
            </a:prstGeom>
            <a:ln>
              <a:noFill/>
            </a:ln>
          </p:spPr>
          <p:txBody>
            <a:bodyPr vert="horz" lIns="0" tIns="0" rIns="0" bIns="0" rtlCol="0">
              <a:noAutofit/>
            </a:bodyPr>
            <a:lstStyle/>
            <a:p>
              <a:pP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Shape 49338">
              <a:extLst>
                <a:ext uri="{FF2B5EF4-FFF2-40B4-BE49-F238E27FC236}">
                  <a16:creationId xmlns:a16="http://schemas.microsoft.com/office/drawing/2014/main" id="{4425CC54-7A95-F22B-8933-7CBCB0011E67}"/>
                </a:ext>
              </a:extLst>
            </p:cNvPr>
            <p:cNvSpPr/>
            <p:nvPr/>
          </p:nvSpPr>
          <p:spPr>
            <a:xfrm>
              <a:off x="373983" y="130052"/>
              <a:ext cx="186991" cy="185790"/>
            </a:xfrm>
            <a:custGeom>
              <a:avLst/>
              <a:gdLst/>
              <a:ahLst/>
              <a:cxnLst/>
              <a:rect l="0" t="0" r="0" b="0"/>
              <a:pathLst>
                <a:path w="186991" h="185790">
                  <a:moveTo>
                    <a:pt x="0" y="0"/>
                  </a:moveTo>
                  <a:lnTo>
                    <a:pt x="186991" y="0"/>
                  </a:lnTo>
                  <a:lnTo>
                    <a:pt x="186991" y="185790"/>
                  </a:lnTo>
                  <a:lnTo>
                    <a:pt x="0" y="185790"/>
                  </a:lnTo>
                  <a:lnTo>
                    <a:pt x="0" y="0"/>
                  </a:lnTo>
                </a:path>
              </a:pathLst>
            </a:custGeom>
            <a:ln w="0" cap="rnd">
              <a:round/>
            </a:ln>
          </p:spPr>
          <p:style>
            <a:lnRef idx="0">
              <a:srgbClr val="000000">
                <a:alpha val="0"/>
              </a:srgbClr>
            </a:lnRef>
            <a:fillRef idx="1">
              <a:srgbClr val="B5CB85"/>
            </a:fillRef>
            <a:effectRef idx="0">
              <a:scrgbClr r="0" g="0" b="0"/>
            </a:effectRef>
            <a:fontRef idx="none"/>
          </p:style>
          <p:txBody>
            <a:bodyPr/>
            <a:lstStyle/>
            <a:p>
              <a:endParaRPr lang="en-IN"/>
            </a:p>
          </p:txBody>
        </p:sp>
        <p:sp>
          <p:nvSpPr>
            <p:cNvPr id="11" name="Shape 2858">
              <a:extLst>
                <a:ext uri="{FF2B5EF4-FFF2-40B4-BE49-F238E27FC236}">
                  <a16:creationId xmlns:a16="http://schemas.microsoft.com/office/drawing/2014/main" id="{28435DB1-5538-CE1B-064E-2C4B17279E6B}"/>
                </a:ext>
              </a:extLst>
            </p:cNvPr>
            <p:cNvSpPr/>
            <p:nvPr/>
          </p:nvSpPr>
          <p:spPr>
            <a:xfrm>
              <a:off x="373983" y="130052"/>
              <a:ext cx="186991" cy="185790"/>
            </a:xfrm>
            <a:custGeom>
              <a:avLst/>
              <a:gdLst/>
              <a:ahLst/>
              <a:cxnLst/>
              <a:rect l="0" t="0" r="0" b="0"/>
              <a:pathLst>
                <a:path w="186991" h="185790">
                  <a:moveTo>
                    <a:pt x="0" y="185790"/>
                  </a:moveTo>
                  <a:lnTo>
                    <a:pt x="186991" y="185790"/>
                  </a:lnTo>
                  <a:lnTo>
                    <a:pt x="186991" y="0"/>
                  </a:lnTo>
                  <a:lnTo>
                    <a:pt x="0" y="0"/>
                  </a:lnTo>
                  <a:close/>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2" name="Rectangle 11">
              <a:extLst>
                <a:ext uri="{FF2B5EF4-FFF2-40B4-BE49-F238E27FC236}">
                  <a16:creationId xmlns:a16="http://schemas.microsoft.com/office/drawing/2014/main" id="{96E8B27C-E1BA-949A-CF51-097565AD8805}"/>
                </a:ext>
              </a:extLst>
            </p:cNvPr>
            <p:cNvSpPr/>
            <p:nvPr/>
          </p:nvSpPr>
          <p:spPr>
            <a:xfrm>
              <a:off x="440953" y="161069"/>
              <a:ext cx="70119" cy="154246"/>
            </a:xfrm>
            <a:prstGeom prst="rect">
              <a:avLst/>
            </a:prstGeom>
            <a:ln>
              <a:noFill/>
            </a:ln>
          </p:spPr>
          <p:txBody>
            <a:bodyPr vert="horz" lIns="0" tIns="0" rIns="0" bIns="0" rtlCol="0">
              <a:noAutofit/>
            </a:bodyPr>
            <a:lstStyle/>
            <a:p>
              <a:pP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3" name="Shape 2861">
              <a:extLst>
                <a:ext uri="{FF2B5EF4-FFF2-40B4-BE49-F238E27FC236}">
                  <a16:creationId xmlns:a16="http://schemas.microsoft.com/office/drawing/2014/main" id="{84FA7E9E-80D1-464B-0A69-1EF48C4EBF9F}"/>
                </a:ext>
              </a:extLst>
            </p:cNvPr>
            <p:cNvSpPr/>
            <p:nvPr/>
          </p:nvSpPr>
          <p:spPr>
            <a:xfrm>
              <a:off x="561014" y="130052"/>
              <a:ext cx="186991" cy="185790"/>
            </a:xfrm>
            <a:custGeom>
              <a:avLst/>
              <a:gdLst/>
              <a:ahLst/>
              <a:cxnLst/>
              <a:rect l="0" t="0" r="0" b="0"/>
              <a:pathLst>
                <a:path w="186991" h="185790">
                  <a:moveTo>
                    <a:pt x="0" y="185790"/>
                  </a:moveTo>
                  <a:lnTo>
                    <a:pt x="186991" y="185790"/>
                  </a:lnTo>
                  <a:lnTo>
                    <a:pt x="186991" y="0"/>
                  </a:lnTo>
                  <a:lnTo>
                    <a:pt x="0" y="0"/>
                  </a:lnTo>
                  <a:close/>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4" name="Rectangle 13">
              <a:extLst>
                <a:ext uri="{FF2B5EF4-FFF2-40B4-BE49-F238E27FC236}">
                  <a16:creationId xmlns:a16="http://schemas.microsoft.com/office/drawing/2014/main" id="{F2BE3440-65B3-AD4E-BB07-EAAEF0A6F35F}"/>
                </a:ext>
              </a:extLst>
            </p:cNvPr>
            <p:cNvSpPr/>
            <p:nvPr/>
          </p:nvSpPr>
          <p:spPr>
            <a:xfrm>
              <a:off x="627905" y="161069"/>
              <a:ext cx="70119" cy="154246"/>
            </a:xfrm>
            <a:prstGeom prst="rect">
              <a:avLst/>
            </a:prstGeom>
            <a:ln>
              <a:noFill/>
            </a:ln>
          </p:spPr>
          <p:txBody>
            <a:bodyPr vert="horz" lIns="0" tIns="0" rIns="0" bIns="0" rtlCol="0">
              <a:noAutofit/>
            </a:bodyPr>
            <a:lstStyle/>
            <a:p>
              <a:pP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1</a:t>
              </a:r>
              <a:endParaRPr lang="en-IN" sz="1100">
                <a:solidFill>
                  <a:srgbClr val="000000"/>
                </a:solidFill>
                <a:effectLst/>
                <a:latin typeface="Calibri" panose="020F0502020204030204" pitchFamily="34" charset="0"/>
                <a:ea typeface="Calibri" panose="020F0502020204030204" pitchFamily="34" charset="0"/>
              </a:endParaRPr>
            </a:p>
          </p:txBody>
        </p:sp>
        <p:sp>
          <p:nvSpPr>
            <p:cNvPr id="15" name="Shape 49339">
              <a:extLst>
                <a:ext uri="{FF2B5EF4-FFF2-40B4-BE49-F238E27FC236}">
                  <a16:creationId xmlns:a16="http://schemas.microsoft.com/office/drawing/2014/main" id="{841AB9D1-881A-5C00-B706-B9107E9C54E5}"/>
                </a:ext>
              </a:extLst>
            </p:cNvPr>
            <p:cNvSpPr/>
            <p:nvPr/>
          </p:nvSpPr>
          <p:spPr>
            <a:xfrm>
              <a:off x="747965" y="130052"/>
              <a:ext cx="186992" cy="185790"/>
            </a:xfrm>
            <a:custGeom>
              <a:avLst/>
              <a:gdLst/>
              <a:ahLst/>
              <a:cxnLst/>
              <a:rect l="0" t="0" r="0" b="0"/>
              <a:pathLst>
                <a:path w="186992" h="185790">
                  <a:moveTo>
                    <a:pt x="0" y="0"/>
                  </a:moveTo>
                  <a:lnTo>
                    <a:pt x="186992" y="0"/>
                  </a:lnTo>
                  <a:lnTo>
                    <a:pt x="186992" y="185790"/>
                  </a:lnTo>
                  <a:lnTo>
                    <a:pt x="0" y="185790"/>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6" name="Shape 2864">
              <a:extLst>
                <a:ext uri="{FF2B5EF4-FFF2-40B4-BE49-F238E27FC236}">
                  <a16:creationId xmlns:a16="http://schemas.microsoft.com/office/drawing/2014/main" id="{218AD436-885C-A67D-B6FE-5B9D6C3E6646}"/>
                </a:ext>
              </a:extLst>
            </p:cNvPr>
            <p:cNvSpPr/>
            <p:nvPr/>
          </p:nvSpPr>
          <p:spPr>
            <a:xfrm>
              <a:off x="747965" y="130052"/>
              <a:ext cx="186992" cy="185790"/>
            </a:xfrm>
            <a:custGeom>
              <a:avLst/>
              <a:gdLst/>
              <a:ahLst/>
              <a:cxnLst/>
              <a:rect l="0" t="0" r="0" b="0"/>
              <a:pathLst>
                <a:path w="186992" h="185790">
                  <a:moveTo>
                    <a:pt x="0" y="185790"/>
                  </a:moveTo>
                  <a:lnTo>
                    <a:pt x="186992" y="185790"/>
                  </a:lnTo>
                  <a:lnTo>
                    <a:pt x="186992" y="0"/>
                  </a:lnTo>
                  <a:lnTo>
                    <a:pt x="0" y="0"/>
                  </a:lnTo>
                  <a:close/>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7" name="Rectangle 16">
              <a:extLst>
                <a:ext uri="{FF2B5EF4-FFF2-40B4-BE49-F238E27FC236}">
                  <a16:creationId xmlns:a16="http://schemas.microsoft.com/office/drawing/2014/main" id="{7C0F131A-9346-A2BA-A172-7CA5AE3ADE85}"/>
                </a:ext>
              </a:extLst>
            </p:cNvPr>
            <p:cNvSpPr/>
            <p:nvPr/>
          </p:nvSpPr>
          <p:spPr>
            <a:xfrm>
              <a:off x="814988" y="161069"/>
              <a:ext cx="70119" cy="154246"/>
            </a:xfrm>
            <a:prstGeom prst="rect">
              <a:avLst/>
            </a:prstGeom>
            <a:ln>
              <a:noFill/>
            </a:ln>
          </p:spPr>
          <p:txBody>
            <a:bodyPr vert="horz" lIns="0" tIns="0" rIns="0" bIns="0" rtlCol="0">
              <a:noAutofit/>
            </a:bodyPr>
            <a:lstStyle/>
            <a:p>
              <a:pP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0</a:t>
              </a:r>
              <a:endParaRPr lang="en-IN" sz="1100">
                <a:solidFill>
                  <a:srgbClr val="000000"/>
                </a:solidFill>
                <a:effectLst/>
                <a:latin typeface="Calibri" panose="020F0502020204030204" pitchFamily="34" charset="0"/>
                <a:ea typeface="Calibri" panose="020F0502020204030204" pitchFamily="34" charset="0"/>
              </a:endParaRPr>
            </a:p>
          </p:txBody>
        </p:sp>
        <p:sp>
          <p:nvSpPr>
            <p:cNvPr id="18" name="Shape 49340">
              <a:extLst>
                <a:ext uri="{FF2B5EF4-FFF2-40B4-BE49-F238E27FC236}">
                  <a16:creationId xmlns:a16="http://schemas.microsoft.com/office/drawing/2014/main" id="{1A78EB60-8FE4-B0F4-2E60-B681A8FD36A4}"/>
                </a:ext>
              </a:extLst>
            </p:cNvPr>
            <p:cNvSpPr/>
            <p:nvPr/>
          </p:nvSpPr>
          <p:spPr>
            <a:xfrm>
              <a:off x="934917" y="130052"/>
              <a:ext cx="280494" cy="185790"/>
            </a:xfrm>
            <a:custGeom>
              <a:avLst/>
              <a:gdLst/>
              <a:ahLst/>
              <a:cxnLst/>
              <a:rect l="0" t="0" r="0" b="0"/>
              <a:pathLst>
                <a:path w="280494" h="185790">
                  <a:moveTo>
                    <a:pt x="0" y="0"/>
                  </a:moveTo>
                  <a:lnTo>
                    <a:pt x="280494" y="0"/>
                  </a:lnTo>
                  <a:lnTo>
                    <a:pt x="280494" y="185790"/>
                  </a:lnTo>
                  <a:lnTo>
                    <a:pt x="0" y="185790"/>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9" name="Shape 2867">
              <a:extLst>
                <a:ext uri="{FF2B5EF4-FFF2-40B4-BE49-F238E27FC236}">
                  <a16:creationId xmlns:a16="http://schemas.microsoft.com/office/drawing/2014/main" id="{4214E8FD-6EBF-01A0-84FF-5E18815D0293}"/>
                </a:ext>
              </a:extLst>
            </p:cNvPr>
            <p:cNvSpPr/>
            <p:nvPr/>
          </p:nvSpPr>
          <p:spPr>
            <a:xfrm>
              <a:off x="934917" y="130052"/>
              <a:ext cx="280494" cy="185790"/>
            </a:xfrm>
            <a:custGeom>
              <a:avLst/>
              <a:gdLst/>
              <a:ahLst/>
              <a:cxnLst/>
              <a:rect l="0" t="0" r="0" b="0"/>
              <a:pathLst>
                <a:path w="280494" h="185790">
                  <a:moveTo>
                    <a:pt x="0" y="185790"/>
                  </a:moveTo>
                  <a:lnTo>
                    <a:pt x="280494" y="185790"/>
                  </a:lnTo>
                  <a:lnTo>
                    <a:pt x="280494" y="0"/>
                  </a:lnTo>
                  <a:lnTo>
                    <a:pt x="0" y="0"/>
                  </a:lnTo>
                  <a:close/>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0" name="Rectangle 19">
              <a:extLst>
                <a:ext uri="{FF2B5EF4-FFF2-40B4-BE49-F238E27FC236}">
                  <a16:creationId xmlns:a16="http://schemas.microsoft.com/office/drawing/2014/main" id="{4678117A-F27D-EE8E-70E1-CDE75EF45D88}"/>
                </a:ext>
              </a:extLst>
            </p:cNvPr>
            <p:cNvSpPr/>
            <p:nvPr/>
          </p:nvSpPr>
          <p:spPr>
            <a:xfrm>
              <a:off x="1013551" y="161069"/>
              <a:ext cx="163785" cy="154246"/>
            </a:xfrm>
            <a:prstGeom prst="rect">
              <a:avLst/>
            </a:prstGeom>
            <a:ln>
              <a:noFill/>
            </a:ln>
          </p:spPr>
          <p:txBody>
            <a:bodyPr vert="horz" lIns="0" tIns="0" rIns="0" bIns="0" rtlCol="0">
              <a:noAutofit/>
            </a:bodyPr>
            <a:lstStyle/>
            <a:p>
              <a:pPr>
                <a:lnSpc>
                  <a:spcPct val="107000"/>
                </a:lnSpc>
                <a:spcAft>
                  <a:spcPts val="800"/>
                </a:spcAft>
              </a:pPr>
              <a:r>
                <a:rPr lang="en-IN" sz="800" i="1">
                  <a:solidFill>
                    <a:srgbClr val="000000"/>
                  </a:solidFill>
                  <a:effectLst/>
                  <a:latin typeface="Times New Roman" panose="02020603050405020304" pitchFamily="18" charset="0"/>
                  <a:ea typeface="Times New Roman" panose="02020603050405020304" pitchFamily="18" charset="0"/>
                </a:rPr>
                <a:t>K1</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Shape 49341">
              <a:extLst>
                <a:ext uri="{FF2B5EF4-FFF2-40B4-BE49-F238E27FC236}">
                  <a16:creationId xmlns:a16="http://schemas.microsoft.com/office/drawing/2014/main" id="{7E55368F-7D0C-7169-1E10-5410C3BB22AA}"/>
                </a:ext>
              </a:extLst>
            </p:cNvPr>
            <p:cNvSpPr/>
            <p:nvPr/>
          </p:nvSpPr>
          <p:spPr>
            <a:xfrm>
              <a:off x="1215411" y="130052"/>
              <a:ext cx="280494" cy="185790"/>
            </a:xfrm>
            <a:custGeom>
              <a:avLst/>
              <a:gdLst/>
              <a:ahLst/>
              <a:cxnLst/>
              <a:rect l="0" t="0" r="0" b="0"/>
              <a:pathLst>
                <a:path w="280494" h="185790">
                  <a:moveTo>
                    <a:pt x="0" y="0"/>
                  </a:moveTo>
                  <a:lnTo>
                    <a:pt x="280494" y="0"/>
                  </a:lnTo>
                  <a:lnTo>
                    <a:pt x="280494" y="185790"/>
                  </a:lnTo>
                  <a:lnTo>
                    <a:pt x="0" y="185790"/>
                  </a:lnTo>
                  <a:lnTo>
                    <a:pt x="0" y="0"/>
                  </a:lnTo>
                </a:path>
              </a:pathLst>
            </a:custGeom>
            <a:ln w="0" cap="rnd">
              <a:round/>
            </a:ln>
          </p:spPr>
          <p:style>
            <a:lnRef idx="0">
              <a:srgbClr val="000000">
                <a:alpha val="0"/>
              </a:srgbClr>
            </a:lnRef>
            <a:fillRef idx="1">
              <a:srgbClr val="B5CB85"/>
            </a:fillRef>
            <a:effectRef idx="0">
              <a:scrgbClr r="0" g="0" b="0"/>
            </a:effectRef>
            <a:fontRef idx="none"/>
          </p:style>
          <p:txBody>
            <a:bodyPr/>
            <a:lstStyle/>
            <a:p>
              <a:endParaRPr lang="en-IN"/>
            </a:p>
          </p:txBody>
        </p:sp>
        <p:sp>
          <p:nvSpPr>
            <p:cNvPr id="22" name="Shape 2870">
              <a:extLst>
                <a:ext uri="{FF2B5EF4-FFF2-40B4-BE49-F238E27FC236}">
                  <a16:creationId xmlns:a16="http://schemas.microsoft.com/office/drawing/2014/main" id="{CFCD4C3C-BF34-7053-489E-60B74076F8FE}"/>
                </a:ext>
              </a:extLst>
            </p:cNvPr>
            <p:cNvSpPr/>
            <p:nvPr/>
          </p:nvSpPr>
          <p:spPr>
            <a:xfrm>
              <a:off x="1215411" y="130052"/>
              <a:ext cx="280494" cy="185790"/>
            </a:xfrm>
            <a:custGeom>
              <a:avLst/>
              <a:gdLst/>
              <a:ahLst/>
              <a:cxnLst/>
              <a:rect l="0" t="0" r="0" b="0"/>
              <a:pathLst>
                <a:path w="280494" h="185790">
                  <a:moveTo>
                    <a:pt x="0" y="185790"/>
                  </a:moveTo>
                  <a:lnTo>
                    <a:pt x="280494" y="185790"/>
                  </a:lnTo>
                  <a:lnTo>
                    <a:pt x="280494" y="0"/>
                  </a:lnTo>
                  <a:lnTo>
                    <a:pt x="0" y="0"/>
                  </a:lnTo>
                  <a:close/>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3" name="Rectangle 22">
              <a:extLst>
                <a:ext uri="{FF2B5EF4-FFF2-40B4-BE49-F238E27FC236}">
                  <a16:creationId xmlns:a16="http://schemas.microsoft.com/office/drawing/2014/main" id="{F7E6871D-7FF5-8B11-DB9A-C2F8D7EE6A1F}"/>
                </a:ext>
              </a:extLst>
            </p:cNvPr>
            <p:cNvSpPr/>
            <p:nvPr/>
          </p:nvSpPr>
          <p:spPr>
            <a:xfrm>
              <a:off x="1294044" y="161069"/>
              <a:ext cx="163785" cy="154246"/>
            </a:xfrm>
            <a:prstGeom prst="rect">
              <a:avLst/>
            </a:prstGeom>
            <a:ln>
              <a:noFill/>
            </a:ln>
          </p:spPr>
          <p:txBody>
            <a:bodyPr vert="horz" lIns="0" tIns="0" rIns="0" bIns="0" rtlCol="0">
              <a:noAutofit/>
            </a:bodyPr>
            <a:lstStyle/>
            <a:p>
              <a:pPr>
                <a:lnSpc>
                  <a:spcPct val="107000"/>
                </a:lnSpc>
                <a:spcAft>
                  <a:spcPts val="800"/>
                </a:spcAft>
              </a:pPr>
              <a:r>
                <a:rPr lang="en-IN" sz="800" i="1">
                  <a:solidFill>
                    <a:srgbClr val="000000"/>
                  </a:solidFill>
                  <a:effectLst/>
                  <a:latin typeface="Times New Roman" panose="02020603050405020304" pitchFamily="18" charset="0"/>
                  <a:ea typeface="Times New Roman" panose="02020603050405020304" pitchFamily="18" charset="0"/>
                </a:rPr>
                <a:t>K2</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Shape 49342">
              <a:extLst>
                <a:ext uri="{FF2B5EF4-FFF2-40B4-BE49-F238E27FC236}">
                  <a16:creationId xmlns:a16="http://schemas.microsoft.com/office/drawing/2014/main" id="{B26949AA-DDC1-725C-AE3B-16492C4EA207}"/>
                </a:ext>
              </a:extLst>
            </p:cNvPr>
            <p:cNvSpPr/>
            <p:nvPr/>
          </p:nvSpPr>
          <p:spPr>
            <a:xfrm>
              <a:off x="1495905" y="130052"/>
              <a:ext cx="280494" cy="185790"/>
            </a:xfrm>
            <a:custGeom>
              <a:avLst/>
              <a:gdLst/>
              <a:ahLst/>
              <a:cxnLst/>
              <a:rect l="0" t="0" r="0" b="0"/>
              <a:pathLst>
                <a:path w="280494" h="185790">
                  <a:moveTo>
                    <a:pt x="0" y="0"/>
                  </a:moveTo>
                  <a:lnTo>
                    <a:pt x="280494" y="0"/>
                  </a:lnTo>
                  <a:lnTo>
                    <a:pt x="280494" y="185790"/>
                  </a:lnTo>
                  <a:lnTo>
                    <a:pt x="0" y="185790"/>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25" name="Shape 2873">
              <a:extLst>
                <a:ext uri="{FF2B5EF4-FFF2-40B4-BE49-F238E27FC236}">
                  <a16:creationId xmlns:a16="http://schemas.microsoft.com/office/drawing/2014/main" id="{6FDFA432-9F5C-CBB4-EB73-44EF90275DAF}"/>
                </a:ext>
              </a:extLst>
            </p:cNvPr>
            <p:cNvSpPr/>
            <p:nvPr/>
          </p:nvSpPr>
          <p:spPr>
            <a:xfrm>
              <a:off x="1495905" y="130052"/>
              <a:ext cx="280494" cy="185790"/>
            </a:xfrm>
            <a:custGeom>
              <a:avLst/>
              <a:gdLst/>
              <a:ahLst/>
              <a:cxnLst/>
              <a:rect l="0" t="0" r="0" b="0"/>
              <a:pathLst>
                <a:path w="280494" h="185790">
                  <a:moveTo>
                    <a:pt x="0" y="185790"/>
                  </a:moveTo>
                  <a:lnTo>
                    <a:pt x="280494" y="185790"/>
                  </a:lnTo>
                  <a:lnTo>
                    <a:pt x="280494" y="0"/>
                  </a:lnTo>
                  <a:lnTo>
                    <a:pt x="0" y="0"/>
                  </a:lnTo>
                  <a:close/>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6" name="Rectangle 25">
              <a:extLst>
                <a:ext uri="{FF2B5EF4-FFF2-40B4-BE49-F238E27FC236}">
                  <a16:creationId xmlns:a16="http://schemas.microsoft.com/office/drawing/2014/main" id="{6B6257CF-789B-1462-A02E-F75EA8655C4B}"/>
                </a:ext>
              </a:extLst>
            </p:cNvPr>
            <p:cNvSpPr/>
            <p:nvPr/>
          </p:nvSpPr>
          <p:spPr>
            <a:xfrm>
              <a:off x="1574538" y="161069"/>
              <a:ext cx="163785" cy="154246"/>
            </a:xfrm>
            <a:prstGeom prst="rect">
              <a:avLst/>
            </a:prstGeom>
            <a:ln>
              <a:noFill/>
            </a:ln>
          </p:spPr>
          <p:txBody>
            <a:bodyPr vert="horz" lIns="0" tIns="0" rIns="0" bIns="0" rtlCol="0">
              <a:noAutofit/>
            </a:bodyPr>
            <a:lstStyle/>
            <a:p>
              <a:pPr>
                <a:lnSpc>
                  <a:spcPct val="107000"/>
                </a:lnSpc>
                <a:spcAft>
                  <a:spcPts val="800"/>
                </a:spcAft>
              </a:pPr>
              <a:r>
                <a:rPr lang="en-IN" sz="800" i="1">
                  <a:solidFill>
                    <a:srgbClr val="000000"/>
                  </a:solidFill>
                  <a:effectLst/>
                  <a:latin typeface="Times New Roman" panose="02020603050405020304" pitchFamily="18" charset="0"/>
                  <a:ea typeface="Times New Roman" panose="02020603050405020304" pitchFamily="18" charset="0"/>
                </a:rPr>
                <a:t>K3</a:t>
              </a:r>
              <a:endParaRPr lang="en-IN" sz="1100">
                <a:solidFill>
                  <a:srgbClr val="000000"/>
                </a:solidFill>
                <a:effectLst/>
                <a:latin typeface="Calibri" panose="020F0502020204030204" pitchFamily="34" charset="0"/>
                <a:ea typeface="Calibri" panose="020F0502020204030204" pitchFamily="34" charset="0"/>
              </a:endParaRPr>
            </a:p>
          </p:txBody>
        </p:sp>
        <p:sp>
          <p:nvSpPr>
            <p:cNvPr id="27" name="Shape 2875">
              <a:extLst>
                <a:ext uri="{FF2B5EF4-FFF2-40B4-BE49-F238E27FC236}">
                  <a16:creationId xmlns:a16="http://schemas.microsoft.com/office/drawing/2014/main" id="{E4B9AEB7-3008-B423-F111-40DE876EB0EB}"/>
                </a:ext>
              </a:extLst>
            </p:cNvPr>
            <p:cNvSpPr/>
            <p:nvPr/>
          </p:nvSpPr>
          <p:spPr>
            <a:xfrm>
              <a:off x="0" y="353006"/>
              <a:ext cx="0" cy="185790"/>
            </a:xfrm>
            <a:custGeom>
              <a:avLst/>
              <a:gdLst/>
              <a:ahLst/>
              <a:cxnLst/>
              <a:rect l="0" t="0" r="0" b="0"/>
              <a:pathLst>
                <a:path h="185790">
                  <a:moveTo>
                    <a:pt x="0" y="0"/>
                  </a:moveTo>
                  <a:lnTo>
                    <a:pt x="0" y="185790"/>
                  </a:lnTo>
                  <a:lnTo>
                    <a:pt x="0" y="185790"/>
                  </a:lnTo>
                </a:path>
              </a:pathLst>
            </a:custGeom>
            <a:ln w="3146" cap="rnd">
              <a:custDash>
                <a:ds d="173386" sp="123853"/>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8" name="Shape 2876">
              <a:extLst>
                <a:ext uri="{FF2B5EF4-FFF2-40B4-BE49-F238E27FC236}">
                  <a16:creationId xmlns:a16="http://schemas.microsoft.com/office/drawing/2014/main" id="{537EBDCB-9F5A-B4D3-699C-77CD3D3095EB}"/>
                </a:ext>
              </a:extLst>
            </p:cNvPr>
            <p:cNvSpPr/>
            <p:nvPr/>
          </p:nvSpPr>
          <p:spPr>
            <a:xfrm>
              <a:off x="934917" y="353006"/>
              <a:ext cx="0" cy="185790"/>
            </a:xfrm>
            <a:custGeom>
              <a:avLst/>
              <a:gdLst/>
              <a:ahLst/>
              <a:cxnLst/>
              <a:rect l="0" t="0" r="0" b="0"/>
              <a:pathLst>
                <a:path h="185790">
                  <a:moveTo>
                    <a:pt x="0" y="0"/>
                  </a:moveTo>
                  <a:lnTo>
                    <a:pt x="0" y="185790"/>
                  </a:lnTo>
                  <a:lnTo>
                    <a:pt x="0" y="185790"/>
                  </a:lnTo>
                </a:path>
              </a:pathLst>
            </a:custGeom>
            <a:ln w="3146" cap="rnd">
              <a:custDash>
                <a:ds d="173386" sp="123853"/>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9" name="Shape 2877">
              <a:extLst>
                <a:ext uri="{FF2B5EF4-FFF2-40B4-BE49-F238E27FC236}">
                  <a16:creationId xmlns:a16="http://schemas.microsoft.com/office/drawing/2014/main" id="{70364B1D-DD5B-178A-0E34-4D6654D6769B}"/>
                </a:ext>
              </a:extLst>
            </p:cNvPr>
            <p:cNvSpPr/>
            <p:nvPr/>
          </p:nvSpPr>
          <p:spPr>
            <a:xfrm>
              <a:off x="1776399" y="353006"/>
              <a:ext cx="0" cy="185790"/>
            </a:xfrm>
            <a:custGeom>
              <a:avLst/>
              <a:gdLst/>
              <a:ahLst/>
              <a:cxnLst/>
              <a:rect l="0" t="0" r="0" b="0"/>
              <a:pathLst>
                <a:path h="185790">
                  <a:moveTo>
                    <a:pt x="0" y="0"/>
                  </a:moveTo>
                  <a:lnTo>
                    <a:pt x="0" y="185790"/>
                  </a:lnTo>
                  <a:lnTo>
                    <a:pt x="0" y="185790"/>
                  </a:lnTo>
                </a:path>
              </a:pathLst>
            </a:custGeom>
            <a:ln w="3146" cap="rnd">
              <a:custDash>
                <a:ds d="173386" sp="123853"/>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0" name="Rectangle 29">
              <a:extLst>
                <a:ext uri="{FF2B5EF4-FFF2-40B4-BE49-F238E27FC236}">
                  <a16:creationId xmlns:a16="http://schemas.microsoft.com/office/drawing/2014/main" id="{304FB6A7-F85C-854C-AD4B-575D6F1651FC}"/>
                </a:ext>
              </a:extLst>
            </p:cNvPr>
            <p:cNvSpPr/>
            <p:nvPr/>
          </p:nvSpPr>
          <p:spPr>
            <a:xfrm>
              <a:off x="277000" y="295331"/>
              <a:ext cx="541334" cy="154246"/>
            </a:xfrm>
            <a:prstGeom prst="rect">
              <a:avLst/>
            </a:prstGeom>
            <a:ln>
              <a:noFill/>
            </a:ln>
          </p:spPr>
          <p:txBody>
            <a:bodyPr vert="horz" lIns="0" tIns="0" rIns="0" bIns="0" rtlCol="0">
              <a:noAutofit/>
            </a:bodyPr>
            <a:lstStyle/>
            <a:p>
              <a:pP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Attribute </a:t>
              </a:r>
              <a:endParaRPr lang="en-IN"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C6FF76EA-A26F-71DD-AE51-4B7A4B77B8DE}"/>
                </a:ext>
              </a:extLst>
            </p:cNvPr>
            <p:cNvSpPr/>
            <p:nvPr/>
          </p:nvSpPr>
          <p:spPr>
            <a:xfrm>
              <a:off x="221306" y="421171"/>
              <a:ext cx="689286" cy="154247"/>
            </a:xfrm>
            <a:prstGeom prst="rect">
              <a:avLst/>
            </a:prstGeom>
            <a:ln>
              <a:noFill/>
            </a:ln>
          </p:spPr>
          <p:txBody>
            <a:bodyPr vert="horz" lIns="0" tIns="0" rIns="0" bIns="0" rtlCol="0">
              <a:noAutofit/>
            </a:bodyPr>
            <a:lstStyle/>
            <a:p>
              <a:pP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Description </a:t>
              </a:r>
              <a:endParaRPr lang="en-IN" sz="1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62A864D4-20E6-B624-E18B-6D57C93D7345}"/>
                </a:ext>
              </a:extLst>
            </p:cNvPr>
            <p:cNvSpPr/>
            <p:nvPr/>
          </p:nvSpPr>
          <p:spPr>
            <a:xfrm>
              <a:off x="1165016" y="339681"/>
              <a:ext cx="541334" cy="154246"/>
            </a:xfrm>
            <a:prstGeom prst="rect">
              <a:avLst/>
            </a:prstGeom>
            <a:ln>
              <a:noFill/>
            </a:ln>
          </p:spPr>
          <p:txBody>
            <a:bodyPr vert="horz" lIns="0" tIns="0" rIns="0" bIns="0" rtlCol="0">
              <a:noAutofit/>
            </a:bodyPr>
            <a:lstStyle/>
            <a:p>
              <a:pP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Attribute </a:t>
              </a:r>
              <a:endParaRPr lang="en-IN" sz="11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170D9B11-F9BA-F070-BD0B-80E9C607D3C2}"/>
                </a:ext>
              </a:extLst>
            </p:cNvPr>
            <p:cNvSpPr/>
            <p:nvPr/>
          </p:nvSpPr>
          <p:spPr>
            <a:xfrm>
              <a:off x="1247070" y="465522"/>
              <a:ext cx="288213" cy="154247"/>
            </a:xfrm>
            <a:prstGeom prst="rect">
              <a:avLst/>
            </a:prstGeom>
            <a:ln>
              <a:noFill/>
            </a:ln>
          </p:spPr>
          <p:txBody>
            <a:bodyPr vert="horz" lIns="0" tIns="0" rIns="0" bIns="0" rtlCol="0">
              <a:noAutofit/>
            </a:bodyPr>
            <a:lstStyle/>
            <a:p>
              <a:pP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Keys</a:t>
              </a:r>
              <a:endParaRPr lang="en-IN" sz="1100">
                <a:solidFill>
                  <a:srgbClr val="000000"/>
                </a:solidFill>
                <a:effectLst/>
                <a:latin typeface="Calibri" panose="020F0502020204030204" pitchFamily="34" charset="0"/>
                <a:ea typeface="Calibri" panose="020F0502020204030204" pitchFamily="34" charset="0"/>
              </a:endParaRPr>
            </a:p>
          </p:txBody>
        </p:sp>
        <p:sp>
          <p:nvSpPr>
            <p:cNvPr id="34" name="Shape 2884">
              <a:extLst>
                <a:ext uri="{FF2B5EF4-FFF2-40B4-BE49-F238E27FC236}">
                  <a16:creationId xmlns:a16="http://schemas.microsoft.com/office/drawing/2014/main" id="{F5FC3C2F-D2AE-D473-387D-8EDB25EEE8E9}"/>
                </a:ext>
              </a:extLst>
            </p:cNvPr>
            <p:cNvSpPr/>
            <p:nvPr/>
          </p:nvSpPr>
          <p:spPr>
            <a:xfrm>
              <a:off x="47101" y="445895"/>
              <a:ext cx="102487" cy="0"/>
            </a:xfrm>
            <a:custGeom>
              <a:avLst/>
              <a:gdLst/>
              <a:ahLst/>
              <a:cxnLst/>
              <a:rect l="0" t="0" r="0" b="0"/>
              <a:pathLst>
                <a:path w="102487">
                  <a:moveTo>
                    <a:pt x="102487" y="0"/>
                  </a:moveTo>
                  <a:lnTo>
                    <a:pt x="0" y="0"/>
                  </a:lnTo>
                  <a:lnTo>
                    <a:pt x="0" y="0"/>
                  </a:lnTo>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5" name="Shape 2885">
              <a:extLst>
                <a:ext uri="{FF2B5EF4-FFF2-40B4-BE49-F238E27FC236}">
                  <a16:creationId xmlns:a16="http://schemas.microsoft.com/office/drawing/2014/main" id="{642A52BB-5F76-0196-4ECD-5E04D792E3D5}"/>
                </a:ext>
              </a:extLst>
            </p:cNvPr>
            <p:cNvSpPr/>
            <p:nvPr/>
          </p:nvSpPr>
          <p:spPr>
            <a:xfrm>
              <a:off x="0" y="419153"/>
              <a:ext cx="53829" cy="53484"/>
            </a:xfrm>
            <a:custGeom>
              <a:avLst/>
              <a:gdLst/>
              <a:ahLst/>
              <a:cxnLst/>
              <a:rect l="0" t="0" r="0" b="0"/>
              <a:pathLst>
                <a:path w="53829" h="53484">
                  <a:moveTo>
                    <a:pt x="53829" y="0"/>
                  </a:moveTo>
                  <a:lnTo>
                    <a:pt x="53829" y="53484"/>
                  </a:lnTo>
                  <a:lnTo>
                    <a:pt x="0" y="26742"/>
                  </a:lnTo>
                  <a:lnTo>
                    <a:pt x="53829"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6" name="Shape 2886">
              <a:extLst>
                <a:ext uri="{FF2B5EF4-FFF2-40B4-BE49-F238E27FC236}">
                  <a16:creationId xmlns:a16="http://schemas.microsoft.com/office/drawing/2014/main" id="{CA98BF43-2FE6-9127-DFC3-B99A17696E32}"/>
                </a:ext>
              </a:extLst>
            </p:cNvPr>
            <p:cNvSpPr/>
            <p:nvPr/>
          </p:nvSpPr>
          <p:spPr>
            <a:xfrm>
              <a:off x="841508" y="445895"/>
              <a:ext cx="46309" cy="0"/>
            </a:xfrm>
            <a:custGeom>
              <a:avLst/>
              <a:gdLst/>
              <a:ahLst/>
              <a:cxnLst/>
              <a:rect l="0" t="0" r="0" b="0"/>
              <a:pathLst>
                <a:path w="46309">
                  <a:moveTo>
                    <a:pt x="0" y="0"/>
                  </a:moveTo>
                  <a:lnTo>
                    <a:pt x="46309" y="0"/>
                  </a:lnTo>
                  <a:lnTo>
                    <a:pt x="46309" y="0"/>
                  </a:lnTo>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7" name="Shape 2887">
              <a:extLst>
                <a:ext uri="{FF2B5EF4-FFF2-40B4-BE49-F238E27FC236}">
                  <a16:creationId xmlns:a16="http://schemas.microsoft.com/office/drawing/2014/main" id="{4845E858-BCE6-705B-9B06-A47BA03FEDCE}"/>
                </a:ext>
              </a:extLst>
            </p:cNvPr>
            <p:cNvSpPr/>
            <p:nvPr/>
          </p:nvSpPr>
          <p:spPr>
            <a:xfrm>
              <a:off x="881088" y="419153"/>
              <a:ext cx="53830" cy="53484"/>
            </a:xfrm>
            <a:custGeom>
              <a:avLst/>
              <a:gdLst/>
              <a:ahLst/>
              <a:cxnLst/>
              <a:rect l="0" t="0" r="0" b="0"/>
              <a:pathLst>
                <a:path w="53830" h="53484">
                  <a:moveTo>
                    <a:pt x="0" y="0"/>
                  </a:moveTo>
                  <a:lnTo>
                    <a:pt x="53830" y="26742"/>
                  </a:lnTo>
                  <a:lnTo>
                    <a:pt x="0" y="5348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8" name="Shape 2888">
              <a:extLst>
                <a:ext uri="{FF2B5EF4-FFF2-40B4-BE49-F238E27FC236}">
                  <a16:creationId xmlns:a16="http://schemas.microsoft.com/office/drawing/2014/main" id="{04E470F2-7BA3-8176-DF35-921385C0DFF4}"/>
                </a:ext>
              </a:extLst>
            </p:cNvPr>
            <p:cNvSpPr/>
            <p:nvPr/>
          </p:nvSpPr>
          <p:spPr>
            <a:xfrm>
              <a:off x="982018" y="445895"/>
              <a:ext cx="121248" cy="0"/>
            </a:xfrm>
            <a:custGeom>
              <a:avLst/>
              <a:gdLst/>
              <a:ahLst/>
              <a:cxnLst/>
              <a:rect l="0" t="0" r="0" b="0"/>
              <a:pathLst>
                <a:path w="121248">
                  <a:moveTo>
                    <a:pt x="121248" y="0"/>
                  </a:moveTo>
                  <a:lnTo>
                    <a:pt x="0" y="0"/>
                  </a:lnTo>
                  <a:lnTo>
                    <a:pt x="0" y="0"/>
                  </a:lnTo>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9" name="Shape 2889">
              <a:extLst>
                <a:ext uri="{FF2B5EF4-FFF2-40B4-BE49-F238E27FC236}">
                  <a16:creationId xmlns:a16="http://schemas.microsoft.com/office/drawing/2014/main" id="{B9B1A8F8-BDDD-2479-A7C2-8B9AD6E18972}"/>
                </a:ext>
              </a:extLst>
            </p:cNvPr>
            <p:cNvSpPr/>
            <p:nvPr/>
          </p:nvSpPr>
          <p:spPr>
            <a:xfrm>
              <a:off x="934917" y="419153"/>
              <a:ext cx="53829" cy="53484"/>
            </a:xfrm>
            <a:custGeom>
              <a:avLst/>
              <a:gdLst/>
              <a:ahLst/>
              <a:cxnLst/>
              <a:rect l="0" t="0" r="0" b="0"/>
              <a:pathLst>
                <a:path w="53829" h="53484">
                  <a:moveTo>
                    <a:pt x="53829" y="0"/>
                  </a:moveTo>
                  <a:lnTo>
                    <a:pt x="53829" y="53484"/>
                  </a:lnTo>
                  <a:lnTo>
                    <a:pt x="0" y="26742"/>
                  </a:lnTo>
                  <a:lnTo>
                    <a:pt x="53829"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40" name="Shape 2890">
              <a:extLst>
                <a:ext uri="{FF2B5EF4-FFF2-40B4-BE49-F238E27FC236}">
                  <a16:creationId xmlns:a16="http://schemas.microsoft.com/office/drawing/2014/main" id="{A88AFF9D-6F0B-C642-9C6A-305A707FC175}"/>
                </a:ext>
              </a:extLst>
            </p:cNvPr>
            <p:cNvSpPr/>
            <p:nvPr/>
          </p:nvSpPr>
          <p:spPr>
            <a:xfrm>
              <a:off x="1608181" y="445895"/>
              <a:ext cx="121116" cy="0"/>
            </a:xfrm>
            <a:custGeom>
              <a:avLst/>
              <a:gdLst/>
              <a:ahLst/>
              <a:cxnLst/>
              <a:rect l="0" t="0" r="0" b="0"/>
              <a:pathLst>
                <a:path w="121116">
                  <a:moveTo>
                    <a:pt x="0" y="0"/>
                  </a:moveTo>
                  <a:lnTo>
                    <a:pt x="121116" y="0"/>
                  </a:lnTo>
                  <a:lnTo>
                    <a:pt x="121116" y="0"/>
                  </a:lnTo>
                </a:path>
              </a:pathLst>
            </a:custGeom>
            <a:ln w="314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1" name="Shape 2891">
              <a:extLst>
                <a:ext uri="{FF2B5EF4-FFF2-40B4-BE49-F238E27FC236}">
                  <a16:creationId xmlns:a16="http://schemas.microsoft.com/office/drawing/2014/main" id="{FCA55C1C-71FD-8F22-E734-EBB5A96BE0ED}"/>
                </a:ext>
              </a:extLst>
            </p:cNvPr>
            <p:cNvSpPr/>
            <p:nvPr/>
          </p:nvSpPr>
          <p:spPr>
            <a:xfrm>
              <a:off x="1722569" y="419153"/>
              <a:ext cx="53830" cy="53484"/>
            </a:xfrm>
            <a:custGeom>
              <a:avLst/>
              <a:gdLst/>
              <a:ahLst/>
              <a:cxnLst/>
              <a:rect l="0" t="0" r="0" b="0"/>
              <a:pathLst>
                <a:path w="53830" h="53484">
                  <a:moveTo>
                    <a:pt x="0" y="0"/>
                  </a:moveTo>
                  <a:lnTo>
                    <a:pt x="53830" y="26742"/>
                  </a:lnTo>
                  <a:lnTo>
                    <a:pt x="0" y="5348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42" name="Shape 2892">
              <a:extLst>
                <a:ext uri="{FF2B5EF4-FFF2-40B4-BE49-F238E27FC236}">
                  <a16:creationId xmlns:a16="http://schemas.microsoft.com/office/drawing/2014/main" id="{71A14A3A-F06C-51B7-22FF-5D36D190F84C}"/>
                </a:ext>
              </a:extLst>
            </p:cNvPr>
            <p:cNvSpPr/>
            <p:nvPr/>
          </p:nvSpPr>
          <p:spPr>
            <a:xfrm>
              <a:off x="654424" y="61926"/>
              <a:ext cx="981728" cy="21328"/>
            </a:xfrm>
            <a:custGeom>
              <a:avLst/>
              <a:gdLst/>
              <a:ahLst/>
              <a:cxnLst/>
              <a:rect l="0" t="0" r="0" b="0"/>
              <a:pathLst>
                <a:path w="981728" h="21328">
                  <a:moveTo>
                    <a:pt x="981728" y="21328"/>
                  </a:moveTo>
                  <a:lnTo>
                    <a:pt x="981728" y="0"/>
                  </a:lnTo>
                  <a:lnTo>
                    <a:pt x="0" y="0"/>
                  </a:lnTo>
                  <a:lnTo>
                    <a:pt x="0" y="21328"/>
                  </a:lnTo>
                </a:path>
              </a:pathLst>
            </a:custGeom>
            <a:ln w="3146" cap="rnd">
              <a:custDash>
                <a:ds d="173386" sp="123853"/>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3" name="Shape 2893">
              <a:extLst>
                <a:ext uri="{FF2B5EF4-FFF2-40B4-BE49-F238E27FC236}">
                  <a16:creationId xmlns:a16="http://schemas.microsoft.com/office/drawing/2014/main" id="{513D8C1A-32A8-7570-CE19-8816963FE9A1}"/>
                </a:ext>
              </a:extLst>
            </p:cNvPr>
            <p:cNvSpPr/>
            <p:nvPr/>
          </p:nvSpPr>
          <p:spPr>
            <a:xfrm>
              <a:off x="1609237" y="76568"/>
              <a:ext cx="53830" cy="53484"/>
            </a:xfrm>
            <a:custGeom>
              <a:avLst/>
              <a:gdLst/>
              <a:ahLst/>
              <a:cxnLst/>
              <a:rect l="0" t="0" r="0" b="0"/>
              <a:pathLst>
                <a:path w="53830" h="53484">
                  <a:moveTo>
                    <a:pt x="0" y="0"/>
                  </a:moveTo>
                  <a:lnTo>
                    <a:pt x="53830" y="0"/>
                  </a:lnTo>
                  <a:lnTo>
                    <a:pt x="26915" y="5348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4" name="Shape 2894">
              <a:extLst>
                <a:ext uri="{FF2B5EF4-FFF2-40B4-BE49-F238E27FC236}">
                  <a16:creationId xmlns:a16="http://schemas.microsoft.com/office/drawing/2014/main" id="{EDF1DFD9-57C6-02F1-1F82-505463BDDB8D}"/>
                </a:ext>
              </a:extLst>
            </p:cNvPr>
            <p:cNvSpPr/>
            <p:nvPr/>
          </p:nvSpPr>
          <p:spPr>
            <a:xfrm>
              <a:off x="627509" y="76568"/>
              <a:ext cx="53829" cy="53484"/>
            </a:xfrm>
            <a:custGeom>
              <a:avLst/>
              <a:gdLst/>
              <a:ahLst/>
              <a:cxnLst/>
              <a:rect l="0" t="0" r="0" b="0"/>
              <a:pathLst>
                <a:path w="53829" h="53484">
                  <a:moveTo>
                    <a:pt x="0" y="0"/>
                  </a:moveTo>
                  <a:lnTo>
                    <a:pt x="53829" y="0"/>
                  </a:lnTo>
                  <a:lnTo>
                    <a:pt x="26915" y="5348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5" name="Shape 2913">
              <a:extLst>
                <a:ext uri="{FF2B5EF4-FFF2-40B4-BE49-F238E27FC236}">
                  <a16:creationId xmlns:a16="http://schemas.microsoft.com/office/drawing/2014/main" id="{BDDC00EE-651D-E1AA-5F50-8B327B32157A}"/>
                </a:ext>
              </a:extLst>
            </p:cNvPr>
            <p:cNvSpPr/>
            <p:nvPr/>
          </p:nvSpPr>
          <p:spPr>
            <a:xfrm>
              <a:off x="467471" y="0"/>
              <a:ext cx="0" cy="130052"/>
            </a:xfrm>
            <a:custGeom>
              <a:avLst/>
              <a:gdLst/>
              <a:ahLst/>
              <a:cxnLst/>
              <a:rect l="0" t="0" r="0" b="0"/>
              <a:pathLst>
                <a:path h="130052">
                  <a:moveTo>
                    <a:pt x="0" y="0"/>
                  </a:moveTo>
                  <a:lnTo>
                    <a:pt x="0" y="130052"/>
                  </a:lnTo>
                  <a:lnTo>
                    <a:pt x="0" y="130052"/>
                  </a:lnTo>
                </a:path>
              </a:pathLst>
            </a:custGeom>
            <a:ln w="3146" cap="rnd">
              <a:custDash>
                <a:ds d="173386" sp="123853"/>
              </a:custDash>
              <a:round/>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43301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CC82-88C9-DFD8-FFD1-B38C4F95D2BC}"/>
              </a:ext>
            </a:extLst>
          </p:cNvPr>
          <p:cNvSpPr>
            <a:spLocks noGrp="1"/>
          </p:cNvSpPr>
          <p:nvPr>
            <p:ph type="title"/>
          </p:nvPr>
        </p:nvSpPr>
        <p:spPr>
          <a:xfrm>
            <a:off x="838200" y="171938"/>
            <a:ext cx="10515600" cy="509099"/>
          </a:xfrm>
        </p:spPr>
        <p:txBody>
          <a:bodyPr>
            <a:normAutofit fontScale="90000"/>
          </a:bodyPr>
          <a:lstStyle/>
          <a:p>
            <a:r>
              <a:rPr lang="en-IN" dirty="0"/>
              <a:t>                              LIST OF TABLES</a:t>
            </a:r>
          </a:p>
        </p:txBody>
      </p:sp>
      <p:graphicFrame>
        <p:nvGraphicFramePr>
          <p:cNvPr id="4" name="Table 4">
            <a:extLst>
              <a:ext uri="{FF2B5EF4-FFF2-40B4-BE49-F238E27FC236}">
                <a16:creationId xmlns:a16="http://schemas.microsoft.com/office/drawing/2014/main" id="{4765FF4B-BF3C-2A58-3CA6-6C96A2AC16D5}"/>
              </a:ext>
            </a:extLst>
          </p:cNvPr>
          <p:cNvGraphicFramePr>
            <a:graphicFrameLocks noGrp="1"/>
          </p:cNvGraphicFramePr>
          <p:nvPr>
            <p:ph idx="1"/>
            <p:extLst>
              <p:ext uri="{D42A27DB-BD31-4B8C-83A1-F6EECF244321}">
                <p14:modId xmlns:p14="http://schemas.microsoft.com/office/powerpoint/2010/main" val="3612514680"/>
              </p:ext>
            </p:extLst>
          </p:nvPr>
        </p:nvGraphicFramePr>
        <p:xfrm>
          <a:off x="838200" y="1235675"/>
          <a:ext cx="10515597" cy="2734728"/>
        </p:xfrm>
        <a:graphic>
          <a:graphicData uri="http://schemas.openxmlformats.org/drawingml/2006/table">
            <a:tbl>
              <a:tblPr firstRow="1" bandRow="1">
                <a:tableStyleId>{5C22544A-7EE6-4342-B048-85BDC9FD1C3A}</a:tableStyleId>
              </a:tblPr>
              <a:tblGrid>
                <a:gridCol w="2226276">
                  <a:extLst>
                    <a:ext uri="{9D8B030D-6E8A-4147-A177-3AD203B41FA5}">
                      <a16:colId xmlns:a16="http://schemas.microsoft.com/office/drawing/2014/main" val="604272544"/>
                    </a:ext>
                  </a:extLst>
                </a:gridCol>
                <a:gridCol w="6441989">
                  <a:extLst>
                    <a:ext uri="{9D8B030D-6E8A-4147-A177-3AD203B41FA5}">
                      <a16:colId xmlns:a16="http://schemas.microsoft.com/office/drawing/2014/main" val="2125623154"/>
                    </a:ext>
                  </a:extLst>
                </a:gridCol>
                <a:gridCol w="1847332">
                  <a:extLst>
                    <a:ext uri="{9D8B030D-6E8A-4147-A177-3AD203B41FA5}">
                      <a16:colId xmlns:a16="http://schemas.microsoft.com/office/drawing/2014/main" val="1333153772"/>
                    </a:ext>
                  </a:extLst>
                </a:gridCol>
              </a:tblGrid>
              <a:tr h="484856">
                <a:tc>
                  <a:txBody>
                    <a:bodyPr/>
                    <a:lstStyle/>
                    <a:p>
                      <a:r>
                        <a:rPr lang="en-IN" dirty="0"/>
                        <a:t>                TABLE</a:t>
                      </a:r>
                    </a:p>
                  </a:txBody>
                  <a:tcPr/>
                </a:tc>
                <a:tc>
                  <a:txBody>
                    <a:bodyPr/>
                    <a:lstStyle/>
                    <a:p>
                      <a:r>
                        <a:rPr lang="en-IN" dirty="0"/>
                        <a:t>                                                TITLE</a:t>
                      </a:r>
                    </a:p>
                  </a:txBody>
                  <a:tcPr/>
                </a:tc>
                <a:tc>
                  <a:txBody>
                    <a:bodyPr/>
                    <a:lstStyle/>
                    <a:p>
                      <a:r>
                        <a:rPr lang="en-IN" dirty="0"/>
                        <a:t>PAGE NUMBER</a:t>
                      </a:r>
                    </a:p>
                  </a:txBody>
                  <a:tcPr/>
                </a:tc>
                <a:extLst>
                  <a:ext uri="{0D108BD9-81ED-4DB2-BD59-A6C34878D82A}">
                    <a16:rowId xmlns:a16="http://schemas.microsoft.com/office/drawing/2014/main" val="3804024334"/>
                  </a:ext>
                </a:extLst>
              </a:tr>
              <a:tr h="484856">
                <a:tc>
                  <a:txBody>
                    <a:bodyPr/>
                    <a:lstStyle/>
                    <a:p>
                      <a:r>
                        <a:rPr lang="en-IN" dirty="0"/>
                        <a:t>1</a:t>
                      </a:r>
                    </a:p>
                  </a:txBody>
                  <a:tcPr/>
                </a:tc>
                <a:tc>
                  <a:txBody>
                    <a:bodyPr/>
                    <a:lstStyle/>
                    <a:p>
                      <a:r>
                        <a:rPr lang="en-IN" sz="1800" b="0" dirty="0">
                          <a:solidFill>
                            <a:srgbClr val="000000"/>
                          </a:solidFill>
                          <a:effectLst/>
                          <a:latin typeface="Arial" panose="020B0604020202020204" pitchFamily="34" charset="0"/>
                          <a:ea typeface="Arial" panose="020B0604020202020204" pitchFamily="34" charset="0"/>
                        </a:rPr>
                        <a:t>COMPUTATIONAL OVERHEAD OF BASIC OPERATIONS OF ABE  SCHEMES </a:t>
                      </a:r>
                      <a:endParaRPr lang="en-IN" b="0" dirty="0"/>
                    </a:p>
                  </a:txBody>
                  <a:tcPr/>
                </a:tc>
                <a:tc>
                  <a:txBody>
                    <a:bodyPr/>
                    <a:lstStyle/>
                    <a:p>
                      <a:r>
                        <a:rPr lang="en-IN" dirty="0"/>
                        <a:t>16</a:t>
                      </a:r>
                    </a:p>
                  </a:txBody>
                  <a:tcPr/>
                </a:tc>
                <a:extLst>
                  <a:ext uri="{0D108BD9-81ED-4DB2-BD59-A6C34878D82A}">
                    <a16:rowId xmlns:a16="http://schemas.microsoft.com/office/drawing/2014/main" val="192114301"/>
                  </a:ext>
                </a:extLst>
              </a:tr>
              <a:tr h="484856">
                <a:tc>
                  <a:txBody>
                    <a:bodyPr/>
                    <a:lstStyle/>
                    <a:p>
                      <a:r>
                        <a:rPr lang="en-IN" dirty="0"/>
                        <a:t>2</a:t>
                      </a:r>
                    </a:p>
                  </a:txBody>
                  <a:tcPr/>
                </a:tc>
                <a:tc>
                  <a:txBody>
                    <a:bodyPr/>
                    <a:lstStyle/>
                    <a:p>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COMPUTATIONAL OVERHEAD OF DATA SHARING </a:t>
                      </a:r>
                      <a:endParaRPr lang="en-IN" dirty="0"/>
                    </a:p>
                  </a:txBody>
                  <a:tcPr/>
                </a:tc>
                <a:tc>
                  <a:txBody>
                    <a:bodyPr/>
                    <a:lstStyle/>
                    <a:p>
                      <a:r>
                        <a:rPr lang="en-IN" dirty="0"/>
                        <a:t>17</a:t>
                      </a:r>
                    </a:p>
                  </a:txBody>
                  <a:tcPr/>
                </a:tc>
                <a:extLst>
                  <a:ext uri="{0D108BD9-81ED-4DB2-BD59-A6C34878D82A}">
                    <a16:rowId xmlns:a16="http://schemas.microsoft.com/office/drawing/2014/main" val="3624474402"/>
                  </a:ext>
                </a:extLst>
              </a:tr>
              <a:tr h="484856">
                <a:tc>
                  <a:txBody>
                    <a:bodyPr/>
                    <a:lstStyle/>
                    <a:p>
                      <a:r>
                        <a:rPr lang="en-IN" dirty="0"/>
                        <a:t>3</a:t>
                      </a:r>
                    </a:p>
                  </a:txBody>
                  <a:tcPr/>
                </a:tc>
                <a:tc>
                  <a:txBody>
                    <a:bodyPr/>
                    <a:lstStyle/>
                    <a:p>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COMPUTATIONAL OVERHEAD OF DATA ACCESS </a:t>
                      </a:r>
                      <a:endParaRPr lang="en-IN" dirty="0"/>
                    </a:p>
                  </a:txBody>
                  <a:tcPr/>
                </a:tc>
                <a:tc>
                  <a:txBody>
                    <a:bodyPr/>
                    <a:lstStyle/>
                    <a:p>
                      <a:r>
                        <a:rPr lang="en-IN" dirty="0"/>
                        <a:t>18</a:t>
                      </a:r>
                    </a:p>
                  </a:txBody>
                  <a:tcPr/>
                </a:tc>
                <a:extLst>
                  <a:ext uri="{0D108BD9-81ED-4DB2-BD59-A6C34878D82A}">
                    <a16:rowId xmlns:a16="http://schemas.microsoft.com/office/drawing/2014/main" val="2349130072"/>
                  </a:ext>
                </a:extLst>
              </a:tr>
              <a:tr h="484856">
                <a:tc>
                  <a:txBody>
                    <a:bodyPr/>
                    <a:lstStyle/>
                    <a:p>
                      <a:r>
                        <a:rPr lang="en-IN" dirty="0"/>
                        <a:t>4</a:t>
                      </a:r>
                    </a:p>
                  </a:txBody>
                  <a:tcPr/>
                </a:tc>
                <a:tc>
                  <a:txBody>
                    <a:bodyPr/>
                    <a:lstStyle/>
                    <a:p>
                      <a:r>
                        <a:rPr lang="en-IN" sz="1800" b="1" dirty="0">
                          <a:solidFill>
                            <a:srgbClr val="000000"/>
                          </a:solidFill>
                          <a:effectLst/>
                          <a:latin typeface="Arial" panose="020B0604020202020204" pitchFamily="34" charset="0"/>
                          <a:ea typeface="Arial" panose="020B0604020202020204" pitchFamily="34" charset="0"/>
                        </a:rPr>
                        <a:t>COMPUTATIONAL OVERHEAD WITH </a:t>
                      </a: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DIFFERENT CP-ABES</a:t>
                      </a:r>
                      <a:r>
                        <a:rPr lang="en-IN" sz="1800" b="1" dirty="0">
                          <a:solidFill>
                            <a:srgbClr val="000000"/>
                          </a:solidFill>
                          <a:effectLst/>
                          <a:latin typeface="Arial" panose="020B0604020202020204" pitchFamily="34" charset="0"/>
                          <a:ea typeface="Arial" panose="020B0604020202020204" pitchFamily="34" charset="0"/>
                        </a:rPr>
                        <a:t> </a:t>
                      </a:r>
                      <a:endParaRPr lang="en-IN" dirty="0"/>
                    </a:p>
                  </a:txBody>
                  <a:tcPr/>
                </a:tc>
                <a:tc>
                  <a:txBody>
                    <a:bodyPr/>
                    <a:lstStyle/>
                    <a:p>
                      <a:r>
                        <a:rPr lang="en-IN" dirty="0"/>
                        <a:t>19</a:t>
                      </a:r>
                    </a:p>
                  </a:txBody>
                  <a:tcPr/>
                </a:tc>
                <a:extLst>
                  <a:ext uri="{0D108BD9-81ED-4DB2-BD59-A6C34878D82A}">
                    <a16:rowId xmlns:a16="http://schemas.microsoft.com/office/drawing/2014/main" val="1337562591"/>
                  </a:ext>
                </a:extLst>
              </a:tr>
            </a:tbl>
          </a:graphicData>
        </a:graphic>
      </p:graphicFrame>
    </p:spTree>
    <p:extLst>
      <p:ext uri="{BB962C8B-B14F-4D97-AF65-F5344CB8AC3E}">
        <p14:creationId xmlns:p14="http://schemas.microsoft.com/office/powerpoint/2010/main" val="116533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1457-84B7-A801-A94E-F4439647AAAB}"/>
              </a:ext>
            </a:extLst>
          </p:cNvPr>
          <p:cNvSpPr>
            <a:spLocks noGrp="1"/>
          </p:cNvSpPr>
          <p:nvPr>
            <p:ph type="title"/>
          </p:nvPr>
        </p:nvSpPr>
        <p:spPr/>
        <p:txBody>
          <a:bodyPr>
            <a:normAutofit/>
          </a:bodyPr>
          <a:lstStyle/>
          <a:p>
            <a:pPr marL="110490" marR="92710" indent="-6350">
              <a:lnSpc>
                <a:spcPct val="107000"/>
              </a:lnSpc>
              <a:spcAft>
                <a:spcPts val="15"/>
              </a:spcAft>
            </a:pP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TABLE-1</a:t>
            </a:r>
            <a:r>
              <a:rPr lang="en-IN" sz="1800" b="1" dirty="0">
                <a:solidFill>
                  <a:srgbClr val="000000"/>
                </a:solidFill>
                <a:effectLst/>
                <a:latin typeface="Arial" panose="020B0604020202020204" pitchFamily="34" charset="0"/>
                <a:ea typeface="Arial" panose="020B0604020202020204" pitchFamily="34" charset="0"/>
              </a:rPr>
              <a:t> :COMPUTATIONAL OVERHEAD OF BASIC OPERATIONS OF ABE  SCHEMES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graphicFrame>
        <p:nvGraphicFramePr>
          <p:cNvPr id="4" name="Content Placeholder 3">
            <a:extLst>
              <a:ext uri="{FF2B5EF4-FFF2-40B4-BE49-F238E27FC236}">
                <a16:creationId xmlns:a16="http://schemas.microsoft.com/office/drawing/2014/main" id="{54B6A13E-F1F8-D40B-955C-AB53A3068EB1}"/>
              </a:ext>
            </a:extLst>
          </p:cNvPr>
          <p:cNvGraphicFramePr>
            <a:graphicFrameLocks noGrp="1"/>
          </p:cNvGraphicFramePr>
          <p:nvPr>
            <p:ph idx="1"/>
            <p:extLst>
              <p:ext uri="{D42A27DB-BD31-4B8C-83A1-F6EECF244321}">
                <p14:modId xmlns:p14="http://schemas.microsoft.com/office/powerpoint/2010/main" val="4040545115"/>
              </p:ext>
            </p:extLst>
          </p:nvPr>
        </p:nvGraphicFramePr>
        <p:xfrm>
          <a:off x="1861750" y="2290119"/>
          <a:ext cx="7990703" cy="3319850"/>
        </p:xfrm>
        <a:graphic>
          <a:graphicData uri="http://schemas.openxmlformats.org/drawingml/2006/table">
            <a:tbl>
              <a:tblPr firstRow="1" firstCol="1" bandRow="1">
                <a:tableStyleId>{5C22544A-7EE6-4342-B048-85BDC9FD1C3A}</a:tableStyleId>
              </a:tblPr>
              <a:tblGrid>
                <a:gridCol w="1376213">
                  <a:extLst>
                    <a:ext uri="{9D8B030D-6E8A-4147-A177-3AD203B41FA5}">
                      <a16:colId xmlns:a16="http://schemas.microsoft.com/office/drawing/2014/main" val="2582237894"/>
                    </a:ext>
                  </a:extLst>
                </a:gridCol>
                <a:gridCol w="1654455">
                  <a:extLst>
                    <a:ext uri="{9D8B030D-6E8A-4147-A177-3AD203B41FA5}">
                      <a16:colId xmlns:a16="http://schemas.microsoft.com/office/drawing/2014/main" val="1546621636"/>
                    </a:ext>
                  </a:extLst>
                </a:gridCol>
                <a:gridCol w="2362557">
                  <a:extLst>
                    <a:ext uri="{9D8B030D-6E8A-4147-A177-3AD203B41FA5}">
                      <a16:colId xmlns:a16="http://schemas.microsoft.com/office/drawing/2014/main" val="3329520229"/>
                    </a:ext>
                  </a:extLst>
                </a:gridCol>
                <a:gridCol w="2597478">
                  <a:extLst>
                    <a:ext uri="{9D8B030D-6E8A-4147-A177-3AD203B41FA5}">
                      <a16:colId xmlns:a16="http://schemas.microsoft.com/office/drawing/2014/main" val="3459363396"/>
                    </a:ext>
                  </a:extLst>
                </a:gridCol>
              </a:tblGrid>
              <a:tr h="1606445">
                <a:tc>
                  <a:txBody>
                    <a:bodyPr/>
                    <a:lstStyle/>
                    <a:p>
                      <a:pPr>
                        <a:lnSpc>
                          <a:spcPct val="107000"/>
                        </a:lnSpc>
                        <a:spcAft>
                          <a:spcPts val="800"/>
                        </a:spcAft>
                      </a:pPr>
                      <a:r>
                        <a:rPr lang="en-IN" sz="800">
                          <a:effectLst/>
                        </a:rPr>
                        <a:t>Types of </a:t>
                      </a:r>
                      <a:endParaRPr lang="en-IN" sz="1100">
                        <a:effectLst/>
                      </a:endParaRPr>
                    </a:p>
                    <a:p>
                      <a:pPr marL="13970">
                        <a:lnSpc>
                          <a:spcPct val="107000"/>
                        </a:lnSpc>
                        <a:spcAft>
                          <a:spcPts val="800"/>
                        </a:spcAft>
                      </a:pPr>
                      <a:r>
                        <a:rPr lang="en-IN" sz="800">
                          <a:effectLst/>
                        </a:rPr>
                        <a:t>Devices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tc>
                <a:tc>
                  <a:txBody>
                    <a:bodyPr/>
                    <a:lstStyle/>
                    <a:p>
                      <a:pPr marR="25400" algn="ctr">
                        <a:lnSpc>
                          <a:spcPct val="107000"/>
                        </a:lnSpc>
                        <a:spcAft>
                          <a:spcPts val="800"/>
                        </a:spcAft>
                      </a:pPr>
                      <a:r>
                        <a:rPr lang="en-IN" sz="800">
                          <a:effectLst/>
                        </a:rPr>
                        <a:t>Pairing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nchor="ctr"/>
                </a:tc>
                <a:tc>
                  <a:txBody>
                    <a:bodyPr/>
                    <a:lstStyle/>
                    <a:p>
                      <a:pPr marR="26035" algn="ctr">
                        <a:lnSpc>
                          <a:spcPct val="107000"/>
                        </a:lnSpc>
                        <a:spcAft>
                          <a:spcPts val="800"/>
                        </a:spcAft>
                      </a:pPr>
                      <a:r>
                        <a:rPr lang="en-IN" sz="800">
                          <a:effectLst/>
                        </a:rPr>
                        <a:t>Exponentiation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nchor="ctr"/>
                </a:tc>
                <a:tc>
                  <a:txBody>
                    <a:bodyPr/>
                    <a:lstStyle/>
                    <a:p>
                      <a:pPr marR="27940" algn="ctr">
                        <a:lnSpc>
                          <a:spcPct val="107000"/>
                        </a:lnSpc>
                        <a:spcAft>
                          <a:spcPts val="800"/>
                        </a:spcAft>
                      </a:pPr>
                      <a:r>
                        <a:rPr lang="en-IN" sz="800">
                          <a:effectLst/>
                        </a:rPr>
                        <a:t>Multiplication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nchor="ctr"/>
                </a:tc>
                <a:extLst>
                  <a:ext uri="{0D108BD9-81ED-4DB2-BD59-A6C34878D82A}">
                    <a16:rowId xmlns:a16="http://schemas.microsoft.com/office/drawing/2014/main" val="4022682521"/>
                  </a:ext>
                </a:extLst>
              </a:tr>
              <a:tr h="770525">
                <a:tc>
                  <a:txBody>
                    <a:bodyPr/>
                    <a:lstStyle/>
                    <a:p>
                      <a:pPr marR="26670" algn="ctr">
                        <a:lnSpc>
                          <a:spcPct val="107000"/>
                        </a:lnSpc>
                        <a:spcAft>
                          <a:spcPts val="800"/>
                        </a:spcAft>
                      </a:pPr>
                      <a:r>
                        <a:rPr lang="en-IN" sz="800">
                          <a:effectLst/>
                        </a:rPr>
                        <a:t>PC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tc>
                <a:tc>
                  <a:txBody>
                    <a:bodyPr/>
                    <a:lstStyle/>
                    <a:p>
                      <a:pPr marR="25400" algn="ctr">
                        <a:lnSpc>
                          <a:spcPct val="107000"/>
                        </a:lnSpc>
                        <a:spcAft>
                          <a:spcPts val="800"/>
                        </a:spcAft>
                      </a:pPr>
                      <a:r>
                        <a:rPr lang="en-IN" sz="800">
                          <a:effectLst/>
                        </a:rPr>
                        <a:t>20 ms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tc>
                <a:tc>
                  <a:txBody>
                    <a:bodyPr/>
                    <a:lstStyle/>
                    <a:p>
                      <a:pPr marR="25400" algn="ctr">
                        <a:lnSpc>
                          <a:spcPct val="107000"/>
                        </a:lnSpc>
                        <a:spcAft>
                          <a:spcPts val="800"/>
                        </a:spcAft>
                      </a:pPr>
                      <a:r>
                        <a:rPr lang="en-IN" sz="800">
                          <a:effectLst/>
                        </a:rPr>
                        <a:t>5 ms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tc>
                <a:tc>
                  <a:txBody>
                    <a:bodyPr/>
                    <a:lstStyle/>
                    <a:p>
                      <a:pPr marR="27940" algn="ctr">
                        <a:lnSpc>
                          <a:spcPct val="107000"/>
                        </a:lnSpc>
                        <a:spcAft>
                          <a:spcPts val="800"/>
                        </a:spcAft>
                      </a:pPr>
                      <a:r>
                        <a:rPr lang="en-IN" sz="800">
                          <a:effectLst/>
                        </a:rPr>
                        <a:t>0.7 ms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tc>
                <a:extLst>
                  <a:ext uri="{0D108BD9-81ED-4DB2-BD59-A6C34878D82A}">
                    <a16:rowId xmlns:a16="http://schemas.microsoft.com/office/drawing/2014/main" val="1068690424"/>
                  </a:ext>
                </a:extLst>
              </a:tr>
              <a:tr h="942880">
                <a:tc>
                  <a:txBody>
                    <a:bodyPr/>
                    <a:lstStyle/>
                    <a:p>
                      <a:pPr marR="24765" algn="ctr">
                        <a:lnSpc>
                          <a:spcPct val="107000"/>
                        </a:lnSpc>
                        <a:spcAft>
                          <a:spcPts val="800"/>
                        </a:spcAft>
                      </a:pPr>
                      <a:r>
                        <a:rPr lang="en-IN" sz="800">
                          <a:effectLst/>
                        </a:rPr>
                        <a:t>Mobile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tc>
                <a:tc>
                  <a:txBody>
                    <a:bodyPr/>
                    <a:lstStyle/>
                    <a:p>
                      <a:pPr marR="26670" algn="ctr">
                        <a:lnSpc>
                          <a:spcPct val="107000"/>
                        </a:lnSpc>
                        <a:spcAft>
                          <a:spcPts val="800"/>
                        </a:spcAft>
                      </a:pPr>
                      <a:r>
                        <a:rPr lang="en-IN" sz="800">
                          <a:effectLst/>
                        </a:rPr>
                        <a:t>550 ms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tc>
                <a:tc>
                  <a:txBody>
                    <a:bodyPr/>
                    <a:lstStyle/>
                    <a:p>
                      <a:pPr marR="26035" algn="ctr">
                        <a:lnSpc>
                          <a:spcPct val="107000"/>
                        </a:lnSpc>
                        <a:spcAft>
                          <a:spcPts val="800"/>
                        </a:spcAft>
                      </a:pPr>
                      <a:r>
                        <a:rPr lang="en-IN" sz="800">
                          <a:effectLst/>
                        </a:rPr>
                        <a:t>177 ms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tc>
                <a:tc>
                  <a:txBody>
                    <a:bodyPr/>
                    <a:lstStyle/>
                    <a:p>
                      <a:pPr marR="27305" algn="ctr">
                        <a:lnSpc>
                          <a:spcPct val="107000"/>
                        </a:lnSpc>
                        <a:spcAft>
                          <a:spcPts val="800"/>
                        </a:spcAft>
                      </a:pPr>
                      <a:r>
                        <a:rPr lang="en-IN" sz="800" dirty="0">
                          <a:effectLst/>
                        </a:rPr>
                        <a:t>26 </a:t>
                      </a:r>
                      <a:r>
                        <a:rPr lang="en-IN" sz="800" dirty="0" err="1">
                          <a:effectLst/>
                        </a:rPr>
                        <a:t>ms</a:t>
                      </a:r>
                      <a:r>
                        <a:rPr lang="en-IN" sz="800" dirty="0">
                          <a:effectLst/>
                        </a:rPr>
                        <a: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2390" marR="46990" marB="0"/>
                </a:tc>
                <a:extLst>
                  <a:ext uri="{0D108BD9-81ED-4DB2-BD59-A6C34878D82A}">
                    <a16:rowId xmlns:a16="http://schemas.microsoft.com/office/drawing/2014/main" val="212201617"/>
                  </a:ext>
                </a:extLst>
              </a:tr>
            </a:tbl>
          </a:graphicData>
        </a:graphic>
      </p:graphicFrame>
    </p:spTree>
    <p:extLst>
      <p:ext uri="{BB962C8B-B14F-4D97-AF65-F5344CB8AC3E}">
        <p14:creationId xmlns:p14="http://schemas.microsoft.com/office/powerpoint/2010/main" val="54598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A06A-DA28-8213-FA63-09FE2D0C53FA}"/>
              </a:ext>
            </a:extLst>
          </p:cNvPr>
          <p:cNvSpPr>
            <a:spLocks noGrp="1"/>
          </p:cNvSpPr>
          <p:nvPr>
            <p:ph type="title"/>
          </p:nvPr>
        </p:nvSpPr>
        <p:spPr/>
        <p:txBody>
          <a:bodyPr/>
          <a:lstStyle/>
          <a:p>
            <a:pPr marR="26035" indent="144780">
              <a:lnSpc>
                <a:spcPct val="94000"/>
              </a:lnSpc>
              <a:spcAft>
                <a:spcPts val="20"/>
              </a:spcAft>
            </a:pP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TABLE-2 </a:t>
            </a:r>
            <a:r>
              <a:rPr lang="en-IN" sz="1800" b="1" dirty="0">
                <a:solidFill>
                  <a:srgbClr val="000000"/>
                </a:solidFill>
                <a:effectLst/>
                <a:latin typeface="Calibri" panose="020F0502020204030204" pitchFamily="34" charset="0"/>
                <a:ea typeface="Palatino Linotype" panose="02040502050505030304" pitchFamily="18" charset="0"/>
                <a:cs typeface="Palatino Linotype" panose="02040502050505030304" pitchFamily="18" charset="0"/>
              </a:rPr>
              <a:t>:</a:t>
            </a: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COMPUTATIONAL OVERHEAD OF DATA SHARING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graphicFrame>
        <p:nvGraphicFramePr>
          <p:cNvPr id="4" name="Content Placeholder 3">
            <a:extLst>
              <a:ext uri="{FF2B5EF4-FFF2-40B4-BE49-F238E27FC236}">
                <a16:creationId xmlns:a16="http://schemas.microsoft.com/office/drawing/2014/main" id="{BC50709E-0506-9175-FA08-D00E2C4FEC16}"/>
              </a:ext>
            </a:extLst>
          </p:cNvPr>
          <p:cNvGraphicFramePr>
            <a:graphicFrameLocks noGrp="1"/>
          </p:cNvGraphicFramePr>
          <p:nvPr>
            <p:ph idx="1"/>
            <p:extLst>
              <p:ext uri="{D42A27DB-BD31-4B8C-83A1-F6EECF244321}">
                <p14:modId xmlns:p14="http://schemas.microsoft.com/office/powerpoint/2010/main" val="375182978"/>
              </p:ext>
            </p:extLst>
          </p:nvPr>
        </p:nvGraphicFramePr>
        <p:xfrm>
          <a:off x="2364259" y="2430163"/>
          <a:ext cx="7051590" cy="2817340"/>
        </p:xfrm>
        <a:graphic>
          <a:graphicData uri="http://schemas.openxmlformats.org/drawingml/2006/table">
            <a:tbl>
              <a:tblPr firstRow="1" firstCol="1" bandRow="1">
                <a:tableStyleId>{5C22544A-7EE6-4342-B048-85BDC9FD1C3A}</a:tableStyleId>
              </a:tblPr>
              <a:tblGrid>
                <a:gridCol w="851381">
                  <a:extLst>
                    <a:ext uri="{9D8B030D-6E8A-4147-A177-3AD203B41FA5}">
                      <a16:colId xmlns:a16="http://schemas.microsoft.com/office/drawing/2014/main" val="2690812933"/>
                    </a:ext>
                  </a:extLst>
                </a:gridCol>
                <a:gridCol w="2067222">
                  <a:extLst>
                    <a:ext uri="{9D8B030D-6E8A-4147-A177-3AD203B41FA5}">
                      <a16:colId xmlns:a16="http://schemas.microsoft.com/office/drawing/2014/main" val="3827676502"/>
                    </a:ext>
                  </a:extLst>
                </a:gridCol>
                <a:gridCol w="2065765">
                  <a:extLst>
                    <a:ext uri="{9D8B030D-6E8A-4147-A177-3AD203B41FA5}">
                      <a16:colId xmlns:a16="http://schemas.microsoft.com/office/drawing/2014/main" val="3659951553"/>
                    </a:ext>
                  </a:extLst>
                </a:gridCol>
                <a:gridCol w="2067222">
                  <a:extLst>
                    <a:ext uri="{9D8B030D-6E8A-4147-A177-3AD203B41FA5}">
                      <a16:colId xmlns:a16="http://schemas.microsoft.com/office/drawing/2014/main" val="323701703"/>
                    </a:ext>
                  </a:extLst>
                </a:gridCol>
              </a:tblGrid>
              <a:tr h="1387231">
                <a:tc>
                  <a:txBody>
                    <a:bodyPr/>
                    <a:lstStyle/>
                    <a:p>
                      <a:pPr algn="ctr">
                        <a:lnSpc>
                          <a:spcPct val="107000"/>
                        </a:lnSpc>
                        <a:spcAft>
                          <a:spcPts val="800"/>
                        </a:spcAft>
                      </a:pP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nchor="ctr"/>
                </a:tc>
                <a:tc>
                  <a:txBody>
                    <a:bodyPr/>
                    <a:lstStyle/>
                    <a:p>
                      <a:pPr algn="ctr">
                        <a:lnSpc>
                          <a:spcPct val="107000"/>
                        </a:lnSpc>
                        <a:spcAft>
                          <a:spcPts val="800"/>
                        </a:spcAft>
                      </a:pPr>
                      <a:r>
                        <a:rPr lang="en-IN" sz="800">
                          <a:effectLst/>
                        </a:rPr>
                        <a:t>Exponentiation on G</a:t>
                      </a:r>
                      <a:r>
                        <a:rPr lang="en-IN" sz="500">
                          <a:effectLst/>
                        </a:rPr>
                        <a:t>0</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tc>
                <a:tc>
                  <a:txBody>
                    <a:bodyPr/>
                    <a:lstStyle/>
                    <a:p>
                      <a:pPr algn="ctr">
                        <a:lnSpc>
                          <a:spcPct val="107000"/>
                        </a:lnSpc>
                        <a:spcAft>
                          <a:spcPts val="800"/>
                        </a:spcAft>
                      </a:pPr>
                      <a:r>
                        <a:rPr lang="en-IN" sz="800">
                          <a:effectLst/>
                        </a:rPr>
                        <a:t>Exponentiation on G</a:t>
                      </a:r>
                      <a:r>
                        <a:rPr lang="en-IN" sz="500">
                          <a:effectLst/>
                        </a:rPr>
                        <a:t>1</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tc>
                <a:tc>
                  <a:txBody>
                    <a:bodyPr/>
                    <a:lstStyle/>
                    <a:p>
                      <a:pPr marR="24765" algn="ctr">
                        <a:lnSpc>
                          <a:spcPct val="107000"/>
                        </a:lnSpc>
                        <a:spcAft>
                          <a:spcPts val="800"/>
                        </a:spcAft>
                      </a:pPr>
                      <a:r>
                        <a:rPr lang="en-IN" sz="800">
                          <a:effectLst/>
                        </a:rPr>
                        <a:t>Paring on G</a:t>
                      </a:r>
                      <a:r>
                        <a:rPr lang="en-IN" sz="500">
                          <a:effectLst/>
                        </a:rPr>
                        <a:t>0</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nchor="ctr"/>
                </a:tc>
                <a:extLst>
                  <a:ext uri="{0D108BD9-81ED-4DB2-BD59-A6C34878D82A}">
                    <a16:rowId xmlns:a16="http://schemas.microsoft.com/office/drawing/2014/main" val="1764701857"/>
                  </a:ext>
                </a:extLst>
              </a:tr>
              <a:tr h="706227">
                <a:tc>
                  <a:txBody>
                    <a:bodyPr/>
                    <a:lstStyle/>
                    <a:p>
                      <a:pPr>
                        <a:lnSpc>
                          <a:spcPct val="107000"/>
                        </a:lnSpc>
                        <a:spcAft>
                          <a:spcPts val="800"/>
                        </a:spcAft>
                      </a:pPr>
                      <a:r>
                        <a:rPr lang="en-IN" sz="800">
                          <a:effectLst/>
                        </a:rPr>
                        <a:t>ESP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tc>
                <a:tc>
                  <a:txBody>
                    <a:bodyPr/>
                    <a:lstStyle/>
                    <a:p>
                      <a:pPr marR="26035" algn="ctr">
                        <a:lnSpc>
                          <a:spcPct val="107000"/>
                        </a:lnSpc>
                        <a:spcAft>
                          <a:spcPts val="800"/>
                        </a:spcAft>
                      </a:pPr>
                      <a:r>
                        <a:rPr lang="en-IN" sz="800">
                          <a:effectLst/>
                        </a:rPr>
                        <a:t>2|T</a:t>
                      </a:r>
                      <a:r>
                        <a:rPr lang="en-IN" sz="500">
                          <a:effectLst/>
                        </a:rPr>
                        <a:t>a</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tc>
                <a:tc>
                  <a:txBody>
                    <a:bodyPr/>
                    <a:lstStyle/>
                    <a:p>
                      <a:pPr marR="24765" algn="ctr">
                        <a:lnSpc>
                          <a:spcPct val="107000"/>
                        </a:lnSpc>
                        <a:spcAft>
                          <a:spcPts val="800"/>
                        </a:spcAft>
                      </a:pPr>
                      <a:r>
                        <a:rPr lang="en-IN" sz="800">
                          <a:effectLst/>
                        </a:rPr>
                        <a:t>0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tc>
                <a:tc>
                  <a:txBody>
                    <a:bodyPr/>
                    <a:lstStyle/>
                    <a:p>
                      <a:pPr marR="24765" algn="ctr">
                        <a:lnSpc>
                          <a:spcPct val="107000"/>
                        </a:lnSpc>
                        <a:spcAft>
                          <a:spcPts val="800"/>
                        </a:spcAft>
                      </a:pPr>
                      <a:r>
                        <a:rPr lang="en-IN" sz="800">
                          <a:effectLst/>
                        </a:rPr>
                        <a:t>0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tc>
                <a:extLst>
                  <a:ext uri="{0D108BD9-81ED-4DB2-BD59-A6C34878D82A}">
                    <a16:rowId xmlns:a16="http://schemas.microsoft.com/office/drawing/2014/main" val="2914805921"/>
                  </a:ext>
                </a:extLst>
              </a:tr>
              <a:tr h="723882">
                <a:tc>
                  <a:txBody>
                    <a:bodyPr/>
                    <a:lstStyle/>
                    <a:p>
                      <a:pPr marL="8890">
                        <a:lnSpc>
                          <a:spcPct val="107000"/>
                        </a:lnSpc>
                        <a:spcAft>
                          <a:spcPts val="800"/>
                        </a:spcAft>
                      </a:pPr>
                      <a:r>
                        <a:rPr lang="en-IN" sz="800">
                          <a:effectLst/>
                        </a:rPr>
                        <a:t>DO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tc>
                <a:tc>
                  <a:txBody>
                    <a:bodyPr/>
                    <a:lstStyle/>
                    <a:p>
                      <a:pPr marR="26035" algn="ctr">
                        <a:lnSpc>
                          <a:spcPct val="107000"/>
                        </a:lnSpc>
                        <a:spcAft>
                          <a:spcPts val="800"/>
                        </a:spcAft>
                      </a:pPr>
                      <a:r>
                        <a:rPr lang="en-IN" sz="800">
                          <a:effectLst/>
                        </a:rPr>
                        <a:t>3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tc>
                <a:tc>
                  <a:txBody>
                    <a:bodyPr/>
                    <a:lstStyle/>
                    <a:p>
                      <a:pPr marR="24765" algn="ctr">
                        <a:lnSpc>
                          <a:spcPct val="107000"/>
                        </a:lnSpc>
                        <a:spcAft>
                          <a:spcPts val="800"/>
                        </a:spcAft>
                      </a:pPr>
                      <a:r>
                        <a:rPr lang="en-IN" sz="800">
                          <a:effectLst/>
                        </a:rPr>
                        <a:t>1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tc>
                <a:tc>
                  <a:txBody>
                    <a:bodyPr/>
                    <a:lstStyle/>
                    <a:p>
                      <a:pPr marR="24765" algn="ctr">
                        <a:lnSpc>
                          <a:spcPct val="107000"/>
                        </a:lnSpc>
                        <a:spcAft>
                          <a:spcPts val="800"/>
                        </a:spcAft>
                      </a:pPr>
                      <a:r>
                        <a:rPr lang="en-IN" sz="800" dirty="0">
                          <a:effectLst/>
                        </a:rPr>
                        <a:t>0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6520" marR="72390" marT="35560" marB="0"/>
                </a:tc>
                <a:extLst>
                  <a:ext uri="{0D108BD9-81ED-4DB2-BD59-A6C34878D82A}">
                    <a16:rowId xmlns:a16="http://schemas.microsoft.com/office/drawing/2014/main" val="2572725259"/>
                  </a:ext>
                </a:extLst>
              </a:tr>
            </a:tbl>
          </a:graphicData>
        </a:graphic>
      </p:graphicFrame>
    </p:spTree>
    <p:extLst>
      <p:ext uri="{BB962C8B-B14F-4D97-AF65-F5344CB8AC3E}">
        <p14:creationId xmlns:p14="http://schemas.microsoft.com/office/powerpoint/2010/main" val="192191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960D-2045-3A9A-FF85-4490904CDB88}"/>
              </a:ext>
            </a:extLst>
          </p:cNvPr>
          <p:cNvSpPr>
            <a:spLocks noGrp="1"/>
          </p:cNvSpPr>
          <p:nvPr>
            <p:ph type="title"/>
          </p:nvPr>
        </p:nvSpPr>
        <p:spPr/>
        <p:txBody>
          <a:bodyPr>
            <a:normAutofit/>
          </a:bodyPr>
          <a:lstStyle/>
          <a:p>
            <a:pPr marL="69215" marR="89535" indent="-6350">
              <a:lnSpc>
                <a:spcPct val="107000"/>
              </a:lnSpc>
              <a:spcAft>
                <a:spcPts val="15"/>
              </a:spcAft>
            </a:pP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TABLE-3 :COMPUTATIONAL OVERHEAD OF DATA ACCESS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graphicFrame>
        <p:nvGraphicFramePr>
          <p:cNvPr id="4" name="Content Placeholder 3">
            <a:extLst>
              <a:ext uri="{FF2B5EF4-FFF2-40B4-BE49-F238E27FC236}">
                <a16:creationId xmlns:a16="http://schemas.microsoft.com/office/drawing/2014/main" id="{26181158-7D60-85EE-8B82-3F6F4C761C65}"/>
              </a:ext>
            </a:extLst>
          </p:cNvPr>
          <p:cNvGraphicFramePr>
            <a:graphicFrameLocks noGrp="1"/>
          </p:cNvGraphicFramePr>
          <p:nvPr>
            <p:ph idx="1"/>
            <p:extLst>
              <p:ext uri="{D42A27DB-BD31-4B8C-83A1-F6EECF244321}">
                <p14:modId xmlns:p14="http://schemas.microsoft.com/office/powerpoint/2010/main" val="4041426118"/>
              </p:ext>
            </p:extLst>
          </p:nvPr>
        </p:nvGraphicFramePr>
        <p:xfrm>
          <a:off x="2380735" y="2413686"/>
          <a:ext cx="6639695" cy="3393990"/>
        </p:xfrm>
        <a:graphic>
          <a:graphicData uri="http://schemas.openxmlformats.org/drawingml/2006/table">
            <a:tbl>
              <a:tblPr firstRow="1" firstCol="1" bandRow="1">
                <a:tableStyleId>{5C22544A-7EE6-4342-B048-85BDC9FD1C3A}</a:tableStyleId>
              </a:tblPr>
              <a:tblGrid>
                <a:gridCol w="801651">
                  <a:extLst>
                    <a:ext uri="{9D8B030D-6E8A-4147-A177-3AD203B41FA5}">
                      <a16:colId xmlns:a16="http://schemas.microsoft.com/office/drawing/2014/main" val="4139337646"/>
                    </a:ext>
                  </a:extLst>
                </a:gridCol>
                <a:gridCol w="1946472">
                  <a:extLst>
                    <a:ext uri="{9D8B030D-6E8A-4147-A177-3AD203B41FA5}">
                      <a16:colId xmlns:a16="http://schemas.microsoft.com/office/drawing/2014/main" val="1954407856"/>
                    </a:ext>
                  </a:extLst>
                </a:gridCol>
                <a:gridCol w="1945100">
                  <a:extLst>
                    <a:ext uri="{9D8B030D-6E8A-4147-A177-3AD203B41FA5}">
                      <a16:colId xmlns:a16="http://schemas.microsoft.com/office/drawing/2014/main" val="2806962601"/>
                    </a:ext>
                  </a:extLst>
                </a:gridCol>
                <a:gridCol w="1946472">
                  <a:extLst>
                    <a:ext uri="{9D8B030D-6E8A-4147-A177-3AD203B41FA5}">
                      <a16:colId xmlns:a16="http://schemas.microsoft.com/office/drawing/2014/main" val="2943072387"/>
                    </a:ext>
                  </a:extLst>
                </a:gridCol>
              </a:tblGrid>
              <a:tr h="1669673">
                <a:tc>
                  <a:txBody>
                    <a:bodyPr/>
                    <a:lstStyle/>
                    <a:p>
                      <a:pPr marL="635">
                        <a:lnSpc>
                          <a:spcPct val="107000"/>
                        </a:lnSpc>
                        <a:spcAft>
                          <a:spcPts val="800"/>
                        </a:spcAft>
                      </a:pP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nchor="ctr"/>
                </a:tc>
                <a:tc>
                  <a:txBody>
                    <a:bodyPr/>
                    <a:lstStyle/>
                    <a:p>
                      <a:pPr marL="635">
                        <a:lnSpc>
                          <a:spcPct val="107000"/>
                        </a:lnSpc>
                        <a:spcAft>
                          <a:spcPts val="800"/>
                        </a:spcAft>
                      </a:pPr>
                      <a:r>
                        <a:rPr lang="en-IN" sz="800">
                          <a:effectLst/>
                        </a:rPr>
                        <a:t>Exponentiation on G</a:t>
                      </a:r>
                      <a:r>
                        <a:rPr lang="en-IN" sz="500">
                          <a:effectLst/>
                        </a:rPr>
                        <a:t>0</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tc>
                <a:tc>
                  <a:txBody>
                    <a:bodyPr/>
                    <a:lstStyle/>
                    <a:p>
                      <a:pPr>
                        <a:lnSpc>
                          <a:spcPct val="107000"/>
                        </a:lnSpc>
                        <a:spcAft>
                          <a:spcPts val="800"/>
                        </a:spcAft>
                      </a:pPr>
                      <a:r>
                        <a:rPr lang="en-IN" sz="800">
                          <a:effectLst/>
                        </a:rPr>
                        <a:t>Exponentiation on G</a:t>
                      </a:r>
                      <a:r>
                        <a:rPr lang="en-IN" sz="500">
                          <a:effectLst/>
                        </a:rPr>
                        <a:t>1</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tc>
                <a:tc>
                  <a:txBody>
                    <a:bodyPr/>
                    <a:lstStyle/>
                    <a:p>
                      <a:pPr>
                        <a:lnSpc>
                          <a:spcPct val="107000"/>
                        </a:lnSpc>
                        <a:spcAft>
                          <a:spcPts val="800"/>
                        </a:spcAft>
                      </a:pPr>
                      <a:r>
                        <a:rPr lang="en-IN" sz="800">
                          <a:effectLst/>
                        </a:rPr>
                        <a:t>Paring on G</a:t>
                      </a:r>
                      <a:r>
                        <a:rPr lang="en-IN" sz="500">
                          <a:effectLst/>
                        </a:rPr>
                        <a:t>0</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nchor="ctr"/>
                </a:tc>
                <a:extLst>
                  <a:ext uri="{0D108BD9-81ED-4DB2-BD59-A6C34878D82A}">
                    <a16:rowId xmlns:a16="http://schemas.microsoft.com/office/drawing/2014/main" val="1911172887"/>
                  </a:ext>
                </a:extLst>
              </a:tr>
              <a:tr h="850016">
                <a:tc>
                  <a:txBody>
                    <a:bodyPr/>
                    <a:lstStyle/>
                    <a:p>
                      <a:pPr marL="635">
                        <a:lnSpc>
                          <a:spcPct val="107000"/>
                        </a:lnSpc>
                        <a:spcAft>
                          <a:spcPts val="800"/>
                        </a:spcAft>
                      </a:pPr>
                      <a:r>
                        <a:rPr lang="en-IN" sz="800">
                          <a:effectLst/>
                        </a:rPr>
                        <a:t>DSP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tc>
                <a:tc>
                  <a:txBody>
                    <a:bodyPr/>
                    <a:lstStyle/>
                    <a:p>
                      <a:pPr marL="4445" algn="ctr">
                        <a:lnSpc>
                          <a:spcPct val="107000"/>
                        </a:lnSpc>
                        <a:spcAft>
                          <a:spcPts val="800"/>
                        </a:spcAft>
                      </a:pPr>
                      <a:r>
                        <a:rPr lang="en-IN" sz="800">
                          <a:effectLst/>
                        </a:rPr>
                        <a:t>0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tc>
                <a:tc>
                  <a:txBody>
                    <a:bodyPr/>
                    <a:lstStyle/>
                    <a:p>
                      <a:pPr marL="2540" algn="ctr">
                        <a:lnSpc>
                          <a:spcPct val="107000"/>
                        </a:lnSpc>
                        <a:spcAft>
                          <a:spcPts val="800"/>
                        </a:spcAft>
                      </a:pPr>
                      <a:r>
                        <a:rPr lang="en-IN" sz="800">
                          <a:effectLst/>
                        </a:rPr>
                        <a:t>|T</a:t>
                      </a:r>
                      <a:r>
                        <a:rPr lang="en-IN" sz="500">
                          <a:effectLst/>
                        </a:rPr>
                        <a:t>a</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tc>
                <a:tc>
                  <a:txBody>
                    <a:bodyPr/>
                    <a:lstStyle/>
                    <a:p>
                      <a:pPr marL="5080" algn="ctr">
                        <a:lnSpc>
                          <a:spcPct val="107000"/>
                        </a:lnSpc>
                        <a:spcAft>
                          <a:spcPts val="800"/>
                        </a:spcAft>
                      </a:pPr>
                      <a:r>
                        <a:rPr lang="en-IN" sz="800">
                          <a:effectLst/>
                        </a:rPr>
                        <a:t>2|T</a:t>
                      </a:r>
                      <a:r>
                        <a:rPr lang="en-IN" sz="500">
                          <a:effectLst/>
                        </a:rPr>
                        <a:t>a</a:t>
                      </a:r>
                      <a:r>
                        <a:rPr lang="en-IN" sz="800">
                          <a:effectLst/>
                        </a:rPr>
                        <a:t>|+1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tc>
                <a:extLst>
                  <a:ext uri="{0D108BD9-81ED-4DB2-BD59-A6C34878D82A}">
                    <a16:rowId xmlns:a16="http://schemas.microsoft.com/office/drawing/2014/main" val="2538223417"/>
                  </a:ext>
                </a:extLst>
              </a:tr>
              <a:tr h="874301">
                <a:tc>
                  <a:txBody>
                    <a:bodyPr/>
                    <a:lstStyle/>
                    <a:p>
                      <a:pPr marL="635">
                        <a:lnSpc>
                          <a:spcPct val="107000"/>
                        </a:lnSpc>
                        <a:spcAft>
                          <a:spcPts val="800"/>
                        </a:spcAft>
                      </a:pPr>
                      <a:r>
                        <a:rPr lang="en-IN" sz="800">
                          <a:effectLst/>
                        </a:rPr>
                        <a:t>DO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tc>
                <a:tc>
                  <a:txBody>
                    <a:bodyPr/>
                    <a:lstStyle/>
                    <a:p>
                      <a:pPr marL="4445" algn="ctr">
                        <a:lnSpc>
                          <a:spcPct val="107000"/>
                        </a:lnSpc>
                        <a:spcAft>
                          <a:spcPts val="800"/>
                        </a:spcAft>
                      </a:pPr>
                      <a:r>
                        <a:rPr lang="en-IN" sz="800">
                          <a:effectLst/>
                        </a:rPr>
                        <a:t>0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tc>
                <a:tc>
                  <a:txBody>
                    <a:bodyPr/>
                    <a:lstStyle/>
                    <a:p>
                      <a:pPr marL="3175" algn="ctr">
                        <a:lnSpc>
                          <a:spcPct val="107000"/>
                        </a:lnSpc>
                        <a:spcAft>
                          <a:spcPts val="800"/>
                        </a:spcAft>
                      </a:pPr>
                      <a:r>
                        <a:rPr lang="en-IN" sz="800">
                          <a:effectLst/>
                        </a:rPr>
                        <a:t>1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tc>
                <a:tc>
                  <a:txBody>
                    <a:bodyPr/>
                    <a:lstStyle/>
                    <a:p>
                      <a:pPr marL="3810" algn="ctr">
                        <a:lnSpc>
                          <a:spcPct val="107000"/>
                        </a:lnSpc>
                        <a:spcAft>
                          <a:spcPts val="800"/>
                        </a:spcAft>
                      </a:pPr>
                      <a:r>
                        <a:rPr lang="en-IN" sz="800" dirty="0">
                          <a:effectLst/>
                        </a:rPr>
                        <a:t>0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35560" marB="0"/>
                </a:tc>
                <a:extLst>
                  <a:ext uri="{0D108BD9-81ED-4DB2-BD59-A6C34878D82A}">
                    <a16:rowId xmlns:a16="http://schemas.microsoft.com/office/drawing/2014/main" val="1574509679"/>
                  </a:ext>
                </a:extLst>
              </a:tr>
            </a:tbl>
          </a:graphicData>
        </a:graphic>
      </p:graphicFrame>
    </p:spTree>
    <p:extLst>
      <p:ext uri="{BB962C8B-B14F-4D97-AF65-F5344CB8AC3E}">
        <p14:creationId xmlns:p14="http://schemas.microsoft.com/office/powerpoint/2010/main" val="3509674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498F-96DA-64FB-EFCB-71315B2887BD}"/>
              </a:ext>
            </a:extLst>
          </p:cNvPr>
          <p:cNvSpPr>
            <a:spLocks noGrp="1"/>
          </p:cNvSpPr>
          <p:nvPr>
            <p:ph type="title"/>
          </p:nvPr>
        </p:nvSpPr>
        <p:spPr/>
        <p:txBody>
          <a:bodyPr>
            <a:normAutofit/>
          </a:bodyPr>
          <a:lstStyle/>
          <a:p>
            <a:pPr marR="33020">
              <a:lnSpc>
                <a:spcPct val="107000"/>
              </a:lnSpc>
              <a:spcAft>
                <a:spcPts val="25"/>
              </a:spcAft>
            </a:pPr>
            <a:r>
              <a:rPr lang="en-IN" sz="1800" b="1" dirty="0">
                <a:solidFill>
                  <a:srgbClr val="000000"/>
                </a:solidFill>
                <a:effectLst/>
                <a:latin typeface="Arial" panose="020B0604020202020204" pitchFamily="34" charset="0"/>
                <a:ea typeface="Arial" panose="020B0604020202020204" pitchFamily="34" charset="0"/>
              </a:rPr>
              <a:t>TABLE-4 :COMPUTATIONAL OVERHEAD WITH </a:t>
            </a: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DIFFERENT CP-ABES</a:t>
            </a:r>
            <a:r>
              <a:rPr lang="en-IN" sz="1800" b="1" dirty="0">
                <a:solidFill>
                  <a:srgbClr val="000000"/>
                </a:solidFill>
                <a:effectLst/>
                <a:latin typeface="Arial" panose="020B0604020202020204" pitchFamily="34" charset="0"/>
                <a:ea typeface="Arial" panose="020B0604020202020204" pitchFamily="34" charset="0"/>
              </a:rPr>
              <a:t>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graphicFrame>
        <p:nvGraphicFramePr>
          <p:cNvPr id="4" name="Content Placeholder 3">
            <a:extLst>
              <a:ext uri="{FF2B5EF4-FFF2-40B4-BE49-F238E27FC236}">
                <a16:creationId xmlns:a16="http://schemas.microsoft.com/office/drawing/2014/main" id="{187D86B1-673A-EE4F-B5AF-06E5E1EDC912}"/>
              </a:ext>
            </a:extLst>
          </p:cNvPr>
          <p:cNvGraphicFramePr>
            <a:graphicFrameLocks noGrp="1"/>
          </p:cNvGraphicFramePr>
          <p:nvPr>
            <p:ph idx="1"/>
            <p:extLst>
              <p:ext uri="{D42A27DB-BD31-4B8C-83A1-F6EECF244321}">
                <p14:modId xmlns:p14="http://schemas.microsoft.com/office/powerpoint/2010/main" val="4289145032"/>
              </p:ext>
            </p:extLst>
          </p:nvPr>
        </p:nvGraphicFramePr>
        <p:xfrm>
          <a:off x="1589904" y="2438400"/>
          <a:ext cx="8295502" cy="3451653"/>
        </p:xfrm>
        <a:graphic>
          <a:graphicData uri="http://schemas.openxmlformats.org/drawingml/2006/table">
            <a:tbl>
              <a:tblPr firstRow="1" firstCol="1" bandRow="1">
                <a:tableStyleId>{5C22544A-7EE6-4342-B048-85BDC9FD1C3A}</a:tableStyleId>
              </a:tblPr>
              <a:tblGrid>
                <a:gridCol w="1428707">
                  <a:extLst>
                    <a:ext uri="{9D8B030D-6E8A-4147-A177-3AD203B41FA5}">
                      <a16:colId xmlns:a16="http://schemas.microsoft.com/office/drawing/2014/main" val="634826831"/>
                    </a:ext>
                  </a:extLst>
                </a:gridCol>
                <a:gridCol w="2290085">
                  <a:extLst>
                    <a:ext uri="{9D8B030D-6E8A-4147-A177-3AD203B41FA5}">
                      <a16:colId xmlns:a16="http://schemas.microsoft.com/office/drawing/2014/main" val="1540523957"/>
                    </a:ext>
                  </a:extLst>
                </a:gridCol>
                <a:gridCol w="2300462">
                  <a:extLst>
                    <a:ext uri="{9D8B030D-6E8A-4147-A177-3AD203B41FA5}">
                      <a16:colId xmlns:a16="http://schemas.microsoft.com/office/drawing/2014/main" val="4143408458"/>
                    </a:ext>
                  </a:extLst>
                </a:gridCol>
                <a:gridCol w="2276248">
                  <a:extLst>
                    <a:ext uri="{9D8B030D-6E8A-4147-A177-3AD203B41FA5}">
                      <a16:colId xmlns:a16="http://schemas.microsoft.com/office/drawing/2014/main" val="1390007259"/>
                    </a:ext>
                  </a:extLst>
                </a:gridCol>
              </a:tblGrid>
              <a:tr h="801915">
                <a:tc>
                  <a:txBody>
                    <a:bodyPr/>
                    <a:lstStyle/>
                    <a:p>
                      <a:pPr>
                        <a:lnSpc>
                          <a:spcPct val="107000"/>
                        </a:lnSpc>
                        <a:spcAft>
                          <a:spcPts val="800"/>
                        </a:spcAft>
                      </a:pP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tc>
                <a:tc>
                  <a:txBody>
                    <a:bodyPr/>
                    <a:lstStyle/>
                    <a:p>
                      <a:pPr>
                        <a:lnSpc>
                          <a:spcPct val="107000"/>
                        </a:lnSpc>
                        <a:spcAft>
                          <a:spcPts val="800"/>
                        </a:spcAft>
                      </a:pPr>
                      <a:r>
                        <a:rPr lang="en-IN" sz="800">
                          <a:effectLst/>
                        </a:rPr>
                        <a:t>Bethencourt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tc>
                <a:tc>
                  <a:txBody>
                    <a:bodyPr/>
                    <a:lstStyle/>
                    <a:p>
                      <a:pPr>
                        <a:lnSpc>
                          <a:spcPct val="107000"/>
                        </a:lnSpc>
                        <a:spcAft>
                          <a:spcPts val="800"/>
                        </a:spcAft>
                      </a:pPr>
                      <a:r>
                        <a:rPr lang="en-IN" sz="800">
                          <a:effectLst/>
                        </a:rPr>
                        <a:t>BSW CP-ABE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tc>
                <a:tc>
                  <a:txBody>
                    <a:bodyPr/>
                    <a:lstStyle/>
                    <a:p>
                      <a:pPr>
                        <a:lnSpc>
                          <a:spcPct val="107000"/>
                        </a:lnSpc>
                        <a:spcAft>
                          <a:spcPts val="800"/>
                        </a:spcAft>
                      </a:pPr>
                      <a:r>
                        <a:rPr lang="en-IN" sz="800">
                          <a:effectLst/>
                        </a:rPr>
                        <a:t>LDSS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tc>
                <a:extLst>
                  <a:ext uri="{0D108BD9-81ED-4DB2-BD59-A6C34878D82A}">
                    <a16:rowId xmlns:a16="http://schemas.microsoft.com/office/drawing/2014/main" val="3695013296"/>
                  </a:ext>
                </a:extLst>
              </a:tr>
              <a:tr h="1446077">
                <a:tc>
                  <a:txBody>
                    <a:bodyPr/>
                    <a:lstStyle/>
                    <a:p>
                      <a:pPr>
                        <a:lnSpc>
                          <a:spcPct val="107000"/>
                        </a:lnSpc>
                        <a:spcAft>
                          <a:spcPts val="800"/>
                        </a:spcAft>
                      </a:pPr>
                      <a:r>
                        <a:rPr lang="en-IN" sz="800">
                          <a:effectLst/>
                        </a:rPr>
                        <a:t>Data sharing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tc>
                <a:tc>
                  <a:txBody>
                    <a:bodyPr/>
                    <a:lstStyle/>
                    <a:p>
                      <a:pPr>
                        <a:lnSpc>
                          <a:spcPct val="107000"/>
                        </a:lnSpc>
                        <a:spcAft>
                          <a:spcPts val="225"/>
                        </a:spcAft>
                      </a:pPr>
                      <a:r>
                        <a:rPr lang="en-IN" sz="800">
                          <a:effectLst/>
                        </a:rPr>
                        <a:t>(2|T</a:t>
                      </a:r>
                      <a:r>
                        <a:rPr lang="en-IN" sz="500">
                          <a:effectLst/>
                        </a:rPr>
                        <a:t>a</a:t>
                      </a:r>
                      <a:r>
                        <a:rPr lang="en-IN" sz="800">
                          <a:effectLst/>
                        </a:rPr>
                        <a:t>|+1)T_  </a:t>
                      </a:r>
                      <a:endParaRPr lang="en-IN" sz="1100">
                        <a:effectLst/>
                      </a:endParaRPr>
                    </a:p>
                    <a:p>
                      <a:pPr>
                        <a:lnSpc>
                          <a:spcPct val="107000"/>
                        </a:lnSpc>
                        <a:spcAft>
                          <a:spcPts val="800"/>
                        </a:spcAft>
                      </a:pPr>
                      <a:r>
                        <a:rPr lang="en-IN" sz="800">
                          <a:effectLst/>
                        </a:rPr>
                        <a:t>G</a:t>
                      </a:r>
                      <a:r>
                        <a:rPr lang="en-IN" sz="500">
                          <a:effectLst/>
                        </a:rPr>
                        <a:t>0</a:t>
                      </a:r>
                      <a:r>
                        <a:rPr lang="en-IN" sz="800">
                          <a:effectLst/>
                        </a:rPr>
                        <a:t>+T_G</a:t>
                      </a:r>
                      <a:r>
                        <a:rPr lang="en-IN" sz="500">
                          <a:effectLst/>
                        </a:rPr>
                        <a:t>1</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tc>
                <a:tc>
                  <a:txBody>
                    <a:bodyPr/>
                    <a:lstStyle/>
                    <a:p>
                      <a:pPr>
                        <a:lnSpc>
                          <a:spcPct val="107000"/>
                        </a:lnSpc>
                        <a:spcAft>
                          <a:spcPts val="225"/>
                        </a:spcAft>
                      </a:pPr>
                      <a:r>
                        <a:rPr lang="en-IN" sz="800">
                          <a:effectLst/>
                        </a:rPr>
                        <a:t>(4|T</a:t>
                      </a:r>
                      <a:r>
                        <a:rPr lang="en-IN" sz="500">
                          <a:effectLst/>
                        </a:rPr>
                        <a:t>a</a:t>
                      </a:r>
                      <a:r>
                        <a:rPr lang="en-IN" sz="800">
                          <a:effectLst/>
                        </a:rPr>
                        <a:t>|+1)T_  </a:t>
                      </a:r>
                      <a:endParaRPr lang="en-IN" sz="1100">
                        <a:effectLst/>
                      </a:endParaRPr>
                    </a:p>
                    <a:p>
                      <a:pPr>
                        <a:lnSpc>
                          <a:spcPct val="107000"/>
                        </a:lnSpc>
                        <a:spcAft>
                          <a:spcPts val="800"/>
                        </a:spcAft>
                      </a:pPr>
                      <a:r>
                        <a:rPr lang="en-IN" sz="800">
                          <a:effectLst/>
                        </a:rPr>
                        <a:t>G</a:t>
                      </a:r>
                      <a:r>
                        <a:rPr lang="en-IN" sz="500">
                          <a:effectLst/>
                        </a:rPr>
                        <a:t>0</a:t>
                      </a:r>
                      <a:r>
                        <a:rPr lang="en-IN" sz="800">
                          <a:effectLst/>
                        </a:rPr>
                        <a:t>+T_G</a:t>
                      </a:r>
                      <a:r>
                        <a:rPr lang="en-IN" sz="500">
                          <a:effectLst/>
                        </a:rPr>
                        <a:t>1</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tc>
                <a:tc>
                  <a:txBody>
                    <a:bodyPr/>
                    <a:lstStyle/>
                    <a:p>
                      <a:pPr>
                        <a:lnSpc>
                          <a:spcPct val="107000"/>
                        </a:lnSpc>
                        <a:spcAft>
                          <a:spcPts val="800"/>
                        </a:spcAft>
                      </a:pPr>
                      <a:r>
                        <a:rPr lang="en-IN" sz="800">
                          <a:effectLst/>
                        </a:rPr>
                        <a:t>3T_G</a:t>
                      </a:r>
                      <a:r>
                        <a:rPr lang="en-IN" sz="500">
                          <a:effectLst/>
                        </a:rPr>
                        <a:t>0</a:t>
                      </a:r>
                      <a:r>
                        <a:rPr lang="en-IN" sz="800">
                          <a:effectLst/>
                        </a:rPr>
                        <a:t>+T_G</a:t>
                      </a:r>
                      <a:r>
                        <a:rPr lang="en-IN" sz="500">
                          <a:effectLst/>
                        </a:rPr>
                        <a:t>m</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nchor="ctr"/>
                </a:tc>
                <a:extLst>
                  <a:ext uri="{0D108BD9-81ED-4DB2-BD59-A6C34878D82A}">
                    <a16:rowId xmlns:a16="http://schemas.microsoft.com/office/drawing/2014/main" val="631843917"/>
                  </a:ext>
                </a:extLst>
              </a:tr>
              <a:tr h="1203661">
                <a:tc>
                  <a:txBody>
                    <a:bodyPr/>
                    <a:lstStyle/>
                    <a:p>
                      <a:pPr>
                        <a:lnSpc>
                          <a:spcPct val="107000"/>
                        </a:lnSpc>
                        <a:spcAft>
                          <a:spcPts val="800"/>
                        </a:spcAft>
                      </a:pPr>
                      <a:r>
                        <a:rPr lang="en-IN" sz="800">
                          <a:effectLst/>
                        </a:rPr>
                        <a:t>Data access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tc>
                <a:tc>
                  <a:txBody>
                    <a:bodyPr/>
                    <a:lstStyle/>
                    <a:p>
                      <a:pPr>
                        <a:lnSpc>
                          <a:spcPct val="107000"/>
                        </a:lnSpc>
                        <a:spcAft>
                          <a:spcPts val="800"/>
                        </a:spcAft>
                      </a:pPr>
                      <a:r>
                        <a:rPr lang="en-IN" sz="800">
                          <a:effectLst/>
                        </a:rPr>
                        <a:t>(2|A</a:t>
                      </a:r>
                      <a:r>
                        <a:rPr lang="en-IN" sz="500">
                          <a:effectLst/>
                        </a:rPr>
                        <a:t>u</a:t>
                      </a:r>
                      <a:r>
                        <a:rPr lang="en-IN" sz="800">
                          <a:effectLst/>
                        </a:rPr>
                        <a:t>|+1)T_G</a:t>
                      </a:r>
                      <a:r>
                        <a:rPr lang="en-IN" sz="500">
                          <a:effectLst/>
                        </a:rPr>
                        <a:t>e</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nchor="ctr"/>
                </a:tc>
                <a:tc>
                  <a:txBody>
                    <a:bodyPr/>
                    <a:lstStyle/>
                    <a:p>
                      <a:pPr>
                        <a:lnSpc>
                          <a:spcPct val="107000"/>
                        </a:lnSpc>
                        <a:spcAft>
                          <a:spcPts val="800"/>
                        </a:spcAft>
                      </a:pPr>
                      <a:r>
                        <a:rPr lang="en-IN" sz="800">
                          <a:effectLst/>
                        </a:rPr>
                        <a:t>(2|A</a:t>
                      </a:r>
                      <a:r>
                        <a:rPr lang="en-IN" sz="500">
                          <a:effectLst/>
                        </a:rPr>
                        <a:t>u</a:t>
                      </a:r>
                      <a:r>
                        <a:rPr lang="en-IN" sz="800">
                          <a:effectLst/>
                        </a:rPr>
                        <a:t>|+1)T_G</a:t>
                      </a:r>
                      <a:r>
                        <a:rPr lang="en-IN" sz="500">
                          <a:effectLst/>
                        </a:rPr>
                        <a:t>e</a:t>
                      </a:r>
                      <a:r>
                        <a:rPr lang="en-IN" sz="8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nchor="ctr"/>
                </a:tc>
                <a:tc>
                  <a:txBody>
                    <a:bodyPr/>
                    <a:lstStyle/>
                    <a:p>
                      <a:pPr>
                        <a:lnSpc>
                          <a:spcPct val="107000"/>
                        </a:lnSpc>
                        <a:spcAft>
                          <a:spcPts val="800"/>
                        </a:spcAft>
                      </a:pPr>
                      <a:r>
                        <a:rPr lang="en-IN" sz="800" dirty="0">
                          <a:effectLst/>
                        </a:rPr>
                        <a:t>T_G</a:t>
                      </a:r>
                      <a:r>
                        <a:rPr lang="en-IN" sz="500" dirty="0">
                          <a:effectLst/>
                        </a:rPr>
                        <a:t>0</a:t>
                      </a:r>
                      <a:r>
                        <a:rPr lang="en-IN" sz="800" dirty="0">
                          <a:effectLst/>
                        </a:rPr>
                        <a:t>+T_G</a:t>
                      </a:r>
                      <a:r>
                        <a:rPr lang="en-IN" sz="500" dirty="0">
                          <a:effectLst/>
                        </a:rPr>
                        <a:t>m</a:t>
                      </a:r>
                      <a:r>
                        <a:rPr lang="en-IN" sz="800" dirty="0">
                          <a:effectLst/>
                        </a:rPr>
                        <a: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5560" marB="0" anchor="ctr"/>
                </a:tc>
                <a:extLst>
                  <a:ext uri="{0D108BD9-81ED-4DB2-BD59-A6C34878D82A}">
                    <a16:rowId xmlns:a16="http://schemas.microsoft.com/office/drawing/2014/main" val="2510918860"/>
                  </a:ext>
                </a:extLst>
              </a:tr>
            </a:tbl>
          </a:graphicData>
        </a:graphic>
      </p:graphicFrame>
    </p:spTree>
    <p:extLst>
      <p:ext uri="{BB962C8B-B14F-4D97-AF65-F5344CB8AC3E}">
        <p14:creationId xmlns:p14="http://schemas.microsoft.com/office/powerpoint/2010/main" val="232138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CBCD-FFBB-FF54-A9F6-EF175E54FB4D}"/>
              </a:ext>
            </a:extLst>
          </p:cNvPr>
          <p:cNvSpPr>
            <a:spLocks noGrp="1"/>
          </p:cNvSpPr>
          <p:nvPr>
            <p:ph type="title"/>
          </p:nvPr>
        </p:nvSpPr>
        <p:spPr>
          <a:xfrm>
            <a:off x="838200" y="365126"/>
            <a:ext cx="10515600" cy="838444"/>
          </a:xfrm>
        </p:spPr>
        <p:txBody>
          <a:bodyPr>
            <a:normAutofit/>
          </a:bodyPr>
          <a:lstStyle/>
          <a:p>
            <a:r>
              <a:rPr lang="en-US" sz="3200" dirty="0"/>
              <a:t>                                           CERTIFICATE</a:t>
            </a:r>
            <a:endParaRPr lang="en-IN" sz="3200" dirty="0"/>
          </a:p>
        </p:txBody>
      </p:sp>
      <p:sp>
        <p:nvSpPr>
          <p:cNvPr id="3" name="Content Placeholder 2">
            <a:extLst>
              <a:ext uri="{FF2B5EF4-FFF2-40B4-BE49-F238E27FC236}">
                <a16:creationId xmlns:a16="http://schemas.microsoft.com/office/drawing/2014/main" id="{7AC985F2-A600-4A25-12B3-7AA8852DE9AF}"/>
              </a:ext>
            </a:extLst>
          </p:cNvPr>
          <p:cNvSpPr>
            <a:spLocks noGrp="1"/>
          </p:cNvSpPr>
          <p:nvPr>
            <p:ph idx="1"/>
          </p:nvPr>
        </p:nvSpPr>
        <p:spPr>
          <a:xfrm>
            <a:off x="148491" y="1008185"/>
            <a:ext cx="11902831" cy="5705230"/>
          </a:xfrm>
        </p:spPr>
        <p:txBody>
          <a:bodyPr/>
          <a:lstStyle/>
          <a:p>
            <a:pPr marL="0" indent="0">
              <a:buNone/>
            </a:pPr>
            <a:r>
              <a:rPr lang="en-US" sz="2400" dirty="0"/>
              <a:t>This is to certify that the project report entitled </a:t>
            </a:r>
            <a:r>
              <a:rPr lang="en-US" sz="2400" b="1" dirty="0"/>
              <a:t>A lightweight secure data sharing scheme for mobile cloud computing </a:t>
            </a:r>
            <a:r>
              <a:rPr lang="en-US" sz="2400" dirty="0"/>
              <a:t>submitted by </a:t>
            </a:r>
            <a:r>
              <a:rPr lang="en-US" sz="2400" b="1" dirty="0"/>
              <a:t>K. Jaswanth sai </a:t>
            </a:r>
            <a:r>
              <a:rPr lang="en-US" sz="2400" dirty="0"/>
              <a:t>to the </a:t>
            </a:r>
            <a:r>
              <a:rPr lang="en-US" sz="2400" b="1" dirty="0"/>
              <a:t>Priyadarshini college of engineering and technology, Nellore</a:t>
            </a:r>
            <a:r>
              <a:rPr lang="en-US" sz="2400" dirty="0"/>
              <a:t> in partial fulfillment of for the award of the degree of </a:t>
            </a:r>
            <a:r>
              <a:rPr lang="en-US" sz="2400" b="1" dirty="0" err="1"/>
              <a:t>B.Tech</a:t>
            </a:r>
            <a:r>
              <a:rPr lang="en-US" sz="2400" b="1" dirty="0"/>
              <a:t> in CSE </a:t>
            </a:r>
            <a:r>
              <a:rPr lang="en-US" sz="2400" dirty="0"/>
              <a:t>is </a:t>
            </a:r>
            <a:r>
              <a:rPr lang="en-US" sz="2400"/>
              <a:t>a bona fide </a:t>
            </a:r>
            <a:r>
              <a:rPr lang="en-US" sz="2400" dirty="0"/>
              <a:t>record of project work carried out by him under our supervisor. The contents of this report, in full or in parts, have not been submitted to any other institution or university for the award of any degree or diploma.</a:t>
            </a:r>
            <a:r>
              <a:rPr lang="en-US" dirty="0"/>
              <a:t>  </a:t>
            </a:r>
          </a:p>
          <a:p>
            <a:pPr marL="0" indent="0">
              <a:buNone/>
            </a:pPr>
            <a:r>
              <a:rPr lang="en-US" sz="2000" dirty="0"/>
              <a:t>          </a:t>
            </a:r>
            <a:r>
              <a:rPr lang="en-IN" sz="2000" dirty="0"/>
              <a:t>signature                                                                                                                                          </a:t>
            </a:r>
            <a:r>
              <a:rPr lang="en-IN" sz="2000" dirty="0" err="1"/>
              <a:t>signature</a:t>
            </a:r>
            <a:endParaRPr lang="en-IN" sz="2000" dirty="0"/>
          </a:p>
          <a:p>
            <a:pPr marL="0" indent="0">
              <a:buNone/>
            </a:pPr>
            <a:r>
              <a:rPr lang="en-IN" sz="2000" dirty="0"/>
              <a:t>   name of the supervisor                                                                                                         name of the co-supervisor</a:t>
            </a:r>
          </a:p>
          <a:p>
            <a:pPr marL="0" indent="0">
              <a:buNone/>
            </a:pPr>
            <a:r>
              <a:rPr lang="en-IN" sz="2000" dirty="0"/>
              <a:t>          supervisor                                                                                                                                     co-supervisor</a:t>
            </a:r>
          </a:p>
          <a:p>
            <a:pPr marL="0" indent="0">
              <a:buNone/>
            </a:pPr>
            <a:r>
              <a:rPr lang="en-IN" sz="2000" dirty="0"/>
              <a:t>  Department of CSE                                                                                                                           Department of CSE   </a:t>
            </a:r>
          </a:p>
          <a:p>
            <a:pPr marL="0" indent="0">
              <a:buNone/>
            </a:pPr>
            <a:r>
              <a:rPr lang="en-IN" sz="2000" dirty="0"/>
              <a:t>                                                                                                                                   counter signature of HOD with seal</a:t>
            </a:r>
          </a:p>
          <a:p>
            <a:pPr marL="0" indent="0">
              <a:buNone/>
            </a:pPr>
            <a:r>
              <a:rPr lang="en-IN" sz="2000" dirty="0"/>
              <a:t>                                                                                                                                                       &lt;</a:t>
            </a:r>
            <a:r>
              <a:rPr lang="en-IN" sz="2000" dirty="0" err="1"/>
              <a:t>month,year</a:t>
            </a:r>
            <a:r>
              <a:rPr lang="en-IN" sz="2000" dirty="0"/>
              <a:t>&gt;</a:t>
            </a:r>
          </a:p>
          <a:p>
            <a:pPr marL="0" indent="0">
              <a:buNone/>
            </a:pPr>
            <a:r>
              <a:rPr lang="en-IN" sz="2000" dirty="0"/>
              <a:t>    Submitted for viva voce held on __________________   </a:t>
            </a:r>
            <a:r>
              <a:rPr lang="en-IN" dirty="0"/>
              <a:t>     </a:t>
            </a:r>
            <a:endParaRPr lang="en-US" dirty="0"/>
          </a:p>
        </p:txBody>
      </p:sp>
    </p:spTree>
    <p:extLst>
      <p:ext uri="{BB962C8B-B14F-4D97-AF65-F5344CB8AC3E}">
        <p14:creationId xmlns:p14="http://schemas.microsoft.com/office/powerpoint/2010/main" val="3399353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1AD9-4FE1-F1EF-F879-0759924BD9C9}"/>
              </a:ext>
            </a:extLst>
          </p:cNvPr>
          <p:cNvSpPr>
            <a:spLocks noGrp="1"/>
          </p:cNvSpPr>
          <p:nvPr>
            <p:ph type="title"/>
          </p:nvPr>
        </p:nvSpPr>
        <p:spPr>
          <a:xfrm>
            <a:off x="838200" y="0"/>
            <a:ext cx="10515600" cy="681037"/>
          </a:xfrm>
        </p:spPr>
        <p:txBody>
          <a:bodyPr>
            <a:normAutofit/>
          </a:bodyPr>
          <a:lstStyle/>
          <a:p>
            <a:r>
              <a:rPr lang="en-IN" sz="3600" dirty="0"/>
              <a:t>         ABBREVATION/NOTATION/NOMENCLATURE</a:t>
            </a:r>
          </a:p>
        </p:txBody>
      </p:sp>
      <p:sp>
        <p:nvSpPr>
          <p:cNvPr id="3" name="Content Placeholder 2">
            <a:extLst>
              <a:ext uri="{FF2B5EF4-FFF2-40B4-BE49-F238E27FC236}">
                <a16:creationId xmlns:a16="http://schemas.microsoft.com/office/drawing/2014/main" id="{49C40F6A-8244-7B3C-A3BC-13519B2300A6}"/>
              </a:ext>
            </a:extLst>
          </p:cNvPr>
          <p:cNvSpPr>
            <a:spLocks noGrp="1"/>
          </p:cNvSpPr>
          <p:nvPr>
            <p:ph idx="1"/>
          </p:nvPr>
        </p:nvSpPr>
        <p:spPr>
          <a:xfrm>
            <a:off x="0" y="556998"/>
            <a:ext cx="12192000" cy="6301002"/>
          </a:xfrm>
        </p:spPr>
        <p:txBody>
          <a:bodyPr/>
          <a:lstStyle/>
          <a:p>
            <a:endParaRPr lang="en-IN" dirty="0"/>
          </a:p>
        </p:txBody>
      </p:sp>
    </p:spTree>
    <p:extLst>
      <p:ext uri="{BB962C8B-B14F-4D97-AF65-F5344CB8AC3E}">
        <p14:creationId xmlns:p14="http://schemas.microsoft.com/office/powerpoint/2010/main" val="479544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F3CB-25CB-9241-0770-94BA6EDDAF83}"/>
              </a:ext>
            </a:extLst>
          </p:cNvPr>
          <p:cNvSpPr>
            <a:spLocks noGrp="1"/>
          </p:cNvSpPr>
          <p:nvPr>
            <p:ph type="title"/>
          </p:nvPr>
        </p:nvSpPr>
        <p:spPr>
          <a:xfrm>
            <a:off x="838200" y="1"/>
            <a:ext cx="10515600" cy="939113"/>
          </a:xfrm>
        </p:spPr>
        <p:txBody>
          <a:bodyPr>
            <a:normAutofit fontScale="90000"/>
          </a:bodyPr>
          <a:lstStyle/>
          <a:p>
            <a:r>
              <a:rPr lang="en-IN" sz="3600" dirty="0"/>
              <a:t>                                           CHAPTER-1                              </a:t>
            </a:r>
            <a:br>
              <a:rPr lang="en-IN" sz="3600" dirty="0"/>
            </a:br>
            <a:r>
              <a:rPr lang="en-IN" sz="3600" dirty="0"/>
              <a:t>                                       INTRODUCTION</a:t>
            </a:r>
          </a:p>
        </p:txBody>
      </p:sp>
      <p:sp>
        <p:nvSpPr>
          <p:cNvPr id="3" name="Content Placeholder 2">
            <a:extLst>
              <a:ext uri="{FF2B5EF4-FFF2-40B4-BE49-F238E27FC236}">
                <a16:creationId xmlns:a16="http://schemas.microsoft.com/office/drawing/2014/main" id="{5BE4AD43-F768-928D-400D-DD75C49439C6}"/>
              </a:ext>
            </a:extLst>
          </p:cNvPr>
          <p:cNvSpPr>
            <a:spLocks noGrp="1"/>
          </p:cNvSpPr>
          <p:nvPr>
            <p:ph idx="1"/>
          </p:nvPr>
        </p:nvSpPr>
        <p:spPr>
          <a:xfrm>
            <a:off x="205946" y="1169773"/>
            <a:ext cx="11804822" cy="5688227"/>
          </a:xfrm>
        </p:spPr>
        <p:txBody>
          <a:bodyPr>
            <a:normAutofit fontScale="92500" lnSpcReduction="20000"/>
          </a:bodyPr>
          <a:lstStyle/>
          <a:p>
            <a:pPr marL="0" indent="0">
              <a:buNone/>
            </a:pPr>
            <a:r>
              <a:rPr lang="en-IN" b="1" dirty="0"/>
              <a:t>CLOUD COMPUTING</a:t>
            </a:r>
          </a:p>
          <a:p>
            <a:pPr marL="0" indent="0">
              <a:buNone/>
            </a:pPr>
            <a:r>
              <a:rPr lang="en-US" sz="1800" b="1" dirty="0">
                <a:effectLst/>
                <a:latin typeface="Times New Roman" panose="02020603050405020304" pitchFamily="18" charset="0"/>
                <a:ea typeface="Times New Roman" panose="02020603050405020304" pitchFamily="18" charset="0"/>
              </a:rPr>
              <a:t>Cloud computing</a:t>
            </a:r>
            <a:r>
              <a:rPr lang="en-US" sz="1800" dirty="0">
                <a:effectLst/>
                <a:latin typeface="Times New Roman" panose="02020603050405020304" pitchFamily="18" charset="0"/>
                <a:ea typeface="Times New Roman" panose="02020603050405020304" pitchFamily="18" charset="0"/>
              </a:rPr>
              <a:t> is the use of </a:t>
            </a:r>
            <a:r>
              <a:rPr lang="en-US" sz="180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Computing"/>
              </a:rPr>
              <a:t>computing</a:t>
            </a:r>
            <a:r>
              <a:rPr lang="en-US" sz="1800" dirty="0">
                <a:effectLst/>
                <a:latin typeface="Times New Roman" panose="02020603050405020304" pitchFamily="18" charset="0"/>
                <a:ea typeface="Times New Roman" panose="02020603050405020304" pitchFamily="18" charset="0"/>
              </a:rPr>
              <a:t> resources (hardware and software) that are delivered as a service over a network (typically the </a:t>
            </a:r>
            <a:r>
              <a:rPr lang="en-US" sz="180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Internet"/>
              </a:rPr>
              <a:t>Internet</a:t>
            </a:r>
            <a:r>
              <a:rPr lang="en-US" sz="1800" dirty="0">
                <a:effectLst/>
                <a:latin typeface="Times New Roman" panose="02020603050405020304" pitchFamily="18" charset="0"/>
                <a:ea typeface="Times New Roman" panose="02020603050405020304" pitchFamily="18" charset="0"/>
              </a:rPr>
              <a:t>). The name comes from the common use of a cloud-shaped symbol as an abstraction for the complex infrastructure it contains in system diagrams. Cloud computing entrusts remote services with a user's data, software and computation. Cloud computing consists of hardware and software resources made available on the Internet as managed third-party services. These services typically provide access to advanced software applications and high-end networks of server computers</a:t>
            </a:r>
          </a:p>
          <a:p>
            <a:pPr marL="0" indent="0">
              <a:buNone/>
            </a:pPr>
            <a:endParaRPr lang="en-US" sz="1800" b="1" dirty="0">
              <a:latin typeface="Times New Roman" panose="02020603050405020304" pitchFamily="18" charset="0"/>
            </a:endParaRPr>
          </a:p>
          <a:p>
            <a:pPr marL="0" indent="0">
              <a:buNone/>
            </a:pPr>
            <a:endParaRPr lang="en-US" sz="1800" b="1" dirty="0">
              <a:latin typeface="Times New Roman" panose="02020603050405020304" pitchFamily="18" charset="0"/>
            </a:endParaRPr>
          </a:p>
          <a:p>
            <a:pPr marL="0" indent="0">
              <a:buNone/>
            </a:pPr>
            <a:endParaRPr lang="en-US" sz="1800" b="1" dirty="0">
              <a:latin typeface="Times New Roman" panose="02020603050405020304" pitchFamily="18" charset="0"/>
            </a:endParaRPr>
          </a:p>
          <a:p>
            <a:pPr marL="0" indent="0">
              <a:buNone/>
            </a:pPr>
            <a:endParaRPr lang="en-US" sz="1800" b="1" dirty="0">
              <a:latin typeface="Times New Roman" panose="02020603050405020304" pitchFamily="18" charset="0"/>
            </a:endParaRPr>
          </a:p>
          <a:p>
            <a:pPr marL="0" indent="0">
              <a:buNone/>
            </a:pPr>
            <a:endParaRPr lang="en-US" sz="1800" b="1" dirty="0">
              <a:latin typeface="Times New Roman" panose="02020603050405020304" pitchFamily="18" charset="0"/>
            </a:endParaRPr>
          </a:p>
          <a:p>
            <a:pPr marL="0" indent="0">
              <a:buNone/>
            </a:pPr>
            <a:endParaRPr lang="en-US" sz="1800" b="1" dirty="0">
              <a:latin typeface="Times New Roman" panose="02020603050405020304" pitchFamily="18" charset="0"/>
            </a:endParaRPr>
          </a:p>
          <a:p>
            <a:pPr marL="0" indent="0">
              <a:buNone/>
            </a:pPr>
            <a:endParaRPr lang="en-US" sz="1800" b="1" dirty="0">
              <a:latin typeface="Times New Roman" panose="02020603050405020304" pitchFamily="18" charset="0"/>
            </a:endParaRPr>
          </a:p>
          <a:p>
            <a:pPr marL="0" indent="0">
              <a:buNone/>
            </a:pPr>
            <a:r>
              <a:rPr lang="en-IN" b="1" dirty="0"/>
              <a:t>                          </a:t>
            </a:r>
          </a:p>
          <a:p>
            <a:pPr marL="0" indent="0">
              <a:buNone/>
            </a:pPr>
            <a:endParaRPr lang="en-IN" b="1" dirty="0"/>
          </a:p>
          <a:p>
            <a:pPr marL="0" indent="0">
              <a:buNone/>
            </a:pPr>
            <a:r>
              <a:rPr lang="en-IN" dirty="0"/>
              <a:t>              </a:t>
            </a:r>
          </a:p>
          <a:p>
            <a:pPr marL="0" indent="0">
              <a:buNone/>
            </a:pPr>
            <a:r>
              <a:rPr lang="en-IN" dirty="0"/>
              <a:t>                                            STRUCTURE OF CLOUD COMPUTING</a:t>
            </a:r>
          </a:p>
        </p:txBody>
      </p:sp>
      <p:pic>
        <p:nvPicPr>
          <p:cNvPr id="4" name="Picture 3">
            <a:extLst>
              <a:ext uri="{FF2B5EF4-FFF2-40B4-BE49-F238E27FC236}">
                <a16:creationId xmlns:a16="http://schemas.microsoft.com/office/drawing/2014/main" id="{13118F79-CCE8-FD4D-13FD-1787548B571B}"/>
              </a:ext>
            </a:extLst>
          </p:cNvPr>
          <p:cNvPicPr>
            <a:picLocks noChangeAspect="1"/>
          </p:cNvPicPr>
          <p:nvPr/>
        </p:nvPicPr>
        <p:blipFill>
          <a:blip r:embed="rId4"/>
          <a:srcRect/>
          <a:stretch>
            <a:fillRect/>
          </a:stretch>
        </p:blipFill>
        <p:spPr bwMode="auto">
          <a:xfrm>
            <a:off x="3488853" y="2714754"/>
            <a:ext cx="4752975" cy="2828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6394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9A51-ECB3-A493-D366-690FA8A0D40C}"/>
              </a:ext>
            </a:extLst>
          </p:cNvPr>
          <p:cNvSpPr>
            <a:spLocks noGrp="1"/>
          </p:cNvSpPr>
          <p:nvPr>
            <p:ph type="title"/>
          </p:nvPr>
        </p:nvSpPr>
        <p:spPr>
          <a:xfrm>
            <a:off x="838200" y="1"/>
            <a:ext cx="10515600" cy="48603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93ACA48D-DEDE-F3E9-35D2-AC6324027759}"/>
              </a:ext>
            </a:extLst>
          </p:cNvPr>
          <p:cNvSpPr>
            <a:spLocks noGrp="1"/>
          </p:cNvSpPr>
          <p:nvPr>
            <p:ph idx="1"/>
          </p:nvPr>
        </p:nvSpPr>
        <p:spPr>
          <a:xfrm>
            <a:off x="838200" y="733168"/>
            <a:ext cx="10515600" cy="5700583"/>
          </a:xfrm>
        </p:spPr>
        <p:txBody>
          <a:bodyPr/>
          <a:lstStyle/>
          <a:p>
            <a:pPr algn="just">
              <a:lnSpc>
                <a:spcPct val="150000"/>
              </a:lnSpc>
              <a:spcAft>
                <a:spcPts val="1000"/>
              </a:spcAft>
              <a:tabLst>
                <a:tab pos="26289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How Cloud Computing Works?</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fontAlgn="base">
              <a:lnSpc>
                <a:spcPct val="150000"/>
              </a:lnSpc>
            </a:pPr>
            <a:r>
              <a:rPr lang="en-US" sz="1800" i="0" dirty="0">
                <a:effectLst/>
                <a:latin typeface="Times New Roman" panose="02020603050405020304" pitchFamily="18" charset="0"/>
                <a:ea typeface="Times New Roman" panose="02020603050405020304" pitchFamily="18" charset="0"/>
              </a:rPr>
              <a:t>The goal of cloud computing is to apply traditional </a:t>
            </a:r>
            <a:r>
              <a:rPr lang="en-US" sz="1800" i="0" u="none" strike="noStrike" dirty="0">
                <a:solidFill>
                  <a:srgbClr val="0000FF"/>
                </a:solidFill>
                <a:effectLst/>
                <a:latin typeface="Times New Roman" panose="02020603050405020304" pitchFamily="18" charset="0"/>
                <a:ea typeface="Times New Roman" panose="02020603050405020304" pitchFamily="18" charset="0"/>
                <a:hlinkClick r:id="rId2"/>
              </a:rPr>
              <a:t>supercomputing</a:t>
            </a:r>
            <a:r>
              <a:rPr lang="en-US" sz="1800" i="0" dirty="0">
                <a:effectLst/>
                <a:latin typeface="Times New Roman" panose="02020603050405020304" pitchFamily="18" charset="0"/>
                <a:ea typeface="Times New Roman" panose="02020603050405020304" pitchFamily="18" charset="0"/>
              </a:rPr>
              <a:t>, or </a:t>
            </a:r>
            <a:r>
              <a:rPr lang="en-US" sz="1800" i="0" u="none" strike="noStrike" dirty="0">
                <a:solidFill>
                  <a:srgbClr val="0000FF"/>
                </a:solidFill>
                <a:effectLst/>
                <a:latin typeface="Times New Roman" panose="02020603050405020304" pitchFamily="18" charset="0"/>
                <a:ea typeface="Times New Roman" panose="02020603050405020304" pitchFamily="18" charset="0"/>
                <a:hlinkClick r:id="rId3"/>
              </a:rPr>
              <a:t>high-performance computing</a:t>
            </a:r>
            <a:r>
              <a:rPr lang="en-US" sz="1800" i="0" dirty="0">
                <a:effectLst/>
                <a:latin typeface="Times New Roman" panose="02020603050405020304" pitchFamily="18" charset="0"/>
                <a:ea typeface="Times New Roman" panose="02020603050405020304" pitchFamily="18" charset="0"/>
              </a:rPr>
              <a:t> power, normally used by military and research facilities, to perform tens of trillions of computations per second, in consumer-oriented applications such as financial portfolios, to deliver personalized information, to provide data storage or to power large, immersive computer games.</a:t>
            </a:r>
            <a:endParaRPr lang="en-IN" sz="1800" i="1" dirty="0">
              <a:effectLst/>
              <a:latin typeface="Times New Roman" panose="02020603050405020304" pitchFamily="18" charset="0"/>
              <a:ea typeface="Times New Roman" panose="02020603050405020304" pitchFamily="18" charset="0"/>
            </a:endParaRPr>
          </a:p>
          <a:p>
            <a:pPr algn="just" fontAlgn="base">
              <a:lnSpc>
                <a:spcPct val="150000"/>
              </a:lnSpc>
            </a:pPr>
            <a:r>
              <a:rPr lang="en-US" sz="1800" i="0" dirty="0">
                <a:effectLst/>
                <a:latin typeface="Times New Roman" panose="02020603050405020304" pitchFamily="18" charset="0"/>
                <a:ea typeface="Times New Roman" panose="02020603050405020304" pitchFamily="18" charset="0"/>
              </a:rPr>
              <a:t>The cloud computing uses </a:t>
            </a:r>
            <a:r>
              <a:rPr lang="en-US" sz="1800" i="0" u="none" strike="noStrike" dirty="0">
                <a:solidFill>
                  <a:srgbClr val="0000FF"/>
                </a:solidFill>
                <a:effectLst/>
                <a:latin typeface="Times New Roman" panose="02020603050405020304" pitchFamily="18" charset="0"/>
                <a:ea typeface="Times New Roman" panose="02020603050405020304" pitchFamily="18" charset="0"/>
                <a:hlinkClick r:id="rId4"/>
              </a:rPr>
              <a:t>networks</a:t>
            </a:r>
            <a:r>
              <a:rPr lang="en-US" sz="1800" i="0" dirty="0">
                <a:effectLst/>
                <a:latin typeface="Times New Roman" panose="02020603050405020304" pitchFamily="18" charset="0"/>
                <a:ea typeface="Times New Roman" panose="02020603050405020304" pitchFamily="18" charset="0"/>
              </a:rPr>
              <a:t> of large groups of </a:t>
            </a:r>
            <a:r>
              <a:rPr lang="en-US" sz="1800" i="0" u="none" strike="noStrike" dirty="0">
                <a:solidFill>
                  <a:srgbClr val="0000FF"/>
                </a:solidFill>
                <a:effectLst/>
                <a:latin typeface="Times New Roman" panose="02020603050405020304" pitchFamily="18" charset="0"/>
                <a:ea typeface="Times New Roman" panose="02020603050405020304" pitchFamily="18" charset="0"/>
                <a:hlinkClick r:id="rId5"/>
              </a:rPr>
              <a:t>servers</a:t>
            </a:r>
            <a:r>
              <a:rPr lang="en-US" sz="1800" i="0" dirty="0">
                <a:effectLst/>
                <a:latin typeface="Times New Roman" panose="02020603050405020304" pitchFamily="18" charset="0"/>
                <a:ea typeface="Times New Roman" panose="02020603050405020304" pitchFamily="18" charset="0"/>
              </a:rPr>
              <a:t> typically running low-cost consumer PC technology with specialized connections to spread data-processing chores across them. This shared </a:t>
            </a:r>
            <a:r>
              <a:rPr lang="en-US" sz="1800" i="0" u="none" strike="noStrike" dirty="0">
                <a:solidFill>
                  <a:srgbClr val="0000FF"/>
                </a:solidFill>
                <a:effectLst/>
                <a:latin typeface="Times New Roman" panose="02020603050405020304" pitchFamily="18" charset="0"/>
                <a:ea typeface="Times New Roman" panose="02020603050405020304" pitchFamily="18" charset="0"/>
                <a:hlinkClick r:id="rId6"/>
              </a:rPr>
              <a:t>IT</a:t>
            </a:r>
            <a:r>
              <a:rPr lang="en-US" sz="1800" i="0" dirty="0">
                <a:effectLst/>
                <a:latin typeface="Times New Roman" panose="02020603050405020304" pitchFamily="18" charset="0"/>
                <a:ea typeface="Times New Roman" panose="02020603050405020304" pitchFamily="18" charset="0"/>
              </a:rPr>
              <a:t> infrastructure contains large pools of systems that are linked together. Often, </a:t>
            </a:r>
            <a:r>
              <a:rPr lang="en-US" sz="1800" i="0" u="none" strike="noStrike" dirty="0">
                <a:solidFill>
                  <a:srgbClr val="0000FF"/>
                </a:solidFill>
                <a:effectLst/>
                <a:latin typeface="Times New Roman" panose="02020603050405020304" pitchFamily="18" charset="0"/>
                <a:ea typeface="Times New Roman" panose="02020603050405020304" pitchFamily="18" charset="0"/>
                <a:hlinkClick r:id="rId7"/>
              </a:rPr>
              <a:t>virtualization</a:t>
            </a:r>
            <a:r>
              <a:rPr lang="en-US" sz="1800" i="0" dirty="0">
                <a:effectLst/>
                <a:latin typeface="Times New Roman" panose="02020603050405020304" pitchFamily="18" charset="0"/>
                <a:ea typeface="Times New Roman" panose="02020603050405020304" pitchFamily="18" charset="0"/>
              </a:rPr>
              <a:t> techniques are used to maximize the power of cloud computing.</a:t>
            </a:r>
            <a:endParaRPr lang="en-IN" sz="1800" i="1"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4655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AC3D-6274-5EB4-B355-6E43D6CBFC59}"/>
              </a:ext>
            </a:extLst>
          </p:cNvPr>
          <p:cNvSpPr>
            <a:spLocks noGrp="1"/>
          </p:cNvSpPr>
          <p:nvPr>
            <p:ph type="title"/>
          </p:nvPr>
        </p:nvSpPr>
        <p:spPr>
          <a:xfrm>
            <a:off x="838200" y="0"/>
            <a:ext cx="10515600" cy="34598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355C75BE-9382-4A97-707B-2BE648E19F04}"/>
              </a:ext>
            </a:extLst>
          </p:cNvPr>
          <p:cNvSpPr>
            <a:spLocks noGrp="1"/>
          </p:cNvSpPr>
          <p:nvPr>
            <p:ph idx="1"/>
          </p:nvPr>
        </p:nvSpPr>
        <p:spPr>
          <a:xfrm>
            <a:off x="214183" y="181232"/>
            <a:ext cx="11829535" cy="6557319"/>
          </a:xfrm>
        </p:spPr>
        <p:txBody>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Characteristics and Services Models: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salient characteristics of cloud computing based on the definitions provided by the National Institute of Standards and Terminology (NIST) are outlined below: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On-demand self-service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consumer can unilaterally provision computing capabilities, such as server time and network storage, as needed automatically without requiring human interaction with each service’s provider.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Broad network access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Capabilities are available over the network and accessed through standard mechanisms that promote use by heterogeneous thin or thick client platforms (e.g., mobile phones, laptops, and PDAs).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Resource pooling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provider’s computing resources are pooled to serve multiple consumers using a multi-tenant model, with different physical and virtual resources dynamically assigned and reassigned according to consumer demand. There is a sense of location-independence in that the customer generally has no control or knowledge over the exact location of the provided resources but may be able to specify location at a higher level of abstraction (e.g., country, state, or data center). Examples of resources include storage, processing, memory, network bandwidth, and virtual machines.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52997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1197-3349-7128-1859-4EF59907150B}"/>
              </a:ext>
            </a:extLst>
          </p:cNvPr>
          <p:cNvSpPr>
            <a:spLocks noGrp="1"/>
          </p:cNvSpPr>
          <p:nvPr>
            <p:ph type="title"/>
          </p:nvPr>
        </p:nvSpPr>
        <p:spPr>
          <a:xfrm>
            <a:off x="838200" y="82379"/>
            <a:ext cx="10515600" cy="205945"/>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70323A3-292C-C980-D76C-A7516E4E66A3}"/>
              </a:ext>
            </a:extLst>
          </p:cNvPr>
          <p:cNvSpPr>
            <a:spLocks noGrp="1"/>
          </p:cNvSpPr>
          <p:nvPr>
            <p:ph idx="1"/>
          </p:nvPr>
        </p:nvSpPr>
        <p:spPr>
          <a:xfrm>
            <a:off x="0" y="-41189"/>
            <a:ext cx="12192000" cy="6705600"/>
          </a:xfrm>
        </p:spPr>
        <p:txBody>
          <a:bodyPr/>
          <a:lstStyle/>
          <a:p>
            <a:pPr marL="342900" lvl="0" indent="-342900" algn="just">
              <a:lnSpc>
                <a:spcPct val="15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Rapid elasticity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Capabilities can be rapidly and elastically provisioned, in some cases automatically, to quickly scale out and rapidly released to quickly scale in. To the consumer, the capabilities available for provisioning often appear to be unlimited and can be purchased in any quantity at any time.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Measured service</a:t>
            </a:r>
            <a:r>
              <a:rPr lang="en-US" sz="1800" dirty="0">
                <a:effectLst/>
                <a:latin typeface="Times New Roman" panose="02020603050405020304" pitchFamily="18" charset="0"/>
                <a:ea typeface="Times New Roman" panose="02020603050405020304" pitchFamily="18" charset="0"/>
              </a:rPr>
              <a:t>: Cloud systems automatically control and optimize resource use by leveraging a metering capability at some level of abstraction appropriate to the type of service (e.g., storage, processing, bandwidth, and active user accounts). Resource usage can be managed, controlled, and reported providing transparency for both the provider and consumer of the utilized service. </a:t>
            </a: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                                                                 CHARACTERISTICS OF CLOUD COMPUTING</a:t>
            </a:r>
          </a:p>
          <a:p>
            <a:pPr marL="0" indent="0">
              <a:buNone/>
            </a:pPr>
            <a:endParaRPr lang="en-IN" dirty="0"/>
          </a:p>
        </p:txBody>
      </p:sp>
      <p:pic>
        <p:nvPicPr>
          <p:cNvPr id="4" name="Picture 3">
            <a:extLst>
              <a:ext uri="{FF2B5EF4-FFF2-40B4-BE49-F238E27FC236}">
                <a16:creationId xmlns:a16="http://schemas.microsoft.com/office/drawing/2014/main" id="{B4BF5FA1-2128-552E-35BB-3F2179620A4C}"/>
              </a:ext>
            </a:extLst>
          </p:cNvPr>
          <p:cNvPicPr>
            <a:picLocks noChangeAspect="1"/>
          </p:cNvPicPr>
          <p:nvPr/>
        </p:nvPicPr>
        <p:blipFill>
          <a:blip r:embed="rId2"/>
          <a:srcRect/>
          <a:stretch>
            <a:fillRect/>
          </a:stretch>
        </p:blipFill>
        <p:spPr bwMode="auto">
          <a:xfrm>
            <a:off x="3124200" y="2793527"/>
            <a:ext cx="5943600" cy="2638425"/>
          </a:xfrm>
          <a:prstGeom prst="rect">
            <a:avLst/>
          </a:prstGeom>
          <a:ln>
            <a:noFill/>
          </a:ln>
          <a:effectLst>
            <a:softEdge rad="112500"/>
          </a:effectLst>
        </p:spPr>
      </p:pic>
    </p:spTree>
    <p:extLst>
      <p:ext uri="{BB962C8B-B14F-4D97-AF65-F5344CB8AC3E}">
        <p14:creationId xmlns:p14="http://schemas.microsoft.com/office/powerpoint/2010/main" val="132195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9622-8262-5D67-F0D1-2C5A43427045}"/>
              </a:ext>
            </a:extLst>
          </p:cNvPr>
          <p:cNvSpPr>
            <a:spLocks noGrp="1"/>
          </p:cNvSpPr>
          <p:nvPr>
            <p:ph type="title"/>
          </p:nvPr>
        </p:nvSpPr>
        <p:spPr>
          <a:xfrm>
            <a:off x="838200" y="1"/>
            <a:ext cx="10515600" cy="238896"/>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BB2B9996-19AB-A09B-6057-E5D10D7B37D6}"/>
              </a:ext>
            </a:extLst>
          </p:cNvPr>
          <p:cNvSpPr>
            <a:spLocks noGrp="1"/>
          </p:cNvSpPr>
          <p:nvPr>
            <p:ph idx="1"/>
          </p:nvPr>
        </p:nvSpPr>
        <p:spPr>
          <a:xfrm>
            <a:off x="57665" y="0"/>
            <a:ext cx="12051957" cy="6787978"/>
          </a:xfrm>
        </p:spPr>
        <p:style>
          <a:lnRef idx="2">
            <a:schemeClr val="dk1"/>
          </a:lnRef>
          <a:fillRef idx="1">
            <a:schemeClr val="lt1"/>
          </a:fillRef>
          <a:effectRef idx="0">
            <a:schemeClr val="dk1"/>
          </a:effectRef>
          <a:fontRef idx="minor">
            <a:schemeClr val="dk1"/>
          </a:fontRef>
        </p:style>
        <p:txBody>
          <a:bodyPr>
            <a:normAutofit lnSpcReduction="10000"/>
          </a:bodyPr>
          <a:lstStyle/>
          <a:p>
            <a:pPr algn="just">
              <a:lnSpc>
                <a:spcPct val="150000"/>
              </a:lnSpc>
              <a:spcAft>
                <a:spcPts val="1000"/>
              </a:spcAft>
            </a:pP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Services Models:</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r>
              <a:rPr lang="en-US" sz="1800" i="0" dirty="0">
                <a:effectLst/>
                <a:latin typeface="Times New Roman" panose="02020603050405020304" pitchFamily="18" charset="0"/>
                <a:ea typeface="Times New Roman" panose="02020603050405020304" pitchFamily="18" charset="0"/>
              </a:rPr>
              <a:t>             Cloud Computing comprises three different service models, namely Infrastructure-as-a-Service (IaaS), Platform-as-a-Service (PaaS), and Software-as-a-Service (SaaS). The three service models or layer are completed by an end user layer that encapsulates the end user perspective on cloud services. The model is shown in figure below. If a cloud user accesses services on the infrastructure layer, for instance, she can run her own applications on the resources of a cloud infrastructure and remain responsible for the support, maintenance, and security of these applications herself. If she accesses a service on the application layer, these tasks are normally taken care of by the cloud service provider.</a:t>
            </a:r>
          </a:p>
          <a:p>
            <a:pPr algn="just">
              <a:lnSpc>
                <a:spcPct val="150000"/>
              </a:lnSpc>
            </a:pPr>
            <a:endParaRPr lang="en-US" sz="1800" dirty="0">
              <a:latin typeface="Times New Roman" panose="02020603050405020304" pitchFamily="18" charset="0"/>
              <a:ea typeface="Times New Roman" panose="02020603050405020304" pitchFamily="18" charset="0"/>
            </a:endParaRPr>
          </a:p>
          <a:p>
            <a:pPr algn="just">
              <a:lnSpc>
                <a:spcPct val="150000"/>
              </a:lnSpc>
            </a:pPr>
            <a:endParaRPr lang="en-US" sz="1800" i="1" dirty="0">
              <a:effectLst/>
              <a:latin typeface="Times New Roman" panose="02020603050405020304" pitchFamily="18" charset="0"/>
              <a:ea typeface="Times New Roman" panose="02020603050405020304" pitchFamily="18" charset="0"/>
            </a:endParaRPr>
          </a:p>
          <a:p>
            <a:pPr algn="just">
              <a:lnSpc>
                <a:spcPct val="150000"/>
              </a:lnSpc>
            </a:pPr>
            <a:endParaRPr lang="en-US" sz="1800" i="1" dirty="0">
              <a:latin typeface="Times New Roman" panose="02020603050405020304" pitchFamily="18" charset="0"/>
              <a:ea typeface="Times New Roman" panose="02020603050405020304" pitchFamily="18" charset="0"/>
            </a:endParaRPr>
          </a:p>
          <a:p>
            <a:pPr algn="just">
              <a:lnSpc>
                <a:spcPct val="150000"/>
              </a:lnSpc>
            </a:pPr>
            <a:endParaRPr lang="en-US" sz="1800" i="1" dirty="0">
              <a:effectLst/>
              <a:latin typeface="Times New Roman" panose="02020603050405020304" pitchFamily="18" charset="0"/>
              <a:ea typeface="Times New Roman" panose="02020603050405020304" pitchFamily="18" charset="0"/>
            </a:endParaRPr>
          </a:p>
          <a:p>
            <a:pPr algn="just">
              <a:lnSpc>
                <a:spcPct val="150000"/>
              </a:lnSpc>
            </a:pPr>
            <a:endParaRPr lang="en-US" sz="1800" i="1" dirty="0">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STRUCTURE OF SERVICE MODELS</a:t>
            </a:r>
          </a:p>
          <a:p>
            <a:pPr marL="0" indent="0">
              <a:buNone/>
            </a:pPr>
            <a:endParaRPr lang="en-IN" dirty="0"/>
          </a:p>
        </p:txBody>
      </p:sp>
      <p:pic>
        <p:nvPicPr>
          <p:cNvPr id="4" name="Picture 3" descr="cloud service models">
            <a:extLst>
              <a:ext uri="{FF2B5EF4-FFF2-40B4-BE49-F238E27FC236}">
                <a16:creationId xmlns:a16="http://schemas.microsoft.com/office/drawing/2014/main" id="{F37A85D4-A833-405F-767D-C1D9B64883C7}"/>
              </a:ext>
            </a:extLst>
          </p:cNvPr>
          <p:cNvPicPr>
            <a:picLocks noChangeAspect="1"/>
          </p:cNvPicPr>
          <p:nvPr/>
        </p:nvPicPr>
        <p:blipFill>
          <a:blip r:embed="rId2"/>
          <a:srcRect/>
          <a:stretch>
            <a:fillRect/>
          </a:stretch>
        </p:blipFill>
        <p:spPr bwMode="auto">
          <a:xfrm>
            <a:off x="3471270" y="3077863"/>
            <a:ext cx="4605731" cy="27627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6278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52E8-8AF7-25A5-D6F7-8425E84D79A8}"/>
              </a:ext>
            </a:extLst>
          </p:cNvPr>
          <p:cNvSpPr>
            <a:spLocks noGrp="1"/>
          </p:cNvSpPr>
          <p:nvPr>
            <p:ph type="title"/>
          </p:nvPr>
        </p:nvSpPr>
        <p:spPr>
          <a:xfrm>
            <a:off x="838200" y="1"/>
            <a:ext cx="10515600" cy="10709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E65F36DA-E662-7410-2724-06F781AFEB6A}"/>
              </a:ext>
            </a:extLst>
          </p:cNvPr>
          <p:cNvSpPr>
            <a:spLocks noGrp="1"/>
          </p:cNvSpPr>
          <p:nvPr>
            <p:ph idx="1"/>
          </p:nvPr>
        </p:nvSpPr>
        <p:spPr>
          <a:xfrm>
            <a:off x="0" y="0"/>
            <a:ext cx="12192000" cy="6857999"/>
          </a:xfrm>
        </p:spPr>
        <p:txBody>
          <a:bodyPr>
            <a:normAutofit fontScale="85000" lnSpcReduction="10000"/>
          </a:bodyPr>
          <a:lstStyle/>
          <a:p>
            <a:pPr algn="just">
              <a:lnSpc>
                <a:spcPct val="150000"/>
              </a:lnSpc>
            </a:pPr>
            <a:r>
              <a:rPr lang="en-US" sz="1800" b="1" i="0" dirty="0">
                <a:effectLst/>
                <a:latin typeface="Times New Roman" panose="02020603050405020304" pitchFamily="18" charset="0"/>
                <a:ea typeface="Times New Roman" panose="02020603050405020304" pitchFamily="18" charset="0"/>
              </a:rPr>
              <a:t>Benefits of cloud computing:</a:t>
            </a:r>
            <a:endParaRPr lang="en-IN" sz="1800" i="1"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tabLst>
                <a:tab pos="4572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Achieve economies of scale</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 increase volume output or productivity with fewer people. Your cost per unit, project or product plummets. </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tabLst>
                <a:tab pos="4572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Reduce spending on technology infrastructure.</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Maintain easy access to your information with minimal upfront spending. Pay as you go (weekly, quarterly or yearly), based on demand. </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tabLst>
                <a:tab pos="4572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Globalize your workforce on the cheap.</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People worldwide can access the cloud, provided they have an Internet connection. </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tabLst>
                <a:tab pos="4572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Streamline processes.</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Get more work done in less time with less people. </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tabLst>
                <a:tab pos="4572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Reduce capital costs. </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There’s no need to spend big money on hardware, software or licensing fees. </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tabLst>
                <a:tab pos="4572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Improve accessibility.</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You have access anytime, anywhere, making your life so much easier! </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tabLst>
                <a:tab pos="4572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Monitor projects more effectively.</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Stay within budget and ahead of completion cycle times. </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tabLst>
                <a:tab pos="4572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Less personnel training is needed.</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It takes fewer people to do more work on a cloud, with a minimal learning curve on hardware and software issues.</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tabLst>
                <a:tab pos="4572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Minimize licensing new software.</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Stretch and grow without the need to buy expensive software licenses or programs. </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tabLst>
                <a:tab pos="457200" algn="l"/>
              </a:tabLs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Improve flexibility.</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You can change direction without serious “people” or “financial” issues at stake. </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62359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86F7-9EE0-0FCC-90E8-700A18F2CBCC}"/>
              </a:ext>
            </a:extLst>
          </p:cNvPr>
          <p:cNvSpPr>
            <a:spLocks noGrp="1"/>
          </p:cNvSpPr>
          <p:nvPr>
            <p:ph type="title"/>
          </p:nvPr>
        </p:nvSpPr>
        <p:spPr>
          <a:xfrm>
            <a:off x="838200" y="1"/>
            <a:ext cx="10515600" cy="395415"/>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FA688DE3-EDBF-645E-1C4F-0BB8305FC4D7}"/>
              </a:ext>
            </a:extLst>
          </p:cNvPr>
          <p:cNvSpPr>
            <a:spLocks noGrp="1"/>
          </p:cNvSpPr>
          <p:nvPr>
            <p:ph idx="1"/>
          </p:nvPr>
        </p:nvSpPr>
        <p:spPr>
          <a:xfrm>
            <a:off x="0" y="0"/>
            <a:ext cx="12192000" cy="6857999"/>
          </a:xfrm>
        </p:spPr>
        <p:txBody>
          <a:bodyPr/>
          <a:lstStyle/>
          <a:p>
            <a:pPr algn="just">
              <a:lnSpc>
                <a:spcPct val="150000"/>
              </a:lnSpc>
            </a:pPr>
            <a:r>
              <a:rPr lang="en-US" sz="1800" b="1" i="0" dirty="0">
                <a:effectLst/>
                <a:latin typeface="Times New Roman" panose="02020603050405020304" pitchFamily="18" charset="0"/>
                <a:ea typeface="Times New Roman" panose="02020603050405020304" pitchFamily="18" charset="0"/>
              </a:rPr>
              <a:t>Advantages:</a:t>
            </a:r>
            <a:endParaRPr lang="en-IN" sz="1800" i="1"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Price:</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Pay for only the resources used.</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Security</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Cloud instances are isolated in the network from other instances for improved security.</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Performance:</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Instances can be added instantly for improved performance. Clients have access to the total resources of the Cloud’s core hardware.</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Scalability:</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Auto-deploy cloud instances when needed.</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Uptime:</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Uses multiple servers for maximum redundancies. In case of server failure, instances can be automatically created on another server.</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Control:</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Able to login from any location. Server snapshot and a software library lets you deploy custom instances.</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Deals with spike in traffic with quick deployment of additional instances to handle the load.</a:t>
            </a:r>
            <a:endParaRPr lang="en-IN" sz="1800" i="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37401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6FD2-050F-7F0E-273C-978EF55745B0}"/>
              </a:ext>
            </a:extLst>
          </p:cNvPr>
          <p:cNvSpPr>
            <a:spLocks noGrp="1"/>
          </p:cNvSpPr>
          <p:nvPr>
            <p:ph type="title"/>
          </p:nvPr>
        </p:nvSpPr>
        <p:spPr>
          <a:xfrm>
            <a:off x="838200" y="0"/>
            <a:ext cx="10515600" cy="955589"/>
          </a:xfrm>
        </p:spPr>
        <p:txBody>
          <a:bodyPr>
            <a:normAutofit fontScale="90000"/>
          </a:bodyPr>
          <a:lstStyle/>
          <a:p>
            <a:r>
              <a:rPr lang="en-IN" sz="3600" dirty="0"/>
              <a:t>                                       CHAPTER-2</a:t>
            </a:r>
            <a:br>
              <a:rPr lang="en-IN" sz="3600" dirty="0"/>
            </a:br>
            <a:r>
              <a:rPr lang="en-IN" sz="3600" dirty="0"/>
              <a:t>                                  LITERATURE SURVEY</a:t>
            </a:r>
          </a:p>
        </p:txBody>
      </p:sp>
      <p:sp>
        <p:nvSpPr>
          <p:cNvPr id="3" name="Content Placeholder 2">
            <a:extLst>
              <a:ext uri="{FF2B5EF4-FFF2-40B4-BE49-F238E27FC236}">
                <a16:creationId xmlns:a16="http://schemas.microsoft.com/office/drawing/2014/main" id="{6759C473-4493-7FEC-5C43-F95E0523A7B2}"/>
              </a:ext>
            </a:extLst>
          </p:cNvPr>
          <p:cNvSpPr>
            <a:spLocks noGrp="1"/>
          </p:cNvSpPr>
          <p:nvPr>
            <p:ph idx="1"/>
          </p:nvPr>
        </p:nvSpPr>
        <p:spPr>
          <a:xfrm>
            <a:off x="-1" y="955589"/>
            <a:ext cx="12134335" cy="5824152"/>
          </a:xfrm>
        </p:spPr>
        <p:txBody>
          <a:bodyPr/>
          <a:lstStyle/>
          <a:p>
            <a:pPr marL="342900" lvl="0" indent="-342900" algn="just">
              <a:lnSpc>
                <a:spcPct val="150000"/>
              </a:lnSpc>
              <a:spcAft>
                <a:spcPts val="1000"/>
              </a:spcAft>
              <a:buFont typeface="+mj-lt"/>
              <a:buAutoNum type="arabicParen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Attribute-based fine-grained access control with efficient revocation in cloud storage systems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Kan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Xiaohua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cloud storage service allows data owner to outsource their data to the cloud and through which provide the data access to the users. Because the cloud server and the data owner are not in the same trust domain, the semi-trusted cloud server cannot be relied to enforce the access policy. To address this challenge, traditional methods usually require the data owner to encrypt the data and deliver decryption keys to authorized users. These methods, however, normally involve complicated key management and high overhead on data owner. In this paper, we design an access control framework for cloud storage systems that achieves fine-grained access control based on an adapted Ciphertext-Policy Attribute-based Encryption (CP-ABE) approach. In the proposed scheme, an efficient attribute revocation method is proposed to cope with the dynamic changes of users' access privileges in large-scale systems. The analysis shows that the proposed access control scheme is provably secure in the random oracle model and efficient to be applied into practice.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43726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EE65-BD4A-C942-8A37-6C7B3386DA66}"/>
              </a:ext>
            </a:extLst>
          </p:cNvPr>
          <p:cNvSpPr>
            <a:spLocks noGrp="1"/>
          </p:cNvSpPr>
          <p:nvPr>
            <p:ph type="title"/>
          </p:nvPr>
        </p:nvSpPr>
        <p:spPr>
          <a:xfrm>
            <a:off x="236838" y="-96194"/>
            <a:ext cx="10515600" cy="335091"/>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FDCC1E80-69D9-F164-2DC2-28EB138FC647}"/>
              </a:ext>
            </a:extLst>
          </p:cNvPr>
          <p:cNvSpPr>
            <a:spLocks noGrp="1"/>
          </p:cNvSpPr>
          <p:nvPr>
            <p:ph idx="1"/>
          </p:nvPr>
        </p:nvSpPr>
        <p:spPr>
          <a:xfrm>
            <a:off x="838200" y="156518"/>
            <a:ext cx="10515600" cy="6458465"/>
          </a:xfrm>
        </p:spPr>
        <p:txBody>
          <a:bodyPr>
            <a:normAutofit fontScale="92500" lnSpcReduction="10000"/>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 Achieving Usable and Privacy-assured Similarity Search over Outsourced Cloud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Cong Wang,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Shucheng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Yu, and Karthik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Mahendra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Raje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As the data produced by individuals and enterprises that need to be stored and utilized are rapidly increasing, data owners are motivated to outsource their local complex data management systems into the cloud for its great flexibility and economic savings. However, as sensitive cloud data may have to be encrypted before outsourcing, which obsoletes the traditional data utilization service based on plaintext keyword search, how to enable privacy-assured utilization mechanisms for outsourced cloud data is thus of paramount importance. Considering the large number of on-demand data users and huge amount of outsourced data files in cloud, the problem is particularly challenging, as it is extremely difficult to meet also the practical requirements of performance, system usability, and high-level user searching experiences. In this paper, we investigate the problem of secure and efficient similarity search over outsourced cloud data. Similarity search is a fundamental and powerful tool widely used in plaintext information retrieval, but has not been quite explored in the encrypted data domain. Our mechanism design first exploits a suppressing technique to build storage-efficient similarity keyword set from a given document collection, with edit distance as the similarity metric. </a:t>
            </a: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Based on that, we then build a private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trie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-traverse searching index, and show it correctly achieves the defined similarity search functionality with constant search time complexity. We formally prove the privacy-preserving guarantee of the proposed mechanism under rigorous security treatment. To demonstrate the generality of our mechanism and further enrich the application spectrum, we also show our new construction naturally supports fuzzy search, a previously studied notion aiming only to tolerate typos and representation inconsistencies in the user searching input. The extensive experiments on Amazon cloud platform with real data set further demonstrate the validity and practicality of the proposed mechanism.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70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6AE7-172E-D043-68B2-0B7D3AE633BC}"/>
              </a:ext>
            </a:extLst>
          </p:cNvPr>
          <p:cNvSpPr>
            <a:spLocks noGrp="1"/>
          </p:cNvSpPr>
          <p:nvPr>
            <p:ph type="title"/>
          </p:nvPr>
        </p:nvSpPr>
        <p:spPr>
          <a:xfrm>
            <a:off x="838200" y="365125"/>
            <a:ext cx="10515600" cy="596167"/>
          </a:xfrm>
        </p:spPr>
        <p:txBody>
          <a:bodyPr>
            <a:normAutofit/>
          </a:bodyPr>
          <a:lstStyle/>
          <a:p>
            <a:r>
              <a:rPr lang="en-US" sz="3600" dirty="0"/>
              <a:t>                                  DECLARATION</a:t>
            </a:r>
            <a:endParaRPr lang="en-IN" sz="3600" dirty="0"/>
          </a:p>
        </p:txBody>
      </p:sp>
      <p:sp>
        <p:nvSpPr>
          <p:cNvPr id="3" name="Content Placeholder 2">
            <a:extLst>
              <a:ext uri="{FF2B5EF4-FFF2-40B4-BE49-F238E27FC236}">
                <a16:creationId xmlns:a16="http://schemas.microsoft.com/office/drawing/2014/main" id="{49C8ADF8-C09E-EB94-FFFF-ABA14D30E59B}"/>
              </a:ext>
            </a:extLst>
          </p:cNvPr>
          <p:cNvSpPr>
            <a:spLocks noGrp="1"/>
          </p:cNvSpPr>
          <p:nvPr>
            <p:ph idx="1"/>
          </p:nvPr>
        </p:nvSpPr>
        <p:spPr>
          <a:xfrm>
            <a:off x="187569" y="844062"/>
            <a:ext cx="11879385" cy="5884984"/>
          </a:xfrm>
        </p:spPr>
        <p:txBody>
          <a:bodyPr/>
          <a:lstStyle/>
          <a:p>
            <a:pPr marL="0" indent="0">
              <a:buNone/>
            </a:pPr>
            <a:endParaRPr lang="en-US" dirty="0"/>
          </a:p>
          <a:p>
            <a:pPr marL="0" indent="0">
              <a:buNone/>
            </a:pPr>
            <a:r>
              <a:rPr lang="en-US" dirty="0"/>
              <a:t>I declare that this project report titled </a:t>
            </a:r>
            <a:r>
              <a:rPr lang="en-US" b="1" dirty="0"/>
              <a:t>A light weight secure date sharing scheme for mobile cloud computing </a:t>
            </a:r>
            <a:r>
              <a:rPr lang="en-US" dirty="0"/>
              <a:t>submitted in partial fulfillment of the degree of </a:t>
            </a:r>
            <a:r>
              <a:rPr lang="en-US" b="1" dirty="0" err="1"/>
              <a:t>B.Tech</a:t>
            </a:r>
            <a:r>
              <a:rPr lang="en-US" b="1" dirty="0"/>
              <a:t> in CSE</a:t>
            </a:r>
            <a:r>
              <a:rPr lang="en-US" dirty="0"/>
              <a:t> is a record of original work carried out by me under the supervision of </a:t>
            </a:r>
            <a:r>
              <a:rPr lang="en-US" b="1" dirty="0"/>
              <a:t>&lt;Name(s) of the Supervisor(s)&gt;, </a:t>
            </a:r>
            <a:r>
              <a:rPr lang="en-US" dirty="0"/>
              <a:t>and has not formed the basis for the award of any other degree or diploma, in this or any other Institution or University. In keeping with the ethical practice in reporting scientific information, due acknowledgements have been made wherever the findings of others have been cited.</a:t>
            </a:r>
          </a:p>
          <a:p>
            <a:pPr marL="0" indent="0">
              <a:buNone/>
            </a:pPr>
            <a:r>
              <a:rPr lang="en-US" dirty="0"/>
              <a:t>                                                                                                        &lt;signature&gt;  </a:t>
            </a:r>
          </a:p>
          <a:p>
            <a:pPr marL="0" indent="0">
              <a:buNone/>
            </a:pPr>
            <a:r>
              <a:rPr lang="en-US" dirty="0"/>
              <a:t>                                                                                                       k. Jaswanth sai</a:t>
            </a:r>
          </a:p>
          <a:p>
            <a:pPr marL="0" indent="0">
              <a:buNone/>
            </a:pPr>
            <a:r>
              <a:rPr lang="en-IN" dirty="0"/>
              <a:t>                                                                                                          18R61A0518</a:t>
            </a:r>
          </a:p>
        </p:txBody>
      </p:sp>
    </p:spTree>
    <p:extLst>
      <p:ext uri="{BB962C8B-B14F-4D97-AF65-F5344CB8AC3E}">
        <p14:creationId xmlns:p14="http://schemas.microsoft.com/office/powerpoint/2010/main" val="466085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C44E-75B7-C6EC-5B50-7B38021912F5}"/>
              </a:ext>
            </a:extLst>
          </p:cNvPr>
          <p:cNvSpPr>
            <a:spLocks noGrp="1"/>
          </p:cNvSpPr>
          <p:nvPr>
            <p:ph type="title"/>
          </p:nvPr>
        </p:nvSpPr>
        <p:spPr>
          <a:xfrm>
            <a:off x="838200" y="-189469"/>
            <a:ext cx="10515600" cy="403653"/>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9A50EF32-4818-C2CE-9C30-3E3CD5784DC1}"/>
              </a:ext>
            </a:extLst>
          </p:cNvPr>
          <p:cNvSpPr>
            <a:spLocks noGrp="1"/>
          </p:cNvSpPr>
          <p:nvPr>
            <p:ph idx="1"/>
          </p:nvPr>
        </p:nvSpPr>
        <p:spPr>
          <a:xfrm>
            <a:off x="-1" y="214184"/>
            <a:ext cx="12019005" cy="6450227"/>
          </a:xfrm>
        </p:spPr>
        <p:txBody>
          <a:bodyPr/>
          <a:lstStyle/>
          <a:p>
            <a:pPr marL="342900" lvl="0" indent="-342900" algn="just">
              <a:lnSpc>
                <a:spcPct val="150000"/>
              </a:lnSpc>
              <a:spcAft>
                <a:spcPts val="1000"/>
              </a:spcAft>
              <a:buFont typeface="+mj-lt"/>
              <a:buAutoNum type="arabicParenR" startAt="3"/>
            </a:pPr>
            <a:r>
              <a:rPr lang="en-US"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DACMACS: Effective Data Access Control for Multiauthority Cloud Storage Systems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Kan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Xiaohua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Ren, Bo Zhang,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Ruitao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Xie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access control is an effective way to ensure data security in the cloud. However, due to data outsourcing and untrusted cloud servers, the data access control becomes a challenging issue in cloud storage systems. Existing access control schemes are no longer applicable to cloud storage systems, because they either produce multiple encrypted copies of the same data or require a fully trusted cloud server. Ciphertext-policy attribute-based encryption (CP-ABE) is a promising technique for access control of encrypted data. However, due to the inefficiency of decryption and revocation, existing CP-ABE schemes cannot be directly applied to construct a data access control scheme for multiauthority cloud storage systems, where users may hold attributes from multiple authorities. In this paper, we propose data access control for multiauthority cloud storage (DAC-MACS), an effective and secure data access control scheme with efficient decryption and revocation. Specifically, we construct a new multiauthority CP-ABE scheme with efficient decryption, and also design an efficient attribute revocation method that can achieve both forward security and backward security. We further propose an extensive data access control scheme (EDAC-MACS), which is secure under weaker security assumptions.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96122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8E02-49E8-0BDD-78B9-17E08A946505}"/>
              </a:ext>
            </a:extLst>
          </p:cNvPr>
          <p:cNvSpPr>
            <a:spLocks noGrp="1"/>
          </p:cNvSpPr>
          <p:nvPr>
            <p:ph type="title"/>
          </p:nvPr>
        </p:nvSpPr>
        <p:spPr>
          <a:xfrm>
            <a:off x="838200" y="-57665"/>
            <a:ext cx="10515600" cy="181233"/>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4106B156-58B4-6E99-93EF-16C823A9E3AF}"/>
              </a:ext>
            </a:extLst>
          </p:cNvPr>
          <p:cNvSpPr>
            <a:spLocks noGrp="1"/>
          </p:cNvSpPr>
          <p:nvPr>
            <p:ph idx="1"/>
          </p:nvPr>
        </p:nvSpPr>
        <p:spPr>
          <a:xfrm>
            <a:off x="0" y="123568"/>
            <a:ext cx="12192000" cy="6734432"/>
          </a:xfrm>
        </p:spPr>
        <p:txBody>
          <a:bodyPr/>
          <a:lstStyle/>
          <a:p>
            <a:pPr algn="just">
              <a:lnSpc>
                <a:spcPct val="150000"/>
              </a:lnSpc>
              <a:spcBef>
                <a:spcPts val="450"/>
              </a:spcBef>
              <a:spcAft>
                <a:spcPts val="450"/>
              </a:spcAft>
            </a:pPr>
            <a:r>
              <a:rPr lang="en-US" sz="1800" b="1" dirty="0">
                <a:solidFill>
                  <a:srgbClr val="000000"/>
                </a:solidFill>
                <a:effectLst/>
                <a:latin typeface="Times New Roman" panose="02020603050405020304" pitchFamily="18" charset="0"/>
                <a:ea typeface="Times New Roman" panose="02020603050405020304" pitchFamily="18" charset="0"/>
              </a:rPr>
              <a:t>4) Attribute based proxy re-encryption with delegating capabilities.</a:t>
            </a:r>
            <a:endParaRPr lang="en-IN" sz="1800" b="1" dirty="0">
              <a:effectLst/>
              <a:latin typeface="Times New Roman" panose="02020603050405020304" pitchFamily="18" charset="0"/>
              <a:ea typeface="Times New Roman" panose="02020603050405020304" pitchFamily="18" charset="0"/>
            </a:endParaRPr>
          </a:p>
          <a:p>
            <a:pPr algn="just">
              <a:lnSpc>
                <a:spcPct val="150000"/>
              </a:lnSpc>
              <a:spcBef>
                <a:spcPts val="450"/>
              </a:spcBef>
              <a:spcAft>
                <a:spcPts val="450"/>
              </a:spcAft>
            </a:pPr>
            <a:r>
              <a:rPr lang="en-US" sz="1800" b="1" dirty="0">
                <a:solidFill>
                  <a:srgbClr val="000000"/>
                </a:solidFill>
                <a:effectLst/>
                <a:latin typeface="Times New Roman" panose="02020603050405020304" pitchFamily="18" charset="0"/>
                <a:ea typeface="Times New Roman" panose="02020603050405020304" pitchFamily="18" charset="0"/>
              </a:rPr>
              <a:t>AUTHORS:  </a:t>
            </a:r>
            <a:r>
              <a:rPr lang="en-US" sz="1800" b="0" dirty="0">
                <a:solidFill>
                  <a:srgbClr val="000000"/>
                </a:solidFill>
                <a:effectLst/>
                <a:latin typeface="Times New Roman" panose="02020603050405020304" pitchFamily="18" charset="0"/>
                <a:ea typeface="Calibri" panose="020F0502020204030204" pitchFamily="34" charset="0"/>
              </a:rPr>
              <a:t>Liang </a:t>
            </a:r>
            <a:r>
              <a:rPr lang="en-US" sz="1800" b="0" dirty="0" err="1">
                <a:solidFill>
                  <a:srgbClr val="000000"/>
                </a:solidFill>
                <a:effectLst/>
                <a:latin typeface="Times New Roman" panose="02020603050405020304" pitchFamily="18" charset="0"/>
                <a:ea typeface="Calibri" panose="020F0502020204030204" pitchFamily="34" charset="0"/>
              </a:rPr>
              <a:t>Xiaohui</a:t>
            </a:r>
            <a:r>
              <a:rPr lang="en-US" sz="1800" b="0" dirty="0">
                <a:solidFill>
                  <a:srgbClr val="000000"/>
                </a:solidFill>
                <a:effectLst/>
                <a:latin typeface="Times New Roman" panose="02020603050405020304" pitchFamily="18" charset="0"/>
                <a:ea typeface="Calibri" panose="020F0502020204030204" pitchFamily="34" charset="0"/>
              </a:rPr>
              <a:t>, Cao </a:t>
            </a:r>
            <a:r>
              <a:rPr lang="en-US" sz="1800" b="0" dirty="0" err="1">
                <a:solidFill>
                  <a:srgbClr val="000000"/>
                </a:solidFill>
                <a:effectLst/>
                <a:latin typeface="Times New Roman" panose="02020603050405020304" pitchFamily="18" charset="0"/>
                <a:ea typeface="Calibri" panose="020F0502020204030204" pitchFamily="34" charset="0"/>
              </a:rPr>
              <a:t>Zhenfu</a:t>
            </a:r>
            <a:r>
              <a:rPr lang="en-US" sz="1800" b="0" dirty="0">
                <a:solidFill>
                  <a:srgbClr val="000000"/>
                </a:solidFill>
                <a:effectLst/>
                <a:latin typeface="Times New Roman" panose="02020603050405020304" pitchFamily="18" charset="0"/>
                <a:ea typeface="Calibri" panose="020F0502020204030204" pitchFamily="34" charset="0"/>
              </a:rPr>
              <a:t>, Lin Huang</a:t>
            </a:r>
            <a:endParaRPr lang="en-IN" sz="1800" b="1"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Attribute based proxy re-encryption scheme (ABPRE) is a new cryptographic primitive which extends the traditional proxy re-encryption (public key or identity based cryptosystem) to the attribute based counterpart, and thus empower users with delegating capability in the access control environment. Users, identified by attributes, could freely designate a proxy who can re-encrypt a ciphertext related with a certain access policy to another one with a different access policy. The proposed scheme is proved selective-structure chosen plaintext secure and master key secure without random oracles. Besides, we develop another kind of key delegating capability in our scheme and also discuss some related issues including a stronger security model and applications.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06895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367-D53C-18B9-030E-DFCD8341EFC2}"/>
              </a:ext>
            </a:extLst>
          </p:cNvPr>
          <p:cNvSpPr>
            <a:spLocks noGrp="1"/>
          </p:cNvSpPr>
          <p:nvPr>
            <p:ph type="title"/>
          </p:nvPr>
        </p:nvSpPr>
        <p:spPr>
          <a:xfrm>
            <a:off x="838200" y="-57665"/>
            <a:ext cx="10515600" cy="362465"/>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0B4D0539-A203-18DC-9575-CF74F210ED36}"/>
              </a:ext>
            </a:extLst>
          </p:cNvPr>
          <p:cNvSpPr>
            <a:spLocks noGrp="1"/>
          </p:cNvSpPr>
          <p:nvPr>
            <p:ph idx="1"/>
          </p:nvPr>
        </p:nvSpPr>
        <p:spPr>
          <a:xfrm>
            <a:off x="280085" y="181232"/>
            <a:ext cx="11574163" cy="5995731"/>
          </a:xfrm>
        </p:spPr>
        <p:txBody>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Attribute based proxy re-encryption with delegating capabilities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Xiaohui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Zhenfu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Lin Huang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Attribute based proxy re-encryption scheme (ABPRE) is a new cryptographic primitive which extends the traditional proxy re-encryption (public key or identity based cryptosystem) to the attribute based counterpart, and thus empower users with delegating capability in the access control environment. Users, identified by attributes, could freely designate a proxy who can re-encrypt a ciphertext related with a certain access policy to another one with a different access policy. The proposed scheme is proved selective-structure chosen plaintext secure and master key secure without random oracles. Besides, we develop another kind of key delegating capability in our scheme and also discuss some related issues including a stronger security model and applications.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71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A6D5-E63F-D8DF-28F9-F8FFCA70B060}"/>
              </a:ext>
            </a:extLst>
          </p:cNvPr>
          <p:cNvSpPr>
            <a:spLocks noGrp="1"/>
          </p:cNvSpPr>
          <p:nvPr>
            <p:ph type="title"/>
          </p:nvPr>
        </p:nvSpPr>
        <p:spPr>
          <a:xfrm>
            <a:off x="838200" y="1"/>
            <a:ext cx="10515600" cy="980302"/>
          </a:xfrm>
        </p:spPr>
        <p:txBody>
          <a:bodyPr>
            <a:normAutofit fontScale="90000"/>
          </a:bodyPr>
          <a:lstStyle/>
          <a:p>
            <a:r>
              <a:rPr lang="en-IN" sz="3600" dirty="0"/>
              <a:t>                                           CHAPTER-3</a:t>
            </a:r>
            <a:br>
              <a:rPr lang="en-IN" sz="3600" dirty="0"/>
            </a:br>
            <a:r>
              <a:rPr lang="en-IN" sz="3600" dirty="0"/>
              <a:t>                                          PROCEDURE</a:t>
            </a:r>
          </a:p>
        </p:txBody>
      </p:sp>
      <p:sp>
        <p:nvSpPr>
          <p:cNvPr id="3" name="Content Placeholder 2">
            <a:extLst>
              <a:ext uri="{FF2B5EF4-FFF2-40B4-BE49-F238E27FC236}">
                <a16:creationId xmlns:a16="http://schemas.microsoft.com/office/drawing/2014/main" id="{05557B09-A2E8-D25F-F0E5-8F4A906A0D61}"/>
              </a:ext>
            </a:extLst>
          </p:cNvPr>
          <p:cNvSpPr>
            <a:spLocks noGrp="1"/>
          </p:cNvSpPr>
          <p:nvPr>
            <p:ph idx="1"/>
          </p:nvPr>
        </p:nvSpPr>
        <p:spPr>
          <a:xfrm>
            <a:off x="280085" y="864973"/>
            <a:ext cx="11557687" cy="5898292"/>
          </a:xfrm>
        </p:spPr>
        <p:txBody>
          <a:bodyPr>
            <a:normAutofit/>
          </a:bodyPr>
          <a:lstStyle/>
          <a:p>
            <a:pPr marL="0" indent="0">
              <a:buNone/>
            </a:pP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Attribute-based encryption (ABE) is proposed by Sahai and Waters [29]. </a:t>
            </a:r>
          </a:p>
          <a:p>
            <a:pPr marL="0" indent="0">
              <a:buNone/>
            </a:pP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It is derived from the Identity-Based Encryption (IBE) and is particularly suitable for one-</a:t>
            </a:r>
            <a:r>
              <a:rPr lang="en-IN" sz="1800" dirty="0" err="1">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tomany</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data sharing scenarios in a distributed and open cloud environment. Attribute-based encryption is divided into two categories: one is the Ciphertext-Policy Attribute Based Encryption (CP-ABE), in which the access control policy is embedded into ciphertext; the other one is </a:t>
            </a:r>
            <a:r>
              <a:rPr lang="en-IN" sz="1800" dirty="0" err="1">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KeyPolicy</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Attribute Based Encryption (KP-ABE), in which the access control policy is embedded in the user's key attributes.</a:t>
            </a:r>
          </a:p>
          <a:p>
            <a:pPr marL="0" indent="0">
              <a:buNone/>
            </a:pP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In real applications, CP-ABE is more suitable since it resembles role-based access control. In CP-ABE, the data owner designs the access control policy and assigns attributes to data users. A user can decrypt the data properly if the user’s attributes satisfy the access control policy. </a:t>
            </a:r>
          </a:p>
          <a:p>
            <a:pPr marL="0" indent="0">
              <a:buNone/>
            </a:pPr>
            <a:endParaRPr lang="en-IN" sz="1800" dirty="0">
              <a:solidFill>
                <a:srgbClr val="000000"/>
              </a:solidFill>
              <a:effectLst/>
              <a:latin typeface="Calibri" panose="020F0502020204030204" pitchFamily="34" charset="0"/>
              <a:ea typeface="Calibri" panose="020F0502020204030204" pitchFamily="34" charset="0"/>
            </a:endParaRPr>
          </a:p>
          <a:p>
            <a:pPr marL="111760" marR="26035" indent="-121285" algn="just">
              <a:lnSpc>
                <a:spcPct val="94000"/>
              </a:lnSpc>
              <a:spcAft>
                <a:spcPts val="20"/>
              </a:spcAft>
            </a:pPr>
            <a:r>
              <a:rPr lang="en-IN" dirty="0"/>
              <a:t> 1 </a:t>
            </a: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Encryption(</a:t>
            </a:r>
            <a:r>
              <a:rPr lang="en-IN" sz="1800" b="1"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K</a:t>
            </a: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IN" sz="1800" b="1"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PK</a:t>
            </a: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IN" sz="1800" b="1"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T</a:t>
            </a: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Generate the ciphertext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CT </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based on the symmetric key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K</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public key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PK</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and access control tree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T</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p>
          <a:p>
            <a:pPr marL="111760" marR="26035" indent="-121285" algn="just">
              <a:lnSpc>
                <a:spcPct val="94000"/>
              </a:lnSpc>
              <a:spcAft>
                <a:spcPts val="20"/>
              </a:spcAft>
            </a:pPr>
            <a:endParaRPr lang="en-IN" sz="1800" dirty="0">
              <a:solidFill>
                <a:srgbClr val="000000"/>
              </a:solidFill>
              <a:effectLst/>
              <a:latin typeface="Calibri" panose="020F0502020204030204" pitchFamily="34" charset="0"/>
              <a:ea typeface="Calibri" panose="020F0502020204030204" pitchFamily="34" charset="0"/>
            </a:endParaRPr>
          </a:p>
          <a:p>
            <a:pPr marL="111760" marR="26035" indent="-121285" algn="just">
              <a:lnSpc>
                <a:spcPct val="94000"/>
              </a:lnSpc>
              <a:spcAft>
                <a:spcPts val="20"/>
              </a:spcAft>
            </a:pP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Decryption(</a:t>
            </a:r>
            <a:r>
              <a:rPr lang="en-IN" sz="1800" b="1" i="1" dirty="0" err="1">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CT</a:t>
            </a:r>
            <a:r>
              <a:rPr lang="en-IN" sz="1800" b="1" dirty="0" err="1">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a:t>
            </a:r>
            <a:r>
              <a:rPr lang="en-IN" sz="1800" b="1" i="1" dirty="0" err="1">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T</a:t>
            </a:r>
            <a:r>
              <a:rPr lang="en-IN" sz="1800" b="1" dirty="0" err="1">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a:t>
            </a:r>
            <a:r>
              <a:rPr lang="en-IN" sz="1800" b="1" i="1" dirty="0" err="1">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SK</a:t>
            </a:r>
            <a:r>
              <a:rPr lang="en-IN" sz="1800" b="1" dirty="0" err="1">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u</a:t>
            </a:r>
            <a:r>
              <a:rPr lang="en-IN" sz="1800" b="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Decrypt the ciphertext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CT </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using the access control tree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T </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and the attribute keys </a:t>
            </a:r>
            <a:r>
              <a:rPr lang="en-IN" sz="1800" i="1" dirty="0" err="1">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SK</a:t>
            </a:r>
            <a:r>
              <a:rPr lang="en-IN" sz="1800" dirty="0" err="1">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u</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 </a:t>
            </a:r>
            <a:endParaRPr lang="en-IN" sz="1800" dirty="0">
              <a:solidFill>
                <a:srgbClr val="000000"/>
              </a:solidFill>
              <a:effectLst/>
              <a:latin typeface="Calibri" panose="020F0502020204030204" pitchFamily="34" charset="0"/>
              <a:ea typeface="Calibri" panose="020F0502020204030204" pitchFamily="34" charset="0"/>
            </a:endParaRPr>
          </a:p>
          <a:p>
            <a:pPr marL="151130" marR="26035" algn="just">
              <a:lnSpc>
                <a:spcPct val="94000"/>
              </a:lnSpc>
              <a:spcAft>
                <a:spcPts val="125"/>
              </a:spcAft>
            </a:pP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We explain all of these functions specifically below.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544923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2C1F-E136-0C3D-AFB5-DC38AF6386CB}"/>
              </a:ext>
            </a:extLst>
          </p:cNvPr>
          <p:cNvSpPr>
            <a:spLocks noGrp="1"/>
          </p:cNvSpPr>
          <p:nvPr>
            <p:ph type="title"/>
          </p:nvPr>
        </p:nvSpPr>
        <p:spPr>
          <a:xfrm flipV="1">
            <a:off x="838200" y="-45718"/>
            <a:ext cx="1051560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EA986181-6968-B95D-5ED6-9F3597BC828A}"/>
              </a:ext>
            </a:extLst>
          </p:cNvPr>
          <p:cNvSpPr>
            <a:spLocks noGrp="1"/>
          </p:cNvSpPr>
          <p:nvPr>
            <p:ph idx="1"/>
          </p:nvPr>
        </p:nvSpPr>
        <p:spPr>
          <a:xfrm>
            <a:off x="0" y="0"/>
            <a:ext cx="12192000" cy="6858000"/>
          </a:xfrm>
        </p:spPr>
        <p:txBody>
          <a:bodyPr>
            <a:normAutofit/>
          </a:bodyPr>
          <a:lstStyle/>
          <a:p>
            <a:pPr marL="6350" indent="-6350">
              <a:lnSpc>
                <a:spcPct val="106000"/>
              </a:lnSpc>
              <a:spcAft>
                <a:spcPts val="5"/>
              </a:spcAft>
            </a:pPr>
            <a:r>
              <a:rPr lang="en-IN" sz="1800" b="1" dirty="0">
                <a:solidFill>
                  <a:srgbClr val="000000"/>
                </a:solidFill>
                <a:latin typeface="Arial" panose="020B0604020202020204" pitchFamily="34" charset="0"/>
                <a:ea typeface="Arial" panose="020B0604020202020204" pitchFamily="34" charset="0"/>
              </a:rPr>
              <a:t>2</a:t>
            </a:r>
            <a:r>
              <a:rPr lang="en-IN" sz="1800" b="1" dirty="0">
                <a:solidFill>
                  <a:srgbClr val="000000"/>
                </a:solidFill>
                <a:effectLst/>
                <a:latin typeface="Arial" panose="020B0604020202020204" pitchFamily="34" charset="0"/>
                <a:ea typeface="Arial" panose="020B0604020202020204" pitchFamily="34" charset="0"/>
              </a:rPr>
              <a:t> Secret Sharing Scheme </a:t>
            </a:r>
          </a:p>
          <a:p>
            <a:pPr marR="23495" algn="just">
              <a:lnSpc>
                <a:spcPct val="95000"/>
              </a:lnSpc>
              <a:spcAft>
                <a:spcPts val="25"/>
              </a:spcAft>
            </a:pP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Shamir secret sharing scheme [30] is used to protect secret information. It can be explained as below. </a:t>
            </a:r>
            <a:endParaRPr lang="en-IN" sz="1800" dirty="0">
              <a:solidFill>
                <a:srgbClr val="000000"/>
              </a:solidFill>
              <a:effectLst/>
              <a:latin typeface="Calibri" panose="020F0502020204030204" pitchFamily="34" charset="0"/>
              <a:ea typeface="Calibri" panose="020F0502020204030204" pitchFamily="34" charset="0"/>
            </a:endParaRPr>
          </a:p>
          <a:p>
            <a:pPr marR="26035" indent="144780" algn="just">
              <a:lnSpc>
                <a:spcPct val="94000"/>
              </a:lnSpc>
              <a:spcAft>
                <a:spcPts val="20"/>
              </a:spcAft>
            </a:pP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Assume that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p</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is a prime </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number</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the secret information to share is </a:t>
            </a:r>
            <a:r>
              <a:rPr lang="en-IN" sz="1800" i="1" dirty="0">
                <a:solidFill>
                  <a:srgbClr val="000000"/>
                </a:solidFill>
                <a:effectLst/>
                <a:latin typeface="Times New Roman" panose="02020603050405020304" pitchFamily="18" charset="0"/>
                <a:ea typeface="Times New Roman" panose="02020603050405020304" pitchFamily="18" charset="0"/>
              </a:rPr>
              <a:t>k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i="1" dirty="0">
                <a:solidFill>
                  <a:srgbClr val="000000"/>
                </a:solidFill>
                <a:effectLst/>
                <a:latin typeface="Times New Roman" panose="02020603050405020304" pitchFamily="18" charset="0"/>
                <a:ea typeface="Times New Roman" panose="02020603050405020304" pitchFamily="18" charset="0"/>
              </a:rPr>
              <a:t>K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i="1" dirty="0">
                <a:solidFill>
                  <a:srgbClr val="000000"/>
                </a:solidFill>
                <a:effectLst/>
                <a:latin typeface="Times New Roman" panose="02020603050405020304" pitchFamily="18" charset="0"/>
                <a:ea typeface="Times New Roman" panose="02020603050405020304" pitchFamily="18" charset="0"/>
              </a:rPr>
              <a:t>Z </a:t>
            </a:r>
            <a:r>
              <a:rPr lang="en-IN" sz="1800" i="1" baseline="-25000" dirty="0">
                <a:solidFill>
                  <a:srgbClr val="000000"/>
                </a:solidFill>
                <a:effectLst/>
                <a:latin typeface="Times New Roman" panose="02020603050405020304" pitchFamily="18" charset="0"/>
                <a:ea typeface="Times New Roman" panose="02020603050405020304" pitchFamily="18" charset="0"/>
              </a:rPr>
              <a:t>p </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Divide</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k</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into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n</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pieces through the following steps: </a:t>
            </a:r>
            <a:endParaRPr lang="en-IN" sz="1800" dirty="0">
              <a:solidFill>
                <a:srgbClr val="000000"/>
              </a:solidFill>
              <a:effectLst/>
              <a:latin typeface="Calibri" panose="020F0502020204030204" pitchFamily="34" charset="0"/>
              <a:ea typeface="Calibri" panose="020F0502020204030204" pitchFamily="34" charset="0"/>
            </a:endParaRPr>
          </a:p>
          <a:p>
            <a:pPr marR="26035" indent="144780" algn="just">
              <a:lnSpc>
                <a:spcPct val="94000"/>
              </a:lnSpc>
              <a:spcAft>
                <a:spcPts val="200"/>
              </a:spcAft>
            </a:pP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(1) Randomly select one (t-1)-</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order</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polynomial </a:t>
            </a:r>
            <a:r>
              <a:rPr lang="en-IN" sz="1800" i="1" dirty="0">
                <a:solidFill>
                  <a:srgbClr val="000000"/>
                </a:solidFill>
                <a:effectLst/>
                <a:latin typeface="Times New Roman" panose="02020603050405020304" pitchFamily="18" charset="0"/>
                <a:ea typeface="Times New Roman" panose="02020603050405020304" pitchFamily="18" charset="0"/>
              </a:rPr>
              <a:t>h x a x</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i="1" baseline="-25000" dirty="0">
                <a:solidFill>
                  <a:srgbClr val="000000"/>
                </a:solidFill>
                <a:effectLst/>
                <a:latin typeface="Times New Roman" panose="02020603050405020304" pitchFamily="18" charset="0"/>
                <a:ea typeface="Times New Roman" panose="02020603050405020304" pitchFamily="18" charset="0"/>
              </a:rPr>
              <a:t>t</a:t>
            </a:r>
            <a:r>
              <a:rPr lang="en-IN" sz="1800" baseline="-250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baseline="-25000" dirty="0">
                <a:solidFill>
                  <a:srgbClr val="000000"/>
                </a:solidFill>
                <a:effectLst/>
                <a:latin typeface="Times New Roman" panose="02020603050405020304" pitchFamily="18" charset="0"/>
                <a:ea typeface="Times New Roman" panose="02020603050405020304" pitchFamily="18" charset="0"/>
              </a:rPr>
              <a:t>1 </a:t>
            </a:r>
            <a:r>
              <a:rPr lang="en-IN" sz="1800" i="1" baseline="30000" dirty="0" err="1">
                <a:solidFill>
                  <a:srgbClr val="000000"/>
                </a:solidFill>
                <a:effectLst/>
                <a:latin typeface="Times New Roman" panose="02020603050405020304" pitchFamily="18" charset="0"/>
                <a:ea typeface="Times New Roman" panose="02020603050405020304" pitchFamily="18" charset="0"/>
              </a:rPr>
              <a:t>t</a:t>
            </a:r>
            <a:r>
              <a:rPr lang="en-IN" sz="1800" baseline="30000" dirty="0" err="1">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baseline="30000" dirty="0" err="1">
                <a:solidFill>
                  <a:srgbClr val="000000"/>
                </a:solidFill>
                <a:effectLst/>
                <a:latin typeface="Times New Roman" panose="02020603050405020304" pitchFamily="18" charset="0"/>
                <a:ea typeface="Times New Roman" panose="02020603050405020304" pitchFamily="18" charset="0"/>
              </a:rPr>
              <a:t>1</a:t>
            </a:r>
            <a:r>
              <a:rPr lang="en-IN" sz="1800" baseline="300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i="1" dirty="0">
                <a:solidFill>
                  <a:srgbClr val="000000"/>
                </a:solidFill>
                <a:effectLst/>
                <a:latin typeface="Times New Roman" panose="02020603050405020304" pitchFamily="18" charset="0"/>
                <a:ea typeface="Times New Roman" panose="02020603050405020304" pitchFamily="18" charset="0"/>
              </a:rPr>
              <a:t>a x a</a:t>
            </a:r>
            <a:r>
              <a:rPr lang="en-IN" sz="1800" baseline="-25000" dirty="0">
                <a:solidFill>
                  <a:srgbClr val="000000"/>
                </a:solidFill>
                <a:effectLst/>
                <a:latin typeface="Times New Roman" panose="02020603050405020304" pitchFamily="18" charset="0"/>
                <a:ea typeface="Times New Roman" panose="02020603050405020304" pitchFamily="18" charset="0"/>
              </a:rPr>
              <a:t>1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baseline="-25000" dirty="0">
                <a:solidFill>
                  <a:srgbClr val="000000"/>
                </a:solidFill>
                <a:effectLst/>
                <a:latin typeface="Times New Roman" panose="02020603050405020304" pitchFamily="18" charset="0"/>
                <a:ea typeface="Times New Roman" panose="02020603050405020304" pitchFamily="18" charset="0"/>
              </a:rPr>
              <a:t>0 </a:t>
            </a:r>
            <a:r>
              <a:rPr lang="en-IN" sz="1800" i="1" dirty="0">
                <a:solidFill>
                  <a:srgbClr val="000000"/>
                </a:solidFill>
                <a:effectLst/>
                <a:latin typeface="Times New Roman" panose="02020603050405020304" pitchFamily="18" charset="0"/>
                <a:ea typeface="Times New Roman" panose="02020603050405020304" pitchFamily="18" charset="0"/>
              </a:rPr>
              <a:t>Z </a:t>
            </a:r>
            <a:r>
              <a:rPr lang="en-IN" sz="1800" i="1" dirty="0" err="1">
                <a:solidFill>
                  <a:srgbClr val="000000"/>
                </a:solidFill>
                <a:effectLst/>
                <a:latin typeface="Times New Roman" panose="02020603050405020304" pitchFamily="18" charset="0"/>
                <a:ea typeface="Times New Roman" panose="02020603050405020304" pitchFamily="18" charset="0"/>
              </a:rPr>
              <a:t>x</a:t>
            </a:r>
            <a:r>
              <a:rPr lang="en-IN" sz="1800" i="1" baseline="-25000" dirty="0" err="1">
                <a:solidFill>
                  <a:srgbClr val="000000"/>
                </a:solidFill>
                <a:effectLst/>
                <a:latin typeface="Times New Roman" panose="02020603050405020304" pitchFamily="18" charset="0"/>
                <a:ea typeface="Times New Roman" panose="02020603050405020304" pitchFamily="18" charset="0"/>
              </a:rPr>
              <a:t>p</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and let </a:t>
            </a:r>
            <a:r>
              <a:rPr lang="en-IN" sz="1800" i="1" dirty="0">
                <a:solidFill>
                  <a:srgbClr val="000000"/>
                </a:solidFill>
                <a:effectLst/>
                <a:latin typeface="Times New Roman" panose="02020603050405020304" pitchFamily="18" charset="0"/>
                <a:ea typeface="Times New Roman" panose="02020603050405020304" pitchFamily="18" charset="0"/>
              </a:rPr>
              <a:t>a</a:t>
            </a:r>
            <a:r>
              <a:rPr lang="en-IN" sz="1800" baseline="-25000" dirty="0">
                <a:solidFill>
                  <a:srgbClr val="000000"/>
                </a:solidFill>
                <a:effectLst/>
                <a:latin typeface="Times New Roman" panose="02020603050405020304" pitchFamily="18" charset="0"/>
                <a:ea typeface="Times New Roman" panose="02020603050405020304" pitchFamily="18" charset="0"/>
              </a:rPr>
              <a:t>0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i="1" dirty="0">
                <a:solidFill>
                  <a:srgbClr val="000000"/>
                </a:solidFill>
                <a:effectLst/>
                <a:latin typeface="Times New Roman" panose="02020603050405020304" pitchFamily="18" charset="0"/>
                <a:ea typeface="Times New Roman" panose="02020603050405020304" pitchFamily="18" charset="0"/>
              </a:rPr>
              <a:t>k </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(2) Select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n</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non-zero and distinct </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elements</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X</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i from</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IN" sz="1800" i="1" dirty="0" err="1">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Zp</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calculate </a:t>
            </a:r>
            <a:r>
              <a:rPr lang="en-IN" sz="1800" i="1" dirty="0" err="1">
                <a:solidFill>
                  <a:srgbClr val="000000"/>
                </a:solidFill>
                <a:effectLst/>
                <a:latin typeface="Times New Roman" panose="02020603050405020304" pitchFamily="18" charset="0"/>
                <a:ea typeface="Times New Roman" panose="02020603050405020304" pitchFamily="18" charset="0"/>
              </a:rPr>
              <a:t>y</a:t>
            </a:r>
            <a:r>
              <a:rPr lang="en-IN" sz="1800" i="1" baseline="-25000" dirty="0" err="1">
                <a:solidFill>
                  <a:srgbClr val="000000"/>
                </a:solidFill>
                <a:effectLst/>
                <a:latin typeface="Times New Roman" panose="02020603050405020304" pitchFamily="18" charset="0"/>
                <a:ea typeface="Times New Roman" panose="02020603050405020304" pitchFamily="18" charset="0"/>
              </a:rPr>
              <a:t>i</a:t>
            </a:r>
            <a:r>
              <a:rPr lang="en-IN" sz="1800" i="1" baseline="-250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i="1" dirty="0">
                <a:solidFill>
                  <a:srgbClr val="000000"/>
                </a:solidFill>
                <a:effectLst/>
                <a:latin typeface="Times New Roman" panose="02020603050405020304" pitchFamily="18" charset="0"/>
                <a:ea typeface="Times New Roman" panose="02020603050405020304" pitchFamily="18" charset="0"/>
              </a:rPr>
              <a:t>h x</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i="1" baseline="-25000" dirty="0" err="1">
                <a:solidFill>
                  <a:srgbClr val="000000"/>
                </a:solidFill>
                <a:effectLst/>
                <a:latin typeface="Times New Roman" panose="02020603050405020304" pitchFamily="18" charset="0"/>
                <a:ea typeface="Times New Roman" panose="02020603050405020304" pitchFamily="18" charset="0"/>
              </a:rPr>
              <a:t>i</a:t>
            </a:r>
            <a:r>
              <a:rPr lang="en-IN" sz="1800" i="1" baseline="-250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),1</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i="1" dirty="0" err="1">
                <a:solidFill>
                  <a:srgbClr val="000000"/>
                </a:solidFill>
                <a:effectLst/>
                <a:latin typeface="Times New Roman" panose="02020603050405020304" pitchFamily="18" charset="0"/>
                <a:ea typeface="Times New Roman" panose="02020603050405020304" pitchFamily="18" charset="0"/>
              </a:rPr>
              <a:t>i</a:t>
            </a:r>
            <a:r>
              <a:rPr lang="en-IN" sz="1800" i="1" dirty="0">
                <a:solidFill>
                  <a:srgbClr val="000000"/>
                </a:solidFill>
                <a:effectLst/>
                <a:latin typeface="Times New Roman" panose="02020603050405020304" pitchFamily="18" charset="0"/>
                <a:ea typeface="Times New Roman" panose="02020603050405020304" pitchFamily="18" charset="0"/>
              </a:rPr>
              <a:t> n</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R="26035" indent="144780" algn="just">
              <a:lnSpc>
                <a:spcPct val="117000"/>
              </a:lnSpc>
              <a:spcAft>
                <a:spcPts val="20"/>
              </a:spcAft>
            </a:pP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(3) Distribute </a:t>
            </a:r>
            <a:r>
              <a:rPr lang="en-IN" sz="1800" i="1" dirty="0" err="1">
                <a:solidFill>
                  <a:srgbClr val="000000"/>
                </a:solidFill>
                <a:effectLst/>
                <a:latin typeface="Times New Roman" panose="02020603050405020304" pitchFamily="18" charset="0"/>
                <a:ea typeface="Times New Roman" panose="02020603050405020304" pitchFamily="18" charset="0"/>
              </a:rPr>
              <a:t>y</a:t>
            </a:r>
            <a:r>
              <a:rPr lang="en-IN" sz="1800" i="1" baseline="-25000" dirty="0" err="1">
                <a:solidFill>
                  <a:srgbClr val="000000"/>
                </a:solidFill>
                <a:effectLst/>
                <a:latin typeface="Times New Roman" panose="02020603050405020304" pitchFamily="18" charset="0"/>
                <a:ea typeface="Times New Roman" panose="02020603050405020304" pitchFamily="18" charset="0"/>
              </a:rPr>
              <a:t>i</a:t>
            </a:r>
            <a:r>
              <a:rPr lang="en-IN" sz="1800" i="1" baseline="-250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(1</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i="1" dirty="0" err="1">
                <a:solidFill>
                  <a:srgbClr val="000000"/>
                </a:solidFill>
                <a:effectLst/>
                <a:latin typeface="Times New Roman" panose="02020603050405020304" pitchFamily="18" charset="0"/>
                <a:ea typeface="Times New Roman" panose="02020603050405020304" pitchFamily="18" charset="0"/>
              </a:rPr>
              <a:t>i</a:t>
            </a:r>
            <a:r>
              <a:rPr lang="en-IN" sz="1800" i="1" dirty="0">
                <a:solidFill>
                  <a:srgbClr val="000000"/>
                </a:solidFill>
                <a:effectLst/>
                <a:latin typeface="Times New Roman" panose="02020603050405020304" pitchFamily="18" charset="0"/>
                <a:ea typeface="Times New Roman" panose="02020603050405020304" pitchFamily="18" charset="0"/>
              </a:rPr>
              <a:t> n</a:t>
            </a: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as shares and publish the corresponding </a:t>
            </a:r>
            <a:r>
              <a:rPr lang="en-IN" sz="1800" i="1" dirty="0">
                <a:solidFill>
                  <a:srgbClr val="000000"/>
                </a:solidFill>
                <a:effectLst/>
                <a:latin typeface="Times New Roman" panose="02020603050405020304" pitchFamily="18" charset="0"/>
                <a:ea typeface="Times New Roman" panose="02020603050405020304" pitchFamily="18" charset="0"/>
              </a:rPr>
              <a:t>x x</a:t>
            </a:r>
            <a:r>
              <a:rPr lang="en-IN" sz="1800" baseline="-25000" dirty="0">
                <a:solidFill>
                  <a:srgbClr val="000000"/>
                </a:solidFill>
                <a:effectLst/>
                <a:latin typeface="Times New Roman" panose="02020603050405020304" pitchFamily="18" charset="0"/>
                <a:ea typeface="Times New Roman" panose="02020603050405020304" pitchFamily="18" charset="0"/>
              </a:rPr>
              <a:t>1 2</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i="1" dirty="0" err="1">
                <a:solidFill>
                  <a:srgbClr val="000000"/>
                </a:solidFill>
                <a:effectLst/>
                <a:latin typeface="Times New Roman" panose="02020603050405020304" pitchFamily="18" charset="0"/>
                <a:ea typeface="Times New Roman" panose="02020603050405020304" pitchFamily="18" charset="0"/>
              </a:rPr>
              <a:t>x</a:t>
            </a:r>
            <a:r>
              <a:rPr lang="en-IN" sz="1800" i="1" baseline="-25000" dirty="0" err="1">
                <a:solidFill>
                  <a:srgbClr val="000000"/>
                </a:solidFill>
                <a:effectLst/>
                <a:latin typeface="Times New Roman" panose="02020603050405020304" pitchFamily="18" charset="0"/>
                <a:ea typeface="Times New Roman" panose="02020603050405020304" pitchFamily="18" charset="0"/>
              </a:rPr>
              <a:t>n</a:t>
            </a:r>
            <a:r>
              <a:rPr lang="en-IN" sz="1800" i="1" baseline="-250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R="26035" indent="144780" algn="just">
              <a:lnSpc>
                <a:spcPct val="94000"/>
              </a:lnSpc>
              <a:spcAft>
                <a:spcPts val="20"/>
              </a:spcAft>
            </a:pP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The process to reconstruct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h</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x</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out of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t</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random shares through the Lagrange polynomial </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interpolation</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is as follows:  </a:t>
            </a:r>
            <a:endParaRPr lang="en-IN" sz="1800" dirty="0">
              <a:solidFill>
                <a:srgbClr val="000000"/>
              </a:solidFill>
              <a:effectLst/>
              <a:latin typeface="Calibri" panose="020F0502020204030204" pitchFamily="34" charset="0"/>
              <a:ea typeface="Calibri" panose="020F0502020204030204" pitchFamily="34" charset="0"/>
            </a:endParaRPr>
          </a:p>
          <a:p>
            <a:pPr>
              <a:lnSpc>
                <a:spcPct val="90000"/>
              </a:lnSpc>
              <a:spcAft>
                <a:spcPts val="725"/>
              </a:spcAft>
              <a:tabLst>
                <a:tab pos="1059180" algn="ctr"/>
                <a:tab pos="1370965" algn="ctr"/>
              </a:tabLst>
            </a:pPr>
            <a:r>
              <a:rPr lang="en-IN" dirty="0"/>
              <a:t>                                                                 </a:t>
            </a:r>
            <a:r>
              <a:rPr lang="en-IN" sz="1800" i="1" dirty="0">
                <a:solidFill>
                  <a:srgbClr val="000000"/>
                </a:solidFill>
                <a:effectLst/>
                <a:latin typeface="Times New Roman" panose="02020603050405020304" pitchFamily="18" charset="0"/>
                <a:ea typeface="Times New Roman" panose="02020603050405020304" pitchFamily="18" charset="0"/>
              </a:rPr>
              <a:t>t	t</a:t>
            </a:r>
            <a:endParaRPr lang="en-IN" sz="1800" dirty="0">
              <a:solidFill>
                <a:srgbClr val="000000"/>
              </a:solidFill>
              <a:effectLst/>
              <a:latin typeface="Calibri" panose="020F0502020204030204" pitchFamily="34" charset="0"/>
              <a:ea typeface="Calibri" panose="020F0502020204030204" pitchFamily="34" charset="0"/>
            </a:endParaRPr>
          </a:p>
          <a:p>
            <a:pPr marR="62865" algn="ctr">
              <a:lnSpc>
                <a:spcPct val="107000"/>
              </a:lnSpc>
              <a:spcAft>
                <a:spcPts val="800"/>
              </a:spcAft>
            </a:pPr>
            <a:r>
              <a:rPr lang="en-IN" sz="1800" i="1" dirty="0">
                <a:solidFill>
                  <a:srgbClr val="000000"/>
                </a:solidFill>
                <a:effectLst/>
                <a:latin typeface="Times New Roman" panose="02020603050405020304" pitchFamily="18" charset="0"/>
                <a:ea typeface="Times New Roman" panose="02020603050405020304" pitchFamily="18" charset="0"/>
              </a:rPr>
              <a:t>h x</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i="1" dirty="0" err="1">
                <a:solidFill>
                  <a:srgbClr val="000000"/>
                </a:solidFill>
                <a:effectLst/>
                <a:latin typeface="Times New Roman" panose="02020603050405020304" pitchFamily="18" charset="0"/>
                <a:ea typeface="Times New Roman" panose="02020603050405020304" pitchFamily="18" charset="0"/>
              </a:rPr>
              <a:t>y</a:t>
            </a:r>
            <a:r>
              <a:rPr lang="en-IN" sz="1800" i="1" baseline="-25000" dirty="0" err="1">
                <a:solidFill>
                  <a:srgbClr val="000000"/>
                </a:solidFill>
                <a:effectLst/>
                <a:latin typeface="Times New Roman" panose="02020603050405020304" pitchFamily="18" charset="0"/>
                <a:ea typeface="Times New Roman" panose="02020603050405020304" pitchFamily="18" charset="0"/>
              </a:rPr>
              <a:t>is</a:t>
            </a:r>
            <a:r>
              <a:rPr lang="en-IN" sz="1800" i="1" baseline="-250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i="1" dirty="0">
                <a:solidFill>
                  <a:srgbClr val="000000"/>
                </a:solidFill>
                <a:effectLst/>
                <a:latin typeface="Times New Roman" panose="02020603050405020304" pitchFamily="18" charset="0"/>
                <a:ea typeface="Times New Roman" panose="02020603050405020304" pitchFamily="18" charset="0"/>
              </a:rPr>
              <a:t>x </a:t>
            </a:r>
            <a:r>
              <a:rPr lang="en-IN" sz="1800" i="1" dirty="0" err="1">
                <a:solidFill>
                  <a:srgbClr val="000000"/>
                </a:solidFill>
                <a:effectLst/>
                <a:latin typeface="Times New Roman" panose="02020603050405020304" pitchFamily="18" charset="0"/>
                <a:ea typeface="Times New Roman" panose="02020603050405020304" pitchFamily="18" charset="0"/>
              </a:rPr>
              <a:t>x</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i="1" baseline="-25000" dirty="0" err="1">
                <a:solidFill>
                  <a:srgbClr val="000000"/>
                </a:solidFill>
                <a:effectLst/>
                <a:latin typeface="Times New Roman" panose="02020603050405020304" pitchFamily="18" charset="0"/>
                <a:ea typeface="Times New Roman" panose="02020603050405020304" pitchFamily="18" charset="0"/>
              </a:rPr>
              <a:t>ij</a:t>
            </a:r>
            <a:r>
              <a:rPr lang="en-IN" sz="1800" i="1" baseline="-250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i="1" dirty="0" err="1">
                <a:solidFill>
                  <a:srgbClr val="000000"/>
                </a:solidFill>
                <a:effectLst/>
                <a:latin typeface="Times New Roman" panose="02020603050405020304" pitchFamily="18" charset="0"/>
                <a:ea typeface="Times New Roman" panose="02020603050405020304" pitchFamily="18" charset="0"/>
              </a:rPr>
              <a:t>x</a:t>
            </a:r>
            <a:r>
              <a:rPr lang="en-IN" sz="1800" i="1" baseline="-25000" dirty="0" err="1">
                <a:solidFill>
                  <a:srgbClr val="000000"/>
                </a:solidFill>
                <a:effectLst/>
                <a:latin typeface="Times New Roman" panose="02020603050405020304" pitchFamily="18" charset="0"/>
                <a:ea typeface="Times New Roman" panose="02020603050405020304" pitchFamily="18" charset="0"/>
              </a:rPr>
              <a:t>is</a:t>
            </a:r>
            <a:r>
              <a:rPr lang="en-IN" sz="1800" i="1" baseline="-250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i="1" dirty="0" err="1">
                <a:solidFill>
                  <a:srgbClr val="000000"/>
                </a:solidFill>
                <a:effectLst/>
                <a:latin typeface="Times New Roman" panose="02020603050405020304" pitchFamily="18" charset="0"/>
                <a:ea typeface="Times New Roman" panose="02020603050405020304" pitchFamily="18" charset="0"/>
              </a:rPr>
              <a:t>x</a:t>
            </a:r>
            <a:r>
              <a:rPr lang="en-IN" sz="1800" i="1" baseline="-25000" dirty="0" err="1">
                <a:solidFill>
                  <a:srgbClr val="000000"/>
                </a:solidFill>
                <a:effectLst/>
                <a:latin typeface="Times New Roman" panose="02020603050405020304" pitchFamily="18" charset="0"/>
                <a:ea typeface="Times New Roman" panose="02020603050405020304" pitchFamily="18" charset="0"/>
              </a:rPr>
              <a:t>ij</a:t>
            </a:r>
            <a:r>
              <a:rPr lang="en-IN" sz="1800" i="1" baseline="-250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endParaRPr>
          </a:p>
          <a:p>
            <a:pPr marL="999490" marR="1708150" indent="0">
              <a:lnSpc>
                <a:spcPct val="90000"/>
              </a:lnSpc>
              <a:spcAft>
                <a:spcPts val="800"/>
              </a:spcAft>
              <a:buNone/>
            </a:pPr>
            <a:r>
              <a:rPr lang="en-IN" sz="1800" i="1" dirty="0">
                <a:solidFill>
                  <a:srgbClr val="000000"/>
                </a:solidFill>
                <a:effectLst/>
                <a:latin typeface="Times New Roman" panose="02020603050405020304" pitchFamily="18" charset="0"/>
                <a:ea typeface="Times New Roman" panose="02020603050405020304" pitchFamily="18" charset="0"/>
              </a:rPr>
              <a:t>                                                                         s</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dirty="0">
                <a:solidFill>
                  <a:srgbClr val="000000"/>
                </a:solidFill>
                <a:effectLst/>
                <a:latin typeface="Times New Roman" panose="02020603050405020304" pitchFamily="18" charset="0"/>
                <a:ea typeface="Times New Roman" panose="02020603050405020304" pitchFamily="18" charset="0"/>
              </a:rPr>
              <a:t>1	</a:t>
            </a:r>
            <a:r>
              <a:rPr lang="en-IN" sz="1800" i="1" dirty="0">
                <a:solidFill>
                  <a:srgbClr val="000000"/>
                </a:solidFill>
                <a:effectLst/>
                <a:latin typeface="Times New Roman" panose="02020603050405020304" pitchFamily="18" charset="0"/>
                <a:ea typeface="Times New Roman" panose="02020603050405020304" pitchFamily="18" charset="0"/>
              </a:rPr>
              <a:t>j</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dirty="0">
                <a:solidFill>
                  <a:srgbClr val="000000"/>
                </a:solidFill>
                <a:effectLst/>
                <a:latin typeface="Times New Roman" panose="02020603050405020304" pitchFamily="18" charset="0"/>
                <a:ea typeface="Times New Roman" panose="02020603050405020304" pitchFamily="18" charset="0"/>
              </a:rPr>
              <a:t>1                                              </a:t>
            </a:r>
          </a:p>
          <a:p>
            <a:pPr marL="999490" marR="1708150" indent="0">
              <a:lnSpc>
                <a:spcPct val="90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i="1" dirty="0">
                <a:solidFill>
                  <a:srgbClr val="000000"/>
                </a:solidFill>
                <a:effectLst/>
                <a:latin typeface="Times New Roman" panose="02020603050405020304" pitchFamily="18" charset="0"/>
                <a:ea typeface="Times New Roman" panose="02020603050405020304" pitchFamily="18" charset="0"/>
              </a:rPr>
              <a:t>j s</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endParaRPr lang="en-IN" sz="1800" dirty="0">
              <a:solidFill>
                <a:srgbClr val="000000"/>
              </a:solidFill>
              <a:effectLst/>
              <a:latin typeface="Calibri" panose="020F0502020204030204" pitchFamily="34" charset="0"/>
              <a:ea typeface="Calibri" panose="020F0502020204030204" pitchFamily="34" charset="0"/>
            </a:endParaRPr>
          </a:p>
          <a:p>
            <a:pPr marR="26035" indent="144780" algn="just">
              <a:lnSpc>
                <a:spcPct val="94000"/>
              </a:lnSpc>
              <a:spcAft>
                <a:spcPts val="150"/>
              </a:spcAft>
            </a:pP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All these operations are </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done</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on </a:t>
            </a:r>
            <a:r>
              <a:rPr lang="en-IN" sz="1800" i="1" dirty="0" err="1">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Zp</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namely, they are all p-mode operations. </a:t>
            </a:r>
            <a:endParaRPr lang="en-IN" sz="1800" dirty="0">
              <a:solidFill>
                <a:srgbClr val="000000"/>
              </a:solidFill>
              <a:effectLst/>
              <a:latin typeface="Calibri" panose="020F0502020204030204" pitchFamily="34" charset="0"/>
              <a:ea typeface="Calibri" panose="020F0502020204030204" pitchFamily="34" charset="0"/>
            </a:endParaRPr>
          </a:p>
          <a:p>
            <a:pPr marL="6350" marR="21590" indent="-6350" algn="r">
              <a:lnSpc>
                <a:spcPct val="107000"/>
              </a:lnSpc>
              <a:spcAft>
                <a:spcPts val="15"/>
              </a:spcAft>
            </a:pP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After obtaining </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h</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a:t>
            </a:r>
            <a:r>
              <a:rPr lang="en-IN" sz="1800" i="1"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x</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we</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can get the secret </a:t>
            </a:r>
            <a:r>
              <a:rPr lang="en-IN" sz="1800" i="1" dirty="0">
                <a:solidFill>
                  <a:srgbClr val="000000"/>
                </a:solidFill>
                <a:effectLst/>
                <a:latin typeface="Times New Roman" panose="02020603050405020304" pitchFamily="18" charset="0"/>
                <a:ea typeface="Times New Roman" panose="02020603050405020304" pitchFamily="18" charset="0"/>
              </a:rPr>
              <a:t>k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i="1" dirty="0">
                <a:solidFill>
                  <a:srgbClr val="000000"/>
                </a:solidFill>
                <a:effectLst/>
                <a:latin typeface="Times New Roman" panose="02020603050405020304" pitchFamily="18" charset="0"/>
                <a:ea typeface="Times New Roman" panose="02020603050405020304" pitchFamily="18" charset="0"/>
              </a:rPr>
              <a:t>a</a:t>
            </a:r>
            <a:r>
              <a:rPr lang="en-IN" sz="1800" baseline="-25000" dirty="0">
                <a:solidFill>
                  <a:srgbClr val="000000"/>
                </a:solidFill>
                <a:effectLst/>
                <a:latin typeface="Times New Roman" panose="02020603050405020304" pitchFamily="18" charset="0"/>
                <a:ea typeface="Times New Roman" panose="02020603050405020304" pitchFamily="18" charset="0"/>
              </a:rPr>
              <a:t>0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i="1" dirty="0">
                <a:solidFill>
                  <a:srgbClr val="000000"/>
                </a:solidFill>
                <a:effectLst/>
                <a:latin typeface="Times New Roman" panose="02020603050405020304" pitchFamily="18" charset="0"/>
                <a:ea typeface="Times New Roman" panose="02020603050405020304" pitchFamily="18" charset="0"/>
              </a:rPr>
              <a:t>h</a:t>
            </a:r>
            <a:r>
              <a:rPr lang="en-IN" sz="1800" dirty="0">
                <a:solidFill>
                  <a:srgbClr val="000000"/>
                </a:solidFill>
                <a:effectLst/>
                <a:latin typeface="Times New Roman" panose="02020603050405020304" pitchFamily="18" charset="0"/>
                <a:ea typeface="Times New Roman" panose="02020603050405020304" pitchFamily="18" charset="0"/>
              </a:rPr>
              <a:t>(0)</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0" indent="0">
              <a:lnSpc>
                <a:spcPct val="107000"/>
              </a:lnSpc>
              <a:spcAft>
                <a:spcPts val="865"/>
              </a:spcAft>
              <a:buNone/>
              <a:tabLst>
                <a:tab pos="1452880" algn="ctr"/>
                <a:tab pos="1952625"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1800" i="1" dirty="0">
                <a:solidFill>
                  <a:srgbClr val="000000"/>
                </a:solidFill>
                <a:effectLst/>
                <a:latin typeface="Times New Roman" panose="02020603050405020304" pitchFamily="18" charset="0"/>
                <a:ea typeface="Times New Roman" panose="02020603050405020304" pitchFamily="18" charset="0"/>
              </a:rPr>
              <a:t>t	t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i="1" dirty="0" err="1">
                <a:solidFill>
                  <a:srgbClr val="000000"/>
                </a:solidFill>
                <a:effectLst/>
                <a:latin typeface="Times New Roman" panose="02020603050405020304" pitchFamily="18" charset="0"/>
                <a:ea typeface="Times New Roman" panose="02020603050405020304" pitchFamily="18" charset="0"/>
              </a:rPr>
              <a:t>xij</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870297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BE8A-5C69-6534-E01F-44DD0D3AB661}"/>
              </a:ext>
            </a:extLst>
          </p:cNvPr>
          <p:cNvSpPr>
            <a:spLocks noGrp="1"/>
          </p:cNvSpPr>
          <p:nvPr>
            <p:ph type="title"/>
          </p:nvPr>
        </p:nvSpPr>
        <p:spPr>
          <a:xfrm>
            <a:off x="838200" y="1"/>
            <a:ext cx="10515600" cy="6590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9E702205-0351-062A-57BF-19F0A786C571}"/>
              </a:ext>
            </a:extLst>
          </p:cNvPr>
          <p:cNvSpPr>
            <a:spLocks noGrp="1"/>
          </p:cNvSpPr>
          <p:nvPr>
            <p:ph idx="1"/>
          </p:nvPr>
        </p:nvSpPr>
        <p:spPr>
          <a:xfrm>
            <a:off x="345989" y="691977"/>
            <a:ext cx="11007811" cy="5519353"/>
          </a:xfrm>
        </p:spPr>
        <p:txBody>
          <a:bodyPr/>
          <a:lstStyle/>
          <a:p>
            <a:pPr marL="6350" indent="-6350">
              <a:lnSpc>
                <a:spcPct val="107000"/>
              </a:lnSpc>
              <a:spcAft>
                <a:spcPts val="185"/>
              </a:spcAft>
            </a:pPr>
            <a:r>
              <a:rPr lang="en-IN" sz="1800" b="1" kern="0" dirty="0">
                <a:solidFill>
                  <a:srgbClr val="000000"/>
                </a:solidFill>
                <a:effectLst/>
                <a:latin typeface="Arial" panose="020B0604020202020204" pitchFamily="34" charset="0"/>
                <a:ea typeface="Arial" panose="020B0604020202020204" pitchFamily="34" charset="0"/>
              </a:rPr>
              <a:t>3 OUR PROPOSED MECHANISM </a:t>
            </a:r>
          </a:p>
          <a:p>
            <a:pPr marR="23495" algn="just">
              <a:lnSpc>
                <a:spcPct val="95000"/>
              </a:lnSpc>
              <a:spcAft>
                <a:spcPts val="785"/>
              </a:spcAft>
            </a:pP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In this section, we describe the LDSS system design. First, we give the overview of LDSS, and then we present LDSS-CP-ABE algorithm and system operations, which are the base of LDSS algorithm. Finally, we describe LDSS in details. </a:t>
            </a:r>
            <a:r>
              <a:rPr lang="en-IN" sz="1800" dirty="0">
                <a:solidFill>
                  <a:srgbClr val="FF0000"/>
                </a:solidFill>
                <a:effectLst/>
                <a:latin typeface="Book Antiqua" panose="02040602050305030304" pitchFamily="18" charset="0"/>
                <a:ea typeface="Book Antiqua" panose="02040602050305030304" pitchFamily="18" charset="0"/>
                <a:cs typeface="Book Antiqua" panose="0204060205030503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90"/>
              </a:spcAft>
            </a:pPr>
            <a:r>
              <a:rPr lang="en-IN" sz="1800" b="1" dirty="0">
                <a:solidFill>
                  <a:srgbClr val="000000"/>
                </a:solidFill>
                <a:effectLst/>
                <a:latin typeface="Arial" panose="020B0604020202020204" pitchFamily="34" charset="0"/>
                <a:ea typeface="Arial" panose="020B0604020202020204" pitchFamily="34" charset="0"/>
              </a:rPr>
              <a:t>3.1 Overview </a:t>
            </a:r>
          </a:p>
          <a:p>
            <a:pPr marR="23495" algn="just">
              <a:lnSpc>
                <a:spcPct val="95000"/>
              </a:lnSpc>
              <a:spcAft>
                <a:spcPts val="25"/>
              </a:spcAft>
            </a:pP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We propose LDSS, a framework of lightweight </a:t>
            </a:r>
            <a:r>
              <a:rPr lang="en-IN" sz="1800" dirty="0" err="1">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datasharing</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scheme in mobile cloud (see Fig. 1). It has the following six components. </a:t>
            </a:r>
            <a:endParaRPr lang="en-IN" sz="1800" dirty="0">
              <a:solidFill>
                <a:srgbClr val="000000"/>
              </a:solidFill>
              <a:effectLst/>
              <a:latin typeface="Calibri" panose="020F0502020204030204" pitchFamily="34" charset="0"/>
              <a:ea typeface="Calibri" panose="020F0502020204030204" pitchFamily="34" charset="0"/>
            </a:endParaRPr>
          </a:p>
          <a:p>
            <a:pPr marL="342900" marR="23495" lvl="0" indent="-342900" algn="just" fontAlgn="base">
              <a:lnSpc>
                <a:spcPct val="95000"/>
              </a:lnSpc>
              <a:spcAft>
                <a:spcPts val="25"/>
              </a:spcAft>
              <a:buClr>
                <a:srgbClr val="000000"/>
              </a:buClr>
              <a:buSzPts val="950"/>
              <a:buFont typeface="+mj-lt"/>
              <a:buAutoNum type="arabicParenBoth"/>
            </a:pPr>
            <a:r>
              <a:rPr lang="en-IN" sz="1800" u="none" strike="noStrike" dirty="0">
                <a:solidFill>
                  <a:srgbClr val="000000"/>
                </a:solidFill>
                <a:effectLst/>
                <a:uFill>
                  <a:solidFill>
                    <a:srgbClr val="000000"/>
                  </a:solidFill>
                </a:uFill>
                <a:latin typeface="Book Antiqua" panose="02040602050305030304" pitchFamily="18" charset="0"/>
                <a:ea typeface="Book Antiqua" panose="02040602050305030304" pitchFamily="18" charset="0"/>
                <a:cs typeface="Book Antiqua" panose="02040602050305030304" pitchFamily="18" charset="0"/>
              </a:rPr>
              <a:t>Data Owner (DO): DO uploads data to the mobile cloud and share it with friends. DO determines the access control policies. </a:t>
            </a:r>
          </a:p>
          <a:p>
            <a:pPr marL="342900" marR="23495" lvl="0" indent="-342900" algn="just" fontAlgn="base">
              <a:lnSpc>
                <a:spcPct val="95000"/>
              </a:lnSpc>
              <a:spcAft>
                <a:spcPts val="25"/>
              </a:spcAft>
              <a:buClr>
                <a:srgbClr val="000000"/>
              </a:buClr>
              <a:buSzPts val="950"/>
              <a:buFont typeface="+mj-lt"/>
              <a:buAutoNum type="arabicParenBoth"/>
            </a:pPr>
            <a:r>
              <a:rPr lang="en-IN" sz="1800" u="none" strike="noStrike" dirty="0">
                <a:solidFill>
                  <a:srgbClr val="000000"/>
                </a:solidFill>
                <a:effectLst/>
                <a:uFill>
                  <a:solidFill>
                    <a:srgbClr val="000000"/>
                  </a:solidFill>
                </a:uFill>
                <a:latin typeface="Book Antiqua" panose="02040602050305030304" pitchFamily="18" charset="0"/>
                <a:ea typeface="Book Antiqua" panose="02040602050305030304" pitchFamily="18" charset="0"/>
                <a:cs typeface="Book Antiqua" panose="02040602050305030304" pitchFamily="18" charset="0"/>
              </a:rPr>
              <a:t>Data User (DU): DU retrieves data from the mobile cloud. </a:t>
            </a:r>
          </a:p>
          <a:p>
            <a:pPr marL="342900" marR="23495" lvl="0" indent="-342900" algn="just" fontAlgn="base">
              <a:lnSpc>
                <a:spcPct val="95000"/>
              </a:lnSpc>
              <a:spcAft>
                <a:spcPts val="25"/>
              </a:spcAft>
              <a:buClr>
                <a:srgbClr val="000000"/>
              </a:buClr>
              <a:buSzPts val="950"/>
              <a:buFont typeface="+mj-lt"/>
              <a:buAutoNum type="arabicParenBoth"/>
            </a:pPr>
            <a:r>
              <a:rPr lang="en-IN" sz="1800" u="none" strike="noStrike" dirty="0">
                <a:solidFill>
                  <a:srgbClr val="000000"/>
                </a:solidFill>
                <a:effectLst/>
                <a:uFill>
                  <a:solidFill>
                    <a:srgbClr val="000000"/>
                  </a:solidFill>
                </a:uFill>
                <a:latin typeface="Book Antiqua" panose="02040602050305030304" pitchFamily="18" charset="0"/>
                <a:ea typeface="Book Antiqua" panose="02040602050305030304" pitchFamily="18" charset="0"/>
                <a:cs typeface="Book Antiqua" panose="02040602050305030304" pitchFamily="18" charset="0"/>
              </a:rPr>
              <a:t>Trust Authority (TA): TA is responsible for generating and distributing attribute keys.  </a:t>
            </a:r>
          </a:p>
          <a:p>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Encryption Service Provider (ESP): ESP provides data encryption operations for DO</a:t>
            </a:r>
            <a:endParaRPr lang="en-IN" dirty="0"/>
          </a:p>
        </p:txBody>
      </p:sp>
    </p:spTree>
    <p:extLst>
      <p:ext uri="{BB962C8B-B14F-4D97-AF65-F5344CB8AC3E}">
        <p14:creationId xmlns:p14="http://schemas.microsoft.com/office/powerpoint/2010/main" val="1686672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5E1F-553E-555E-0497-E6DE5463FC69}"/>
              </a:ext>
            </a:extLst>
          </p:cNvPr>
          <p:cNvSpPr>
            <a:spLocks noGrp="1"/>
          </p:cNvSpPr>
          <p:nvPr>
            <p:ph type="title"/>
          </p:nvPr>
        </p:nvSpPr>
        <p:spPr>
          <a:xfrm>
            <a:off x="838200" y="1"/>
            <a:ext cx="10515600" cy="1021491"/>
          </a:xfrm>
        </p:spPr>
        <p:txBody>
          <a:bodyPr>
            <a:normAutofit fontScale="90000"/>
          </a:bodyPr>
          <a:lstStyle/>
          <a:p>
            <a:r>
              <a:rPr lang="en-IN" sz="3600" dirty="0"/>
              <a:t>                                            CHAPTER-4</a:t>
            </a:r>
            <a:br>
              <a:rPr lang="en-IN" sz="3600" dirty="0"/>
            </a:br>
            <a:r>
              <a:rPr lang="en-IN" sz="3600" dirty="0"/>
              <a:t>                                         RESULT ANALYSIS</a:t>
            </a:r>
          </a:p>
        </p:txBody>
      </p:sp>
      <p:sp>
        <p:nvSpPr>
          <p:cNvPr id="3" name="Content Placeholder 2">
            <a:extLst>
              <a:ext uri="{FF2B5EF4-FFF2-40B4-BE49-F238E27FC236}">
                <a16:creationId xmlns:a16="http://schemas.microsoft.com/office/drawing/2014/main" id="{F5461B29-0340-D040-781A-D84645E4693D}"/>
              </a:ext>
            </a:extLst>
          </p:cNvPr>
          <p:cNvSpPr>
            <a:spLocks noGrp="1"/>
          </p:cNvSpPr>
          <p:nvPr>
            <p:ph idx="1"/>
          </p:nvPr>
        </p:nvSpPr>
        <p:spPr>
          <a:xfrm>
            <a:off x="140043" y="1021492"/>
            <a:ext cx="11903676" cy="5684108"/>
          </a:xfrm>
        </p:spPr>
        <p:txBody>
          <a:bodyPr/>
          <a:lstStyle/>
          <a:p>
            <a:endParaRPr lang="en-IN" dirty="0"/>
          </a:p>
        </p:txBody>
      </p:sp>
    </p:spTree>
    <p:extLst>
      <p:ext uri="{BB962C8B-B14F-4D97-AF65-F5344CB8AC3E}">
        <p14:creationId xmlns:p14="http://schemas.microsoft.com/office/powerpoint/2010/main" val="1987915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3073-5DE1-6D5D-9353-87B7DD550D2D}"/>
              </a:ext>
            </a:extLst>
          </p:cNvPr>
          <p:cNvSpPr>
            <a:spLocks noGrp="1"/>
          </p:cNvSpPr>
          <p:nvPr>
            <p:ph type="title"/>
          </p:nvPr>
        </p:nvSpPr>
        <p:spPr>
          <a:xfrm>
            <a:off x="838200" y="1"/>
            <a:ext cx="10515600" cy="980302"/>
          </a:xfrm>
        </p:spPr>
        <p:txBody>
          <a:bodyPr>
            <a:normAutofit fontScale="90000"/>
          </a:bodyPr>
          <a:lstStyle/>
          <a:p>
            <a:r>
              <a:rPr lang="en-IN" sz="3600" dirty="0"/>
              <a:t>                                          CHAPTER-5</a:t>
            </a:r>
            <a:br>
              <a:rPr lang="en-IN" sz="3600" dirty="0"/>
            </a:br>
            <a:r>
              <a:rPr lang="en-IN" sz="3600" dirty="0"/>
              <a:t>                               SUMMARY AND CONCLUSION</a:t>
            </a:r>
          </a:p>
        </p:txBody>
      </p:sp>
      <p:sp>
        <p:nvSpPr>
          <p:cNvPr id="3" name="Content Placeholder 2">
            <a:extLst>
              <a:ext uri="{FF2B5EF4-FFF2-40B4-BE49-F238E27FC236}">
                <a16:creationId xmlns:a16="http://schemas.microsoft.com/office/drawing/2014/main" id="{D2BCBE57-D260-E25B-58A0-E53DB15C959B}"/>
              </a:ext>
            </a:extLst>
          </p:cNvPr>
          <p:cNvSpPr>
            <a:spLocks noGrp="1"/>
          </p:cNvSpPr>
          <p:nvPr>
            <p:ph idx="1"/>
          </p:nvPr>
        </p:nvSpPr>
        <p:spPr>
          <a:xfrm>
            <a:off x="238897" y="1375718"/>
            <a:ext cx="11714206" cy="5198075"/>
          </a:xfrm>
        </p:spPr>
        <p:txBody>
          <a:bodyPr/>
          <a:lstStyle/>
          <a:p>
            <a:pPr marL="0" indent="0">
              <a:buNone/>
            </a:pPr>
            <a:r>
              <a:rPr lang="en-IN" sz="2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In recent years, many studies on access control in cloud are based on attribute-based encryption algorithm (ABE). However, traditional ABE is not suitable for mobile cloud because it is computationally intensive and mobile devices only have limited resources. </a:t>
            </a:r>
          </a:p>
          <a:p>
            <a:pPr marL="0" indent="0">
              <a:buNone/>
            </a:pPr>
            <a:r>
              <a:rPr lang="en-IN" sz="2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In this paper, we propose LDSS to address this </a:t>
            </a:r>
            <a:r>
              <a:rPr lang="en-IN" sz="24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issue</a:t>
            </a:r>
            <a:r>
              <a:rPr lang="en-IN" sz="2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It introduces a novel LDSS-CP-ABE algorithm to migrate major computation overhead from mobile devices onto proxy servers, thus it can solve the secure data sharing problem in mobile cloud.</a:t>
            </a:r>
          </a:p>
          <a:p>
            <a:pPr marL="0" indent="0">
              <a:buNone/>
            </a:pPr>
            <a:r>
              <a:rPr lang="en-IN" sz="2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The experimental results show that LDSS can ensure data privacy in mobile cloud and reduce the overhead on users’ side in mobile cloud.</a:t>
            </a:r>
          </a:p>
          <a:p>
            <a:pPr marL="0" indent="0">
              <a:buNone/>
            </a:pPr>
            <a:r>
              <a:rPr lang="en-IN" sz="2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In the future work, we will design new approaches to ensure data integrity. </a:t>
            </a:r>
          </a:p>
          <a:p>
            <a:pPr marL="0" indent="0">
              <a:buNone/>
            </a:pPr>
            <a:r>
              <a:rPr lang="en-IN" sz="2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To further tap the potential of mobile cloud, we will also study how to do ciphertext retrieval over existing data sharing schemes</a:t>
            </a:r>
            <a:r>
              <a:rPr lang="en-IN"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a:t>
            </a:r>
            <a:r>
              <a:rPr lang="en-IN" sz="1800" dirty="0">
                <a:solidFill>
                  <a:srgbClr val="00000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713980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011C-652E-8D19-34EA-520AB62E42AD}"/>
              </a:ext>
            </a:extLst>
          </p:cNvPr>
          <p:cNvSpPr>
            <a:spLocks noGrp="1"/>
          </p:cNvSpPr>
          <p:nvPr>
            <p:ph type="title"/>
          </p:nvPr>
        </p:nvSpPr>
        <p:spPr>
          <a:xfrm>
            <a:off x="838200" y="1"/>
            <a:ext cx="10515600" cy="741404"/>
          </a:xfrm>
        </p:spPr>
        <p:txBody>
          <a:bodyPr>
            <a:normAutofit/>
          </a:bodyPr>
          <a:lstStyle/>
          <a:p>
            <a:r>
              <a:rPr lang="en-IN" sz="3600" dirty="0"/>
              <a:t>                                     REFERENCES</a:t>
            </a:r>
          </a:p>
        </p:txBody>
      </p:sp>
      <p:sp>
        <p:nvSpPr>
          <p:cNvPr id="3" name="Content Placeholder 2">
            <a:extLst>
              <a:ext uri="{FF2B5EF4-FFF2-40B4-BE49-F238E27FC236}">
                <a16:creationId xmlns:a16="http://schemas.microsoft.com/office/drawing/2014/main" id="{28B8E3A7-D474-A1B8-F124-BA7696C358DD}"/>
              </a:ext>
            </a:extLst>
          </p:cNvPr>
          <p:cNvSpPr>
            <a:spLocks noGrp="1"/>
          </p:cNvSpPr>
          <p:nvPr>
            <p:ph idx="1"/>
          </p:nvPr>
        </p:nvSpPr>
        <p:spPr>
          <a:xfrm>
            <a:off x="0" y="617838"/>
            <a:ext cx="12191999" cy="6240162"/>
          </a:xfrm>
        </p:spPr>
        <p:txBody>
          <a:bodyPr>
            <a:normAutofit fontScale="77500" lnSpcReduction="20000"/>
          </a:bodyPr>
          <a:lstStyle/>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Gentry C, Halevi S. Implementing gentry’s fully-homomorphic encryption scheme. in: Advances in Cryptology–EUROCRYPT 2011. Berlin, Heidelberg: Springer press, pp. 129-148, 2011.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Brakerski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Z,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Vaikuntanathan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 Efficient fully homomorphic encryption from (standard) LWE. in: Proceeding of IEEE Symposium on Foundations of Computer Science. California, USA: IEEE press, pp. 97-106, Oct. 2011.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Qihua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Hongxia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leakage mitigation for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discertionary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access control in collaboration clouds". the 16</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ACM Symposium on Access Control Models and Technologies (SACMAT), pp.103-122, Jun. 2011.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Adam Skillen and Mohammad Mannan. On Implementing Deniable Storage Encryption for Mobile Devices. the 20</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Annual Network and Distributed System Security Symposium (NDSS), Feb. 2013.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Wang W, Li Z, Owens R, et al. Secure and efficient access to outsourced data. in: Proceedings of the 2009 ACM workshop on Cloud computing security. Chicago, USA: ACM pp. 55-66, 2009.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Maheshwari 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Vingralek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Shapiro W. How to build a trusted database system on untrusted storage. in: Proceedings of the 4th conference on Symposium on Operating System Design &amp; Implementation-Volume 4. USENIX Association, pp. 10-12, 2000.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Kan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Xiaohua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Ren: Attribute-based fine-grained access control with efficient revocation in cloud storage systems. ASIACCS 2013, pp. 523-528, 2013.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Crampton J, Martin K, Wild P. On key assignment for hierarchical access control. in: Computer Security Foundations Workshop. IEEE press, pp. 14-111, 2006.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25180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61C-32C2-4366-93FD-30A2C22F28D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639A957-1E2C-468D-80D5-89FD257CF324}"/>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dirty="0"/>
              <a:t>                                       </a:t>
            </a:r>
            <a:r>
              <a:rPr lang="en-IN" sz="6000" dirty="0"/>
              <a:t>THANK  YOU</a:t>
            </a:r>
            <a:r>
              <a:rPr lang="en-IN" dirty="0"/>
              <a:t> </a:t>
            </a:r>
          </a:p>
        </p:txBody>
      </p:sp>
    </p:spTree>
    <p:extLst>
      <p:ext uri="{BB962C8B-B14F-4D97-AF65-F5344CB8AC3E}">
        <p14:creationId xmlns:p14="http://schemas.microsoft.com/office/powerpoint/2010/main" val="244946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C4BA-B870-1205-81FB-279D3639AB83}"/>
              </a:ext>
            </a:extLst>
          </p:cNvPr>
          <p:cNvSpPr>
            <a:spLocks noGrp="1"/>
          </p:cNvSpPr>
          <p:nvPr>
            <p:ph type="title"/>
          </p:nvPr>
        </p:nvSpPr>
        <p:spPr>
          <a:xfrm>
            <a:off x="838200" y="125046"/>
            <a:ext cx="10515600" cy="672123"/>
          </a:xfrm>
        </p:spPr>
        <p:txBody>
          <a:bodyPr>
            <a:normAutofit/>
          </a:bodyPr>
          <a:lstStyle/>
          <a:p>
            <a:r>
              <a:rPr lang="en-US" sz="3600" dirty="0"/>
              <a:t>                                 ACKNOWLEDGMENTS</a:t>
            </a:r>
            <a:endParaRPr lang="en-IN" sz="3600" dirty="0"/>
          </a:p>
        </p:txBody>
      </p:sp>
      <p:sp>
        <p:nvSpPr>
          <p:cNvPr id="3" name="Content Placeholder 2">
            <a:extLst>
              <a:ext uri="{FF2B5EF4-FFF2-40B4-BE49-F238E27FC236}">
                <a16:creationId xmlns:a16="http://schemas.microsoft.com/office/drawing/2014/main" id="{8538CD98-9CFF-005D-9A0E-6CE50F0E4E95}"/>
              </a:ext>
            </a:extLst>
          </p:cNvPr>
          <p:cNvSpPr>
            <a:spLocks noGrp="1"/>
          </p:cNvSpPr>
          <p:nvPr>
            <p:ph idx="1"/>
          </p:nvPr>
        </p:nvSpPr>
        <p:spPr>
          <a:xfrm>
            <a:off x="117231" y="672122"/>
            <a:ext cx="11973169" cy="6185877"/>
          </a:xfrm>
        </p:spPr>
        <p:txBody>
          <a:bodyPr>
            <a:normAutofit/>
          </a:bodyPr>
          <a:lstStyle/>
          <a:p>
            <a:pPr marL="0" indent="0">
              <a:buNone/>
            </a:pPr>
            <a:r>
              <a:rPr lang="en-US" sz="2000" dirty="0"/>
              <a:t> </a:t>
            </a:r>
          </a:p>
          <a:p>
            <a:pPr marL="0" indent="0">
              <a:buNone/>
            </a:pPr>
            <a:r>
              <a:rPr lang="en-US" sz="2000" dirty="0"/>
              <a:t>     </a:t>
            </a:r>
            <a:r>
              <a:rPr lang="en-US" sz="1800" dirty="0"/>
              <a:t>The satisfaction and elation that accompany the successful completion of any task would be incomplete without the mention of the people who have made it a possibility. It is my great privilege to express my gratitude and respect to all those who have guided me and inspired me during the course of this project work.</a:t>
            </a:r>
          </a:p>
          <a:p>
            <a:pPr marL="0" indent="0">
              <a:buNone/>
            </a:pPr>
            <a:r>
              <a:rPr lang="en-US" sz="1800" dirty="0"/>
              <a:t>First and foremost, I express my sincere gratitude to our honorable chairman</a:t>
            </a:r>
            <a:r>
              <a:rPr lang="en-US" sz="1800" b="1" dirty="0"/>
              <a:t>. Sri P V </a:t>
            </a:r>
            <a:r>
              <a:rPr lang="en-US" sz="1800" b="1" dirty="0" err="1"/>
              <a:t>Sreenatha</a:t>
            </a:r>
            <a:r>
              <a:rPr lang="en-US" sz="1800" b="1" dirty="0"/>
              <a:t> Reddy </a:t>
            </a:r>
            <a:r>
              <a:rPr lang="en-US" sz="1800" b="1" dirty="0" err="1"/>
              <a:t>Garu</a:t>
            </a:r>
            <a:r>
              <a:rPr lang="en-US" sz="1800" b="1" dirty="0"/>
              <a:t> </a:t>
            </a:r>
            <a:r>
              <a:rPr lang="en-US" sz="1800" dirty="0"/>
              <a:t>who provided all facilities and necessary encouragement during the course of study. </a:t>
            </a:r>
          </a:p>
          <a:p>
            <a:pPr marL="0" indent="0">
              <a:buNone/>
            </a:pPr>
            <a:r>
              <a:rPr lang="en-US" sz="1800" dirty="0"/>
              <a:t>I extend my gratitude and sincere thanks to our beloved principal </a:t>
            </a:r>
            <a:r>
              <a:rPr lang="en-US" sz="1800" b="1" dirty="0" err="1"/>
              <a:t>sri.UV.Raja</a:t>
            </a:r>
            <a:r>
              <a:rPr lang="en-US" sz="1800" b="1" dirty="0"/>
              <a:t> </a:t>
            </a:r>
            <a:r>
              <a:rPr lang="en-US" sz="1800" b="1" dirty="0" err="1"/>
              <a:t>Yadavgaru</a:t>
            </a:r>
            <a:r>
              <a:rPr lang="en-US" sz="1800" dirty="0"/>
              <a:t>, for providing necessary infrastructure and permitting me to complete the project.</a:t>
            </a:r>
          </a:p>
          <a:p>
            <a:pPr marL="0" indent="0">
              <a:buNone/>
            </a:pPr>
            <a:r>
              <a:rPr lang="en-US" sz="1800" dirty="0"/>
              <a:t>I extend my gratitude and sincere thanks to our beloved principal </a:t>
            </a:r>
            <a:r>
              <a:rPr lang="en-US" sz="1800" b="1" dirty="0" err="1"/>
              <a:t>Dr.M.Maruthi</a:t>
            </a:r>
            <a:r>
              <a:rPr lang="en-US" sz="1800" b="1" dirty="0"/>
              <a:t> </a:t>
            </a:r>
            <a:r>
              <a:rPr lang="en-US" sz="1800" b="1" dirty="0" err="1"/>
              <a:t>Prasada</a:t>
            </a:r>
            <a:r>
              <a:rPr lang="en-US" sz="1800" b="1" dirty="0"/>
              <a:t> Reddy</a:t>
            </a:r>
            <a:r>
              <a:rPr lang="en-US" sz="1800" dirty="0"/>
              <a:t>, for motivating and providing necessary infrastructure and permitting me to complete the project.</a:t>
            </a:r>
          </a:p>
          <a:p>
            <a:pPr marL="0" indent="0">
              <a:buNone/>
            </a:pPr>
            <a:r>
              <a:rPr lang="en-US" sz="1800" dirty="0"/>
              <a:t> I would like to express the sense of gratitude towards our Head of the Department _____________________ my internal guide_____________________ for their support and encouragement for completion of this project.</a:t>
            </a:r>
          </a:p>
          <a:p>
            <a:pPr marL="0" indent="0">
              <a:buNone/>
            </a:pPr>
            <a:r>
              <a:rPr lang="en-US" sz="1800" dirty="0"/>
              <a:t>Finally, I express my sincere thanks to all the teaching and non-teaching staff that guided and helped me to complete the project work successfully.</a:t>
            </a:r>
          </a:p>
          <a:p>
            <a:pPr marL="0" indent="0">
              <a:buNone/>
            </a:pPr>
            <a:r>
              <a:rPr lang="en-US" sz="1800" dirty="0"/>
              <a:t> I extend my sincere thanks to one and all of </a:t>
            </a:r>
            <a:r>
              <a:rPr lang="en-US" sz="1800" dirty="0" err="1"/>
              <a:t>priyadarshini</a:t>
            </a:r>
            <a:r>
              <a:rPr lang="en-US" sz="1800" dirty="0"/>
              <a:t> family for the completion of this document on the project report format guidelines.</a:t>
            </a:r>
          </a:p>
          <a:p>
            <a:pPr marL="0" indent="0">
              <a:buNone/>
            </a:pPr>
            <a:r>
              <a:rPr lang="en-US" sz="1800" dirty="0"/>
              <a:t>                                                                                                                                                                        K. Jaswanth sai</a:t>
            </a:r>
          </a:p>
          <a:p>
            <a:pPr marL="0" indent="0">
              <a:buNone/>
            </a:pPr>
            <a:r>
              <a:rPr lang="en-US" sz="1800" dirty="0"/>
              <a:t>                                                                                                                                                                          18R61A0518</a:t>
            </a:r>
            <a:endParaRPr lang="en-IN" sz="1800" dirty="0"/>
          </a:p>
        </p:txBody>
      </p:sp>
    </p:spTree>
    <p:extLst>
      <p:ext uri="{BB962C8B-B14F-4D97-AF65-F5344CB8AC3E}">
        <p14:creationId xmlns:p14="http://schemas.microsoft.com/office/powerpoint/2010/main" val="116417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A938-BF6B-43CE-87A2-6FC638A0D502}"/>
              </a:ext>
            </a:extLst>
          </p:cNvPr>
          <p:cNvSpPr>
            <a:spLocks noGrp="1"/>
          </p:cNvSpPr>
          <p:nvPr>
            <p:ph type="title"/>
          </p:nvPr>
        </p:nvSpPr>
        <p:spPr>
          <a:xfrm>
            <a:off x="838200" y="439271"/>
            <a:ext cx="10515600" cy="654423"/>
          </a:xfrm>
        </p:spPr>
        <p:txBody>
          <a:bodyPr>
            <a:normAutofit fontScale="90000"/>
          </a:bodyPr>
          <a:lstStyle/>
          <a:p>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B0F0"/>
                </a:solidFill>
                <a:latin typeface="Times New Roman" panose="02020603050405020304" pitchFamily="18" charset="0"/>
                <a:cs typeface="Times New Roman" panose="02020603050405020304" pitchFamily="18" charset="0"/>
              </a:rPr>
              <a:t>ABSTRACT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8E463B8-4FE7-490D-83BD-D46910378E5D}"/>
              </a:ext>
            </a:extLst>
          </p:cNvPr>
          <p:cNvSpPr>
            <a:spLocks noGrp="1"/>
          </p:cNvSpPr>
          <p:nvPr>
            <p:ph idx="1"/>
          </p:nvPr>
        </p:nvSpPr>
        <p:spPr>
          <a:xfrm>
            <a:off x="838200" y="932330"/>
            <a:ext cx="10515600" cy="5587440"/>
          </a:xfrm>
        </p:spPr>
        <p:txBody>
          <a:bodyPr>
            <a:noAutofit/>
          </a:bodyPr>
          <a:lstStyle/>
          <a:p>
            <a:pPr marL="285750" indent="-285750">
              <a:lnSpc>
                <a:spcPct val="150000"/>
              </a:lnSpc>
              <a:buFont typeface="Wingdings" panose="05000000000000000000" pitchFamily="2" charset="2"/>
              <a:buChar char="§"/>
            </a:pPr>
            <a:r>
              <a:rPr lang="en-US" sz="1400" b="0" i="0" dirty="0">
                <a:solidFill>
                  <a:srgbClr val="333333"/>
                </a:solidFill>
                <a:effectLst/>
                <a:latin typeface="Arial" panose="020B0604020202020204" pitchFamily="34" charset="0"/>
              </a:rPr>
              <a:t>With the popularity of cloud computing, mobile devices can store/retrieve personal data from anywhere at any time. </a:t>
            </a:r>
          </a:p>
          <a:p>
            <a:pPr marL="285750" indent="-285750">
              <a:lnSpc>
                <a:spcPct val="150000"/>
              </a:lnSpc>
              <a:buFont typeface="Wingdings" panose="05000000000000000000" pitchFamily="2" charset="2"/>
              <a:buChar char="§"/>
            </a:pPr>
            <a:r>
              <a:rPr lang="en-US" sz="1400" b="0" i="0" dirty="0">
                <a:solidFill>
                  <a:srgbClr val="333333"/>
                </a:solidFill>
                <a:effectLst/>
                <a:latin typeface="Arial" panose="020B0604020202020204" pitchFamily="34" charset="0"/>
              </a:rPr>
              <a:t>Consequently, the data security problem in mobile cloud becomes more and more severe and prevents further development of mobile cloud.</a:t>
            </a:r>
          </a:p>
          <a:p>
            <a:pPr marL="285750" indent="-285750">
              <a:lnSpc>
                <a:spcPct val="150000"/>
              </a:lnSpc>
              <a:buFont typeface="Wingdings" panose="05000000000000000000" pitchFamily="2" charset="2"/>
              <a:buChar char="§"/>
            </a:pPr>
            <a:r>
              <a:rPr lang="en-US" sz="1400" b="0" i="0" dirty="0">
                <a:solidFill>
                  <a:srgbClr val="333333"/>
                </a:solidFill>
                <a:effectLst/>
                <a:latin typeface="Arial" panose="020B0604020202020204" pitchFamily="34" charset="0"/>
              </a:rPr>
              <a:t>There are substantial studies that have been conducted to improve the cloud security. However, most of them are not applicable for mobile cloud since mobile devices only have limited computing resources and power. </a:t>
            </a:r>
          </a:p>
          <a:p>
            <a:pPr marL="285750" indent="-285750">
              <a:lnSpc>
                <a:spcPct val="150000"/>
              </a:lnSpc>
              <a:buFont typeface="Wingdings" panose="05000000000000000000" pitchFamily="2" charset="2"/>
              <a:buChar char="§"/>
            </a:pPr>
            <a:r>
              <a:rPr lang="en-US" sz="1400" b="0" i="0" dirty="0">
                <a:solidFill>
                  <a:srgbClr val="333333"/>
                </a:solidFill>
                <a:effectLst/>
                <a:latin typeface="Arial" panose="020B0604020202020204" pitchFamily="34" charset="0"/>
              </a:rPr>
              <a:t>Solutions with low computational overhead are in great need for mobile cloud applications. In this paper, we propose a lightweight data sharing scheme (LDSS) for mobile cloud computing. </a:t>
            </a:r>
          </a:p>
          <a:p>
            <a:pPr marL="285750" indent="-285750">
              <a:lnSpc>
                <a:spcPct val="150000"/>
              </a:lnSpc>
              <a:buFont typeface="Wingdings" panose="05000000000000000000" pitchFamily="2" charset="2"/>
              <a:buChar char="§"/>
            </a:pPr>
            <a:r>
              <a:rPr lang="en-US" sz="1400" b="0" i="0" dirty="0">
                <a:solidFill>
                  <a:srgbClr val="333333"/>
                </a:solidFill>
                <a:effectLst/>
                <a:latin typeface="Arial" panose="020B0604020202020204" pitchFamily="34" charset="0"/>
              </a:rPr>
              <a:t>It adopts CP-ABE, an access control technology used in normal cloud environment, but changes the structure of access control tree to make it suitable for mobile cloud environments.</a:t>
            </a:r>
          </a:p>
          <a:p>
            <a:pPr marL="285750" indent="-285750">
              <a:lnSpc>
                <a:spcPct val="150000"/>
              </a:lnSpc>
              <a:buFont typeface="Wingdings" panose="05000000000000000000" pitchFamily="2" charset="2"/>
              <a:buChar char="§"/>
            </a:pPr>
            <a:r>
              <a:rPr lang="en-US" sz="1400" b="0" i="0" dirty="0">
                <a:solidFill>
                  <a:srgbClr val="333333"/>
                </a:solidFill>
                <a:effectLst/>
                <a:latin typeface="Arial" panose="020B0604020202020204" pitchFamily="34" charset="0"/>
              </a:rPr>
              <a:t> LDSS moves a large portion of the computational intensive access control tree transformation in CP-ABE from mobile devices to external proxy servers. Furthermore, to reduce the user revocation cost, it introduces attribute description fields to implement lazy-revocation, which is a thorny issue in program based CP-ABE systems.</a:t>
            </a:r>
          </a:p>
          <a:p>
            <a:pPr marL="285750" indent="-285750">
              <a:lnSpc>
                <a:spcPct val="150000"/>
              </a:lnSpc>
              <a:buFont typeface="Wingdings" panose="05000000000000000000" pitchFamily="2" charset="2"/>
              <a:buChar char="§"/>
            </a:pPr>
            <a:r>
              <a:rPr lang="en-US" sz="1400" b="0" i="0" dirty="0">
                <a:solidFill>
                  <a:srgbClr val="333333"/>
                </a:solidFill>
                <a:effectLst/>
                <a:latin typeface="Arial" panose="020B0604020202020204" pitchFamily="34" charset="0"/>
              </a:rPr>
              <a:t> The experimental results show that LDSS can effectively reduce the overhead on the mobile device side when users are sharing data in mobile cloud environments.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402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631E-D850-4A51-A7B5-97D5244958CE}"/>
              </a:ext>
            </a:extLst>
          </p:cNvPr>
          <p:cNvSpPr>
            <a:spLocks noGrp="1"/>
          </p:cNvSpPr>
          <p:nvPr>
            <p:ph type="title"/>
          </p:nvPr>
        </p:nvSpPr>
        <p:spPr>
          <a:xfrm>
            <a:off x="1143000" y="609600"/>
            <a:ext cx="9875520" cy="71718"/>
          </a:xfrm>
        </p:spPr>
        <p:txBody>
          <a:bodyPr>
            <a:normAutofit fontScale="90000"/>
          </a:bodyPr>
          <a:lstStyle/>
          <a:p>
            <a:r>
              <a:rPr lang="en-IN"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44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EXISTING SYSTEM</a:t>
            </a:r>
            <a:endParaRPr lang="en-IN" dirty="0">
              <a:solidFill>
                <a:srgbClr val="00B0F0"/>
              </a:solidFill>
            </a:endParaRPr>
          </a:p>
        </p:txBody>
      </p:sp>
      <p:sp>
        <p:nvSpPr>
          <p:cNvPr id="3" name="Content Placeholder 2">
            <a:extLst>
              <a:ext uri="{FF2B5EF4-FFF2-40B4-BE49-F238E27FC236}">
                <a16:creationId xmlns:a16="http://schemas.microsoft.com/office/drawing/2014/main" id="{E60CD04D-B29E-4C31-AFD2-C8B79A0D8409}"/>
              </a:ext>
            </a:extLst>
          </p:cNvPr>
          <p:cNvSpPr>
            <a:spLocks noGrp="1"/>
          </p:cNvSpPr>
          <p:nvPr>
            <p:ph idx="1"/>
          </p:nvPr>
        </p:nvSpPr>
        <p:spPr>
          <a:xfrm>
            <a:off x="1143000" y="833718"/>
            <a:ext cx="9872871" cy="5844988"/>
          </a:xfrm>
        </p:spPr>
        <p:txBody>
          <a:bodyPr>
            <a:noAutofit/>
          </a:bodyPr>
          <a:lstStyle/>
          <a:p>
            <a:pPr algn="just"/>
            <a:r>
              <a:rPr lang="en-US" sz="1400" dirty="0">
                <a:solidFill>
                  <a:srgbClr val="000000"/>
                </a:solidFill>
                <a:latin typeface="Lato" panose="020B0604020202020204" pitchFamily="34" charset="0"/>
              </a:rPr>
              <a:t> With the development of cloud computing and the popularity of smart mobile devices, people are gradually getting accustomed to a new era of data sharing model in which the data is stored on the cloud and the mobile devices are used to store/retrieve the data from the cloud. Typically, mobile devices only have limited storage space and computing power. </a:t>
            </a:r>
          </a:p>
          <a:p>
            <a:pPr algn="just"/>
            <a:r>
              <a:rPr lang="en-US" sz="1400" dirty="0">
                <a:solidFill>
                  <a:srgbClr val="000000"/>
                </a:solidFill>
                <a:latin typeface="Lato" panose="020B0604020202020204" pitchFamily="34" charset="0"/>
              </a:rPr>
              <a:t>On the contrary, the cloud has enormous amount of resources. In such a scenario, to achieve the satisfactory performance, it is essential to use the resources provided by the cloud service provider to store and share the data.</a:t>
            </a:r>
          </a:p>
          <a:p>
            <a:pPr algn="just">
              <a:buFont typeface="Arial" panose="020B0604020202020204" pitchFamily="34" charset="0"/>
              <a:buChar char="•"/>
            </a:pPr>
            <a:r>
              <a:rPr lang="en-US" sz="1400" dirty="0">
                <a:solidFill>
                  <a:srgbClr val="000000"/>
                </a:solidFill>
                <a:latin typeface="Lato" panose="020B0604020202020204" pitchFamily="34" charset="0"/>
              </a:rPr>
              <a:t>the development of cloud computing and the popularity of smart mobile devices, people are gradually getting accustomed to a new era of data sharing model in which the data is stored on the cloud and the mobile devices are used to store/retrieve the data from the cloud. Typically, mobile</a:t>
            </a:r>
          </a:p>
          <a:p>
            <a:pPr algn="just"/>
            <a:r>
              <a:rPr lang="en-US" sz="1400" dirty="0">
                <a:solidFill>
                  <a:srgbClr val="000000"/>
                </a:solidFill>
                <a:latin typeface="Lato" panose="020B0604020202020204" pitchFamily="34" charset="0"/>
              </a:rPr>
              <a:t>devices only have limited storage space and computing power. On the contrary, the cloud has enormous amount of resources. In such a scenario, to achieve the satisfactory performance, it is essential to use the resources provided by the cloud service provider to store and share the data</a:t>
            </a:r>
            <a:endParaRPr lang="en-US" sz="1400" b="0" i="0" dirty="0">
              <a:solidFill>
                <a:srgbClr val="000000"/>
              </a:solidFill>
              <a:effectLst/>
              <a:latin typeface="Lato" panose="020B0604020202020204" pitchFamily="34" charset="0"/>
            </a:endParaRPr>
          </a:p>
          <a:p>
            <a:pPr marL="0" indent="0" algn="just">
              <a:lnSpc>
                <a:spcPct val="150000"/>
              </a:lnSpc>
              <a:spcAft>
                <a:spcPts val="800"/>
              </a:spcAft>
              <a:buNone/>
            </a:pPr>
            <a:r>
              <a:rPr lang="en-IN" sz="18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Limitations:</a:t>
            </a:r>
          </a:p>
          <a:p>
            <a:pPr algn="just">
              <a:lnSpc>
                <a:spcPct val="150000"/>
              </a:lnSpc>
              <a:spcAft>
                <a:spcPts val="800"/>
              </a:spcAft>
              <a:buFont typeface="Wingdings" panose="05000000000000000000" pitchFamily="2" charset="2"/>
              <a:buChar char="v"/>
            </a:pPr>
            <a:r>
              <a:rPr lang="en-US" sz="1400" b="0" i="0" dirty="0">
                <a:solidFill>
                  <a:srgbClr val="000000"/>
                </a:solidFill>
                <a:effectLst/>
                <a:latin typeface="Lato" panose="020F0502020204030203" pitchFamily="34" charset="0"/>
              </a:rPr>
              <a:t>There is no proper mechanism for providing the security for data that is presented in the mobile cloud.</a:t>
            </a:r>
          </a:p>
          <a:p>
            <a:pPr algn="just">
              <a:lnSpc>
                <a:spcPct val="150000"/>
              </a:lnSpc>
              <a:spcAft>
                <a:spcPts val="800"/>
              </a:spcAft>
              <a:buFont typeface="Wingdings" panose="05000000000000000000" pitchFamily="2" charset="2"/>
              <a:buChar char="v"/>
            </a:pPr>
            <a:r>
              <a:rPr lang="en-US" sz="1400" b="0" i="0" dirty="0">
                <a:solidFill>
                  <a:srgbClr val="000000"/>
                </a:solidFill>
                <a:effectLst/>
                <a:latin typeface="Lato" panose="020F0502020204030203" pitchFamily="34" charset="0"/>
              </a:rPr>
              <a:t>user authentication and revocation cost will be high.</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45720" indent="0" algn="just">
              <a:lnSpc>
                <a:spcPct val="150000"/>
              </a:lnSpc>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p>
        </p:txBody>
      </p:sp>
    </p:spTree>
    <p:extLst>
      <p:ext uri="{BB962C8B-B14F-4D97-AF65-F5344CB8AC3E}">
        <p14:creationId xmlns:p14="http://schemas.microsoft.com/office/powerpoint/2010/main" val="48825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F3A4-F220-4AC5-9C09-DAD84445ED61}"/>
              </a:ext>
            </a:extLst>
          </p:cNvPr>
          <p:cNvSpPr>
            <a:spLocks noGrp="1"/>
          </p:cNvSpPr>
          <p:nvPr>
            <p:ph type="title"/>
          </p:nvPr>
        </p:nvSpPr>
        <p:spPr>
          <a:xfrm>
            <a:off x="1143000" y="143436"/>
            <a:ext cx="9875520" cy="806824"/>
          </a:xfrm>
        </p:spPr>
        <p:txBody>
          <a:bodyPr>
            <a:norm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44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dirty="0">
              <a:solidFill>
                <a:srgbClr val="00B0F0"/>
              </a:solidFill>
            </a:endParaRPr>
          </a:p>
        </p:txBody>
      </p:sp>
      <p:sp>
        <p:nvSpPr>
          <p:cNvPr id="3" name="Content Placeholder 2">
            <a:extLst>
              <a:ext uri="{FF2B5EF4-FFF2-40B4-BE49-F238E27FC236}">
                <a16:creationId xmlns:a16="http://schemas.microsoft.com/office/drawing/2014/main" id="{72EA18D7-D445-417D-8697-EC825AB5EF04}"/>
              </a:ext>
            </a:extLst>
          </p:cNvPr>
          <p:cNvSpPr>
            <a:spLocks noGrp="1"/>
          </p:cNvSpPr>
          <p:nvPr>
            <p:ph idx="1"/>
          </p:nvPr>
        </p:nvSpPr>
        <p:spPr>
          <a:xfrm>
            <a:off x="1143000" y="699246"/>
            <a:ext cx="9872871" cy="6015317"/>
          </a:xfrm>
        </p:spPr>
        <p:txBody>
          <a:bodyPr>
            <a:noAutofit/>
          </a:bodyPr>
          <a:lstStyle/>
          <a:p>
            <a:pPr marL="457200" algn="ctr">
              <a:lnSpc>
                <a:spcPct val="115000"/>
              </a:lnSpc>
              <a:spcAft>
                <a:spcPts val="1000"/>
              </a:spcAft>
            </a:pPr>
            <a:r>
              <a:rPr lang="en-US" sz="1400" b="0" i="0" dirty="0">
                <a:solidFill>
                  <a:srgbClr val="000000"/>
                </a:solidFill>
                <a:effectLst/>
                <a:latin typeface="Lato" panose="020F0502020204030203" pitchFamily="34" charset="0"/>
              </a:rPr>
              <a:t>Apparently, to solve the above problems, personal sensitive data should be encrypted before uploaded onto the cloud. so that the data is secure against the CSP</a:t>
            </a:r>
          </a:p>
          <a:p>
            <a:pPr marL="457200" algn="ctr">
              <a:lnSpc>
                <a:spcPct val="115000"/>
              </a:lnSpc>
              <a:spcAft>
                <a:spcPts val="1000"/>
              </a:spcAft>
            </a:pPr>
            <a:r>
              <a:rPr lang="en-US" sz="1400" b="0" i="0" dirty="0">
                <a:solidFill>
                  <a:srgbClr val="000000"/>
                </a:solidFill>
                <a:effectLst/>
                <a:latin typeface="Lato" panose="020F0502020204030203" pitchFamily="34" charset="0"/>
              </a:rPr>
              <a:t> However, the data encryption brings new problems. How to provide efficient access control mechanism on cipher text decryption so that only the authorized users can access the plaintext data is challenging. </a:t>
            </a:r>
          </a:p>
          <a:p>
            <a:pPr marL="457200" algn="ctr">
              <a:lnSpc>
                <a:spcPct val="115000"/>
              </a:lnSpc>
              <a:spcAft>
                <a:spcPts val="1000"/>
              </a:spcAft>
            </a:pPr>
            <a:r>
              <a:rPr lang="en-US" sz="1400" b="0" i="0" dirty="0">
                <a:solidFill>
                  <a:srgbClr val="000000"/>
                </a:solidFill>
                <a:effectLst/>
                <a:latin typeface="Lato" panose="020F0502020204030203" pitchFamily="34" charset="0"/>
              </a:rPr>
              <a:t>In addition, system must offer data owners effective user privilege management capability, so they can grant/revoke data access privileges easily on the data users. </a:t>
            </a:r>
          </a:p>
          <a:p>
            <a:pPr marL="457200" algn="ctr">
              <a:lnSpc>
                <a:spcPct val="115000"/>
              </a:lnSpc>
              <a:spcAft>
                <a:spcPts val="1000"/>
              </a:spcAft>
            </a:pPr>
            <a:r>
              <a:rPr lang="en-US" sz="1400" b="0" i="0" dirty="0">
                <a:solidFill>
                  <a:srgbClr val="000000"/>
                </a:solidFill>
                <a:effectLst/>
                <a:latin typeface="Lato" panose="020F0502020204030203" pitchFamily="34" charset="0"/>
              </a:rPr>
              <a:t>There have been substantial researches on the issue of data access control over cipher text. In these researches, they have the following common assumptions.</a:t>
            </a:r>
          </a:p>
          <a:p>
            <a:pPr marL="457200" algn="ctr">
              <a:lnSpc>
                <a:spcPct val="115000"/>
              </a:lnSpc>
              <a:spcAft>
                <a:spcPts val="1000"/>
              </a:spcAft>
            </a:pPr>
            <a:r>
              <a:rPr lang="en-US" sz="1400" b="0" i="0" dirty="0">
                <a:solidFill>
                  <a:srgbClr val="000000"/>
                </a:solidFill>
                <a:effectLst/>
                <a:latin typeface="Lato" panose="020F0502020204030203" pitchFamily="34" charset="0"/>
              </a:rPr>
              <a:t>First, the CSP is considered honest and curious. Second, all the sensitive data are encrypted before uploaded to the Cloud. Third, user authorization on certain data is achieved through encryption/decryption key distribution.</a:t>
            </a:r>
          </a:p>
          <a:p>
            <a:pPr marL="457200" algn="ctr">
              <a:lnSpc>
                <a:spcPct val="115000"/>
              </a:lnSpc>
              <a:spcAft>
                <a:spcPts val="1000"/>
              </a:spcAft>
            </a:pPr>
            <a:r>
              <a:rPr lang="en-US" sz="1400" b="0" i="0" dirty="0">
                <a:solidFill>
                  <a:srgbClr val="000000"/>
                </a:solidFill>
                <a:effectLst/>
                <a:latin typeface="Lato" panose="020F0502020204030203" pitchFamily="34" charset="0"/>
              </a:rPr>
              <a:t> In general, we can divide these approaches into four categories: simple cipher text access control, hierarchical access control, access control based on fully homomorphic encryption and access control based on attribute-based encryption (ABE). </a:t>
            </a:r>
            <a:r>
              <a:rPr lang="en-US" sz="1400" b="0" i="0" dirty="0" err="1">
                <a:solidFill>
                  <a:srgbClr val="000000"/>
                </a:solidFill>
                <a:effectLst/>
                <a:latin typeface="Lato" panose="020F0502020204030203" pitchFamily="34" charset="0"/>
              </a:rPr>
              <a:t>Allthese</a:t>
            </a:r>
            <a:r>
              <a:rPr lang="en-US" sz="1400" b="0" i="0" dirty="0">
                <a:solidFill>
                  <a:srgbClr val="000000"/>
                </a:solidFill>
                <a:effectLst/>
                <a:latin typeface="Lato" panose="020F0502020204030203" pitchFamily="34" charset="0"/>
              </a:rPr>
              <a:t> proposals are designed for non-mobile cloud environment.</a:t>
            </a:r>
          </a:p>
          <a:p>
            <a:pPr marL="685800" lvl="1" algn="ctr">
              <a:lnSpc>
                <a:spcPct val="115000"/>
              </a:lnSpc>
              <a:spcAft>
                <a:spcPts val="1000"/>
              </a:spcAft>
            </a:pPr>
            <a:r>
              <a:rPr lang="en-IN" sz="16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Advantages:</a:t>
            </a:r>
            <a:endParaRPr lang="en-US" sz="1600" b="0" i="0" dirty="0">
              <a:solidFill>
                <a:srgbClr val="000000"/>
              </a:solidFill>
              <a:effectLst/>
              <a:latin typeface="Lato" panose="020F0502020204030203" pitchFamily="34" charset="0"/>
            </a:endParaRPr>
          </a:p>
          <a:p>
            <a:pPr algn="just">
              <a:lnSpc>
                <a:spcPct val="150000"/>
              </a:lnSpc>
              <a:spcAft>
                <a:spcPts val="800"/>
              </a:spcAft>
              <a:buFont typeface="Wingdings" panose="05000000000000000000" pitchFamily="2" charset="2"/>
              <a:buChar char="v"/>
            </a:pPr>
            <a:r>
              <a:rPr lang="en-US" sz="1400" b="0" i="0" dirty="0">
                <a:solidFill>
                  <a:srgbClr val="000000"/>
                </a:solidFill>
                <a:effectLst/>
                <a:latin typeface="Lato" panose="020F0502020204030203" pitchFamily="34" charset="0"/>
              </a:rPr>
              <a:t>We are providing methods for efficient access of the data.</a:t>
            </a:r>
          </a:p>
          <a:p>
            <a:pPr algn="just">
              <a:lnSpc>
                <a:spcPct val="150000"/>
              </a:lnSpc>
              <a:spcAft>
                <a:spcPts val="800"/>
              </a:spcAft>
              <a:buFont typeface="Wingdings" panose="05000000000000000000" pitchFamily="2" charset="2"/>
              <a:buChar char="v"/>
            </a:pPr>
            <a:r>
              <a:rPr lang="en-US" sz="1400" b="0" i="0" dirty="0">
                <a:solidFill>
                  <a:srgbClr val="000000"/>
                </a:solidFill>
                <a:effectLst/>
                <a:latin typeface="Lato" panose="020F0502020204030203" pitchFamily="34" charset="0"/>
              </a:rPr>
              <a:t> Performance has been increased with the reduced cost.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p>
        </p:txBody>
      </p:sp>
    </p:spTree>
    <p:extLst>
      <p:ext uri="{BB962C8B-B14F-4D97-AF65-F5344CB8AC3E}">
        <p14:creationId xmlns:p14="http://schemas.microsoft.com/office/powerpoint/2010/main" val="111055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5F86-359A-F460-02C9-6A9396EFF711}"/>
              </a:ext>
            </a:extLst>
          </p:cNvPr>
          <p:cNvSpPr>
            <a:spLocks noGrp="1"/>
          </p:cNvSpPr>
          <p:nvPr>
            <p:ph type="title"/>
          </p:nvPr>
        </p:nvSpPr>
        <p:spPr>
          <a:xfrm>
            <a:off x="838200" y="1"/>
            <a:ext cx="10515600" cy="593968"/>
          </a:xfrm>
        </p:spPr>
        <p:txBody>
          <a:bodyPr>
            <a:normAutofit/>
          </a:bodyPr>
          <a:lstStyle/>
          <a:p>
            <a:r>
              <a:rPr lang="en-US" sz="3600" dirty="0"/>
              <a:t>                          TABLE OF CONTENT</a:t>
            </a:r>
            <a:endParaRPr lang="en-IN" sz="3600" dirty="0"/>
          </a:p>
        </p:txBody>
      </p:sp>
      <p:graphicFrame>
        <p:nvGraphicFramePr>
          <p:cNvPr id="4" name="Table 4">
            <a:extLst>
              <a:ext uri="{FF2B5EF4-FFF2-40B4-BE49-F238E27FC236}">
                <a16:creationId xmlns:a16="http://schemas.microsoft.com/office/drawing/2014/main" id="{27755B0E-AF18-CD37-A4D0-A11CAEEB10F8}"/>
              </a:ext>
            </a:extLst>
          </p:cNvPr>
          <p:cNvGraphicFramePr>
            <a:graphicFrameLocks noGrp="1"/>
          </p:cNvGraphicFramePr>
          <p:nvPr>
            <p:ph idx="1"/>
            <p:extLst>
              <p:ext uri="{D42A27DB-BD31-4B8C-83A1-F6EECF244321}">
                <p14:modId xmlns:p14="http://schemas.microsoft.com/office/powerpoint/2010/main" val="3734985584"/>
              </p:ext>
            </p:extLst>
          </p:nvPr>
        </p:nvGraphicFramePr>
        <p:xfrm>
          <a:off x="281354" y="593969"/>
          <a:ext cx="11072446" cy="2971325"/>
        </p:xfrm>
        <a:graphic>
          <a:graphicData uri="http://schemas.openxmlformats.org/drawingml/2006/table">
            <a:tbl>
              <a:tblPr firstRow="1" bandRow="1">
                <a:tableStyleId>{5C22544A-7EE6-4342-B048-85BDC9FD1C3A}</a:tableStyleId>
              </a:tblPr>
              <a:tblGrid>
                <a:gridCol w="9136184">
                  <a:extLst>
                    <a:ext uri="{9D8B030D-6E8A-4147-A177-3AD203B41FA5}">
                      <a16:colId xmlns:a16="http://schemas.microsoft.com/office/drawing/2014/main" val="3261101806"/>
                    </a:ext>
                  </a:extLst>
                </a:gridCol>
                <a:gridCol w="1936262">
                  <a:extLst>
                    <a:ext uri="{9D8B030D-6E8A-4147-A177-3AD203B41FA5}">
                      <a16:colId xmlns:a16="http://schemas.microsoft.com/office/drawing/2014/main" val="3898286461"/>
                    </a:ext>
                  </a:extLst>
                </a:gridCol>
              </a:tblGrid>
              <a:tr h="336062">
                <a:tc>
                  <a:txBody>
                    <a:bodyPr/>
                    <a:lstStyle/>
                    <a:p>
                      <a:r>
                        <a:rPr lang="en-US" dirty="0"/>
                        <a:t>DESCRIPTION</a:t>
                      </a:r>
                      <a:endParaRPr lang="en-IN" dirty="0"/>
                    </a:p>
                  </a:txBody>
                  <a:tcPr/>
                </a:tc>
                <a:tc>
                  <a:txBody>
                    <a:bodyPr/>
                    <a:lstStyle/>
                    <a:p>
                      <a:r>
                        <a:rPr lang="en-IN" dirty="0"/>
                        <a:t>PAGE NUMBER</a:t>
                      </a:r>
                    </a:p>
                  </a:txBody>
                  <a:tcPr/>
                </a:tc>
                <a:extLst>
                  <a:ext uri="{0D108BD9-81ED-4DB2-BD59-A6C34878D82A}">
                    <a16:rowId xmlns:a16="http://schemas.microsoft.com/office/drawing/2014/main" val="2152383902"/>
                  </a:ext>
                </a:extLst>
              </a:tr>
              <a:tr h="399514">
                <a:tc>
                  <a:txBody>
                    <a:bodyPr/>
                    <a:lstStyle/>
                    <a:p>
                      <a:r>
                        <a:rPr lang="en-US" dirty="0"/>
                        <a:t>CERTIFICATE</a:t>
                      </a:r>
                      <a:endParaRPr lang="en-IN" dirty="0"/>
                    </a:p>
                  </a:txBody>
                  <a:tcPr/>
                </a:tc>
                <a:tc>
                  <a:txBody>
                    <a:bodyPr/>
                    <a:lstStyle/>
                    <a:p>
                      <a:pPr algn="ctr"/>
                      <a:r>
                        <a:rPr lang="en-IN" dirty="0"/>
                        <a:t>2</a:t>
                      </a:r>
                    </a:p>
                  </a:txBody>
                  <a:tcPr/>
                </a:tc>
                <a:extLst>
                  <a:ext uri="{0D108BD9-81ED-4DB2-BD59-A6C34878D82A}">
                    <a16:rowId xmlns:a16="http://schemas.microsoft.com/office/drawing/2014/main" val="2437449539"/>
                  </a:ext>
                </a:extLst>
              </a:tr>
              <a:tr h="336062">
                <a:tc>
                  <a:txBody>
                    <a:bodyPr/>
                    <a:lstStyle/>
                    <a:p>
                      <a:r>
                        <a:rPr lang="en-US" dirty="0"/>
                        <a:t>DECLARATION</a:t>
                      </a:r>
                      <a:endParaRPr lang="en-IN" dirty="0"/>
                    </a:p>
                  </a:txBody>
                  <a:tcPr/>
                </a:tc>
                <a:tc>
                  <a:txBody>
                    <a:bodyPr/>
                    <a:lstStyle/>
                    <a:p>
                      <a:r>
                        <a:rPr lang="en-IN" dirty="0"/>
                        <a:t>                3</a:t>
                      </a:r>
                    </a:p>
                  </a:txBody>
                  <a:tcPr/>
                </a:tc>
                <a:extLst>
                  <a:ext uri="{0D108BD9-81ED-4DB2-BD59-A6C34878D82A}">
                    <a16:rowId xmlns:a16="http://schemas.microsoft.com/office/drawing/2014/main" val="663270303"/>
                  </a:ext>
                </a:extLst>
              </a:tr>
              <a:tr h="336062">
                <a:tc>
                  <a:txBody>
                    <a:bodyPr/>
                    <a:lstStyle/>
                    <a:p>
                      <a:r>
                        <a:rPr lang="en-US" dirty="0"/>
                        <a:t>ACKNOWLEDGMENTS</a:t>
                      </a:r>
                      <a:endParaRPr lang="en-IN" dirty="0"/>
                    </a:p>
                  </a:txBody>
                  <a:tcPr/>
                </a:tc>
                <a:tc>
                  <a:txBody>
                    <a:bodyPr/>
                    <a:lstStyle/>
                    <a:p>
                      <a:r>
                        <a:rPr lang="en-IN" dirty="0"/>
                        <a:t>                4</a:t>
                      </a:r>
                    </a:p>
                  </a:txBody>
                  <a:tcPr/>
                </a:tc>
                <a:extLst>
                  <a:ext uri="{0D108BD9-81ED-4DB2-BD59-A6C34878D82A}">
                    <a16:rowId xmlns:a16="http://schemas.microsoft.com/office/drawing/2014/main" val="660684721"/>
                  </a:ext>
                </a:extLst>
              </a:tr>
              <a:tr h="336062">
                <a:tc>
                  <a:txBody>
                    <a:bodyPr/>
                    <a:lstStyle/>
                    <a:p>
                      <a:r>
                        <a:rPr lang="en-US" dirty="0"/>
                        <a:t>ABSTRACT</a:t>
                      </a:r>
                      <a:endParaRPr lang="en-IN" dirty="0"/>
                    </a:p>
                  </a:txBody>
                  <a:tcPr/>
                </a:tc>
                <a:tc>
                  <a:txBody>
                    <a:bodyPr/>
                    <a:lstStyle/>
                    <a:p>
                      <a:r>
                        <a:rPr lang="en-IN" dirty="0"/>
                        <a:t>                5-7</a:t>
                      </a:r>
                    </a:p>
                  </a:txBody>
                  <a:tcPr/>
                </a:tc>
                <a:extLst>
                  <a:ext uri="{0D108BD9-81ED-4DB2-BD59-A6C34878D82A}">
                    <a16:rowId xmlns:a16="http://schemas.microsoft.com/office/drawing/2014/main" val="31578573"/>
                  </a:ext>
                </a:extLst>
              </a:tr>
              <a:tr h="336062">
                <a:tc>
                  <a:txBody>
                    <a:bodyPr/>
                    <a:lstStyle/>
                    <a:p>
                      <a:r>
                        <a:rPr lang="en-IN" dirty="0"/>
                        <a:t>LIST OF FIGURES</a:t>
                      </a:r>
                    </a:p>
                  </a:txBody>
                  <a:tcPr/>
                </a:tc>
                <a:tc>
                  <a:txBody>
                    <a:bodyPr/>
                    <a:lstStyle/>
                    <a:p>
                      <a:pPr algn="ctr"/>
                      <a:r>
                        <a:rPr lang="en-US" dirty="0"/>
                        <a:t>10-14</a:t>
                      </a:r>
                      <a:endParaRPr lang="en-IN" dirty="0"/>
                    </a:p>
                  </a:txBody>
                  <a:tcPr/>
                </a:tc>
                <a:extLst>
                  <a:ext uri="{0D108BD9-81ED-4DB2-BD59-A6C34878D82A}">
                    <a16:rowId xmlns:a16="http://schemas.microsoft.com/office/drawing/2014/main" val="3315095135"/>
                  </a:ext>
                </a:extLst>
              </a:tr>
              <a:tr h="377251">
                <a:tc>
                  <a:txBody>
                    <a:bodyPr/>
                    <a:lstStyle/>
                    <a:p>
                      <a:r>
                        <a:rPr lang="en-IN" dirty="0"/>
                        <a:t>LIST OF TABLES</a:t>
                      </a:r>
                    </a:p>
                  </a:txBody>
                  <a:tcPr/>
                </a:tc>
                <a:tc>
                  <a:txBody>
                    <a:bodyPr/>
                    <a:lstStyle/>
                    <a:p>
                      <a:pPr algn="ctr"/>
                      <a:r>
                        <a:rPr lang="en-US" dirty="0"/>
                        <a:t>15-19</a:t>
                      </a:r>
                      <a:endParaRPr lang="en-IN" dirty="0"/>
                    </a:p>
                  </a:txBody>
                  <a:tcPr/>
                </a:tc>
                <a:extLst>
                  <a:ext uri="{0D108BD9-81ED-4DB2-BD59-A6C34878D82A}">
                    <a16:rowId xmlns:a16="http://schemas.microsoft.com/office/drawing/2014/main" val="959716160"/>
                  </a:ext>
                </a:extLst>
              </a:tr>
              <a:tr h="0">
                <a:tc>
                  <a:txBody>
                    <a:bodyPr/>
                    <a:lstStyle/>
                    <a:p>
                      <a:r>
                        <a:rPr lang="en-IN" dirty="0"/>
                        <a:t>ABBREVATIONS/NOTATIONS/NOMENCLATURE</a:t>
                      </a:r>
                    </a:p>
                  </a:txBody>
                  <a:tcPr/>
                </a:tc>
                <a:tc>
                  <a:txBody>
                    <a:bodyPr/>
                    <a:lstStyle/>
                    <a:p>
                      <a:pPr algn="ctr"/>
                      <a:r>
                        <a:rPr lang="en-US" dirty="0"/>
                        <a:t>20</a:t>
                      </a:r>
                      <a:endParaRPr lang="en-IN" dirty="0"/>
                    </a:p>
                  </a:txBody>
                  <a:tcPr/>
                </a:tc>
                <a:extLst>
                  <a:ext uri="{0D108BD9-81ED-4DB2-BD59-A6C34878D82A}">
                    <a16:rowId xmlns:a16="http://schemas.microsoft.com/office/drawing/2014/main" val="1062218817"/>
                  </a:ext>
                </a:extLst>
              </a:tr>
            </a:tbl>
          </a:graphicData>
        </a:graphic>
      </p:graphicFrame>
      <p:graphicFrame>
        <p:nvGraphicFramePr>
          <p:cNvPr id="5" name="Table 5">
            <a:extLst>
              <a:ext uri="{FF2B5EF4-FFF2-40B4-BE49-F238E27FC236}">
                <a16:creationId xmlns:a16="http://schemas.microsoft.com/office/drawing/2014/main" id="{53151A1D-4987-E76F-F371-0C98104EE67A}"/>
              </a:ext>
            </a:extLst>
          </p:cNvPr>
          <p:cNvGraphicFramePr>
            <a:graphicFrameLocks noGrp="1"/>
          </p:cNvGraphicFramePr>
          <p:nvPr>
            <p:extLst>
              <p:ext uri="{D42A27DB-BD31-4B8C-83A1-F6EECF244321}">
                <p14:modId xmlns:p14="http://schemas.microsoft.com/office/powerpoint/2010/main" val="2674388703"/>
              </p:ext>
            </p:extLst>
          </p:nvPr>
        </p:nvGraphicFramePr>
        <p:xfrm>
          <a:off x="281354" y="3573532"/>
          <a:ext cx="11072446" cy="3337952"/>
        </p:xfrm>
        <a:graphic>
          <a:graphicData uri="http://schemas.openxmlformats.org/drawingml/2006/table">
            <a:tbl>
              <a:tblPr firstRow="1" bandRow="1">
                <a:tableStyleId>{5C22544A-7EE6-4342-B048-85BDC9FD1C3A}</a:tableStyleId>
              </a:tblPr>
              <a:tblGrid>
                <a:gridCol w="9150970">
                  <a:extLst>
                    <a:ext uri="{9D8B030D-6E8A-4147-A177-3AD203B41FA5}">
                      <a16:colId xmlns:a16="http://schemas.microsoft.com/office/drawing/2014/main" val="1965573182"/>
                    </a:ext>
                  </a:extLst>
                </a:gridCol>
                <a:gridCol w="1921476">
                  <a:extLst>
                    <a:ext uri="{9D8B030D-6E8A-4147-A177-3AD203B41FA5}">
                      <a16:colId xmlns:a16="http://schemas.microsoft.com/office/drawing/2014/main" val="3162640720"/>
                    </a:ext>
                  </a:extLst>
                </a:gridCol>
              </a:tblGrid>
              <a:tr h="417244">
                <a:tc>
                  <a:txBody>
                    <a:bodyPr/>
                    <a:lstStyle/>
                    <a:p>
                      <a:r>
                        <a:rPr lang="en-IN" dirty="0"/>
                        <a:t>1 .    CHAPTER 1</a:t>
                      </a:r>
                    </a:p>
                  </a:txBody>
                  <a:tcPr/>
                </a:tc>
                <a:tc>
                  <a:txBody>
                    <a:bodyPr/>
                    <a:lstStyle/>
                    <a:p>
                      <a:endParaRPr lang="en-IN" dirty="0"/>
                    </a:p>
                  </a:txBody>
                  <a:tcPr/>
                </a:tc>
                <a:extLst>
                  <a:ext uri="{0D108BD9-81ED-4DB2-BD59-A6C34878D82A}">
                    <a16:rowId xmlns:a16="http://schemas.microsoft.com/office/drawing/2014/main" val="2095653259"/>
                  </a:ext>
                </a:extLst>
              </a:tr>
              <a:tr h="417244">
                <a:tc>
                  <a:txBody>
                    <a:bodyPr/>
                    <a:lstStyle/>
                    <a:p>
                      <a:r>
                        <a:rPr lang="en-IN" dirty="0"/>
                        <a:t> 1.1   INTRODUCTION</a:t>
                      </a:r>
                    </a:p>
                  </a:txBody>
                  <a:tcPr/>
                </a:tc>
                <a:tc>
                  <a:txBody>
                    <a:bodyPr/>
                    <a:lstStyle/>
                    <a:p>
                      <a:pPr algn="ctr"/>
                      <a:endParaRPr lang="en-IN" dirty="0"/>
                    </a:p>
                  </a:txBody>
                  <a:tcPr/>
                </a:tc>
                <a:extLst>
                  <a:ext uri="{0D108BD9-81ED-4DB2-BD59-A6C34878D82A}">
                    <a16:rowId xmlns:a16="http://schemas.microsoft.com/office/drawing/2014/main" val="3806617767"/>
                  </a:ext>
                </a:extLst>
              </a:tr>
              <a:tr h="417244">
                <a:tc>
                  <a:txBody>
                    <a:bodyPr/>
                    <a:lstStyle/>
                    <a:p>
                      <a:r>
                        <a:rPr lang="en-IN" dirty="0"/>
                        <a:t>1.2    CLOUD COMPUTING</a:t>
                      </a:r>
                    </a:p>
                  </a:txBody>
                  <a:tcPr/>
                </a:tc>
                <a:tc>
                  <a:txBody>
                    <a:bodyPr/>
                    <a:lstStyle/>
                    <a:p>
                      <a:pPr algn="ctr"/>
                      <a:r>
                        <a:rPr lang="en-US" dirty="0"/>
                        <a:t>21-27</a:t>
                      </a:r>
                      <a:endParaRPr lang="en-IN" dirty="0"/>
                    </a:p>
                  </a:txBody>
                  <a:tcPr/>
                </a:tc>
                <a:extLst>
                  <a:ext uri="{0D108BD9-81ED-4DB2-BD59-A6C34878D82A}">
                    <a16:rowId xmlns:a16="http://schemas.microsoft.com/office/drawing/2014/main" val="1829513359"/>
                  </a:ext>
                </a:extLst>
              </a:tr>
              <a:tr h="417244">
                <a:tc>
                  <a:txBody>
                    <a:bodyPr/>
                    <a:lstStyle/>
                    <a:p>
                      <a:r>
                        <a:rPr lang="en-IN" dirty="0"/>
                        <a:t>2 .       CHAPTER 2</a:t>
                      </a:r>
                    </a:p>
                  </a:txBody>
                  <a:tcPr/>
                </a:tc>
                <a:tc>
                  <a:txBody>
                    <a:bodyPr/>
                    <a:lstStyle/>
                    <a:p>
                      <a:pPr algn="ctr"/>
                      <a:endParaRPr lang="en-IN" dirty="0"/>
                    </a:p>
                  </a:txBody>
                  <a:tcPr/>
                </a:tc>
                <a:extLst>
                  <a:ext uri="{0D108BD9-81ED-4DB2-BD59-A6C34878D82A}">
                    <a16:rowId xmlns:a16="http://schemas.microsoft.com/office/drawing/2014/main" val="1765298956"/>
                  </a:ext>
                </a:extLst>
              </a:tr>
              <a:tr h="417244">
                <a:tc>
                  <a:txBody>
                    <a:bodyPr/>
                    <a:lstStyle/>
                    <a:p>
                      <a:r>
                        <a:rPr lang="en-IN" dirty="0"/>
                        <a:t> 2.1    LITERATURE SURVEY</a:t>
                      </a:r>
                    </a:p>
                  </a:txBody>
                  <a:tcPr/>
                </a:tc>
                <a:tc>
                  <a:txBody>
                    <a:bodyPr/>
                    <a:lstStyle/>
                    <a:p>
                      <a:pPr algn="ctr"/>
                      <a:r>
                        <a:rPr lang="en-US" dirty="0"/>
                        <a:t>28-32</a:t>
                      </a:r>
                      <a:endParaRPr lang="en-IN" dirty="0"/>
                    </a:p>
                  </a:txBody>
                  <a:tcPr/>
                </a:tc>
                <a:extLst>
                  <a:ext uri="{0D108BD9-81ED-4DB2-BD59-A6C34878D82A}">
                    <a16:rowId xmlns:a16="http://schemas.microsoft.com/office/drawing/2014/main" val="1176280392"/>
                  </a:ext>
                </a:extLst>
              </a:tr>
              <a:tr h="417244">
                <a:tc>
                  <a:txBody>
                    <a:bodyPr/>
                    <a:lstStyle/>
                    <a:p>
                      <a:r>
                        <a:rPr lang="en-IN" dirty="0"/>
                        <a:t>3.       CHAPTER 3</a:t>
                      </a:r>
                    </a:p>
                  </a:txBody>
                  <a:tcPr/>
                </a:tc>
                <a:tc>
                  <a:txBody>
                    <a:bodyPr/>
                    <a:lstStyle/>
                    <a:p>
                      <a:pPr algn="ctr"/>
                      <a:endParaRPr lang="en-IN" dirty="0"/>
                    </a:p>
                  </a:txBody>
                  <a:tcPr/>
                </a:tc>
                <a:extLst>
                  <a:ext uri="{0D108BD9-81ED-4DB2-BD59-A6C34878D82A}">
                    <a16:rowId xmlns:a16="http://schemas.microsoft.com/office/drawing/2014/main" val="1746940346"/>
                  </a:ext>
                </a:extLst>
              </a:tr>
              <a:tr h="417244">
                <a:tc>
                  <a:txBody>
                    <a:bodyPr/>
                    <a:lstStyle/>
                    <a:p>
                      <a:r>
                        <a:rPr lang="en-IN" dirty="0"/>
                        <a:t>3.1     PROCEDURE</a:t>
                      </a:r>
                    </a:p>
                  </a:txBody>
                  <a:tcPr/>
                </a:tc>
                <a:tc>
                  <a:txBody>
                    <a:bodyPr/>
                    <a:lstStyle/>
                    <a:p>
                      <a:pPr algn="ctr"/>
                      <a:r>
                        <a:rPr lang="en-US" dirty="0"/>
                        <a:t>33</a:t>
                      </a:r>
                      <a:endParaRPr lang="en-IN" dirty="0"/>
                    </a:p>
                  </a:txBody>
                  <a:tcPr/>
                </a:tc>
                <a:extLst>
                  <a:ext uri="{0D108BD9-81ED-4DB2-BD59-A6C34878D82A}">
                    <a16:rowId xmlns:a16="http://schemas.microsoft.com/office/drawing/2014/main" val="351503768"/>
                  </a:ext>
                </a:extLst>
              </a:tr>
              <a:tr h="417244">
                <a:tc>
                  <a:txBody>
                    <a:bodyPr/>
                    <a:lstStyle/>
                    <a:p>
                      <a:r>
                        <a:rPr lang="en-IN" dirty="0"/>
                        <a:t>4.    CHAPTER 4</a:t>
                      </a:r>
                    </a:p>
                  </a:txBody>
                  <a:tcPr/>
                </a:tc>
                <a:tc>
                  <a:txBody>
                    <a:bodyPr/>
                    <a:lstStyle/>
                    <a:p>
                      <a:pPr algn="ctr"/>
                      <a:endParaRPr lang="en-IN" dirty="0"/>
                    </a:p>
                  </a:txBody>
                  <a:tcPr/>
                </a:tc>
                <a:extLst>
                  <a:ext uri="{0D108BD9-81ED-4DB2-BD59-A6C34878D82A}">
                    <a16:rowId xmlns:a16="http://schemas.microsoft.com/office/drawing/2014/main" val="2293459068"/>
                  </a:ext>
                </a:extLst>
              </a:tr>
            </a:tbl>
          </a:graphicData>
        </a:graphic>
      </p:graphicFrame>
    </p:spTree>
    <p:extLst>
      <p:ext uri="{BB962C8B-B14F-4D97-AF65-F5344CB8AC3E}">
        <p14:creationId xmlns:p14="http://schemas.microsoft.com/office/powerpoint/2010/main" val="214461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8DD0-F3A3-BDBC-741C-AFE016A731E4}"/>
              </a:ext>
            </a:extLst>
          </p:cNvPr>
          <p:cNvSpPr>
            <a:spLocks noGrp="1"/>
          </p:cNvSpPr>
          <p:nvPr>
            <p:ph type="title"/>
          </p:nvPr>
        </p:nvSpPr>
        <p:spPr>
          <a:xfrm>
            <a:off x="838200" y="98855"/>
            <a:ext cx="10515600" cy="535460"/>
          </a:xfrm>
        </p:spPr>
        <p:txBody>
          <a:bodyPr>
            <a:normAutofit fontScale="90000"/>
          </a:bodyPr>
          <a:lstStyle/>
          <a:p>
            <a:r>
              <a:rPr lang="en-IN" dirty="0"/>
              <a:t> </a:t>
            </a:r>
          </a:p>
        </p:txBody>
      </p:sp>
      <p:graphicFrame>
        <p:nvGraphicFramePr>
          <p:cNvPr id="4" name="Table 4">
            <a:extLst>
              <a:ext uri="{FF2B5EF4-FFF2-40B4-BE49-F238E27FC236}">
                <a16:creationId xmlns:a16="http://schemas.microsoft.com/office/drawing/2014/main" id="{E2AE9F09-87BA-1252-2A7B-5B78942521DE}"/>
              </a:ext>
            </a:extLst>
          </p:cNvPr>
          <p:cNvGraphicFramePr>
            <a:graphicFrameLocks noGrp="1"/>
          </p:cNvGraphicFramePr>
          <p:nvPr>
            <p:ph idx="1"/>
            <p:extLst>
              <p:ext uri="{D42A27DB-BD31-4B8C-83A1-F6EECF244321}">
                <p14:modId xmlns:p14="http://schemas.microsoft.com/office/powerpoint/2010/main" val="1933098276"/>
              </p:ext>
            </p:extLst>
          </p:nvPr>
        </p:nvGraphicFramePr>
        <p:xfrm>
          <a:off x="172995" y="98855"/>
          <a:ext cx="11771870" cy="3978872"/>
        </p:xfrm>
        <a:graphic>
          <a:graphicData uri="http://schemas.openxmlformats.org/drawingml/2006/table">
            <a:tbl>
              <a:tblPr firstRow="1" bandRow="1">
                <a:tableStyleId>{5C22544A-7EE6-4342-B048-85BDC9FD1C3A}</a:tableStyleId>
              </a:tblPr>
              <a:tblGrid>
                <a:gridCol w="10569146">
                  <a:extLst>
                    <a:ext uri="{9D8B030D-6E8A-4147-A177-3AD203B41FA5}">
                      <a16:colId xmlns:a16="http://schemas.microsoft.com/office/drawing/2014/main" val="2726334431"/>
                    </a:ext>
                  </a:extLst>
                </a:gridCol>
                <a:gridCol w="1202724">
                  <a:extLst>
                    <a:ext uri="{9D8B030D-6E8A-4147-A177-3AD203B41FA5}">
                      <a16:colId xmlns:a16="http://schemas.microsoft.com/office/drawing/2014/main" val="3117632668"/>
                    </a:ext>
                  </a:extLst>
                </a:gridCol>
              </a:tblGrid>
              <a:tr h="497359">
                <a:tc>
                  <a:txBody>
                    <a:bodyPr/>
                    <a:lstStyle/>
                    <a:p>
                      <a:r>
                        <a:rPr lang="en-IN" dirty="0"/>
                        <a:t>4.1        RESULT ANALYSIS</a:t>
                      </a:r>
                    </a:p>
                  </a:txBody>
                  <a:tcPr/>
                </a:tc>
                <a:tc>
                  <a:txBody>
                    <a:bodyPr/>
                    <a:lstStyle/>
                    <a:p>
                      <a:pPr algn="ctr"/>
                      <a:r>
                        <a:rPr lang="en-US" dirty="0"/>
                        <a:t>34</a:t>
                      </a:r>
                      <a:endParaRPr lang="en-IN" dirty="0"/>
                    </a:p>
                  </a:txBody>
                  <a:tcPr/>
                </a:tc>
                <a:extLst>
                  <a:ext uri="{0D108BD9-81ED-4DB2-BD59-A6C34878D82A}">
                    <a16:rowId xmlns:a16="http://schemas.microsoft.com/office/drawing/2014/main" val="835317619"/>
                  </a:ext>
                </a:extLst>
              </a:tr>
              <a:tr h="497359">
                <a:tc>
                  <a:txBody>
                    <a:bodyPr/>
                    <a:lstStyle/>
                    <a:p>
                      <a:r>
                        <a:rPr lang="en-IN" dirty="0"/>
                        <a:t>5.      CHAPTER 5</a:t>
                      </a:r>
                    </a:p>
                  </a:txBody>
                  <a:tcPr/>
                </a:tc>
                <a:tc>
                  <a:txBody>
                    <a:bodyPr/>
                    <a:lstStyle/>
                    <a:p>
                      <a:pPr algn="ctr"/>
                      <a:endParaRPr lang="en-IN" dirty="0"/>
                    </a:p>
                  </a:txBody>
                  <a:tcPr/>
                </a:tc>
                <a:extLst>
                  <a:ext uri="{0D108BD9-81ED-4DB2-BD59-A6C34878D82A}">
                    <a16:rowId xmlns:a16="http://schemas.microsoft.com/office/drawing/2014/main" val="2575792992"/>
                  </a:ext>
                </a:extLst>
              </a:tr>
              <a:tr h="497359">
                <a:tc>
                  <a:txBody>
                    <a:bodyPr/>
                    <a:lstStyle/>
                    <a:p>
                      <a:r>
                        <a:rPr lang="en-IN" dirty="0"/>
                        <a:t> 5.1     SUMMARY AND CONCLUSION</a:t>
                      </a:r>
                    </a:p>
                  </a:txBody>
                  <a:tcPr/>
                </a:tc>
                <a:tc>
                  <a:txBody>
                    <a:bodyPr/>
                    <a:lstStyle/>
                    <a:p>
                      <a:pPr algn="ctr"/>
                      <a:r>
                        <a:rPr lang="en-US" dirty="0"/>
                        <a:t>35</a:t>
                      </a:r>
                      <a:endParaRPr lang="en-IN" dirty="0"/>
                    </a:p>
                  </a:txBody>
                  <a:tcPr/>
                </a:tc>
                <a:extLst>
                  <a:ext uri="{0D108BD9-81ED-4DB2-BD59-A6C34878D82A}">
                    <a16:rowId xmlns:a16="http://schemas.microsoft.com/office/drawing/2014/main" val="3834401185"/>
                  </a:ext>
                </a:extLst>
              </a:tr>
              <a:tr h="497359">
                <a:tc>
                  <a:txBody>
                    <a:bodyPr/>
                    <a:lstStyle/>
                    <a:p>
                      <a:r>
                        <a:rPr lang="en-IN" dirty="0"/>
                        <a:t> REFERENCES</a:t>
                      </a:r>
                    </a:p>
                  </a:txBody>
                  <a:tcPr/>
                </a:tc>
                <a:tc>
                  <a:txBody>
                    <a:bodyPr/>
                    <a:lstStyle/>
                    <a:p>
                      <a:pPr algn="ctr"/>
                      <a:r>
                        <a:rPr lang="en-US" dirty="0"/>
                        <a:t>36</a:t>
                      </a:r>
                      <a:endParaRPr lang="en-IN" dirty="0"/>
                    </a:p>
                  </a:txBody>
                  <a:tcPr/>
                </a:tc>
                <a:extLst>
                  <a:ext uri="{0D108BD9-81ED-4DB2-BD59-A6C34878D82A}">
                    <a16:rowId xmlns:a16="http://schemas.microsoft.com/office/drawing/2014/main" val="504373799"/>
                  </a:ext>
                </a:extLst>
              </a:tr>
              <a:tr h="497359">
                <a:tc>
                  <a:txBody>
                    <a:bodyPr/>
                    <a:lstStyle/>
                    <a:p>
                      <a:endParaRPr lang="en-IN" dirty="0"/>
                    </a:p>
                  </a:txBody>
                  <a:tcPr/>
                </a:tc>
                <a:tc>
                  <a:txBody>
                    <a:bodyPr/>
                    <a:lstStyle/>
                    <a:p>
                      <a:endParaRPr lang="en-IN"/>
                    </a:p>
                  </a:txBody>
                  <a:tcPr/>
                </a:tc>
                <a:extLst>
                  <a:ext uri="{0D108BD9-81ED-4DB2-BD59-A6C34878D82A}">
                    <a16:rowId xmlns:a16="http://schemas.microsoft.com/office/drawing/2014/main" val="4230539599"/>
                  </a:ext>
                </a:extLst>
              </a:tr>
              <a:tr h="497359">
                <a:tc>
                  <a:txBody>
                    <a:bodyPr/>
                    <a:lstStyle/>
                    <a:p>
                      <a:endParaRPr lang="en-IN"/>
                    </a:p>
                  </a:txBody>
                  <a:tcPr/>
                </a:tc>
                <a:tc>
                  <a:txBody>
                    <a:bodyPr/>
                    <a:lstStyle/>
                    <a:p>
                      <a:endParaRPr lang="en-IN"/>
                    </a:p>
                  </a:txBody>
                  <a:tcPr/>
                </a:tc>
                <a:extLst>
                  <a:ext uri="{0D108BD9-81ED-4DB2-BD59-A6C34878D82A}">
                    <a16:rowId xmlns:a16="http://schemas.microsoft.com/office/drawing/2014/main" val="4210926124"/>
                  </a:ext>
                </a:extLst>
              </a:tr>
              <a:tr h="497359">
                <a:tc>
                  <a:txBody>
                    <a:bodyPr/>
                    <a:lstStyle/>
                    <a:p>
                      <a:endParaRPr lang="en-IN"/>
                    </a:p>
                  </a:txBody>
                  <a:tcPr/>
                </a:tc>
                <a:tc>
                  <a:txBody>
                    <a:bodyPr/>
                    <a:lstStyle/>
                    <a:p>
                      <a:endParaRPr lang="en-IN"/>
                    </a:p>
                  </a:txBody>
                  <a:tcPr/>
                </a:tc>
                <a:extLst>
                  <a:ext uri="{0D108BD9-81ED-4DB2-BD59-A6C34878D82A}">
                    <a16:rowId xmlns:a16="http://schemas.microsoft.com/office/drawing/2014/main" val="3818501903"/>
                  </a:ext>
                </a:extLst>
              </a:tr>
              <a:tr h="497359">
                <a:tc>
                  <a:txBody>
                    <a:bodyPr/>
                    <a:lstStyle/>
                    <a:p>
                      <a:endParaRPr lang="en-IN"/>
                    </a:p>
                  </a:txBody>
                  <a:tcPr/>
                </a:tc>
                <a:tc>
                  <a:txBody>
                    <a:bodyPr/>
                    <a:lstStyle/>
                    <a:p>
                      <a:endParaRPr lang="en-IN" dirty="0"/>
                    </a:p>
                  </a:txBody>
                  <a:tcPr/>
                </a:tc>
                <a:extLst>
                  <a:ext uri="{0D108BD9-81ED-4DB2-BD59-A6C34878D82A}">
                    <a16:rowId xmlns:a16="http://schemas.microsoft.com/office/drawing/2014/main" val="984492869"/>
                  </a:ext>
                </a:extLst>
              </a:tr>
            </a:tbl>
          </a:graphicData>
        </a:graphic>
      </p:graphicFrame>
    </p:spTree>
    <p:extLst>
      <p:ext uri="{BB962C8B-B14F-4D97-AF65-F5344CB8AC3E}">
        <p14:creationId xmlns:p14="http://schemas.microsoft.com/office/powerpoint/2010/main" val="86207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TotalTime>
  <Words>4873</Words>
  <Application>Microsoft Office PowerPoint</Application>
  <PresentationFormat>Widescreen</PresentationFormat>
  <Paragraphs>376</Paragraphs>
  <Slides>39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Book Antiqua</vt:lpstr>
      <vt:lpstr>Calibri</vt:lpstr>
      <vt:lpstr>Calibri Light</vt:lpstr>
      <vt:lpstr>Gill Sans MT</vt:lpstr>
      <vt:lpstr>Lato</vt:lpstr>
      <vt:lpstr>Palatino Linotype</vt:lpstr>
      <vt:lpstr>Segoe UI Symbol</vt:lpstr>
      <vt:lpstr>Symbol</vt:lpstr>
      <vt:lpstr>Times New Roman</vt:lpstr>
      <vt:lpstr>Wingdings</vt:lpstr>
      <vt:lpstr>Office Theme</vt:lpstr>
      <vt:lpstr>       A Lightweight Secure Data Sharing Scheme for Mobile Cloud Computing </vt:lpstr>
      <vt:lpstr>                                           CERTIFICATE</vt:lpstr>
      <vt:lpstr>                                  DECLARATION</vt:lpstr>
      <vt:lpstr>                                 ACKNOWLEDGMENTS</vt:lpstr>
      <vt:lpstr>                                                             ABSTRACT </vt:lpstr>
      <vt:lpstr>                 EXISTING SYSTEM</vt:lpstr>
      <vt:lpstr>               PROPOSED SYSTEM</vt:lpstr>
      <vt:lpstr>                          TABLE OF CONTENT</vt:lpstr>
      <vt:lpstr> </vt:lpstr>
      <vt:lpstr>                                LIST OF FIGURES</vt:lpstr>
      <vt:lpstr>SEMI TRUSTED SERVER</vt:lpstr>
      <vt:lpstr>ACCESS CONTROL TREE</vt:lpstr>
      <vt:lpstr> KEY GENERATION</vt:lpstr>
      <vt:lpstr>A sample attribute description field of data user</vt:lpstr>
      <vt:lpstr>                              LIST OF TABLES</vt:lpstr>
      <vt:lpstr>TABLE-1 :COMPUTATIONAL OVERHEAD OF BASIC OPERATIONS OF ABE  SCHEMES  </vt:lpstr>
      <vt:lpstr>TABLE-2 :COMPUTATIONAL OVERHEAD OF DATA SHARING  </vt:lpstr>
      <vt:lpstr>TABLE-3 :COMPUTATIONAL OVERHEAD OF DATA ACCESS  </vt:lpstr>
      <vt:lpstr>TABLE-4 :COMPUTATIONAL OVERHEAD WITH DIFFERENT CP-ABES  </vt:lpstr>
      <vt:lpstr>         ABBREVATION/NOTATION/NOMENCLATURE</vt:lpstr>
      <vt:lpstr>                                           CHAPTER-1                                                                      INTRODUCTION</vt:lpstr>
      <vt:lpstr> </vt:lpstr>
      <vt:lpstr> </vt:lpstr>
      <vt:lpstr> </vt:lpstr>
      <vt:lpstr> </vt:lpstr>
      <vt:lpstr> </vt:lpstr>
      <vt:lpstr> </vt:lpstr>
      <vt:lpstr>                                       CHAPTER-2                                   LITERATURE SURVEY</vt:lpstr>
      <vt:lpstr> </vt:lpstr>
      <vt:lpstr> </vt:lpstr>
      <vt:lpstr> </vt:lpstr>
      <vt:lpstr> </vt:lpstr>
      <vt:lpstr>                                           CHAPTER-3                                           PROCEDURE</vt:lpstr>
      <vt:lpstr> </vt:lpstr>
      <vt:lpstr> </vt:lpstr>
      <vt:lpstr>                                            CHAPTER-4                                          RESULT ANALYSIS</vt:lpstr>
      <vt:lpstr>                                          CHAPTER-5                                SUMMARY AND CONCLUSION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CLOUD SECURE STORAGE MECHANISM BASED ON DATA DISPERSION AND ENCRYPTION</dc:title>
  <dc:creator>fayaz shaik</dc:creator>
  <cp:lastModifiedBy>Jaswanth Sai</cp:lastModifiedBy>
  <cp:revision>22</cp:revision>
  <dcterms:created xsi:type="dcterms:W3CDTF">2022-03-21T04:06:46Z</dcterms:created>
  <dcterms:modified xsi:type="dcterms:W3CDTF">2022-06-15T04:17:37Z</dcterms:modified>
</cp:coreProperties>
</file>