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58" r:id="rId5"/>
    <p:sldId id="259" r:id="rId6"/>
    <p:sldId id="260" r:id="rId7"/>
    <p:sldId id="267" r:id="rId8"/>
    <p:sldId id="261" r:id="rId9"/>
    <p:sldId id="262" r:id="rId10"/>
    <p:sldId id="263" r:id="rId11"/>
    <p:sldId id="264"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11/24/2017</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11/24/2017</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11/24/2017</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11/24/2017</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11/24/2017</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11/24/2017</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11/24/2017</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057400"/>
            <a:ext cx="8305800" cy="1828800"/>
          </a:xfrm>
        </p:spPr>
        <p:txBody>
          <a:bodyPr>
            <a:normAutofit fontScale="90000"/>
          </a:bodyPr>
          <a:lstStyle/>
          <a:p>
            <a:pPr algn="ctr"/>
            <a:r>
              <a:rPr lang="en-US" b="1" dirty="0" smtClean="0"/>
              <a:t>A Lightweight Secure Data Sharing Scheme for </a:t>
            </a:r>
            <a:r>
              <a:rPr lang="en-US" b="1" dirty="0" smtClean="0"/>
              <a:t>Mobile Cloud </a:t>
            </a:r>
            <a:r>
              <a:rPr lang="en-US" b="1" dirty="0" smtClean="0"/>
              <a:t>Computing</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US" dirty="0"/>
          </a:p>
        </p:txBody>
      </p:sp>
      <p:sp>
        <p:nvSpPr>
          <p:cNvPr id="3" name="Content Placeholder 2"/>
          <p:cNvSpPr>
            <a:spLocks noGrp="1"/>
          </p:cNvSpPr>
          <p:nvPr>
            <p:ph sz="quarter" idx="1"/>
          </p:nvPr>
        </p:nvSpPr>
        <p:spPr/>
        <p:txBody>
          <a:bodyPr/>
          <a:lstStyle/>
          <a:p>
            <a:pPr lvl="0"/>
            <a:r>
              <a:rPr lang="en-GB" dirty="0" smtClean="0"/>
              <a:t>System			: 	Pentium Dual Core.</a:t>
            </a:r>
            <a:endParaRPr lang="en-US" dirty="0" smtClean="0"/>
          </a:p>
          <a:p>
            <a:pPr lvl="0"/>
            <a:r>
              <a:rPr lang="en-GB" dirty="0" smtClean="0"/>
              <a:t>Hard Disk 		: 	120 GB.</a:t>
            </a:r>
            <a:endParaRPr lang="en-US" dirty="0" smtClean="0"/>
          </a:p>
          <a:p>
            <a:pPr lvl="0"/>
            <a:r>
              <a:rPr lang="en-GB" dirty="0" smtClean="0"/>
              <a:t>Monitor			: 	15’’ LED</a:t>
            </a:r>
            <a:endParaRPr lang="en-US" dirty="0" smtClean="0"/>
          </a:p>
          <a:p>
            <a:pPr lvl="0"/>
            <a:r>
              <a:rPr lang="en-GB" dirty="0" smtClean="0"/>
              <a:t>Input Devices		: 	Keyboard, Mouse</a:t>
            </a:r>
            <a:endParaRPr lang="en-US" dirty="0" smtClean="0"/>
          </a:p>
          <a:p>
            <a:pPr lvl="0"/>
            <a:r>
              <a:rPr lang="en-GB" dirty="0" smtClean="0"/>
              <a:t>Ram			:	1 GB</a:t>
            </a:r>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US" dirty="0"/>
          </a:p>
        </p:txBody>
      </p:sp>
      <p:sp>
        <p:nvSpPr>
          <p:cNvPr id="3" name="Content Placeholder 2"/>
          <p:cNvSpPr>
            <a:spLocks noGrp="1"/>
          </p:cNvSpPr>
          <p:nvPr>
            <p:ph sz="quarter" idx="1"/>
          </p:nvPr>
        </p:nvSpPr>
        <p:spPr/>
        <p:txBody>
          <a:bodyPr/>
          <a:lstStyle/>
          <a:p>
            <a:pPr lvl="0"/>
            <a:r>
              <a:rPr lang="en-US" dirty="0" smtClean="0"/>
              <a:t>Operating system 	: 	Windows 7.</a:t>
            </a:r>
          </a:p>
          <a:p>
            <a:pPr lvl="0"/>
            <a:r>
              <a:rPr lang="en-US" dirty="0" smtClean="0"/>
              <a:t>Coding Language</a:t>
            </a:r>
            <a:r>
              <a:rPr lang="en-US" smtClean="0"/>
              <a:t>	:</a:t>
            </a:r>
            <a:r>
              <a:rPr lang="en-US" dirty="0" smtClean="0"/>
              <a:t>	JAVA/J2EE</a:t>
            </a:r>
          </a:p>
          <a:p>
            <a:pPr lvl="0"/>
            <a:r>
              <a:rPr lang="en-US" dirty="0" smtClean="0"/>
              <a:t>Tool				:	</a:t>
            </a:r>
            <a:r>
              <a:rPr lang="en-US" dirty="0" err="1" smtClean="0"/>
              <a:t>Netbeans</a:t>
            </a:r>
            <a:r>
              <a:rPr lang="en-US" dirty="0" smtClean="0"/>
              <a:t> 7.2.1</a:t>
            </a:r>
          </a:p>
          <a:p>
            <a:pPr lvl="0"/>
            <a:r>
              <a:rPr lang="en-US" dirty="0" smtClean="0"/>
              <a:t>Database			:	MYSQL</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sz="quarter" idx="1"/>
          </p:nvPr>
        </p:nvSpPr>
        <p:spPr/>
        <p:txBody>
          <a:bodyPr>
            <a:normAutofit/>
          </a:bodyPr>
          <a:lstStyle/>
          <a:p>
            <a:pPr algn="just">
              <a:lnSpc>
                <a:spcPct val="150000"/>
              </a:lnSpc>
            </a:pPr>
            <a:r>
              <a:rPr lang="en-US" sz="2000" dirty="0" err="1" smtClean="0">
                <a:latin typeface="Times New Roman" pitchFamily="18" charset="0"/>
                <a:cs typeface="Times New Roman" pitchFamily="18" charset="0"/>
              </a:rPr>
              <a:t>Ruixuan</a:t>
            </a:r>
            <a:r>
              <a:rPr lang="en-US" sz="2000" dirty="0" smtClean="0">
                <a:latin typeface="Times New Roman" pitchFamily="18" charset="0"/>
                <a:cs typeface="Times New Roman" pitchFamily="18" charset="0"/>
              </a:rPr>
              <a:t> Li, </a:t>
            </a:r>
            <a:r>
              <a:rPr lang="en-US" sz="2000" i="1" dirty="0" smtClean="0">
                <a:latin typeface="Times New Roman" pitchFamily="18" charset="0"/>
                <a:cs typeface="Times New Roman" pitchFamily="18" charset="0"/>
              </a:rPr>
              <a:t>Member</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IEEE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ChenglinShen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Heng</a:t>
            </a:r>
            <a:r>
              <a:rPr lang="en-US" sz="2000" dirty="0" smtClean="0">
                <a:latin typeface="Times New Roman" pitchFamily="18" charset="0"/>
                <a:cs typeface="Times New Roman" pitchFamily="18" charset="0"/>
              </a:rPr>
              <a:t> He, </a:t>
            </a:r>
            <a:r>
              <a:rPr lang="en-US" sz="2000" dirty="0" err="1" smtClean="0">
                <a:latin typeface="Times New Roman" pitchFamily="18" charset="0"/>
                <a:cs typeface="Times New Roman" pitchFamily="18" charset="0"/>
              </a:rPr>
              <a:t>ZhiyongXu</a:t>
            </a:r>
            <a:r>
              <a:rPr lang="en-US" sz="2000" dirty="0" smtClean="0">
                <a:latin typeface="Times New Roman" pitchFamily="18" charset="0"/>
                <a:cs typeface="Times New Roman" pitchFamily="18" charset="0"/>
              </a:rPr>
              <a:t>, and Cheng-</a:t>
            </a:r>
            <a:r>
              <a:rPr lang="en-US" sz="2000" dirty="0" err="1" smtClean="0">
                <a:latin typeface="Times New Roman" pitchFamily="18" charset="0"/>
                <a:cs typeface="Times New Roman" pitchFamily="18" charset="0"/>
              </a:rPr>
              <a:t>ZhongXu</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Member</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IEEE, </a:t>
            </a:r>
            <a:r>
              <a:rPr lang="en-US" sz="2000" dirty="0" smtClean="0">
                <a:latin typeface="Times New Roman" pitchFamily="18" charset="0"/>
                <a:cs typeface="Times New Roman" pitchFamily="18" charset="0"/>
              </a:rPr>
              <a:t>“A Lightweight Secure Data Sharing Scheme for Mobile Cloud Computing”, </a:t>
            </a:r>
            <a:r>
              <a:rPr lang="en-US" sz="2000" b="1" dirty="0" smtClean="0">
                <a:latin typeface="Times New Roman" pitchFamily="18" charset="0"/>
                <a:cs typeface="Times New Roman" pitchFamily="18" charset="0"/>
              </a:rPr>
              <a:t>IEEE Transactions on Cloud Computing, 2017.</a:t>
            </a:r>
            <a:endParaRPr lang="en-US" sz="2000" dirty="0" smtClean="0">
              <a:latin typeface="Times New Roman" pitchFamily="18" charset="0"/>
              <a:cs typeface="Times New Roman" pitchFamily="18" charset="0"/>
            </a:endParaRP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Times New Roman" pitchFamily="18" charset="0"/>
                <a:cs typeface="Times New Roman" pitchFamily="18" charset="0"/>
              </a:rPr>
              <a:t>With the popularity of cloud computing, mobile devices can store/retrieve personal data from anywhere at any time. Consequently, the data security problem in mobile cloud becomes more and more severe and prevents further development of mobile cloud.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There </a:t>
            </a:r>
            <a:r>
              <a:rPr lang="en-US" sz="2000" dirty="0" smtClean="0">
                <a:latin typeface="Times New Roman" pitchFamily="18" charset="0"/>
                <a:cs typeface="Times New Roman" pitchFamily="18" charset="0"/>
              </a:rPr>
              <a:t>are substantial studies that have been conducted to improve the cloud security. However, most of them are not applicable for mobile cloud since mobile devices only have limited computing resources and power. Solutions with low computational overhead are in great need for mobile cloud applications. </a:t>
            </a:r>
            <a:endParaRPr lang="en-US" sz="2000" dirty="0" smtClean="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a:xfrm>
            <a:off x="612648" y="1600200"/>
            <a:ext cx="8153400" cy="5029200"/>
          </a:xfrm>
        </p:spPr>
        <p:txBody>
          <a:bodyPr>
            <a:normAutofit fontScale="92500" lnSpcReduction="20000"/>
          </a:bodyPr>
          <a:lstStyle/>
          <a:p>
            <a:pPr algn="just">
              <a:lnSpc>
                <a:spcPct val="150000"/>
              </a:lnSpc>
            </a:pPr>
            <a:r>
              <a:rPr lang="en-US" sz="2000" dirty="0" smtClean="0">
                <a:latin typeface="Times New Roman" pitchFamily="18" charset="0"/>
                <a:cs typeface="Times New Roman" pitchFamily="18" charset="0"/>
              </a:rPr>
              <a:t>In this paper, we propose a lightweight data sharing scheme (LDSS) for mobile cloud computing. It adopts CP-ABE, an access control technology used in normal cloud environment, but changes the structure of access control tree to make it suitable for mobile cloud environments. </a:t>
            </a:r>
          </a:p>
          <a:p>
            <a:pPr algn="just">
              <a:lnSpc>
                <a:spcPct val="150000"/>
              </a:lnSpc>
            </a:pPr>
            <a:r>
              <a:rPr lang="en-US" sz="2000" dirty="0" smtClean="0">
                <a:latin typeface="Times New Roman" pitchFamily="18" charset="0"/>
                <a:cs typeface="Times New Roman" pitchFamily="18" charset="0"/>
              </a:rPr>
              <a:t>LDSS moves a large portion of the computational intensive access control tree transformation in CP-ABE from mobile devices to external proxy servers. Furthermore, to reduce the user revocation cost, it introduces attribute description fields to implement lazy-revocation, which is a thorny issue in program based CP-ABE systems. </a:t>
            </a:r>
          </a:p>
          <a:p>
            <a:pPr algn="just">
              <a:lnSpc>
                <a:spcPct val="150000"/>
              </a:lnSpc>
            </a:pPr>
            <a:r>
              <a:rPr lang="en-US" sz="2000" dirty="0" smtClean="0">
                <a:latin typeface="Times New Roman" pitchFamily="18" charset="0"/>
                <a:cs typeface="Times New Roman" pitchFamily="18" charset="0"/>
              </a:rPr>
              <a:t>The experimental results show that LDSS can effectively reduce the overhead on the mobile device side when users are sharing data in mobile cloud environments.</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sz="quarter" idx="1"/>
          </p:nvPr>
        </p:nvSpPr>
        <p:spPr/>
        <p:txBody>
          <a:bodyPr>
            <a:noAutofit/>
          </a:bodyPr>
          <a:lstStyle/>
          <a:p>
            <a:pPr lvl="0" algn="just">
              <a:lnSpc>
                <a:spcPct val="150000"/>
              </a:lnSpc>
            </a:pPr>
            <a:r>
              <a:rPr lang="en-US" sz="2000" dirty="0" smtClean="0">
                <a:latin typeface="Times New Roman" pitchFamily="18" charset="0"/>
                <a:cs typeface="Times New Roman" pitchFamily="18" charset="0"/>
              </a:rPr>
              <a:t>In general, we can divide these approaches into four categories: simple </a:t>
            </a:r>
            <a:r>
              <a:rPr lang="en-US" sz="2000" dirty="0" err="1" smtClean="0">
                <a:latin typeface="Times New Roman" pitchFamily="18" charset="0"/>
                <a:cs typeface="Times New Roman" pitchFamily="18" charset="0"/>
              </a:rPr>
              <a:t>ciphertext</a:t>
            </a:r>
            <a:r>
              <a:rPr lang="en-US" sz="2000" dirty="0" smtClean="0">
                <a:latin typeface="Times New Roman" pitchFamily="18" charset="0"/>
                <a:cs typeface="Times New Roman" pitchFamily="18" charset="0"/>
              </a:rPr>
              <a:t> access control, hierarchical access control, access control based on fully </a:t>
            </a:r>
            <a:r>
              <a:rPr lang="en-US" sz="2000" dirty="0" err="1" smtClean="0">
                <a:latin typeface="Times New Roman" pitchFamily="18" charset="0"/>
                <a:cs typeface="Times New Roman" pitchFamily="18" charset="0"/>
              </a:rPr>
              <a:t>homomorphic</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encryption and </a:t>
            </a:r>
            <a:r>
              <a:rPr lang="en-US" sz="2000" dirty="0" smtClean="0">
                <a:latin typeface="Times New Roman" pitchFamily="18" charset="0"/>
                <a:cs typeface="Times New Roman" pitchFamily="18" charset="0"/>
              </a:rPr>
              <a:t>access control based on attribute-based encryption (ABE). All these proposals are designed for non-mobile cloud environment</a:t>
            </a:r>
          </a:p>
          <a:p>
            <a:pPr lvl="0" algn="just">
              <a:lnSpc>
                <a:spcPct val="150000"/>
              </a:lnSpc>
            </a:pPr>
            <a:r>
              <a:rPr lang="en-US" sz="2000" dirty="0" err="1" smtClean="0">
                <a:latin typeface="Times New Roman" pitchFamily="18" charset="0"/>
                <a:cs typeface="Times New Roman" pitchFamily="18" charset="0"/>
              </a:rPr>
              <a:t>Tysowski</a:t>
            </a:r>
            <a:r>
              <a:rPr lang="en-US" sz="2000" dirty="0" smtClean="0">
                <a:latin typeface="Times New Roman" pitchFamily="18" charset="0"/>
                <a:cs typeface="Times New Roman" pitchFamily="18" charset="0"/>
              </a:rPr>
              <a:t> et al. considered a specific cloud computing environment where data are accessed by resource-constrained mobile devices, and proposed novel modifications to ABE, which assigned the higher computational overhead of cryptographic operations to the cloud provider and lowered the total communication cost for the mobile user.</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EXISTING SYSTEM</a:t>
            </a:r>
            <a:endParaRPr lang="en-US" dirty="0"/>
          </a:p>
        </p:txBody>
      </p:sp>
      <p:sp>
        <p:nvSpPr>
          <p:cNvPr id="3" name="Content Placeholder 2"/>
          <p:cNvSpPr>
            <a:spLocks noGrp="1"/>
          </p:cNvSpPr>
          <p:nvPr>
            <p:ph sz="quarter" idx="1"/>
          </p:nvPr>
        </p:nvSpPr>
        <p:spPr>
          <a:xfrm>
            <a:off x="612648" y="1600200"/>
            <a:ext cx="8153400" cy="5029200"/>
          </a:xfrm>
        </p:spPr>
        <p:txBody>
          <a:bodyPr>
            <a:normAutofit fontScale="92500" lnSpcReduction="10000"/>
          </a:bodyPr>
          <a:lstStyle/>
          <a:p>
            <a:pPr lvl="0" algn="just">
              <a:lnSpc>
                <a:spcPct val="150000"/>
              </a:lnSpc>
            </a:pPr>
            <a:r>
              <a:rPr lang="en-US" sz="2000" dirty="0" smtClean="0">
                <a:latin typeface="Times New Roman" pitchFamily="18" charset="0"/>
                <a:cs typeface="Times New Roman" pitchFamily="18" charset="0"/>
              </a:rPr>
              <a:t>Data privacy of the personal sensitive data is a big concern for many data owners.</a:t>
            </a:r>
          </a:p>
          <a:p>
            <a:pPr lvl="0" algn="just">
              <a:lnSpc>
                <a:spcPct val="150000"/>
              </a:lnSpc>
            </a:pPr>
            <a:r>
              <a:rPr lang="en-US" sz="2000" dirty="0" smtClean="0">
                <a:latin typeface="Times New Roman" pitchFamily="18" charset="0"/>
                <a:cs typeface="Times New Roman" pitchFamily="18" charset="0"/>
              </a:rPr>
              <a:t>The state-of-the-art privilege management/access control mechanisms provided by the CSP are either not sufficient or not very convenient.</a:t>
            </a:r>
          </a:p>
          <a:p>
            <a:pPr lvl="0" algn="just">
              <a:lnSpc>
                <a:spcPct val="150000"/>
              </a:lnSpc>
            </a:pPr>
            <a:r>
              <a:rPr lang="en-US" sz="2000" dirty="0" smtClean="0">
                <a:latin typeface="Times New Roman" pitchFamily="18" charset="0"/>
                <a:cs typeface="Times New Roman" pitchFamily="18" charset="0"/>
              </a:rPr>
              <a:t>They cannot meet all the requirements of data owners.</a:t>
            </a:r>
          </a:p>
          <a:p>
            <a:pPr lvl="0" algn="just">
              <a:lnSpc>
                <a:spcPct val="150000"/>
              </a:lnSpc>
            </a:pPr>
            <a:r>
              <a:rPr lang="en-US" sz="2000" dirty="0" smtClean="0">
                <a:latin typeface="Times New Roman" pitchFamily="18" charset="0"/>
                <a:cs typeface="Times New Roman" pitchFamily="18" charset="0"/>
              </a:rPr>
              <a:t>They consume large amount of storage and computation resources, which are not available for mobile devices</a:t>
            </a:r>
          </a:p>
          <a:p>
            <a:pPr lvl="0" algn="just">
              <a:lnSpc>
                <a:spcPct val="150000"/>
              </a:lnSpc>
            </a:pPr>
            <a:r>
              <a:rPr lang="en-US" sz="2000" dirty="0" smtClean="0">
                <a:latin typeface="Times New Roman" pitchFamily="18" charset="0"/>
                <a:cs typeface="Times New Roman" pitchFamily="18" charset="0"/>
              </a:rPr>
              <a:t>Current solutions don’t solve the user privilege change problem very well. Such an operation could result in very high revocation cost. This is not applicable for mobile devices as well. Clearly, there is no proper solution which can effectively solve the secure data sharing problem in mobile cloud.</a:t>
            </a:r>
            <a:endParaRPr lang="en-US"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sz="quarter" idx="1"/>
          </p:nvPr>
        </p:nvSpPr>
        <p:spPr/>
        <p:txBody>
          <a:bodyPr>
            <a:normAutofit/>
          </a:bodyPr>
          <a:lstStyle/>
          <a:p>
            <a:pPr lvl="0" algn="just">
              <a:lnSpc>
                <a:spcPct val="150000"/>
              </a:lnSpc>
            </a:pPr>
            <a:r>
              <a:rPr lang="en-US" sz="2000" dirty="0" smtClean="0">
                <a:latin typeface="Times New Roman" pitchFamily="18" charset="0"/>
                <a:cs typeface="Times New Roman" pitchFamily="18" charset="0"/>
              </a:rPr>
              <a:t>We propose a Lightweight Data Sharing Scheme (LDSS) for mobile cloud computing environment. </a:t>
            </a:r>
          </a:p>
          <a:p>
            <a:pPr lvl="0" algn="just">
              <a:lnSpc>
                <a:spcPct val="150000"/>
              </a:lnSpc>
            </a:pPr>
            <a:r>
              <a:rPr lang="en-US" sz="2000" dirty="0" smtClean="0">
                <a:latin typeface="Times New Roman" pitchFamily="18" charset="0"/>
                <a:cs typeface="Times New Roman" pitchFamily="18" charset="0"/>
              </a:rPr>
              <a:t>The main contributions of LDSS are as follows: </a:t>
            </a:r>
          </a:p>
          <a:p>
            <a:pPr lvl="0" algn="just">
              <a:lnSpc>
                <a:spcPct val="150000"/>
              </a:lnSpc>
            </a:pPr>
            <a:r>
              <a:rPr lang="en-US" sz="2000" dirty="0" smtClean="0">
                <a:latin typeface="Times New Roman" pitchFamily="18" charset="0"/>
                <a:cs typeface="Times New Roman" pitchFamily="18" charset="0"/>
              </a:rPr>
              <a:t>We design an algorithm called LDSS-CP-ABE based on Attribute-Based Encryption (ABE) method to offer efficient access control over </a:t>
            </a:r>
            <a:r>
              <a:rPr lang="en-US" sz="2000" dirty="0" err="1" smtClean="0">
                <a:latin typeface="Times New Roman" pitchFamily="18" charset="0"/>
                <a:cs typeface="Times New Roman" pitchFamily="18" charset="0"/>
              </a:rPr>
              <a:t>ciphertext</a:t>
            </a: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lvl="0" algn="just">
              <a:lnSpc>
                <a:spcPct val="150000"/>
              </a:lnSpc>
            </a:pPr>
            <a:r>
              <a:rPr lang="en-US" sz="2000" dirty="0" smtClean="0">
                <a:latin typeface="Times New Roman" pitchFamily="18" charset="0"/>
                <a:cs typeface="Times New Roman" pitchFamily="18" charset="0"/>
              </a:rPr>
              <a:t>We use proxy servers for encryption and decryption operations. In our approach, computational intensive operations in ABE are conducted on proxy servers, which greatly reduce the computational overhead on client side mobile devices.</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a:xfrm>
            <a:off x="533400" y="1524000"/>
            <a:ext cx="8153400" cy="4495800"/>
          </a:xfrm>
        </p:spPr>
        <p:txBody>
          <a:bodyPr>
            <a:noAutofit/>
          </a:bodyPr>
          <a:lstStyle/>
          <a:p>
            <a:pPr lvl="0" algn="just">
              <a:lnSpc>
                <a:spcPct val="150000"/>
              </a:lnSpc>
            </a:pPr>
            <a:r>
              <a:rPr lang="en-US" sz="2000" dirty="0" smtClean="0">
                <a:latin typeface="Times New Roman" pitchFamily="18" charset="0"/>
                <a:cs typeface="Times New Roman" pitchFamily="18" charset="0"/>
              </a:rPr>
              <a:t>Meanwhile</a:t>
            </a:r>
            <a:r>
              <a:rPr lang="en-US" sz="2000" dirty="0" smtClean="0">
                <a:latin typeface="Times New Roman" pitchFamily="18" charset="0"/>
                <a:cs typeface="Times New Roman" pitchFamily="18" charset="0"/>
              </a:rPr>
              <a:t>, in LDSS-CP-ABE, in order to maintain data privacy, a version attribute is also added to the access structure. The decryption key format is modified so that it can be sent to the proxy servers in a secure way. </a:t>
            </a:r>
          </a:p>
          <a:p>
            <a:pPr lvl="0" algn="just">
              <a:lnSpc>
                <a:spcPct val="150000"/>
              </a:lnSpc>
            </a:pPr>
            <a:r>
              <a:rPr lang="en-US" sz="2000" dirty="0" smtClean="0">
                <a:latin typeface="Times New Roman" pitchFamily="18" charset="0"/>
                <a:cs typeface="Times New Roman" pitchFamily="18" charset="0"/>
              </a:rPr>
              <a:t>We introduce lazy re-encryption and description field of attributes to reduce the revocation overhead when dealing with the user revocation problem. </a:t>
            </a:r>
          </a:p>
          <a:p>
            <a:pPr lvl="0" algn="just">
              <a:lnSpc>
                <a:spcPct val="150000"/>
              </a:lnSpc>
            </a:pPr>
            <a:r>
              <a:rPr lang="en-US" sz="2000" dirty="0" smtClean="0">
                <a:latin typeface="Times New Roman" pitchFamily="18" charset="0"/>
                <a:cs typeface="Times New Roman" pitchFamily="18" charset="0"/>
              </a:rPr>
              <a:t>Finally, we implement a data sharing prototype framework based on LDSS. </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PROPOSED SYSTEM</a:t>
            </a:r>
            <a:endParaRPr lang="en-US" dirty="0"/>
          </a:p>
        </p:txBody>
      </p:sp>
      <p:sp>
        <p:nvSpPr>
          <p:cNvPr id="3" name="Content Placeholder 2"/>
          <p:cNvSpPr>
            <a:spLocks noGrp="1"/>
          </p:cNvSpPr>
          <p:nvPr>
            <p:ph sz="quarter" idx="1"/>
          </p:nvPr>
        </p:nvSpPr>
        <p:spPr>
          <a:xfrm>
            <a:off x="609600" y="1447800"/>
            <a:ext cx="8153400" cy="4495800"/>
          </a:xfrm>
        </p:spPr>
        <p:txBody>
          <a:bodyPr>
            <a:noAutofit/>
          </a:bodyPr>
          <a:lstStyle/>
          <a:p>
            <a:pPr lvl="0" algn="just">
              <a:lnSpc>
                <a:spcPct val="150000"/>
              </a:lnSpc>
            </a:pPr>
            <a:r>
              <a:rPr lang="en-US" sz="2000" dirty="0" smtClean="0">
                <a:latin typeface="Times New Roman" pitchFamily="18" charset="0"/>
                <a:cs typeface="Times New Roman" pitchFamily="18" charset="0"/>
              </a:rPr>
              <a:t>The experiments show that LDSS can greatly reduce the overhead on the client side, which only introduces a minimal additional cost on the server side. </a:t>
            </a:r>
          </a:p>
          <a:p>
            <a:pPr lvl="0" algn="just">
              <a:lnSpc>
                <a:spcPct val="150000"/>
              </a:lnSpc>
            </a:pPr>
            <a:r>
              <a:rPr lang="en-US" sz="2000" dirty="0" smtClean="0">
                <a:latin typeface="Times New Roman" pitchFamily="18" charset="0"/>
                <a:cs typeface="Times New Roman" pitchFamily="18" charset="0"/>
              </a:rPr>
              <a:t>Such an approach is beneficial to implement a realistic data sharing security scheme on mobile devices. </a:t>
            </a:r>
          </a:p>
          <a:p>
            <a:pPr lvl="0" algn="just">
              <a:lnSpc>
                <a:spcPct val="150000"/>
              </a:lnSpc>
            </a:pPr>
            <a:r>
              <a:rPr lang="en-US" sz="2000" dirty="0" smtClean="0">
                <a:latin typeface="Times New Roman" pitchFamily="18" charset="0"/>
                <a:cs typeface="Times New Roman" pitchFamily="18" charset="0"/>
              </a:rPr>
              <a:t>The results also show that LDSS has better performance compared to the existing ABE based access control schemes over </a:t>
            </a:r>
            <a:r>
              <a:rPr lang="en-US" sz="2000" dirty="0" err="1" smtClean="0">
                <a:latin typeface="Times New Roman" pitchFamily="18" charset="0"/>
                <a:cs typeface="Times New Roman" pitchFamily="18" charset="0"/>
              </a:rPr>
              <a:t>ciphertext</a:t>
            </a:r>
            <a:r>
              <a:rPr lang="en-US" sz="2000" dirty="0" smtClean="0">
                <a:latin typeface="Times New Roman" pitchFamily="18" charset="0"/>
                <a:cs typeface="Times New Roman" pitchFamily="18" charset="0"/>
              </a:rPr>
              <a:t>.</a:t>
            </a:r>
          </a:p>
          <a:p>
            <a:pPr lvl="0" algn="just">
              <a:lnSpc>
                <a:spcPct val="150000"/>
              </a:lnSpc>
            </a:pPr>
            <a:r>
              <a:rPr lang="en-US" sz="2000" dirty="0" smtClean="0">
                <a:latin typeface="Times New Roman" pitchFamily="18" charset="0"/>
                <a:cs typeface="Times New Roman" pitchFamily="18" charset="0"/>
              </a:rPr>
              <a:t>Multiple revocation operations are merged into one, reducing the overall overhead</a:t>
            </a:r>
          </a:p>
          <a:p>
            <a:pPr lvl="0" algn="just">
              <a:lnSpc>
                <a:spcPct val="150000"/>
              </a:lnSpc>
            </a:pPr>
            <a:r>
              <a:rPr lang="en-US" sz="2000" dirty="0" smtClean="0">
                <a:latin typeface="Times New Roman" pitchFamily="18" charset="0"/>
                <a:cs typeface="Times New Roman" pitchFamily="18" charset="0"/>
              </a:rPr>
              <a:t>In LDSS, the storage overhead needed for access control is very small compared to data files.</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4" name="Content Placeholder 3" descr="C:\Users\admin\Desktop\A Lightweight Secure Data Sharing Scheme for Mobile Cloud Computing.png"/>
          <p:cNvPicPr>
            <a:picLocks noGrp="1"/>
          </p:cNvPicPr>
          <p:nvPr>
            <p:ph sz="quarter" idx="1"/>
          </p:nvPr>
        </p:nvPicPr>
        <p:blipFill>
          <a:blip r:embed="rId2"/>
          <a:srcRect/>
          <a:stretch>
            <a:fillRect/>
          </a:stretch>
        </p:blipFill>
        <p:spPr bwMode="auto">
          <a:xfrm>
            <a:off x="1482793" y="1600200"/>
            <a:ext cx="6413364" cy="44958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10</TotalTime>
  <Words>767</Words>
  <Application>Microsoft Office PowerPoint</Application>
  <PresentationFormat>On-screen Show (4:3)</PresentationFormat>
  <Paragraphs>46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Median</vt:lpstr>
      <vt:lpstr>A Lightweight Secure Data Sharing Scheme for Mobile Cloud Computing</vt:lpstr>
      <vt:lpstr>ABSTRACT</vt:lpstr>
      <vt:lpstr>CONT..</vt:lpstr>
      <vt:lpstr>EXISTING SYSTEM</vt:lpstr>
      <vt:lpstr>DISADVANTAGES OF EXISTING SYSTEM</vt:lpstr>
      <vt:lpstr>PROPOSED SYSTEM</vt:lpstr>
      <vt:lpstr>CONT..</vt:lpstr>
      <vt:lpstr>ADVANTAGES OF PROPOSED SYSTEM</vt:lpstr>
      <vt:lpstr>SYSTEM ARCHITECTURE</vt:lpstr>
      <vt:lpstr>HARDWARE REQUIREMENTS</vt:lpstr>
      <vt:lpstr>SOFTWARE REQUIREMENTS</vt:lpstr>
      <vt:lpstr>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frontoffice</cp:lastModifiedBy>
  <cp:revision>4</cp:revision>
  <dcterms:created xsi:type="dcterms:W3CDTF">2006-08-16T00:00:00Z</dcterms:created>
  <dcterms:modified xsi:type="dcterms:W3CDTF">2017-11-24T06:59:21Z</dcterms:modified>
</cp:coreProperties>
</file>