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9" r:id="rId3"/>
    <p:sldId id="270" r:id="rId4"/>
    <p:sldId id="271" r:id="rId5"/>
    <p:sldId id="281" r:id="rId6"/>
    <p:sldId id="282" r:id="rId7"/>
    <p:sldId id="277" r:id="rId8"/>
    <p:sldId id="278" r:id="rId9"/>
    <p:sldId id="279" r:id="rId10"/>
    <p:sldId id="273" r:id="rId11"/>
    <p:sldId id="275" r:id="rId12"/>
    <p:sldId id="268" r:id="rId13"/>
    <p:sldId id="272" r:id="rId14"/>
    <p:sldId id="276" r:id="rId15"/>
    <p:sldId id="280"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wanth Reddy" userId="3aa807e0ec0df6b0" providerId="LiveId" clId="{7ECB51E8-CD36-4D55-9EBD-4227A4601E69}"/>
    <pc:docChg chg="delSld">
      <pc:chgData name="Jaswanth Reddy" userId="3aa807e0ec0df6b0" providerId="LiveId" clId="{7ECB51E8-CD36-4D55-9EBD-4227A4601E69}" dt="2025-08-11T14:34:05.552" v="0" actId="47"/>
      <pc:docMkLst>
        <pc:docMk/>
      </pc:docMkLst>
      <pc:sldChg chg="del">
        <pc:chgData name="Jaswanth Reddy" userId="3aa807e0ec0df6b0" providerId="LiveId" clId="{7ECB51E8-CD36-4D55-9EBD-4227A4601E69}" dt="2025-08-11T14:34:05.552" v="0" actId="47"/>
        <pc:sldMkLst>
          <pc:docMk/>
          <pc:sldMk cId="2658158041"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78557-85A5-4B7B-99EB-EAB867AEA6AA}" type="datetimeFigureOut">
              <a:rPr lang="en-US" smtClean="0"/>
              <a:t>8/12/2025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10268-2FE6-47BB-9C00-D1747E6BB2A6}" type="slidenum">
              <a:rPr lang="en-US" smtClean="0"/>
              <a:t>‹#›</a:t>
            </a:fld>
            <a:endParaRPr lang="en-US"/>
          </a:p>
        </p:txBody>
      </p:sp>
    </p:spTree>
    <p:extLst>
      <p:ext uri="{BB962C8B-B14F-4D97-AF65-F5344CB8AC3E}">
        <p14:creationId xmlns:p14="http://schemas.microsoft.com/office/powerpoint/2010/main" val="415428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710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A351-370B-1A52-995E-A68DF4E0B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BF6C54-0592-F3D0-B35F-B2F1F8FB6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39DA33-8DFC-4D0A-48DE-EAA21331AA79}"/>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AE1214B3-A079-DE7D-3FDB-5631E629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2B61D-A14E-4CCB-625A-A16F42FD261E}"/>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80257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ED3E-CBEA-33DA-51E5-35132CDA6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CFB2BB-2F03-E8FB-0F06-93EB8F2C12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E0D6C-568F-24EB-6784-292F52B8C642}"/>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09CA1042-519D-FFA8-8A66-53B451151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3A650-332D-431A-4457-F240695E3774}"/>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45021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3CBAB-E78E-A599-A9A9-9AF969E90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741CB-446E-9B3E-FD47-5358380DD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5460A-7AB2-BE80-E848-E3941C5CE2C4}"/>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47BE3A5C-C5E5-9A34-809A-9D2981958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B2D23-4F37-5067-DA68-E730DB69B067}"/>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42966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4CE0-2C16-7D52-F3D9-4AF3AB3A7A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6A99E-BF1E-41EB-96C8-1F5F4F757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335D9-0469-C558-BCE8-F50E3C48FC89}"/>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E1AA5F38-41F6-6E1E-8290-38121A77E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05FE8-2FF8-8E6C-77CF-94DDD81E8388}"/>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34878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7DA0-E6A2-9507-6BEA-1FBE047D4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2D9D9-055D-18B8-C1A7-35E2042FB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3F64D3-8F41-51D4-9FC8-E1663FEB037C}"/>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0571E046-9146-D674-DB68-45C4A20CE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83881-242C-D7A0-1936-E92F06219A60}"/>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205699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F5DE-D401-2A4E-8D39-4C47498A6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191E5-9B07-E2D3-6835-C9E22582F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4AA99A-294C-2EE2-698E-2DA1E0F1A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D5FDDE-52EE-56DF-1385-A294828FFE16}"/>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6" name="Footer Placeholder 5">
            <a:extLst>
              <a:ext uri="{FF2B5EF4-FFF2-40B4-BE49-F238E27FC236}">
                <a16:creationId xmlns:a16="http://schemas.microsoft.com/office/drawing/2014/main" id="{6DAF516F-0234-FE8B-4C3D-792068AB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7A2B3-07F5-D5C6-2F2E-7BB644B5FD6E}"/>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46139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94AE-0D5D-192D-6480-6E6D12552F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3ED34E-E245-767F-F637-7DAA988A9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76D84-0926-275A-6800-EEE7226CF1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612C87-7F34-F284-B360-7DBD1A452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C54F38-728F-1739-559B-236E375F5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E89DB-7AE1-F482-69F4-754CD99C2798}"/>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8" name="Footer Placeholder 7">
            <a:extLst>
              <a:ext uri="{FF2B5EF4-FFF2-40B4-BE49-F238E27FC236}">
                <a16:creationId xmlns:a16="http://schemas.microsoft.com/office/drawing/2014/main" id="{AC13AB4B-6676-F1F3-F41E-FFEFEE156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80D500-512A-76C3-A070-D527B70AD924}"/>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15975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BA67-377E-811E-6707-E06B414AF1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793BC-7608-7DB2-A921-F82967B99B5C}"/>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4" name="Footer Placeholder 3">
            <a:extLst>
              <a:ext uri="{FF2B5EF4-FFF2-40B4-BE49-F238E27FC236}">
                <a16:creationId xmlns:a16="http://schemas.microsoft.com/office/drawing/2014/main" id="{21DCDF3A-9134-AE95-0673-4AACCCD60E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988074-ADB3-251B-D0D2-2C02DACA4E15}"/>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5612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530BB-8EF1-FD20-B171-12466BE66BB3}"/>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3" name="Footer Placeholder 2">
            <a:extLst>
              <a:ext uri="{FF2B5EF4-FFF2-40B4-BE49-F238E27FC236}">
                <a16:creationId xmlns:a16="http://schemas.microsoft.com/office/drawing/2014/main" id="{C4D44B2A-65C7-AAE2-80AE-9C663B7C31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2D232A-3E8A-5860-B01B-F62F6A38E799}"/>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2152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C3C-7F76-8F74-26CD-E33B678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895CF9-0439-7B23-BFA7-9C88F360F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65CB76-EBFB-B7E3-0E84-9E9A624BD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82F9C1-37C3-A34E-399F-88C256B556EB}"/>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6" name="Footer Placeholder 5">
            <a:extLst>
              <a:ext uri="{FF2B5EF4-FFF2-40B4-BE49-F238E27FC236}">
                <a16:creationId xmlns:a16="http://schemas.microsoft.com/office/drawing/2014/main" id="{0A099EB7-6F00-3B4B-7251-A43BB5ED6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48277-3F81-3100-B2B2-81AC6064A566}"/>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0500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1287-7DC9-6316-8589-F05A65986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AE88F1-E4C3-EDCB-6F4F-52ABDF6EE4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AF4BCC-7FD7-D1DB-1005-74641ABB1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C1921-3D81-EF2E-5B68-37EDD13A025E}"/>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6" name="Footer Placeholder 5">
            <a:extLst>
              <a:ext uri="{FF2B5EF4-FFF2-40B4-BE49-F238E27FC236}">
                <a16:creationId xmlns:a16="http://schemas.microsoft.com/office/drawing/2014/main" id="{4F712AD8-3197-373E-49E8-6A2660590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A2385-2387-1324-A67B-ED7397EA1569}"/>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267896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E8FD6-2DC1-288C-9DE5-FFB17490F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077BC-FF57-6574-C5EA-D44EEEF3B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B9BF5-673C-5FF6-6D57-EB1E3EC68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B9120D73-7321-BE03-6F57-118FDA37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54C0C4-8256-689A-A9A0-39737EAE0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4C230-3AF1-4D92-8D0D-42B6DF2BA778}" type="slidenum">
              <a:rPr lang="en-US" smtClean="0"/>
              <a:t>‹#›</a:t>
            </a:fld>
            <a:endParaRPr lang="en-US"/>
          </a:p>
        </p:txBody>
      </p:sp>
    </p:spTree>
    <p:extLst>
      <p:ext uri="{BB962C8B-B14F-4D97-AF65-F5344CB8AC3E}">
        <p14:creationId xmlns:p14="http://schemas.microsoft.com/office/powerpoint/2010/main" val="125731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gitalindia.gov.i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ncrb.gov.in/" TargetMode="External"/><Relationship Id="rId5" Type="http://schemas.openxmlformats.org/officeDocument/2006/relationships/hyperlink" Target="https://udiseplus.gov.in/" TargetMode="External"/><Relationship Id="rId4" Type="http://schemas.openxmlformats.org/officeDocument/2006/relationships/hyperlink" Target="https://data.gov.i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PSCS_647_District Integrated Dashboard</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 CSE_137</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Saurabh Sarkar(ECE)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nvGraphicFramePr>
        <p:xfrm>
          <a:off x="553347" y="2721840"/>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None/>
                      </a:pPr>
                      <a:r>
                        <a:rPr lang="en-US" sz="1800" u="none" strike="noStrike" cap="none" dirty="0"/>
                        <a:t>20221CSE0454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Yanamala</a:t>
                      </a:r>
                      <a:r>
                        <a:rPr lang="en-US" sz="1800" u="none" strike="noStrike" cap="none" dirty="0"/>
                        <a:t> Jaswanth Reddy</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20221CSE0506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Amaregouda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20221CSE0447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Purohith Satyanarayana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1800" b="1" dirty="0">
                <a:solidFill>
                  <a:schemeClr val="accent1"/>
                </a:solidFill>
                <a:latin typeface="Cambria" panose="02040503050406030204" pitchFamily="18" charset="0"/>
                <a:ea typeface="Cambria" panose="02040503050406030204" pitchFamily="18" charset="0"/>
                <a:cs typeface="Verdana"/>
                <a:sym typeface="Verdana"/>
              </a:rPr>
              <a:t> : CSE</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Asif Mohammed</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rgbClr val="FF0000"/>
                </a:solidFill>
                <a:latin typeface="Cambria" panose="02040503050406030204" pitchFamily="18" charset="0"/>
                <a:ea typeface="Cambria" panose="02040503050406030204" pitchFamily="18" charset="0"/>
                <a:cs typeface="Verdana"/>
                <a:sym typeface="Verdana"/>
              </a:rPr>
              <a:t>Jayavadivel</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Ravi</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7"/>
          <p:cNvSpPr txBox="1">
            <a:spLocks noGrp="1"/>
          </p:cNvSpPr>
          <p:nvPr>
            <p:ph type="body" idx="1"/>
          </p:nvPr>
        </p:nvSpPr>
        <p:spPr>
          <a:xfrm>
            <a:off x="812800" y="109261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1)Frontend :</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Technologies :</a:t>
            </a:r>
            <a:r>
              <a:rPr lang="en-US" sz="2000" dirty="0">
                <a:latin typeface="Calibri" panose="020F0502020204030204" pitchFamily="34" charset="0"/>
                <a:ea typeface="Calibri" panose="020F0502020204030204" pitchFamily="34" charset="0"/>
                <a:cs typeface="Calibri" panose="020F0502020204030204" pitchFamily="34" charset="0"/>
              </a:rPr>
              <a:t> HTML5, CSS3, JavaScript, React.js</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Purpose :</a:t>
            </a:r>
            <a:r>
              <a:rPr lang="en-US" sz="2000" dirty="0">
                <a:latin typeface="Calibri" panose="020F0502020204030204" pitchFamily="34" charset="0"/>
                <a:ea typeface="Calibri" panose="020F0502020204030204" pitchFamily="34" charset="0"/>
                <a:cs typeface="Calibri" panose="020F0502020204030204" pitchFamily="34" charset="0"/>
              </a:rPr>
              <a:t> Build an interactive and responsive user interface for the dashboard.</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Reason for Choice :</a:t>
            </a:r>
            <a:r>
              <a:rPr lang="en-US" sz="2000" dirty="0">
                <a:latin typeface="Calibri" panose="020F0502020204030204" pitchFamily="34" charset="0"/>
                <a:ea typeface="Calibri" panose="020F0502020204030204" pitchFamily="34" charset="0"/>
                <a:cs typeface="Calibri" panose="020F0502020204030204" pitchFamily="34" charset="0"/>
              </a:rPr>
              <a:t> React.js provides reusable components and fast rendering for dynamic data visualization.</a:t>
            </a: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2)Backend :</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Python (Flask/Django) or Node.js (Express)</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Handle API requests, manage data integration, and perform business logic.</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Flask/Django for quick API development; Node.js for asynchronous handling of multiple data sources.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BF86144F-A094-4E70-7D79-8E151437B74D}"/>
              </a:ext>
            </a:extLst>
          </p:cNvPr>
          <p:cNvSpPr>
            <a:spLocks noGrp="1"/>
          </p:cNvSpPr>
          <p:nvPr>
            <p:ph type="title"/>
          </p:nvPr>
        </p:nvSpPr>
        <p:spPr/>
        <p:txBody>
          <a:bodyPr/>
          <a:lstStyle/>
          <a:p>
            <a:r>
              <a:rPr lang="en-US" dirty="0" err="1"/>
              <a:t>Tecnology</a:t>
            </a:r>
            <a:r>
              <a:rPr lang="en-US" dirty="0"/>
              <a:t> Stack Components :</a:t>
            </a:r>
          </a:p>
        </p:txBody>
      </p:sp>
    </p:spTree>
    <p:extLst>
      <p:ext uri="{BB962C8B-B14F-4D97-AF65-F5344CB8AC3E}">
        <p14:creationId xmlns:p14="http://schemas.microsoft.com/office/powerpoint/2010/main" val="103081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529558-8ECA-18A6-7D7A-9D86269CB9EB}"/>
              </a:ext>
            </a:extLst>
          </p:cNvPr>
          <p:cNvSpPr txBox="1"/>
          <p:nvPr/>
        </p:nvSpPr>
        <p:spPr>
          <a:xfrm>
            <a:off x="668594" y="1189703"/>
            <a:ext cx="11425084" cy="538609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3)Database :</a:t>
            </a:r>
          </a:p>
          <a:p>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MySQL / PostgreSQL</a:t>
            </a:r>
          </a:p>
          <a:p>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Store integrated datasets from multiple government sectors.</a:t>
            </a:r>
          </a:p>
          <a:p>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Relational databases ensure structured data storage and efficient querying.</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4)Data Processing &amp; Analytics :</a:t>
            </a:r>
          </a:p>
          <a:p>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Pandas, NumPy (Python)</a:t>
            </a:r>
          </a:p>
          <a:p>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Clean, preprocess, and analyze data for visualization.</a:t>
            </a:r>
          </a:p>
          <a:p>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Pandas and NumPy are widely used for handling large datasets efficiently.</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5)Data Visualization :</a:t>
            </a:r>
          </a:p>
          <a:p>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Chart.js, D3.js, </a:t>
            </a:r>
            <a:r>
              <a:rPr lang="en-US" sz="2000" dirty="0" err="1">
                <a:latin typeface="Calibri" panose="020F0502020204030204" pitchFamily="34" charset="0"/>
                <a:ea typeface="Calibri" panose="020F0502020204030204" pitchFamily="34" charset="0"/>
                <a:cs typeface="Calibri" panose="020F0502020204030204" pitchFamily="34" charset="0"/>
              </a:rPr>
              <a:t>Plotly</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Display KPIs in charts, graphs, and interactive visuals.</a:t>
            </a:r>
          </a:p>
          <a:p>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These libraries support real-time updates and customizable visuals.</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9886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372961"/>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and Hardware Requirements :</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Verdana" panose="020B0604030504040204" pitchFamily="34" charset="0"/>
                <a:ea typeface="Verdana" panose="020B0604030504040204" pitchFamily="34" charset="0"/>
              </a:rPr>
              <a:t>Software Requirements :</a:t>
            </a:r>
          </a:p>
          <a:p>
            <a:pPr marL="76200" indent="0">
              <a:buNone/>
            </a:pPr>
            <a:endParaRPr lang="en-US" sz="2000" b="1" dirty="0">
              <a:latin typeface="Cambria" panose="02040503050406030204" pitchFamily="18" charset="0"/>
              <a:ea typeface="Cambria" panose="02040503050406030204" pitchFamily="18" charset="0"/>
            </a:endParaRPr>
          </a:p>
          <a:p>
            <a:pPr marL="76200" indent="0">
              <a:buNone/>
            </a:pPr>
            <a:r>
              <a:rPr lang="en-US" sz="2000" b="1" dirty="0">
                <a:latin typeface="Cambria" panose="02040503050406030204" pitchFamily="18" charset="0"/>
                <a:ea typeface="Cambria" panose="02040503050406030204" pitchFamily="18" charset="0"/>
              </a:rPr>
              <a:t> </a:t>
            </a:r>
            <a:r>
              <a:rPr lang="en-US" sz="2000" b="1" dirty="0">
                <a:latin typeface="Calibri" panose="020F0502020204030204" pitchFamily="34" charset="0"/>
                <a:ea typeface="Calibri" panose="020F0502020204030204" pitchFamily="34" charset="0"/>
                <a:cs typeface="Calibri" panose="020F0502020204030204" pitchFamily="34" charset="0"/>
              </a:rPr>
              <a:t>Operating System:</a:t>
            </a:r>
            <a:r>
              <a:rPr lang="en-US" sz="2000" dirty="0">
                <a:latin typeface="Calibri" panose="020F0502020204030204" pitchFamily="34" charset="0"/>
                <a:ea typeface="Calibri" panose="020F0502020204030204" pitchFamily="34" charset="0"/>
                <a:cs typeface="Calibri" panose="020F0502020204030204" pitchFamily="34" charset="0"/>
              </a:rPr>
              <a:t> Windows 10/11 or Linux (Ubuntu)</a:t>
            </a:r>
          </a:p>
          <a:p>
            <a:pPr marL="762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 Programming Language:</a:t>
            </a:r>
            <a:r>
              <a:rPr lang="en-US" sz="2000" dirty="0">
                <a:latin typeface="Calibri" panose="020F0502020204030204" pitchFamily="34" charset="0"/>
                <a:ea typeface="Calibri" panose="020F0502020204030204" pitchFamily="34" charset="0"/>
                <a:cs typeface="Calibri" panose="020F0502020204030204" pitchFamily="34" charset="0"/>
              </a:rPr>
              <a:t> Python 3.9+ (for backend &amp; data processing)</a:t>
            </a:r>
          </a:p>
          <a:p>
            <a:pPr marL="762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 Frameworks &amp; Libraries:</a:t>
            </a:r>
            <a:r>
              <a:rPr lang="en-US" sz="2000" dirty="0">
                <a:latin typeface="Calibri" panose="020F0502020204030204" pitchFamily="34" charset="0"/>
                <a:ea typeface="Calibri" panose="020F0502020204030204" pitchFamily="34" charset="0"/>
                <a:cs typeface="Calibri" panose="020F0502020204030204" pitchFamily="34" charset="0"/>
              </a:rPr>
              <a:t> Flask/Django (backend), Pandas, NumPy, Matplotlib/</a:t>
            </a:r>
            <a:r>
              <a:rPr lang="en-US" sz="2000" dirty="0" err="1">
                <a:latin typeface="Calibri" panose="020F0502020204030204" pitchFamily="34" charset="0"/>
                <a:ea typeface="Calibri" panose="020F0502020204030204" pitchFamily="34" charset="0"/>
                <a:cs typeface="Calibri" panose="020F0502020204030204" pitchFamily="34" charset="0"/>
              </a:rPr>
              <a:t>Plotly</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762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IDE/Editors:</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VS Code, </a:t>
            </a:r>
            <a:r>
              <a:rPr lang="en-US" alt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Jupyter</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Notebook (for data analysis)</a:t>
            </a:r>
          </a:p>
          <a:p>
            <a:pPr marL="0" lvl="0" indent="0" eaLnBrk="0" fontAlgn="base" hangingPunct="0">
              <a:spcBef>
                <a:spcPct val="0"/>
              </a:spcBef>
              <a:spcAft>
                <a:spcPct val="0"/>
              </a:spcAft>
              <a:buClrTx/>
              <a:buSzTx/>
              <a:buNone/>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Database:</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MySQL / PostgreSQL</a:t>
            </a:r>
          </a:p>
          <a:p>
            <a:pPr marL="0" lvl="0" indent="0" eaLnBrk="0" fontAlgn="base" hangingPunct="0">
              <a:spcBef>
                <a:spcPct val="0"/>
              </a:spcBef>
              <a:spcAft>
                <a:spcPct val="0"/>
              </a:spcAft>
              <a:buClrTx/>
              <a:buSzTx/>
              <a:buNone/>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Frontend Tools:</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HTML5, CSS3, JavaScript, React.js</a:t>
            </a:r>
          </a:p>
          <a:p>
            <a:pPr marL="76200" indent="0">
              <a:buNone/>
            </a:pPr>
            <a:endParaRPr lang="en-US" sz="2000" dirty="0">
              <a:latin typeface="Cambria" panose="02040503050406030204" pitchFamily="18" charset="0"/>
              <a:ea typeface="Cambria" panose="02040503050406030204" pitchFamily="18" charset="0"/>
            </a:endParaRPr>
          </a:p>
          <a:p>
            <a:pPr marL="76200" indent="0">
              <a:buNone/>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A1514042-F295-B8B2-977E-EA460D70DB42}"/>
              </a:ext>
            </a:extLst>
          </p:cNvPr>
          <p:cNvSpPr>
            <a:spLocks noChangeArrowheads="1"/>
          </p:cNvSpPr>
          <p:nvPr/>
        </p:nvSpPr>
        <p:spPr bwMode="auto">
          <a:xfrm>
            <a:off x="50800" y="25384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883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1EB248-DD88-7D97-2E43-88BE519A3862}"/>
              </a:ext>
            </a:extLst>
          </p:cNvPr>
          <p:cNvSpPr>
            <a:spLocks noGrp="1"/>
          </p:cNvSpPr>
          <p:nvPr>
            <p:ph type="body" idx="1"/>
          </p:nvPr>
        </p:nvSpPr>
        <p:spPr>
          <a:xfrm>
            <a:off x="812800" y="1890253"/>
            <a:ext cx="10668000" cy="2780070"/>
          </a:xfrm>
        </p:spPr>
        <p:txBody>
          <a:bodyPr/>
          <a:lstStyle/>
          <a:p>
            <a:pPr marL="76200" indent="0">
              <a:buNone/>
            </a:pPr>
            <a:r>
              <a:rPr lang="en-US" dirty="0">
                <a:latin typeface="Cambria" panose="02040503050406030204" pitchFamily="18" charset="0"/>
                <a:ea typeface="Cambria" panose="02040503050406030204" pitchFamily="18" charset="0"/>
              </a:rPr>
              <a:t>Hardware Requirements :</a:t>
            </a:r>
          </a:p>
          <a:p>
            <a:pPr marL="76200" indent="0">
              <a:buNone/>
            </a:pPr>
            <a:endParaRPr lang="en-US" dirty="0">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Processor:</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Intel Core i5 (or equivalent) and above</a:t>
            </a:r>
          </a:p>
          <a:p>
            <a:pPr marL="0" lvl="0" indent="0" eaLnBrk="0" fontAlgn="base" hangingPunct="0">
              <a:spcBef>
                <a:spcPct val="0"/>
              </a:spcBef>
              <a:spcAft>
                <a:spcPct val="0"/>
              </a:spcAft>
              <a:buClrTx/>
              <a:buSzTx/>
              <a:buFontTx/>
              <a:buChar char="•"/>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RAM:</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Minimum 8 GB (recommended 16 GB for large datasets)</a:t>
            </a:r>
          </a:p>
          <a:p>
            <a:pPr marL="0" lvl="0" indent="0" eaLnBrk="0" fontAlgn="base" hangingPunct="0">
              <a:spcBef>
                <a:spcPct val="0"/>
              </a:spcBef>
              <a:spcAft>
                <a:spcPct val="0"/>
              </a:spcAft>
              <a:buClrTx/>
              <a:buSzTx/>
              <a:buFontTx/>
              <a:buChar char="•"/>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Storage:</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256 GB SSD or higher</a:t>
            </a: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464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August 2025: Requirement gathering and design.</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September 2025: Data integration and backend setup.</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October 2025: Frontend development and visualization.</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November 2025: Testing and deployment.</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December 2025: Final documentation and review.</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[1] Digital India </a:t>
            </a:r>
            <a:r>
              <a:rPr lang="en-US" sz="1800" dirty="0" err="1">
                <a:latin typeface="Calibri" panose="020F0502020204030204" pitchFamily="34" charset="0"/>
                <a:ea typeface="Calibri" panose="020F0502020204030204" pitchFamily="34" charset="0"/>
                <a:cs typeface="Calibri" panose="020F0502020204030204" pitchFamily="34" charset="0"/>
              </a:rPr>
              <a:t>Programme</a:t>
            </a:r>
            <a:r>
              <a:rPr lang="en-US" sz="1800" dirty="0">
                <a:latin typeface="Calibri" panose="020F0502020204030204" pitchFamily="34" charset="0"/>
                <a:ea typeface="Calibri" panose="020F0502020204030204" pitchFamily="34" charset="0"/>
                <a:cs typeface="Calibri" panose="020F0502020204030204" pitchFamily="34" charset="0"/>
              </a:rPr>
              <a:t>, "Digital India Dashboard," Ministry of Electronics and Information Technology, Government of India.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3"/>
              </a:rPr>
              <a:t>https://www.digitalindia.gov.in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[2] Open Government Data (OGD) Platform India, "Government Datasets," National Informatics Centre.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4"/>
              </a:rPr>
              <a:t>https://data.gov.in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[3] Ministry of Education, "Unified District Information System for Education Plus (UDISE+)," Department of School Education &amp; Literacy.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5"/>
              </a:rPr>
              <a:t>https://udiseplus.gov.in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[4] National Crime Records Bureau (NCRB), "Crime in India – Annual Reports."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6"/>
              </a:rPr>
              <a:t>https://ncrb.gov.in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[5] R. K. Gupta and P. Sharma, “Design and Implementation of Interactive Government Dashboards for Data-Driven Decision Making,” </a:t>
            </a:r>
            <a:r>
              <a:rPr lang="en-US" sz="1800" i="1" dirty="0">
                <a:latin typeface="Calibri" panose="020F0502020204030204" pitchFamily="34" charset="0"/>
                <a:ea typeface="Calibri" panose="020F0502020204030204" pitchFamily="34" charset="0"/>
                <a:cs typeface="Calibri" panose="020F0502020204030204" pitchFamily="34" charset="0"/>
              </a:rPr>
              <a:t>IEEE Access</a:t>
            </a:r>
            <a:r>
              <a:rPr lang="en-US" sz="1800" dirty="0">
                <a:latin typeface="Calibri" panose="020F0502020204030204" pitchFamily="34" charset="0"/>
                <a:ea typeface="Calibri" panose="020F0502020204030204" pitchFamily="34" charset="0"/>
                <a:cs typeface="Calibri" panose="020F0502020204030204" pitchFamily="34" charset="0"/>
              </a:rPr>
              <a:t>, vol. 9, pp. 145232–145245, Nov. 2021.</a:t>
            </a:r>
          </a:p>
          <a:p>
            <a:pPr marL="152400" indent="0">
              <a:spcBef>
                <a:spcPts val="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152400" indent="0">
              <a:spcBef>
                <a:spcPts val="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152400" indent="0">
              <a:spcBef>
                <a:spcPts val="0"/>
              </a:spcBef>
              <a:buNone/>
            </a:pP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PSCS_647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Presidency University</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Software(since web based Solution)</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“This project involves building an interactive and user-friendly dashboard that visualizes key performance indicators (KPIs) and real-time data to assist government or public sector officials in policy evaluation and management”</a:t>
            </a:r>
            <a:r>
              <a:rPr lang="en-US" dirty="0"/>
              <a:t>. </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55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err="1">
                <a:latin typeface="Cambria" panose="02040503050406030204" pitchFamily="18" charset="0"/>
                <a:ea typeface="Cambria" panose="02040503050406030204" pitchFamily="18" charset="0"/>
              </a:rPr>
              <a:t>Git</a:t>
            </a:r>
            <a:r>
              <a:rPr lang="en-US" dirty="0">
                <a:latin typeface="Cambria" panose="02040503050406030204" pitchFamily="18" charset="0"/>
                <a:ea typeface="Cambria" panose="02040503050406030204" pitchFamily="18"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Objectives :</a:t>
            </a:r>
          </a:p>
          <a:p>
            <a:r>
              <a:rPr lang="en-US" sz="2000" dirty="0">
                <a:latin typeface="Calibri" panose="020F0502020204030204" pitchFamily="34" charset="0"/>
                <a:ea typeface="Calibri" panose="020F0502020204030204" pitchFamily="34" charset="0"/>
                <a:cs typeface="Calibri" panose="020F0502020204030204" pitchFamily="34" charset="0"/>
              </a:rPr>
              <a:t>Design and develop an interactive dashboard visualizing at least 4 district-level KPIs.</a:t>
            </a:r>
          </a:p>
          <a:p>
            <a:r>
              <a:rPr lang="en-US" sz="2000" dirty="0">
                <a:latin typeface="Calibri" panose="020F0502020204030204" pitchFamily="34" charset="0"/>
                <a:ea typeface="Calibri" panose="020F0502020204030204" pitchFamily="34" charset="0"/>
                <a:cs typeface="Calibri" panose="020F0502020204030204" pitchFamily="34" charset="0"/>
              </a:rPr>
              <a:t>Integrate data from a minimum of three heterogeneous sources (APIs, CSV/Excel files, local databases).</a:t>
            </a:r>
          </a:p>
          <a:p>
            <a:r>
              <a:rPr lang="en-US" sz="2000" dirty="0">
                <a:latin typeface="Calibri" panose="020F0502020204030204" pitchFamily="34" charset="0"/>
                <a:ea typeface="Calibri" panose="020F0502020204030204" pitchFamily="34" charset="0"/>
                <a:cs typeface="Calibri" panose="020F0502020204030204" pitchFamily="34" charset="0"/>
              </a:rPr>
              <a:t>Implement automated data refresh at least once every 24 hours.</a:t>
            </a:r>
          </a:p>
          <a:p>
            <a:r>
              <a:rPr lang="en-US" sz="2000" dirty="0">
                <a:latin typeface="Calibri" panose="020F0502020204030204" pitchFamily="34" charset="0"/>
                <a:ea typeface="Calibri" panose="020F0502020204030204" pitchFamily="34" charset="0"/>
                <a:cs typeface="Calibri" panose="020F0502020204030204" pitchFamily="34" charset="0"/>
              </a:rPr>
              <a:t>Enable comparative analysis for different time periods and departments.</a:t>
            </a:r>
          </a:p>
          <a:p>
            <a:r>
              <a:rPr lang="en-US" sz="2000" dirty="0">
                <a:latin typeface="Calibri" panose="020F0502020204030204" pitchFamily="34" charset="0"/>
                <a:ea typeface="Calibri" panose="020F0502020204030204" pitchFamily="34" charset="0"/>
                <a:cs typeface="Calibri" panose="020F0502020204030204" pitchFamily="34" charset="0"/>
              </a:rPr>
              <a:t>Generate downloadable PDF and Excel reports in under one minute.</a:t>
            </a:r>
          </a:p>
          <a:p>
            <a:r>
              <a:rPr lang="en-US" sz="2000" dirty="0">
                <a:latin typeface="Calibri" panose="020F0502020204030204" pitchFamily="34" charset="0"/>
                <a:ea typeface="Calibri" panose="020F0502020204030204" pitchFamily="34" charset="0"/>
                <a:cs typeface="Calibri" panose="020F0502020204030204" pitchFamily="34" charset="0"/>
              </a:rPr>
              <a:t>Ensure scalability to include additional sectors and KPIs in the future.</a:t>
            </a:r>
          </a:p>
          <a:p>
            <a:pPr marL="342900" lvl="0" indent="-190500" algn="just" rtl="0">
              <a:lnSpc>
                <a:spcPct val="200000"/>
              </a:lnSpc>
              <a:spcBef>
                <a:spcPts val="0"/>
              </a:spcBef>
              <a:spcAft>
                <a:spcPts val="0"/>
              </a:spcAft>
              <a:buClr>
                <a:schemeClr val="dk1"/>
              </a:buClr>
              <a:buSzPct val="100000"/>
              <a:buNone/>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E300FE-45FF-A940-39EF-C982F5AD0E1B}"/>
              </a:ext>
            </a:extLst>
          </p:cNvPr>
          <p:cNvSpPr txBox="1"/>
          <p:nvPr/>
        </p:nvSpPr>
        <p:spPr>
          <a:xfrm>
            <a:off x="108155" y="117693"/>
            <a:ext cx="11975690" cy="6740307"/>
          </a:xfrm>
          <a:prstGeom prst="rect">
            <a:avLst/>
          </a:prstGeom>
          <a:noFill/>
        </p:spPr>
        <p:txBody>
          <a:bodyPr wrap="square" rtlCol="0">
            <a:spAutoFit/>
          </a:bodyPr>
          <a:lstStyle/>
          <a:p>
            <a:pPr marL="342900" indent="-342900">
              <a:buAutoNum type="arabicPeriod"/>
            </a:pPr>
            <a:r>
              <a:rPr lang="en-US" b="1" dirty="0"/>
              <a:t>Health Sector</a:t>
            </a:r>
          </a:p>
          <a:p>
            <a:r>
              <a:rPr lang="en-US" b="1" dirty="0"/>
              <a:t>Why:</a:t>
            </a:r>
            <a:r>
              <a:rPr lang="en-US" dirty="0"/>
              <a:t> Health is a critical public service and a key performance area for governance.</a:t>
            </a:r>
            <a:br>
              <a:rPr lang="en-US" dirty="0"/>
            </a:br>
            <a:r>
              <a:rPr lang="en-US" b="1" dirty="0"/>
              <a:t>Possible KPIs:</a:t>
            </a:r>
          </a:p>
          <a:p>
            <a:r>
              <a:rPr lang="en-US" dirty="0"/>
              <a:t>Number of hospitals &amp; clinics</a:t>
            </a:r>
          </a:p>
          <a:p>
            <a:r>
              <a:rPr lang="en-US" dirty="0"/>
              <a:t>Hospital bed availability</a:t>
            </a:r>
          </a:p>
          <a:p>
            <a:r>
              <a:rPr lang="en-US" dirty="0"/>
              <a:t>Vaccination coverage (%)</a:t>
            </a:r>
          </a:p>
          <a:p>
            <a:r>
              <a:rPr lang="en-US" dirty="0"/>
              <a:t>Number of doctors per 1,000 people</a:t>
            </a:r>
          </a:p>
          <a:p>
            <a:r>
              <a:rPr lang="en-US" b="1" dirty="0"/>
              <a:t>Data Source Ideas:</a:t>
            </a:r>
          </a:p>
          <a:p>
            <a:r>
              <a:rPr lang="en-US" dirty="0"/>
              <a:t>National Health Mission (NHM)</a:t>
            </a:r>
          </a:p>
          <a:p>
            <a:r>
              <a:rPr lang="en-US" dirty="0"/>
              <a:t>Open Government Data (data.gov.in)</a:t>
            </a:r>
          </a:p>
          <a:p>
            <a:r>
              <a:rPr lang="en-US" dirty="0"/>
              <a:t>District health department reports</a:t>
            </a:r>
          </a:p>
          <a:p>
            <a:endParaRPr lang="en-US" dirty="0"/>
          </a:p>
          <a:p>
            <a:r>
              <a:rPr lang="en-US" b="1" dirty="0"/>
              <a:t>2.Education Sector</a:t>
            </a:r>
          </a:p>
          <a:p>
            <a:r>
              <a:rPr lang="en-US" b="1" dirty="0"/>
              <a:t>Why:</a:t>
            </a:r>
            <a:r>
              <a:rPr lang="en-US" dirty="0"/>
              <a:t> Education quality directly impacts socio-economic development.</a:t>
            </a:r>
            <a:br>
              <a:rPr lang="en-US" dirty="0"/>
            </a:br>
            <a:r>
              <a:rPr lang="en-US" b="1" dirty="0"/>
              <a:t>Possible KPIs:</a:t>
            </a:r>
            <a:endParaRPr lang="en-US" dirty="0"/>
          </a:p>
          <a:p>
            <a:r>
              <a:rPr lang="en-US" dirty="0"/>
              <a:t>Number of schools &amp; colleges</a:t>
            </a:r>
          </a:p>
          <a:p>
            <a:r>
              <a:rPr lang="en-US" dirty="0"/>
              <a:t>Literacy rate (%)</a:t>
            </a:r>
          </a:p>
          <a:p>
            <a:r>
              <a:rPr lang="en-US" dirty="0"/>
              <a:t>Student-teacher ratio</a:t>
            </a:r>
          </a:p>
          <a:p>
            <a:r>
              <a:rPr lang="en-US" dirty="0"/>
              <a:t>Pass percentage in board exams</a:t>
            </a:r>
          </a:p>
          <a:p>
            <a:r>
              <a:rPr lang="en-US" b="1" dirty="0"/>
              <a:t>Data Source Ideas:</a:t>
            </a:r>
            <a:endParaRPr lang="en-US" dirty="0"/>
          </a:p>
          <a:p>
            <a:r>
              <a:rPr lang="en-US" dirty="0"/>
              <a:t>Ministry of Education – UDISE+ Portal</a:t>
            </a:r>
          </a:p>
          <a:p>
            <a:r>
              <a:rPr lang="en-US" dirty="0"/>
              <a:t>State education department sites</a:t>
            </a:r>
          </a:p>
          <a:p>
            <a:endParaRPr lang="en-US" dirty="0"/>
          </a:p>
          <a:p>
            <a:endParaRPr lang="en-US" dirty="0"/>
          </a:p>
        </p:txBody>
      </p:sp>
    </p:spTree>
    <p:extLst>
      <p:ext uri="{BB962C8B-B14F-4D97-AF65-F5344CB8AC3E}">
        <p14:creationId xmlns:p14="http://schemas.microsoft.com/office/powerpoint/2010/main" val="289989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1B137-6BB7-D33A-5219-6B690E3B3695}"/>
              </a:ext>
            </a:extLst>
          </p:cNvPr>
          <p:cNvSpPr txBox="1"/>
          <p:nvPr/>
        </p:nvSpPr>
        <p:spPr>
          <a:xfrm>
            <a:off x="98322" y="335845"/>
            <a:ext cx="11995355" cy="6186309"/>
          </a:xfrm>
          <a:prstGeom prst="rect">
            <a:avLst/>
          </a:prstGeom>
          <a:noFill/>
        </p:spPr>
        <p:txBody>
          <a:bodyPr wrap="square" rtlCol="0">
            <a:spAutoFit/>
          </a:bodyPr>
          <a:lstStyle/>
          <a:p>
            <a:r>
              <a:rPr lang="en-US" b="1" dirty="0"/>
              <a:t>3. Agriculture Sector</a:t>
            </a:r>
          </a:p>
          <a:p>
            <a:r>
              <a:rPr lang="en-US" b="1" dirty="0"/>
              <a:t>Why:</a:t>
            </a:r>
            <a:r>
              <a:rPr lang="en-US" dirty="0"/>
              <a:t> Agriculture is a backbone sector for many districts.</a:t>
            </a:r>
            <a:br>
              <a:rPr lang="en-US" dirty="0"/>
            </a:br>
            <a:r>
              <a:rPr lang="en-US" b="1" dirty="0"/>
              <a:t>Possible KPIs:</a:t>
            </a:r>
            <a:endParaRPr lang="en-US" dirty="0"/>
          </a:p>
          <a:p>
            <a:r>
              <a:rPr lang="en-US" dirty="0"/>
              <a:t>Crop yield (tons)</a:t>
            </a:r>
          </a:p>
          <a:p>
            <a:r>
              <a:rPr lang="en-US" dirty="0"/>
              <a:t>Irrigation coverage (%)</a:t>
            </a:r>
          </a:p>
          <a:p>
            <a:r>
              <a:rPr lang="en-US" dirty="0"/>
              <a:t>Fertilizer usage</a:t>
            </a:r>
          </a:p>
          <a:p>
            <a:r>
              <a:rPr lang="en-US" dirty="0"/>
              <a:t>Number of farmers under government schemes</a:t>
            </a:r>
          </a:p>
          <a:p>
            <a:r>
              <a:rPr lang="en-US" b="1" dirty="0"/>
              <a:t>Data Source Ideas:</a:t>
            </a:r>
            <a:endParaRPr lang="en-US" dirty="0"/>
          </a:p>
          <a:p>
            <a:r>
              <a:rPr lang="en-US" dirty="0"/>
              <a:t>Agriculture department databases</a:t>
            </a:r>
          </a:p>
          <a:p>
            <a:r>
              <a:rPr lang="en-US" dirty="0"/>
              <a:t>State mandi board statistics</a:t>
            </a:r>
          </a:p>
          <a:p>
            <a:endParaRPr lang="en-US" dirty="0"/>
          </a:p>
          <a:p>
            <a:r>
              <a:rPr lang="en-US" b="1" dirty="0"/>
              <a:t>4. Infrastructure &amp; Public Works</a:t>
            </a:r>
          </a:p>
          <a:p>
            <a:r>
              <a:rPr lang="en-US" b="1" dirty="0"/>
              <a:t>Why:</a:t>
            </a:r>
            <a:r>
              <a:rPr lang="en-US" dirty="0"/>
              <a:t> Infrastructure growth is a visible measure of development.</a:t>
            </a:r>
            <a:br>
              <a:rPr lang="en-US" dirty="0"/>
            </a:br>
            <a:r>
              <a:rPr lang="en-US" b="1" dirty="0"/>
              <a:t>Possible KPIs:</a:t>
            </a:r>
            <a:endParaRPr lang="en-US" dirty="0"/>
          </a:p>
          <a:p>
            <a:r>
              <a:rPr lang="en-US" dirty="0"/>
              <a:t>Road length constructed</a:t>
            </a:r>
          </a:p>
          <a:p>
            <a:r>
              <a:rPr lang="en-US" dirty="0"/>
              <a:t>Electrification coverage (%)</a:t>
            </a:r>
          </a:p>
          <a:p>
            <a:r>
              <a:rPr lang="en-US" dirty="0"/>
              <a:t>Number of ongoing development projects</a:t>
            </a:r>
          </a:p>
          <a:p>
            <a:r>
              <a:rPr lang="en-US" dirty="0"/>
              <a:t>Public water supply coverage (%)</a:t>
            </a:r>
          </a:p>
          <a:p>
            <a:r>
              <a:rPr lang="en-US" b="1" dirty="0"/>
              <a:t>Data Source Ideas:</a:t>
            </a:r>
            <a:endParaRPr lang="en-US" dirty="0"/>
          </a:p>
          <a:p>
            <a:r>
              <a:rPr lang="en-US" dirty="0"/>
              <a:t>Public Works Department (PWD)</a:t>
            </a:r>
          </a:p>
          <a:p>
            <a:r>
              <a:rPr lang="en-US" dirty="0"/>
              <a:t>Rural Development Ministry</a:t>
            </a:r>
          </a:p>
          <a:p>
            <a:endParaRPr lang="en-US" dirty="0"/>
          </a:p>
        </p:txBody>
      </p:sp>
    </p:spTree>
    <p:extLst>
      <p:ext uri="{BB962C8B-B14F-4D97-AF65-F5344CB8AC3E}">
        <p14:creationId xmlns:p14="http://schemas.microsoft.com/office/powerpoint/2010/main" val="238586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2A00D-113A-9385-BFD7-3193E0324614}"/>
              </a:ext>
            </a:extLst>
          </p:cNvPr>
          <p:cNvSpPr txBox="1"/>
          <p:nvPr/>
        </p:nvSpPr>
        <p:spPr>
          <a:xfrm>
            <a:off x="373626" y="1042219"/>
            <a:ext cx="11533239" cy="5201424"/>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Background :</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Effective governance requires timely, accurate, and integrated data to monitor development, allocate resources, and make informed policy decisions. However, in many districts, data from various government sectors such as health, education, agriculture, and infrastructure is stored in isolated systems. This fragmentation leads to delays in analysis, hinders comparative performance evaluation, and limits transparency in governance</a:t>
            </a:r>
            <a:r>
              <a:rPr lang="en-US" dirty="0"/>
              <a:t>.</a:t>
            </a:r>
          </a:p>
          <a:p>
            <a:endParaRPr lang="en-US" dirty="0"/>
          </a:p>
          <a:p>
            <a:endParaRPr lang="en-US" dirty="0"/>
          </a:p>
          <a:p>
            <a:r>
              <a:rPr lang="en-US" sz="2000" b="1" dirty="0">
                <a:latin typeface="Verdana" panose="020B0604030504040204" pitchFamily="34" charset="0"/>
                <a:ea typeface="Verdana" panose="020B0604030504040204" pitchFamily="34" charset="0"/>
              </a:rPr>
              <a:t>Related Work </a:t>
            </a:r>
            <a:r>
              <a:rPr lang="en-US" sz="2000" b="1" dirty="0"/>
              <a:t>:</a:t>
            </a:r>
          </a:p>
          <a:p>
            <a:endParaRPr lang="en-US" b="1" dirty="0"/>
          </a:p>
          <a:p>
            <a:r>
              <a:rPr lang="en-US" sz="2000" b="1" dirty="0">
                <a:latin typeface="Calibri" panose="020F0502020204030204" pitchFamily="34" charset="0"/>
                <a:ea typeface="Calibri" panose="020F0502020204030204" pitchFamily="34" charset="0"/>
                <a:cs typeface="Calibri" panose="020F0502020204030204" pitchFamily="34" charset="0"/>
              </a:rPr>
              <a:t>Open Government Data (OGD) Platform – India:</a:t>
            </a:r>
            <a:r>
              <a:rPr lang="en-US" sz="2000" dirty="0">
                <a:latin typeface="Calibri" panose="020F0502020204030204" pitchFamily="34" charset="0"/>
                <a:ea typeface="Calibri" panose="020F0502020204030204" pitchFamily="34" charset="0"/>
                <a:cs typeface="Calibri" panose="020F0502020204030204" pitchFamily="34" charset="0"/>
              </a:rPr>
              <a:t> Provides datasets from various departments but lacks district-level integration and interactive analytics.</a:t>
            </a:r>
          </a:p>
          <a:p>
            <a:endParaRPr lang="en-US" dirty="0"/>
          </a:p>
          <a:p>
            <a:r>
              <a:rPr lang="en-US" sz="2000" b="1" dirty="0">
                <a:latin typeface="Calibri" panose="020F0502020204030204" pitchFamily="34" charset="0"/>
                <a:ea typeface="Calibri" panose="020F0502020204030204" pitchFamily="34" charset="0"/>
                <a:cs typeface="Calibri" panose="020F0502020204030204" pitchFamily="34" charset="0"/>
              </a:rPr>
              <a:t>State-Level Dashboards:</a:t>
            </a:r>
            <a:r>
              <a:rPr lang="en-US" sz="2000" dirty="0">
                <a:latin typeface="Calibri" panose="020F0502020204030204" pitchFamily="34" charset="0"/>
                <a:ea typeface="Calibri" panose="020F0502020204030204" pitchFamily="34" charset="0"/>
                <a:cs typeface="Calibri" panose="020F0502020204030204" pitchFamily="34" charset="0"/>
              </a:rPr>
              <a:t> Some states have portals for specific sectors (e.g., health or education), but these are not multi-sector and often static in nature</a:t>
            </a:r>
            <a:r>
              <a:rPr lang="en-US" dirty="0"/>
              <a:t>.</a:t>
            </a:r>
          </a:p>
          <a:p>
            <a:endParaRPr lang="en-US" dirty="0"/>
          </a:p>
          <a:p>
            <a:endParaRPr lang="en-US" dirty="0"/>
          </a:p>
        </p:txBody>
      </p:sp>
      <p:sp>
        <p:nvSpPr>
          <p:cNvPr id="4" name="TextBox 3">
            <a:extLst>
              <a:ext uri="{FF2B5EF4-FFF2-40B4-BE49-F238E27FC236}">
                <a16:creationId xmlns:a16="http://schemas.microsoft.com/office/drawing/2014/main" id="{0EA245B6-F047-1730-5979-9FFB8835DE14}"/>
              </a:ext>
            </a:extLst>
          </p:cNvPr>
          <p:cNvSpPr txBox="1"/>
          <p:nvPr/>
        </p:nvSpPr>
        <p:spPr>
          <a:xfrm>
            <a:off x="580103" y="235974"/>
            <a:ext cx="10874478"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Background &amp; Related Work</a:t>
            </a:r>
          </a:p>
        </p:txBody>
      </p:sp>
    </p:spTree>
    <p:extLst>
      <p:ext uri="{BB962C8B-B14F-4D97-AF65-F5344CB8AC3E}">
        <p14:creationId xmlns:p14="http://schemas.microsoft.com/office/powerpoint/2010/main" val="127613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9E5D91-6FD4-C7E3-B8C3-B3E6A205C3F1}"/>
              </a:ext>
            </a:extLst>
          </p:cNvPr>
          <p:cNvSpPr txBox="1"/>
          <p:nvPr/>
        </p:nvSpPr>
        <p:spPr>
          <a:xfrm>
            <a:off x="747252" y="403622"/>
            <a:ext cx="5073445"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Analysis of Problem Statement</a:t>
            </a:r>
          </a:p>
        </p:txBody>
      </p:sp>
      <p:sp>
        <p:nvSpPr>
          <p:cNvPr id="6" name="TextBox 5">
            <a:extLst>
              <a:ext uri="{FF2B5EF4-FFF2-40B4-BE49-F238E27FC236}">
                <a16:creationId xmlns:a16="http://schemas.microsoft.com/office/drawing/2014/main" id="{C1220938-AEE1-03F3-20E1-97EA2780EA43}"/>
              </a:ext>
            </a:extLst>
          </p:cNvPr>
          <p:cNvSpPr txBox="1"/>
          <p:nvPr/>
        </p:nvSpPr>
        <p:spPr>
          <a:xfrm>
            <a:off x="147484" y="1042219"/>
            <a:ext cx="11887200" cy="5078313"/>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Current Scenario:</a:t>
            </a:r>
            <a:br>
              <a:rPr lang="en-US" sz="24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District-level governance data is stored across multiple, unconnected departmental systems. This makes it difficult to access real-time information, perform comparative analysis, and make evidence-based decisions.</a:t>
            </a:r>
          </a:p>
          <a:p>
            <a:endParaRPr lang="en-US" sz="1800" dirty="0"/>
          </a:p>
          <a:p>
            <a:r>
              <a:rPr lang="en-US" sz="2400" b="1" dirty="0"/>
              <a:t>Challenges Identified:</a:t>
            </a:r>
          </a:p>
          <a:p>
            <a:endParaRPr lang="en-US" sz="1800" dirty="0"/>
          </a:p>
          <a:p>
            <a:r>
              <a:rPr lang="en-US" sz="1800" b="1" dirty="0">
                <a:latin typeface="Calibri" panose="020F0502020204030204" pitchFamily="34" charset="0"/>
                <a:ea typeface="Calibri" panose="020F0502020204030204" pitchFamily="34" charset="0"/>
                <a:cs typeface="Calibri" panose="020F0502020204030204" pitchFamily="34" charset="0"/>
              </a:rPr>
              <a:t>Data Fragmentation:</a:t>
            </a:r>
            <a:r>
              <a:rPr lang="en-US" sz="1800" dirty="0">
                <a:latin typeface="Calibri" panose="020F0502020204030204" pitchFamily="34" charset="0"/>
                <a:ea typeface="Calibri" panose="020F0502020204030204" pitchFamily="34" charset="0"/>
                <a:cs typeface="Calibri" panose="020F0502020204030204" pitchFamily="34" charset="0"/>
              </a:rPr>
              <a:t> Information scattered across health, education, agriculture, infrastructure, and other sectors.</a:t>
            </a:r>
          </a:p>
          <a:p>
            <a:r>
              <a:rPr lang="en-US" sz="1800" b="1" dirty="0">
                <a:latin typeface="Calibri" panose="020F0502020204030204" pitchFamily="34" charset="0"/>
                <a:ea typeface="Calibri" panose="020F0502020204030204" pitchFamily="34" charset="0"/>
                <a:cs typeface="Calibri" panose="020F0502020204030204" pitchFamily="34" charset="0"/>
              </a:rPr>
              <a:t>Delayed Decision-Making:</a:t>
            </a:r>
            <a:r>
              <a:rPr lang="en-US" sz="1800" dirty="0">
                <a:latin typeface="Calibri" panose="020F0502020204030204" pitchFamily="34" charset="0"/>
                <a:ea typeface="Calibri" panose="020F0502020204030204" pitchFamily="34" charset="0"/>
                <a:cs typeface="Calibri" panose="020F0502020204030204" pitchFamily="34" charset="0"/>
              </a:rPr>
              <a:t> Lack of integrated systems causes delays in retrieving and analyzing data.</a:t>
            </a:r>
          </a:p>
          <a:p>
            <a:endParaRPr lang="en-US" sz="1800" dirty="0"/>
          </a:p>
          <a:p>
            <a:r>
              <a:rPr lang="en-US" sz="2400" b="1" dirty="0">
                <a:latin typeface="Calibri" panose="020F0502020204030204" pitchFamily="34" charset="0"/>
                <a:ea typeface="Calibri" panose="020F0502020204030204" pitchFamily="34" charset="0"/>
                <a:cs typeface="Calibri" panose="020F0502020204030204" pitchFamily="34" charset="0"/>
              </a:rPr>
              <a:t>Solution Approach:</a:t>
            </a:r>
          </a:p>
          <a:p>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Develop a centralized, interactive, and real-time dashboard that:</a:t>
            </a:r>
          </a:p>
          <a:p>
            <a:r>
              <a:rPr lang="en-US" sz="1800" dirty="0">
                <a:latin typeface="Calibri" panose="020F0502020204030204" pitchFamily="34" charset="0"/>
                <a:ea typeface="Calibri" panose="020F0502020204030204" pitchFamily="34" charset="0"/>
                <a:cs typeface="Calibri" panose="020F0502020204030204" pitchFamily="34" charset="0"/>
              </a:rPr>
              <a:t>Integrates data from multiple government sectors.</a:t>
            </a:r>
          </a:p>
          <a:p>
            <a:r>
              <a:rPr lang="en-US" sz="1800" dirty="0">
                <a:latin typeface="Calibri" panose="020F0502020204030204" pitchFamily="34" charset="0"/>
                <a:ea typeface="Calibri" panose="020F0502020204030204" pitchFamily="34" charset="0"/>
                <a:cs typeface="Calibri" panose="020F0502020204030204" pitchFamily="34" charset="0"/>
              </a:rPr>
              <a:t>Provides visualization for quick insights.</a:t>
            </a:r>
          </a:p>
          <a:p>
            <a:r>
              <a:rPr lang="en-US" sz="1800" dirty="0">
                <a:latin typeface="Calibri" panose="020F0502020204030204" pitchFamily="34" charset="0"/>
                <a:ea typeface="Calibri" panose="020F0502020204030204" pitchFamily="34" charset="0"/>
                <a:cs typeface="Calibri" panose="020F0502020204030204" pitchFamily="34" charset="0"/>
              </a:rPr>
              <a:t>Supports comparative trend analysis.</a:t>
            </a:r>
          </a:p>
          <a:p>
            <a:r>
              <a:rPr lang="en-US" sz="1800" dirty="0">
                <a:latin typeface="Calibri" panose="020F0502020204030204" pitchFamily="34" charset="0"/>
                <a:ea typeface="Calibri" panose="020F0502020204030204" pitchFamily="34" charset="0"/>
                <a:cs typeface="Calibri" panose="020F0502020204030204" pitchFamily="34" charset="0"/>
              </a:rPr>
              <a:t>Automates report generation for decision-makers.</a:t>
            </a:r>
          </a:p>
          <a:p>
            <a:endParaRPr lang="en-US" sz="1800" dirty="0"/>
          </a:p>
        </p:txBody>
      </p:sp>
    </p:spTree>
    <p:extLst>
      <p:ext uri="{BB962C8B-B14F-4D97-AF65-F5344CB8AC3E}">
        <p14:creationId xmlns:p14="http://schemas.microsoft.com/office/powerpoint/2010/main" val="225803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213B13C-4682-5BA1-C88D-AC110FAEDEFA}"/>
              </a:ext>
            </a:extLst>
          </p:cNvPr>
          <p:cNvSpPr>
            <a:spLocks noChangeArrowheads="1"/>
          </p:cNvSpPr>
          <p:nvPr/>
        </p:nvSpPr>
        <p:spPr bwMode="auto">
          <a:xfrm>
            <a:off x="617577" y="972676"/>
            <a:ext cx="11351184"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Multi-Sector Integration</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Combines health, education, agriculture, infrastructure, and other sectors into a single unified dashboard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Real-Time Data Updates</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Incorporates APIs and automated refresh schedules to ensure KPIs are always up to 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Comparative Analytics</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Enables cross-department and time-based comparison for performance evaluation.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Customizable Visualizations</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Interactive charts, graphs, and maps tailored for different stakeholders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Scalable &amp; Modular Design</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Can be expanded to include more sectors, KPIs, or cover multiple districts/state-level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Enhanced Governance Transparency</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Public-friendly data presentation that promotes accountability and trust.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50B7F2F-D2EF-D165-04B4-4F0A5BCFA523}"/>
              </a:ext>
            </a:extLst>
          </p:cNvPr>
          <p:cNvSpPr txBox="1"/>
          <p:nvPr/>
        </p:nvSpPr>
        <p:spPr>
          <a:xfrm>
            <a:off x="737419" y="422289"/>
            <a:ext cx="5161936" cy="461665"/>
          </a:xfrm>
          <a:prstGeom prst="rect">
            <a:avLst/>
          </a:prstGeom>
          <a:noFill/>
        </p:spPr>
        <p:txBody>
          <a:bodyPr wrap="square" rtlCol="0">
            <a:spAutoFit/>
          </a:bodyPr>
          <a:lstStyle/>
          <a:p>
            <a:r>
              <a:rPr lang="en-US" sz="2400" b="1" dirty="0"/>
              <a:t>Innovation or Novel Contributions</a:t>
            </a:r>
            <a:endParaRPr lang="en-US" sz="2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1919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1415</Words>
  <Application>Microsoft Office PowerPoint</Application>
  <PresentationFormat>Widescreen</PresentationFormat>
  <Paragraphs>208</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vt:lpstr>
      <vt:lpstr>Verdana</vt:lpstr>
      <vt:lpstr>Wingdings</vt:lpstr>
      <vt:lpstr>Office Theme</vt:lpstr>
      <vt:lpstr>PSCS_647_District Integrated Dashboard</vt:lpstr>
      <vt:lpstr>Problem Statement Number: PSCS_647 </vt:lpstr>
      <vt:lpstr>Content</vt:lpstr>
      <vt:lpstr>Analysis of Problem Statement (contd...)</vt:lpstr>
      <vt:lpstr>PowerPoint Presentation</vt:lpstr>
      <vt:lpstr>PowerPoint Presentation</vt:lpstr>
      <vt:lpstr>PowerPoint Presentation</vt:lpstr>
      <vt:lpstr>PowerPoint Presentation</vt:lpstr>
      <vt:lpstr>PowerPoint Presentation</vt:lpstr>
      <vt:lpstr>Tecnology Stack Components :</vt:lpstr>
      <vt:lpstr>PowerPoint Presentation</vt:lpstr>
      <vt:lpstr>Github Link</vt:lpstr>
      <vt:lpstr>Software and Hardware Requirements :</vt:lpstr>
      <vt:lpstr>PowerPoint Presentation</vt:lpstr>
      <vt:lpstr>Timeline of the Project (Gantt Chart)</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Jaswanth Reddy</dc:creator>
  <cp:lastModifiedBy>Jaswanth Reddy</cp:lastModifiedBy>
  <cp:revision>3</cp:revision>
  <dcterms:created xsi:type="dcterms:W3CDTF">2025-08-11T14:33:12Z</dcterms:created>
  <dcterms:modified xsi:type="dcterms:W3CDTF">2025-08-12T11:36:19Z</dcterms:modified>
</cp:coreProperties>
</file>