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conomica-italic.fntdata"/><Relationship Id="rId6" Type="http://schemas.openxmlformats.org/officeDocument/2006/relationships/slide" Target="slides/slide2.xml"/><Relationship Id="rId18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7d34b8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7d34b8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7d34b8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7d34b8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b7d34b8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b7d34b8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7d34b82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7d34b8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0520c57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0520c57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0520c57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0520c57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0520c579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0520c57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7d34b8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7d34b8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7d34b82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7d34b82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7d34b8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7d34b8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7d34b82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7d34b82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39575" y="910850"/>
            <a:ext cx="3664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Binary </a:t>
            </a:r>
            <a:r>
              <a:rPr lang="en" sz="3200"/>
              <a:t>Subreddit </a:t>
            </a:r>
            <a:r>
              <a:rPr lang="en" sz="3200"/>
              <a:t>Classification: Environment vs Cryptocurrency</a:t>
            </a:r>
            <a:endParaRPr sz="32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03400" y="4365900"/>
            <a:ext cx="36009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Jason Leung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General Assembly Data Science Immersive</a:t>
            </a:r>
            <a:endParaRPr sz="18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350" y="2384575"/>
            <a:ext cx="3312900" cy="18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Date Classification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996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-Wide date range, 1 year gap between each of 3 date classes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-Arbitrary date ranges, but by calendar year to combat seasonality of post content in subreddits like environment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-More success than expected. For each date class, had more accurate than incorrect predictions. In addition, wrong predictions were guessed more frequently in the adjacent date range.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50825" l="37566" r="18638" t="33012"/>
          <a:stretch/>
        </p:blipFill>
        <p:spPr>
          <a:xfrm>
            <a:off x="839975" y="3283425"/>
            <a:ext cx="7284802" cy="15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Date Classification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35500" y="1072825"/>
            <a:ext cx="36270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-With targeted date ranges aligned with crypto index’s change over time: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- class 1 during sharp value gain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- class 2 during sharp depreciation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- class 3 during neutral value period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</a:t>
            </a:r>
            <a:r>
              <a:rPr lang="en" sz="1500"/>
              <a:t>For each date class, had proportionally more accurate than incorrect predictions than environment dataset.</a:t>
            </a:r>
            <a:endParaRPr sz="1500"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38875" l="37563" r="16073" t="43901"/>
          <a:stretch/>
        </p:blipFill>
        <p:spPr>
          <a:xfrm>
            <a:off x="3786225" y="1078975"/>
            <a:ext cx="5277826" cy="110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14616" l="24217" r="21508" t="44081"/>
          <a:stretch/>
        </p:blipFill>
        <p:spPr>
          <a:xfrm>
            <a:off x="3786225" y="2520225"/>
            <a:ext cx="4962701" cy="2124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3"/>
          <p:cNvCxnSpPr/>
          <p:nvPr/>
        </p:nvCxnSpPr>
        <p:spPr>
          <a:xfrm>
            <a:off x="5315250" y="2579625"/>
            <a:ext cx="0" cy="18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3"/>
          <p:cNvCxnSpPr/>
          <p:nvPr/>
        </p:nvCxnSpPr>
        <p:spPr>
          <a:xfrm>
            <a:off x="5924850" y="2579625"/>
            <a:ext cx="0" cy="18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3"/>
          <p:cNvCxnSpPr/>
          <p:nvPr/>
        </p:nvCxnSpPr>
        <p:spPr>
          <a:xfrm>
            <a:off x="6267575" y="2570750"/>
            <a:ext cx="0" cy="18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6983750" y="2570750"/>
            <a:ext cx="0" cy="18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3"/>
          <p:cNvCxnSpPr/>
          <p:nvPr/>
        </p:nvCxnSpPr>
        <p:spPr>
          <a:xfrm>
            <a:off x="7678525" y="2570750"/>
            <a:ext cx="0" cy="18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 txBox="1"/>
          <p:nvPr/>
        </p:nvSpPr>
        <p:spPr>
          <a:xfrm>
            <a:off x="5315250" y="2249613"/>
            <a:ext cx="600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Date class 1</a:t>
            </a:r>
            <a:endParaRPr sz="800"/>
          </a:p>
        </p:txBody>
      </p:sp>
      <p:sp>
        <p:nvSpPr>
          <p:cNvPr id="144" name="Google Shape;144;p23"/>
          <p:cNvSpPr txBox="1"/>
          <p:nvPr/>
        </p:nvSpPr>
        <p:spPr>
          <a:xfrm>
            <a:off x="5857700" y="2245175"/>
            <a:ext cx="600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Date class 2</a:t>
            </a:r>
            <a:endParaRPr sz="800"/>
          </a:p>
        </p:txBody>
      </p:sp>
      <p:sp>
        <p:nvSpPr>
          <p:cNvPr id="145" name="Google Shape;145;p23"/>
          <p:cNvSpPr txBox="1"/>
          <p:nvPr/>
        </p:nvSpPr>
        <p:spPr>
          <a:xfrm>
            <a:off x="7030838" y="2245175"/>
            <a:ext cx="600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Date class 3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Next Steps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72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-The project's NLP procedure has a high degree of accuracy for the task of binary classification 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of albeit unrelated subreddits.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-Don’t be too ambitious, you’ll run into hardware limitations (at multiple bottlenecks needed 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cut data, compress, access from disk, hdf5 etc.)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Next steps (in order of scope):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-Expand number of subreddits from 2 to 3-10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-Extract majority of true words from human compounded words, ex: themerkle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-E</a:t>
            </a:r>
            <a:r>
              <a:rPr lang="en" sz="1500"/>
              <a:t>xtend date range and even spam classification approach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-Add more complex NLP features, n-grams, feature engineering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-Possible substantial overlap between new subreddits, ones which it is hard for humans to 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identify between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-Hopeful to see if </a:t>
            </a:r>
            <a:r>
              <a:rPr lang="en" sz="1500"/>
              <a:t>these approaches relate to creating W3C’s Semantic Web.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-My proof-of-concept goals were 2-fold: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On machine learning side, to extract and analyze the full range of posts from two subreddits and perform accurate binary classification between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 On technological side, to test web scraping functionality, natural language processing tools and a range of data science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Posts Extracted - Reddit vs Pushshift API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768025"/>
            <a:ext cx="8520600" cy="1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-Reddit API server side limitation to 1000 posts in any listing, can’t use date query to bypass this since start of 2018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-Pushshift API, has all raw post json data but Pushshift captures post json from reddit several minutes after post is created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-Cons: no comment, up/down vote and later post edits/removal, by users &amp; moderators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34693" r="10893" t="37507"/>
          <a:stretch/>
        </p:blipFill>
        <p:spPr>
          <a:xfrm>
            <a:off x="470050" y="2789525"/>
            <a:ext cx="3109601" cy="22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12970" l="23529" r="19068" t="3507"/>
          <a:stretch/>
        </p:blipFill>
        <p:spPr>
          <a:xfrm>
            <a:off x="5441800" y="2789525"/>
            <a:ext cx="2648979" cy="22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65250" y="2129525"/>
            <a:ext cx="4239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Extracted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400k+ posts for Cryptocurrency subreddit from present to 1.5 years ago</a:t>
            </a:r>
            <a:endParaRPr sz="1500"/>
          </a:p>
        </p:txBody>
      </p:sp>
      <p:sp>
        <p:nvSpPr>
          <p:cNvPr id="80" name="Google Shape;80;p15"/>
          <p:cNvSpPr txBox="1"/>
          <p:nvPr/>
        </p:nvSpPr>
        <p:spPr>
          <a:xfrm>
            <a:off x="4813450" y="2129525"/>
            <a:ext cx="4239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Extracted ~200k posts for Environment subreddit from present to 8 years ago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Munging and Lemmatizing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996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-Extracted from each post’s raw json: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- Title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- self text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- post url link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- author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- permalink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Lemmatizing: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Beforehand removed all numbers and punctuation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Extracted words from url: separated by underscore, slash, punctuation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Count Vectorized only words greater than two letters long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Must lemmatize with matching part of speech to get lemma of non-nouns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Minimum word frequency of 15 </a:t>
            </a:r>
            <a:r>
              <a:rPr lang="en" sz="1600"/>
              <a:t>over whole corpus </a:t>
            </a:r>
            <a:r>
              <a:rPr lang="en" sz="1600"/>
              <a:t>and in round 2, over 40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(cut word features from 18k to 10k)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Posts - Variations and How to Identify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996625"/>
            <a:ext cx="837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Advertisements for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Blatant promotions for an organization / cryptocurrency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Spam text, repetition of words, no intention to share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Cut out all posts where more than half of post’s words were below cut-off frequency of lemma dictionary (targeting compound nonsense words ex: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aautomoderator</a:t>
            </a:r>
            <a:r>
              <a:rPr lang="en"/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Posts that violate Reddit or Subreddit specific rules of posting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[removed] by reddit moderator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[deleted] by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Posts with basically only images (as can’t parse image content)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Example Spam lemma: elon musk want use rocket intercity travel earth themerkle elon musk want use rocket city city travel earth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Posts with Images, Spam or No?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1229" l="10835" r="33366" t="20955"/>
          <a:stretch/>
        </p:blipFill>
        <p:spPr>
          <a:xfrm>
            <a:off x="1746825" y="1018450"/>
            <a:ext cx="5102026" cy="40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9425" y="392125"/>
            <a:ext cx="90036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Count Vectorize Data, How Can You Classify By </a:t>
            </a:r>
            <a:r>
              <a:rPr lang="en" sz="3600"/>
              <a:t>These </a:t>
            </a:r>
            <a:r>
              <a:rPr lang="en" sz="3600"/>
              <a:t>Subreddits?</a:t>
            </a:r>
            <a:endParaRPr sz="36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-29800" y="1235775"/>
            <a:ext cx="38187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 Crypto top 10 most frequent words: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1st: 'crypto'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2nd: 'bitcoin'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4th: 'remove'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5th: 'blockchain'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7th: 'exchange'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8th: 'new'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 Environment top 10 most frequent: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1st: 'climate'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2nd: 'news'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3rd: 'change'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4th: 'org'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6th: 'new'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9th: 'water'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10th: ‘oil’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30347" l="30646" r="53042" t="25445"/>
          <a:stretch/>
        </p:blipFill>
        <p:spPr>
          <a:xfrm>
            <a:off x="6333200" y="895300"/>
            <a:ext cx="2677147" cy="408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59790" l="2572" r="75777" t="20701"/>
          <a:stretch/>
        </p:blipFill>
        <p:spPr>
          <a:xfrm>
            <a:off x="2841000" y="3330150"/>
            <a:ext cx="3273624" cy="16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Models: Random Forest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35500" y="996625"/>
            <a:ext cx="6304200" cy="1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-Gridsearched for best Random Forest hyperparameters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After leaving out all &lt;0.02% word features (huge overlap with words with very low predictive coefficients)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Achieved high overall accuracy, given that the classification is usually easy</a:t>
            </a:r>
            <a:endParaRPr sz="1500"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25167" l="37169" r="25462" t="61300"/>
          <a:stretch/>
        </p:blipFill>
        <p:spPr>
          <a:xfrm>
            <a:off x="159300" y="2853350"/>
            <a:ext cx="6143626" cy="12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25320" l="30561" r="53028" t="24240"/>
          <a:stretch/>
        </p:blipFill>
        <p:spPr>
          <a:xfrm>
            <a:off x="6539550" y="895300"/>
            <a:ext cx="2360520" cy="40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</a:t>
            </a:r>
            <a:r>
              <a:rPr lang="en"/>
              <a:t>Naive Bayes Multinomial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996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 Bayes Multinomial regularly achieved even higher accuracy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With much more forgiving memory limitations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And much faster runtime!</a:t>
            </a:r>
            <a:endParaRPr sz="1800"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31819" l="37086" r="28808" t="53417"/>
          <a:stretch/>
        </p:blipFill>
        <p:spPr>
          <a:xfrm>
            <a:off x="1030175" y="2071825"/>
            <a:ext cx="6253152" cy="1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87900" y="3822925"/>
            <a:ext cx="76974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Within this error margin are many perfectly acceptable overlapping subreddit posts: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8F8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-Post lemma: 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cryptoeconomics climate change transparent carbon market 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  blockchain zengineeringpodcast christophe jospe nori climate change reverse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