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70" r:id="rId7"/>
    <p:sldId id="268" r:id="rId8"/>
    <p:sldId id="263" r:id="rId9"/>
    <p:sldId id="264" r:id="rId10"/>
    <p:sldId id="266" r:id="rId11"/>
    <p:sldId id="271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/>
    <p:restoredTop sz="94562"/>
  </p:normalViewPr>
  <p:slideViewPr>
    <p:cSldViewPr snapToGrid="0" snapToObjects="1">
      <p:cViewPr varScale="1">
        <p:scale>
          <a:sx n="78" d="100"/>
          <a:sy n="78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inewung/Desktop/Thinkful/Capstone%202/Jasmine%20Wung_housing%20price%20R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inewung/Desktop/Thinkful/Capstone%202/Jasmine%20Wung_housing%20price%20R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housing%20pri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inewung/Desktop/Jasmine%20Wung_housing%20pri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minewung/Desktop/Thinkful/Capstone%202/Jasmine%20Wung_housing%20price%20R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40847"/>
        <c:axId val="1072345503"/>
      </c:barChart>
      <c:catAx>
        <c:axId val="36444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5503"/>
        <c:crosses val="autoZero"/>
        <c:auto val="1"/>
        <c:lblAlgn val="ctr"/>
        <c:lblOffset val="100"/>
        <c:noMultiLvlLbl val="0"/>
      </c:catAx>
      <c:valAx>
        <c:axId val="1072345503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4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Story!$B$20</c:f>
                <c:numCache>
                  <c:formatCode>General</c:formatCode>
                  <c:ptCount val="1"/>
                  <c:pt idx="0">
                    <c:v>14039.654308751487</c:v>
                  </c:pt>
                </c:numCache>
              </c:numRef>
            </c:plus>
            <c:minus>
              <c:numRef>
                <c:f>Story!$B$20</c:f>
                <c:numCache>
                  <c:formatCode>General</c:formatCode>
                  <c:ptCount val="1"/>
                  <c:pt idx="0">
                    <c:v>14039.654308751487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Story!$F$4:$G$4</c:f>
              <c:strCache>
                <c:ptCount val="2"/>
                <c:pt idx="0">
                  <c:v>2 Stories</c:v>
                </c:pt>
                <c:pt idx="1">
                  <c:v>1 Story</c:v>
                </c:pt>
              </c:strCache>
            </c:strRef>
          </c:cat>
          <c:val>
            <c:numRef>
              <c:f>Story!$F$5:$G$5</c:f>
              <c:numCache>
                <c:formatCode>General</c:formatCode>
                <c:ptCount val="2"/>
                <c:pt idx="0">
                  <c:v>217744.15562913907</c:v>
                </c:pt>
                <c:pt idx="1">
                  <c:v>190240.03899082568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6-9344-8006-4D4A5F5B6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440847"/>
        <c:axId val="1072345503"/>
      </c:barChart>
      <c:catAx>
        <c:axId val="36444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345503"/>
        <c:crosses val="autoZero"/>
        <c:auto val="1"/>
        <c:lblAlgn val="ctr"/>
        <c:lblOffset val="100"/>
        <c:noMultiLvlLbl val="0"/>
      </c:catAx>
      <c:valAx>
        <c:axId val="1072345503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4084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2813311"/>
        <c:axId val="832621391"/>
      </c:barChart>
      <c:catAx>
        <c:axId val="83281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621391"/>
        <c:crosses val="autoZero"/>
        <c:auto val="1"/>
        <c:lblAlgn val="ctr"/>
        <c:lblOffset val="100"/>
        <c:noMultiLvlLbl val="0"/>
      </c:catAx>
      <c:valAx>
        <c:axId val="83262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81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2813311"/>
        <c:axId val="832621391"/>
      </c:barChart>
      <c:catAx>
        <c:axId val="83281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621391"/>
        <c:crosses val="autoZero"/>
        <c:auto val="1"/>
        <c:lblAlgn val="ctr"/>
        <c:lblOffset val="100"/>
        <c:noMultiLvlLbl val="0"/>
      </c:catAx>
      <c:valAx>
        <c:axId val="83262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81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Quality!$B$22</c:f>
                <c:numCache>
                  <c:formatCode>General</c:formatCode>
                  <c:ptCount val="1"/>
                  <c:pt idx="0">
                    <c:v>27387.926375749998</c:v>
                  </c:pt>
                </c:numCache>
              </c:numRef>
            </c:plus>
            <c:minus>
              <c:numRef>
                <c:f>Quality!$B$22</c:f>
                <c:numCache>
                  <c:formatCode>General</c:formatCode>
                  <c:ptCount val="1"/>
                  <c:pt idx="0">
                    <c:v>27387.926375749998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Quality!$F$6:$G$6</c:f>
              <c:strCache>
                <c:ptCount val="2"/>
                <c:pt idx="0">
                  <c:v>High Quality</c:v>
                </c:pt>
                <c:pt idx="1">
                  <c:v>Medium Quality</c:v>
                </c:pt>
              </c:strCache>
            </c:strRef>
          </c:cat>
          <c:val>
            <c:numRef>
              <c:f>Quality!$F$7:$G$7</c:f>
              <c:numCache>
                <c:formatCode>General</c:formatCode>
                <c:ptCount val="2"/>
                <c:pt idx="0">
                  <c:v>371076.5</c:v>
                </c:pt>
                <c:pt idx="1">
                  <c:v>108216.42352941177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7-1E45-B183-90FAC22EF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451967"/>
        <c:axId val="362973471"/>
      </c:barChart>
      <c:catAx>
        <c:axId val="36345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973471"/>
        <c:crosses val="autoZero"/>
        <c:auto val="1"/>
        <c:lblAlgn val="ctr"/>
        <c:lblOffset val="100"/>
        <c:noMultiLvlLbl val="0"/>
      </c:catAx>
      <c:valAx>
        <c:axId val="362973471"/>
        <c:scaling>
          <c:orientation val="minMax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5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DF2F9-DD19-405E-B838-8FB0AAA8B8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D5CED3-30C6-4538-9DA5-C9A3A035D3F3}">
      <dgm:prSet/>
      <dgm:spPr/>
      <dgm:t>
        <a:bodyPr/>
        <a:lstStyle/>
        <a:p>
          <a:r>
            <a:rPr lang="en-US"/>
            <a:t>Clean data</a:t>
          </a:r>
        </a:p>
      </dgm:t>
    </dgm:pt>
    <dgm:pt modelId="{8F20D1D2-C7BF-42B3-91A2-C83A3FD85229}" type="parTrans" cxnId="{21DBCB7A-27D5-4045-9E5F-83018162FA02}">
      <dgm:prSet/>
      <dgm:spPr/>
      <dgm:t>
        <a:bodyPr/>
        <a:lstStyle/>
        <a:p>
          <a:endParaRPr lang="en-US"/>
        </a:p>
      </dgm:t>
    </dgm:pt>
    <dgm:pt modelId="{F59D88C3-A64E-49E2-9A08-239F8D95192E}" type="sibTrans" cxnId="{21DBCB7A-27D5-4045-9E5F-83018162FA02}">
      <dgm:prSet/>
      <dgm:spPr/>
      <dgm:t>
        <a:bodyPr/>
        <a:lstStyle/>
        <a:p>
          <a:endParaRPr lang="en-US"/>
        </a:p>
      </dgm:t>
    </dgm:pt>
    <dgm:pt modelId="{2DB15426-9E96-4979-820B-999C72BC73A6}">
      <dgm:prSet/>
      <dgm:spPr/>
      <dgm:t>
        <a:bodyPr/>
        <a:lstStyle/>
        <a:p>
          <a:r>
            <a:rPr lang="en-US"/>
            <a:t>Pivot Table</a:t>
          </a:r>
        </a:p>
      </dgm:t>
    </dgm:pt>
    <dgm:pt modelId="{7B13B808-A072-464E-9EA0-E8F1C5D17A5B}" type="parTrans" cxnId="{50B0289F-06B0-433F-8B57-8B06DE9AC387}">
      <dgm:prSet/>
      <dgm:spPr/>
      <dgm:t>
        <a:bodyPr/>
        <a:lstStyle/>
        <a:p>
          <a:endParaRPr lang="en-US"/>
        </a:p>
      </dgm:t>
    </dgm:pt>
    <dgm:pt modelId="{86390BB1-238E-447E-8512-EF6A49F16944}" type="sibTrans" cxnId="{50B0289F-06B0-433F-8B57-8B06DE9AC387}">
      <dgm:prSet/>
      <dgm:spPr/>
      <dgm:t>
        <a:bodyPr/>
        <a:lstStyle/>
        <a:p>
          <a:endParaRPr lang="en-US"/>
        </a:p>
      </dgm:t>
    </dgm:pt>
    <dgm:pt modelId="{7DDC2A59-116D-4E40-8B96-EE71655067ED}">
      <dgm:prSet/>
      <dgm:spPr/>
      <dgm:t>
        <a:bodyPr/>
        <a:lstStyle/>
        <a:p>
          <a:r>
            <a:rPr lang="en-US"/>
            <a:t>T test – unequal variances </a:t>
          </a:r>
        </a:p>
      </dgm:t>
    </dgm:pt>
    <dgm:pt modelId="{7C358B62-59DC-4904-8549-A943F36614E0}" type="parTrans" cxnId="{7FD76EEF-DF55-4988-81CC-CD06B2F00354}">
      <dgm:prSet/>
      <dgm:spPr/>
      <dgm:t>
        <a:bodyPr/>
        <a:lstStyle/>
        <a:p>
          <a:endParaRPr lang="en-US"/>
        </a:p>
      </dgm:t>
    </dgm:pt>
    <dgm:pt modelId="{933FA6DC-6F01-4F59-90C5-7F2242335044}" type="sibTrans" cxnId="{7FD76EEF-DF55-4988-81CC-CD06B2F00354}">
      <dgm:prSet/>
      <dgm:spPr/>
      <dgm:t>
        <a:bodyPr/>
        <a:lstStyle/>
        <a:p>
          <a:endParaRPr lang="en-US"/>
        </a:p>
      </dgm:t>
    </dgm:pt>
    <dgm:pt modelId="{4F3F7930-A8F4-452A-8090-D2AA04CC312A}">
      <dgm:prSet/>
      <dgm:spPr/>
      <dgm:t>
        <a:bodyPr/>
        <a:lstStyle/>
        <a:p>
          <a:r>
            <a:rPr lang="en-US"/>
            <a:t>Graph</a:t>
          </a:r>
        </a:p>
      </dgm:t>
    </dgm:pt>
    <dgm:pt modelId="{97883457-6ACA-49F8-A877-8C1FB7D7E8AA}" type="parTrans" cxnId="{E708A6E2-4255-4B27-BDF9-86CCA0CF22E3}">
      <dgm:prSet/>
      <dgm:spPr/>
      <dgm:t>
        <a:bodyPr/>
        <a:lstStyle/>
        <a:p>
          <a:endParaRPr lang="en-US"/>
        </a:p>
      </dgm:t>
    </dgm:pt>
    <dgm:pt modelId="{A18B033F-8DA5-40EE-BE85-B854AD514658}" type="sibTrans" cxnId="{E708A6E2-4255-4B27-BDF9-86CCA0CF22E3}">
      <dgm:prSet/>
      <dgm:spPr/>
      <dgm:t>
        <a:bodyPr/>
        <a:lstStyle/>
        <a:p>
          <a:endParaRPr lang="en-US"/>
        </a:p>
      </dgm:t>
    </dgm:pt>
    <dgm:pt modelId="{CACA4795-7C41-3547-8911-8272D984B5A7}" type="pres">
      <dgm:prSet presAssocID="{94CDF2F9-DD19-405E-B838-8FB0AAA8B8BF}" presName="linear" presStyleCnt="0">
        <dgm:presLayoutVars>
          <dgm:animLvl val="lvl"/>
          <dgm:resizeHandles val="exact"/>
        </dgm:presLayoutVars>
      </dgm:prSet>
      <dgm:spPr/>
    </dgm:pt>
    <dgm:pt modelId="{F8EE1CC9-9F8E-3C43-B75A-52E780AB794C}" type="pres">
      <dgm:prSet presAssocID="{60D5CED3-30C6-4538-9DA5-C9A3A035D3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DB04EC-9F3C-8645-9367-3CCB82F168F1}" type="pres">
      <dgm:prSet presAssocID="{F59D88C3-A64E-49E2-9A08-239F8D95192E}" presName="spacer" presStyleCnt="0"/>
      <dgm:spPr/>
    </dgm:pt>
    <dgm:pt modelId="{6D291F83-F57B-D74D-A565-044499DB07E6}" type="pres">
      <dgm:prSet presAssocID="{2DB15426-9E96-4979-820B-999C72BC73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63D9EE-0CF4-234C-AF0C-97CBF740520E}" type="pres">
      <dgm:prSet presAssocID="{86390BB1-238E-447E-8512-EF6A49F16944}" presName="spacer" presStyleCnt="0"/>
      <dgm:spPr/>
    </dgm:pt>
    <dgm:pt modelId="{A6B068A5-7CE4-AB45-BCB4-28F157681C45}" type="pres">
      <dgm:prSet presAssocID="{7DDC2A59-116D-4E40-8B96-EE71655067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D31D5C-A639-BF48-A8E6-266B0CC472C0}" type="pres">
      <dgm:prSet presAssocID="{933FA6DC-6F01-4F59-90C5-7F2242335044}" presName="spacer" presStyleCnt="0"/>
      <dgm:spPr/>
    </dgm:pt>
    <dgm:pt modelId="{6D677256-AED0-7F4F-8B82-BC81BD0041B9}" type="pres">
      <dgm:prSet presAssocID="{4F3F7930-A8F4-452A-8090-D2AA04CC31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E5D316-719C-9B4D-9464-4EC85BF0FCC7}" type="presOf" srcId="{94CDF2F9-DD19-405E-B838-8FB0AAA8B8BF}" destId="{CACA4795-7C41-3547-8911-8272D984B5A7}" srcOrd="0" destOrd="0" presId="urn:microsoft.com/office/officeart/2005/8/layout/vList2"/>
    <dgm:cxn modelId="{C09E2567-30C6-4140-8203-B4CCEB30392A}" type="presOf" srcId="{4F3F7930-A8F4-452A-8090-D2AA04CC312A}" destId="{6D677256-AED0-7F4F-8B82-BC81BD0041B9}" srcOrd="0" destOrd="0" presId="urn:microsoft.com/office/officeart/2005/8/layout/vList2"/>
    <dgm:cxn modelId="{21DBCB7A-27D5-4045-9E5F-83018162FA02}" srcId="{94CDF2F9-DD19-405E-B838-8FB0AAA8B8BF}" destId="{60D5CED3-30C6-4538-9DA5-C9A3A035D3F3}" srcOrd="0" destOrd="0" parTransId="{8F20D1D2-C7BF-42B3-91A2-C83A3FD85229}" sibTransId="{F59D88C3-A64E-49E2-9A08-239F8D95192E}"/>
    <dgm:cxn modelId="{1D365B92-24D4-6342-A2FC-3139AC985E64}" type="presOf" srcId="{2DB15426-9E96-4979-820B-999C72BC73A6}" destId="{6D291F83-F57B-D74D-A565-044499DB07E6}" srcOrd="0" destOrd="0" presId="urn:microsoft.com/office/officeart/2005/8/layout/vList2"/>
    <dgm:cxn modelId="{9EDD9D99-4E26-6142-B553-899972D06FBE}" type="presOf" srcId="{60D5CED3-30C6-4538-9DA5-C9A3A035D3F3}" destId="{F8EE1CC9-9F8E-3C43-B75A-52E780AB794C}" srcOrd="0" destOrd="0" presId="urn:microsoft.com/office/officeart/2005/8/layout/vList2"/>
    <dgm:cxn modelId="{50B0289F-06B0-433F-8B57-8B06DE9AC387}" srcId="{94CDF2F9-DD19-405E-B838-8FB0AAA8B8BF}" destId="{2DB15426-9E96-4979-820B-999C72BC73A6}" srcOrd="1" destOrd="0" parTransId="{7B13B808-A072-464E-9EA0-E8F1C5D17A5B}" sibTransId="{86390BB1-238E-447E-8512-EF6A49F16944}"/>
    <dgm:cxn modelId="{5378D7D2-C53A-1F4E-BC29-D31BE8ACFB11}" type="presOf" srcId="{7DDC2A59-116D-4E40-8B96-EE71655067ED}" destId="{A6B068A5-7CE4-AB45-BCB4-28F157681C45}" srcOrd="0" destOrd="0" presId="urn:microsoft.com/office/officeart/2005/8/layout/vList2"/>
    <dgm:cxn modelId="{E708A6E2-4255-4B27-BDF9-86CCA0CF22E3}" srcId="{94CDF2F9-DD19-405E-B838-8FB0AAA8B8BF}" destId="{4F3F7930-A8F4-452A-8090-D2AA04CC312A}" srcOrd="3" destOrd="0" parTransId="{97883457-6ACA-49F8-A877-8C1FB7D7E8AA}" sibTransId="{A18B033F-8DA5-40EE-BE85-B854AD514658}"/>
    <dgm:cxn modelId="{7FD76EEF-DF55-4988-81CC-CD06B2F00354}" srcId="{94CDF2F9-DD19-405E-B838-8FB0AAA8B8BF}" destId="{7DDC2A59-116D-4E40-8B96-EE71655067ED}" srcOrd="2" destOrd="0" parTransId="{7C358B62-59DC-4904-8549-A943F36614E0}" sibTransId="{933FA6DC-6F01-4F59-90C5-7F2242335044}"/>
    <dgm:cxn modelId="{7C6C4A8C-FD41-A04F-8F58-BE79B338E3B2}" type="presParOf" srcId="{CACA4795-7C41-3547-8911-8272D984B5A7}" destId="{F8EE1CC9-9F8E-3C43-B75A-52E780AB794C}" srcOrd="0" destOrd="0" presId="urn:microsoft.com/office/officeart/2005/8/layout/vList2"/>
    <dgm:cxn modelId="{F271F726-16BB-324B-A24B-ECB7D8C41416}" type="presParOf" srcId="{CACA4795-7C41-3547-8911-8272D984B5A7}" destId="{BBDB04EC-9F3C-8645-9367-3CCB82F168F1}" srcOrd="1" destOrd="0" presId="urn:microsoft.com/office/officeart/2005/8/layout/vList2"/>
    <dgm:cxn modelId="{6D302CCD-D7BA-1047-9BE7-CE6A20E12C12}" type="presParOf" srcId="{CACA4795-7C41-3547-8911-8272D984B5A7}" destId="{6D291F83-F57B-D74D-A565-044499DB07E6}" srcOrd="2" destOrd="0" presId="urn:microsoft.com/office/officeart/2005/8/layout/vList2"/>
    <dgm:cxn modelId="{48F671D9-94DE-2643-8A6A-19EC148439B5}" type="presParOf" srcId="{CACA4795-7C41-3547-8911-8272D984B5A7}" destId="{6563D9EE-0CF4-234C-AF0C-97CBF740520E}" srcOrd="3" destOrd="0" presId="urn:microsoft.com/office/officeart/2005/8/layout/vList2"/>
    <dgm:cxn modelId="{327E43DD-E85B-8B4D-A27A-BDD5E1BDB1EC}" type="presParOf" srcId="{CACA4795-7C41-3547-8911-8272D984B5A7}" destId="{A6B068A5-7CE4-AB45-BCB4-28F157681C45}" srcOrd="4" destOrd="0" presId="urn:microsoft.com/office/officeart/2005/8/layout/vList2"/>
    <dgm:cxn modelId="{63300D0D-50DE-7042-8B99-EDFE1034CE67}" type="presParOf" srcId="{CACA4795-7C41-3547-8911-8272D984B5A7}" destId="{95D31D5C-A639-BF48-A8E6-266B0CC472C0}" srcOrd="5" destOrd="0" presId="urn:microsoft.com/office/officeart/2005/8/layout/vList2"/>
    <dgm:cxn modelId="{01D29A67-7CB1-A543-9945-128AAFE553B4}" type="presParOf" srcId="{CACA4795-7C41-3547-8911-8272D984B5A7}" destId="{6D677256-AED0-7F4F-8B82-BC81BD0041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E1CC9-9F8E-3C43-B75A-52E780AB794C}">
      <dsp:nvSpPr>
        <dsp:cNvPr id="0" name=""/>
        <dsp:cNvSpPr/>
      </dsp:nvSpPr>
      <dsp:spPr>
        <a:xfrm>
          <a:off x="0" y="869903"/>
          <a:ext cx="525780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Clean data</a:t>
          </a:r>
        </a:p>
      </dsp:txBody>
      <dsp:txXfrm>
        <a:off x="42151" y="912054"/>
        <a:ext cx="5173498" cy="779158"/>
      </dsp:txXfrm>
    </dsp:sp>
    <dsp:sp modelId="{6D291F83-F57B-D74D-A565-044499DB07E6}">
      <dsp:nvSpPr>
        <dsp:cNvPr id="0" name=""/>
        <dsp:cNvSpPr/>
      </dsp:nvSpPr>
      <dsp:spPr>
        <a:xfrm>
          <a:off x="0" y="1837044"/>
          <a:ext cx="5257800" cy="8634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Pivot Table</a:t>
          </a:r>
        </a:p>
      </dsp:txBody>
      <dsp:txXfrm>
        <a:off x="42151" y="1879195"/>
        <a:ext cx="5173498" cy="779158"/>
      </dsp:txXfrm>
    </dsp:sp>
    <dsp:sp modelId="{A6B068A5-7CE4-AB45-BCB4-28F157681C45}">
      <dsp:nvSpPr>
        <dsp:cNvPr id="0" name=""/>
        <dsp:cNvSpPr/>
      </dsp:nvSpPr>
      <dsp:spPr>
        <a:xfrm>
          <a:off x="0" y="2804184"/>
          <a:ext cx="5257800" cy="8634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 test – unequal variances </a:t>
          </a:r>
        </a:p>
      </dsp:txBody>
      <dsp:txXfrm>
        <a:off x="42151" y="2846335"/>
        <a:ext cx="5173498" cy="779158"/>
      </dsp:txXfrm>
    </dsp:sp>
    <dsp:sp modelId="{6D677256-AED0-7F4F-8B82-BC81BD0041B9}">
      <dsp:nvSpPr>
        <dsp:cNvPr id="0" name=""/>
        <dsp:cNvSpPr/>
      </dsp:nvSpPr>
      <dsp:spPr>
        <a:xfrm>
          <a:off x="0" y="3771323"/>
          <a:ext cx="5257800" cy="8634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</a:t>
          </a:r>
        </a:p>
      </dsp:txBody>
      <dsp:txXfrm>
        <a:off x="42151" y="3813474"/>
        <a:ext cx="5173498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BEE2-906D-5448-8AF8-D88B93C2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08916-30D4-DF47-96E4-B59D3907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5F7B-FA82-5341-86DA-76207B5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86CD-8C58-6245-A08B-8ECB5903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163E-4868-FD47-BAF9-6C64EA0C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775F-8734-CA4E-847D-E1B0F09A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BE27-E4FA-324B-964B-FBB44C58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46AEB-DC85-9545-B6BD-5AD9DAEE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8213-49F5-194E-8E09-94193086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A0CA-ECCC-4041-BF8E-ADFEE44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7461E-F85C-9147-9592-F33AFE29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68798-A404-DB47-85A6-98D089E1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7A15-88AC-8A45-90E0-95B6BCAE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A3E-5F84-9241-A864-5131DF3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11E1-9574-8F4D-B6BD-2F1B2E40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8B87-0696-D64A-87D8-C334D36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F35B-5A4B-984D-A4E9-70557A7F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8AAC-E42D-4A43-8FF4-431C2A66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932F-D8A8-B047-B4DD-B3D44C4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B4C-9A4D-9743-8094-C2541A23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6D54-B09C-1D45-BE46-045301FA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5F6B-3C24-4D4B-A248-0DDECF95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07FE-B7D5-E34E-80B9-E572B371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DFE1-3276-8F43-8EFF-F45EFAF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8D7D-3A55-264E-8C94-EA44786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F0F1-6144-5249-84BF-36DCE3A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7303-C162-364F-BC6E-701F0CBA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A4D3-1320-5F4D-B79E-3C831960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EB681-31AB-AB40-94D7-EFB18E98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83A7-69C4-9C4B-91A2-AEE9369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BC74-D839-B74E-BA4A-6BE44F8E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355B-F0A7-2F4C-AAD5-74A9BA2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816A-B7BA-ED46-9694-4755D8C1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1AB91-D618-6844-9479-CED1A87F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84877-626A-E64C-AA03-99AF7DCA7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EC108-D212-464B-A19C-CA281F06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E90DC-5DA1-A041-8F16-B99FE566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E696F-9386-FC4E-966D-E4DA5275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9285E-1A76-CA44-9398-7205895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2BF9-9A46-E241-93B8-35E6D7F1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8EDD-0CC3-A04B-83D2-F1D81290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62B95-F52C-B64C-A4DD-52AB5407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8DD03-5A6A-0340-BB04-46458AC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89210-604D-1747-83A5-AF33B9AC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479EC-0A0A-C74C-A2EE-D8155086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B08A5-7C2E-8248-9AA0-228208CF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2FF5-D08D-0843-A6C6-68B6F467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D706-BC1A-504D-B4D3-05669B9F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A7005-0064-5343-809C-CEAF16DE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D30C-AC32-724F-9BEB-937E1C0F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86F5-965A-E34A-B06C-2D557442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3EA0-F895-6847-BD6F-F9A0DB79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07B-1B5A-3744-9763-A022B90D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42265-BDB3-6149-8C6C-46B4720B2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98BF-B5C0-1D4A-9F3A-4511809F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EE86-747A-5642-BDC1-518604D4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8CDB-8D55-0247-A053-9BBAF912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C046-A6E7-F14B-BC9D-6AB0DE3E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E5FA8-1F4C-0C43-8CC2-7C36EB12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5799-4505-5A45-A60C-F6ADCDDB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BB8-5E66-374E-8AD5-343FCD560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21F9-165A-C24B-8B14-C1B25C97B7B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7357-2B70-A240-BFBE-7A92505F1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C973-845B-D44A-A6B7-1AB87FE9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A159-6EF2-944E-A8D5-C1B08A52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78E66-B6E5-0143-815E-AD55C19A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8559-65B3-8544-9915-A19E0A4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678803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/>
              <a:t>Jasmine Wung</a:t>
            </a:r>
          </a:p>
        </p:txBody>
      </p:sp>
    </p:spTree>
    <p:extLst>
      <p:ext uri="{BB962C8B-B14F-4D97-AF65-F5344CB8AC3E}">
        <p14:creationId xmlns:p14="http://schemas.microsoft.com/office/powerpoint/2010/main" val="29967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BDB1B-F6BD-F84E-A2C7-ACAFE585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5125"/>
              </p:ext>
            </p:extLst>
          </p:nvPr>
        </p:nvGraphicFramePr>
        <p:xfrm>
          <a:off x="4662488" y="946484"/>
          <a:ext cx="6902448" cy="23904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97575">
                  <a:extLst>
                    <a:ext uri="{9D8B030D-6E8A-4147-A177-3AD203B41FA5}">
                      <a16:colId xmlns:a16="http://schemas.microsoft.com/office/drawing/2014/main" val="2947009391"/>
                    </a:ext>
                  </a:extLst>
                </a:gridCol>
                <a:gridCol w="2679405">
                  <a:extLst>
                    <a:ext uri="{9D8B030D-6E8A-4147-A177-3AD203B41FA5}">
                      <a16:colId xmlns:a16="http://schemas.microsoft.com/office/drawing/2014/main" val="3692238274"/>
                    </a:ext>
                  </a:extLst>
                </a:gridCol>
                <a:gridCol w="2325468">
                  <a:extLst>
                    <a:ext uri="{9D8B030D-6E8A-4147-A177-3AD203B41FA5}">
                      <a16:colId xmlns:a16="http://schemas.microsoft.com/office/drawing/2014/main" val="1086104460"/>
                    </a:ext>
                  </a:extLst>
                </a:gridCol>
              </a:tblGrid>
              <a:tr h="346648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</a:rPr>
                        <a:t>High Quality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>
                          <a:effectLst/>
                        </a:rPr>
                        <a:t>Medium Quality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ctr"/>
                </a:tc>
                <a:extLst>
                  <a:ext uri="{0D108BD9-81ED-4DB2-BD59-A6C34878D82A}">
                    <a16:rowId xmlns:a16="http://schemas.microsoft.com/office/drawing/2014/main" val="1913610378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Mean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371076.5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108216.4235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5978143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Variance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6926347561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978946506.7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558043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Observations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05860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Standard error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13158.97751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3393.673191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8379427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c.i. upper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4209556905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1085636054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2974546"/>
                  </a:ext>
                </a:extLst>
              </a:tr>
              <a:tr h="3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c.i. lower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33" marR="13733" marT="137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4209556905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1085636054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010161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1B2800-738B-CF42-B156-2294572D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Evidence supporting data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6BF81F-63DF-7344-809D-AA1CA79DA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6848"/>
              </p:ext>
            </p:extLst>
          </p:nvPr>
        </p:nvGraphicFramePr>
        <p:xfrm>
          <a:off x="4662488" y="3395663"/>
          <a:ext cx="6902449" cy="238442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677754">
                  <a:extLst>
                    <a:ext uri="{9D8B030D-6E8A-4147-A177-3AD203B41FA5}">
                      <a16:colId xmlns:a16="http://schemas.microsoft.com/office/drawing/2014/main" val="3813937720"/>
                    </a:ext>
                  </a:extLst>
                </a:gridCol>
                <a:gridCol w="2224695">
                  <a:extLst>
                    <a:ext uri="{9D8B030D-6E8A-4147-A177-3AD203B41FA5}">
                      <a16:colId xmlns:a16="http://schemas.microsoft.com/office/drawing/2014/main" val="3728740286"/>
                    </a:ext>
                  </a:extLst>
                </a:gridCol>
              </a:tblGrid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total sample size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425534"/>
                  </a:ext>
                </a:extLst>
              </a:tr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mean difference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262860.0765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3509440"/>
                  </a:ext>
                </a:extLst>
              </a:tr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standard error of difference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13589.54402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0795195"/>
                  </a:ext>
                </a:extLst>
              </a:tr>
              <a:tr h="388738">
                <a:tc>
                  <a:txBody>
                    <a:bodyPr/>
                    <a:lstStyle/>
                    <a:p>
                      <a:pPr algn="l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2035210"/>
                  </a:ext>
                </a:extLst>
              </a:tr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margin of error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27387.92638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8194634"/>
                  </a:ext>
                </a:extLst>
              </a:tr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Lower limit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235472.1501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9613372"/>
                  </a:ext>
                </a:extLst>
              </a:tr>
              <a:tr h="33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Upper limit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3" marR="13583" marT="13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290248.0028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403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2DBD0-B74F-0B45-A267-2B7FDF6E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Low</a:t>
            </a:r>
            <a:r>
              <a:rPr lang="zh-TW" altLang="en-US" dirty="0"/>
              <a:t> </a:t>
            </a:r>
            <a:r>
              <a:rPr lang="en-US" altLang="zh-TW" dirty="0"/>
              <a:t>Quality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4C089D-B05B-AA48-A92A-C914025937C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9854" y="1860604"/>
          <a:ext cx="10907490" cy="409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B4C089D-B05B-AA48-A92A-C914025937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49910" y="1841499"/>
          <a:ext cx="10487433" cy="411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32403F-5B13-CB40-99EF-63505D3C4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599281"/>
              </p:ext>
            </p:extLst>
          </p:nvPr>
        </p:nvGraphicFramePr>
        <p:xfrm>
          <a:off x="1812897" y="1860603"/>
          <a:ext cx="8649264" cy="467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FFD49F-103B-5849-8482-8C4FF97053E7}"/>
              </a:ext>
            </a:extLst>
          </p:cNvPr>
          <p:cNvSpPr txBox="1"/>
          <p:nvPr/>
        </p:nvSpPr>
        <p:spPr>
          <a:xfrm>
            <a:off x="995141" y="4197031"/>
            <a:ext cx="97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Housing</a:t>
            </a:r>
            <a:r>
              <a:rPr lang="zh-TW" altLang="en-US" sz="1200" dirty="0"/>
              <a:t> </a:t>
            </a:r>
            <a:r>
              <a:rPr lang="en-US" altLang="zh-TW" sz="1200" dirty="0"/>
              <a:t>Prices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71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6BF0-A7EE-0148-BBAB-657BA295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86D9-C4AA-204A-A46F-0BB2F21E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Both tests show that the p value is &lt; 0.5 so t</a:t>
            </a:r>
            <a:r>
              <a:rPr lang="en-US" altLang="zh-TW" sz="2400" dirty="0"/>
              <a:t>here are significant evidence to conclude that 2</a:t>
            </a:r>
            <a:r>
              <a:rPr lang="zh-TW" altLang="en-US" sz="2400" dirty="0"/>
              <a:t> </a:t>
            </a:r>
            <a:r>
              <a:rPr lang="en-US" altLang="zh-TW" sz="2400" dirty="0"/>
              <a:t>stories</a:t>
            </a:r>
            <a:r>
              <a:rPr lang="zh-TW" altLang="en-US" sz="2400" dirty="0"/>
              <a:t> </a:t>
            </a:r>
            <a:r>
              <a:rPr lang="en-US" altLang="zh-TW" sz="2400" dirty="0"/>
              <a:t>houses</a:t>
            </a:r>
            <a:r>
              <a:rPr lang="zh-TW" altLang="en-US" sz="2400" dirty="0"/>
              <a:t> </a:t>
            </a:r>
            <a:r>
              <a:rPr lang="en-US" altLang="zh-TW" sz="2400" dirty="0"/>
              <a:t>and high quality are both factors that drives housing prices</a:t>
            </a:r>
          </a:p>
          <a:p>
            <a:pPr marL="0" indent="0">
              <a:buNone/>
            </a:pPr>
            <a:r>
              <a:rPr lang="en-US" altLang="zh-TW" sz="2400" dirty="0"/>
              <a:t>For</a:t>
            </a:r>
            <a:r>
              <a:rPr lang="zh-TW" altLang="en-US" sz="2400" dirty="0"/>
              <a:t> </a:t>
            </a:r>
            <a:r>
              <a:rPr lang="en-US" altLang="zh-TW" sz="2400" dirty="0"/>
              <a:t>best</a:t>
            </a:r>
            <a:r>
              <a:rPr lang="zh-TW" altLang="en-US" sz="2400" dirty="0"/>
              <a:t> </a:t>
            </a:r>
            <a:r>
              <a:rPr lang="en-US" altLang="zh-TW" sz="2400" dirty="0"/>
              <a:t>returns</a:t>
            </a:r>
            <a:r>
              <a:rPr lang="zh-TW" altLang="en-US" sz="2400" dirty="0"/>
              <a:t> </a:t>
            </a:r>
            <a:r>
              <a:rPr lang="en-US" altLang="zh-TW" sz="2400" dirty="0"/>
              <a:t>investing</a:t>
            </a:r>
            <a:r>
              <a:rPr lang="zh-TW" altLang="en-US" sz="2400" dirty="0"/>
              <a:t> </a:t>
            </a:r>
            <a:r>
              <a:rPr lang="en-US" altLang="zh-TW" sz="2400" dirty="0"/>
              <a:t>in</a:t>
            </a:r>
            <a:r>
              <a:rPr lang="zh-TW" altLang="en-US" sz="2400" dirty="0"/>
              <a:t> </a:t>
            </a:r>
            <a:r>
              <a:rPr lang="en-US" altLang="zh-TW" sz="2400" dirty="0"/>
              <a:t>houses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high</a:t>
            </a:r>
            <a:r>
              <a:rPr lang="zh-TW" altLang="en-US" sz="2400" dirty="0"/>
              <a:t> </a:t>
            </a:r>
            <a:r>
              <a:rPr lang="en-US" altLang="zh-TW" sz="2400" dirty="0"/>
              <a:t>quality</a:t>
            </a:r>
            <a:r>
              <a:rPr lang="zh-TW" altLang="en-US" sz="2400" dirty="0"/>
              <a:t> </a:t>
            </a:r>
            <a:r>
              <a:rPr lang="en-US" altLang="zh-TW" sz="2400" dirty="0"/>
              <a:t>index</a:t>
            </a:r>
            <a:r>
              <a:rPr lang="zh-TW" altLang="en-US" sz="2400" dirty="0"/>
              <a:t> </a:t>
            </a:r>
            <a:r>
              <a:rPr lang="en-US" altLang="zh-TW" sz="2400" dirty="0"/>
              <a:t>and</a:t>
            </a:r>
            <a:r>
              <a:rPr lang="zh-TW" altLang="en-US" sz="2400" dirty="0"/>
              <a:t> </a:t>
            </a:r>
            <a:r>
              <a:rPr lang="en-US" altLang="zh-TW" sz="2400" dirty="0"/>
              <a:t>houses</a:t>
            </a:r>
            <a:r>
              <a:rPr lang="zh-TW" altLang="en-US" sz="2400" dirty="0"/>
              <a:t> </a:t>
            </a:r>
            <a:r>
              <a:rPr lang="en-US" altLang="zh-TW" sz="2400" dirty="0"/>
              <a:t>with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r>
              <a:rPr lang="zh-TW" altLang="en-US" sz="2400" dirty="0"/>
              <a:t> </a:t>
            </a:r>
            <a:r>
              <a:rPr lang="en-US" altLang="zh-TW" sz="2400" dirty="0"/>
              <a:t>stories</a:t>
            </a:r>
            <a:r>
              <a:rPr lang="zh-TW" altLang="en-US" sz="2400" dirty="0"/>
              <a:t> </a:t>
            </a:r>
            <a:r>
              <a:rPr lang="en-US" altLang="zh-TW" sz="2400" dirty="0"/>
              <a:t>will</a:t>
            </a:r>
            <a:r>
              <a:rPr lang="zh-TW" altLang="en-US" sz="2400" dirty="0"/>
              <a:t> </a:t>
            </a:r>
            <a:r>
              <a:rPr lang="en-US" altLang="zh-TW" sz="2400" dirty="0"/>
              <a:t>be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better</a:t>
            </a:r>
            <a:r>
              <a:rPr lang="zh-TW" altLang="en-US" sz="2400" dirty="0"/>
              <a:t> </a:t>
            </a:r>
            <a:r>
              <a:rPr lang="en-US" altLang="zh-TW" sz="2400" dirty="0"/>
              <a:t>value.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6862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D6E7C-B9BB-B64F-B434-9BB20718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8900-927C-2543-ADBA-579056A1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26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2461-C118-474B-884C-D5EADC1C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3E96-245D-8445-BE32-F64595B5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factors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housing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prices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clients</a:t>
            </a:r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dirty="0"/>
              <a:t>and/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investors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0D40-D037-1648-AC12-0F9E04C6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Methods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B5F99A7-A3D0-4EEB-9836-F9ACFD9FE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6340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2D34E-F1AF-1340-8EE6-987070F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Hypothesis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FA14-BCDD-5248-80F1-AA324CFB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H₁:</a:t>
            </a:r>
            <a:r>
              <a:rPr lang="en-US" sz="2400" dirty="0"/>
              <a:t> There is no significant difference in prices when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house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zh-TW" altLang="en-US" sz="2400" dirty="0"/>
              <a:t> </a:t>
            </a:r>
            <a:r>
              <a:rPr lang="en-US" altLang="zh-TW" sz="2400" dirty="0"/>
              <a:t>two</a:t>
            </a:r>
            <a:r>
              <a:rPr lang="zh-TW" altLang="en-US" sz="2400" dirty="0"/>
              <a:t> </a:t>
            </a:r>
            <a:r>
              <a:rPr lang="en-US" altLang="zh-TW" sz="2400" dirty="0"/>
              <a:t>stories</a:t>
            </a:r>
          </a:p>
          <a:p>
            <a:r>
              <a:rPr lang="en-US" sz="2400" b="1" dirty="0"/>
              <a:t>H₂:</a:t>
            </a:r>
            <a:r>
              <a:rPr lang="en-US" sz="2400" dirty="0"/>
              <a:t> There is no significant difference in when the house is </a:t>
            </a:r>
            <a:r>
              <a:rPr lang="en-US" altLang="zh-TW" sz="2400" dirty="0"/>
              <a:t>one</a:t>
            </a:r>
            <a:r>
              <a:rPr lang="zh-TW" altLang="en-US" sz="2400" dirty="0"/>
              <a:t> </a:t>
            </a:r>
            <a:r>
              <a:rPr lang="en-US" altLang="zh-TW" sz="2400" dirty="0"/>
              <a:t>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B2800-738B-CF42-B156-2294572D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T-Test: Two-Sample Assuming Unequal Variances Statistical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696F61-4497-8B46-AD4E-F26DD764D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04650"/>
              </p:ext>
            </p:extLst>
          </p:nvPr>
        </p:nvGraphicFramePr>
        <p:xfrm>
          <a:off x="1613520" y="1860604"/>
          <a:ext cx="8940159" cy="4094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06058">
                  <a:extLst>
                    <a:ext uri="{9D8B030D-6E8A-4147-A177-3AD203B41FA5}">
                      <a16:colId xmlns:a16="http://schemas.microsoft.com/office/drawing/2014/main" val="2300472255"/>
                    </a:ext>
                  </a:extLst>
                </a:gridCol>
                <a:gridCol w="2474784">
                  <a:extLst>
                    <a:ext uri="{9D8B030D-6E8A-4147-A177-3AD203B41FA5}">
                      <a16:colId xmlns:a16="http://schemas.microsoft.com/office/drawing/2014/main" val="732063416"/>
                    </a:ext>
                  </a:extLst>
                </a:gridCol>
                <a:gridCol w="2459317">
                  <a:extLst>
                    <a:ext uri="{9D8B030D-6E8A-4147-A177-3AD203B41FA5}">
                      <a16:colId xmlns:a16="http://schemas.microsoft.com/office/drawing/2014/main" val="3269243231"/>
                    </a:ext>
                  </a:extLst>
                </a:gridCol>
              </a:tblGrid>
              <a:tr h="37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</a:t>
                      </a:r>
                      <a:r>
                        <a:rPr lang="zh-TW" altLang="en-US" sz="2000" u="none" strike="noStrike" dirty="0">
                          <a:effectLst/>
                        </a:rPr>
                        <a:t> </a:t>
                      </a:r>
                      <a:r>
                        <a:rPr lang="en-US" altLang="zh-TW" sz="2000" u="none" strike="noStrike" dirty="0">
                          <a:effectLst/>
                        </a:rPr>
                        <a:t>Stories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1</a:t>
                      </a:r>
                      <a:r>
                        <a:rPr lang="zh-TW" altLang="en-US" sz="2000" u="none" strike="noStrike" dirty="0">
                          <a:effectLst/>
                        </a:rPr>
                        <a:t> </a:t>
                      </a:r>
                      <a:r>
                        <a:rPr lang="en-US" altLang="zh-TW" sz="2000" u="none" strike="noStrike" dirty="0">
                          <a:effectLst/>
                        </a:rPr>
                        <a:t>Story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extLst>
                  <a:ext uri="{0D108BD9-81ED-4DB2-BD59-A6C34878D82A}">
                    <a16:rowId xmlns:a16="http://schemas.microsoft.com/office/drawing/2014/main" val="441058621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217744.1556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190240.039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687419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9945644078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7922985027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064571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Observations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65696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Hypothesized Mean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99942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428586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Stat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3.847403964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48844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P(T&lt;=t) one-tail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6.60915E-05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339500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Critical one-tail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1.647401445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17196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P(T&lt;=t) two-tail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0.000132183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892545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Critical two-tail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1.963932249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86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8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BDB1B-F6BD-F84E-A2C7-ACAFE585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9293"/>
              </p:ext>
            </p:extLst>
          </p:nvPr>
        </p:nvGraphicFramePr>
        <p:xfrm>
          <a:off x="4038600" y="960438"/>
          <a:ext cx="7186612" cy="243522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85485">
                  <a:extLst>
                    <a:ext uri="{9D8B030D-6E8A-4147-A177-3AD203B41FA5}">
                      <a16:colId xmlns:a16="http://schemas.microsoft.com/office/drawing/2014/main" val="2947009391"/>
                    </a:ext>
                  </a:extLst>
                </a:gridCol>
                <a:gridCol w="2780521">
                  <a:extLst>
                    <a:ext uri="{9D8B030D-6E8A-4147-A177-3AD203B41FA5}">
                      <a16:colId xmlns:a16="http://schemas.microsoft.com/office/drawing/2014/main" val="3692238274"/>
                    </a:ext>
                  </a:extLst>
                </a:gridCol>
                <a:gridCol w="2420606">
                  <a:extLst>
                    <a:ext uri="{9D8B030D-6E8A-4147-A177-3AD203B41FA5}">
                      <a16:colId xmlns:a16="http://schemas.microsoft.com/office/drawing/2014/main" val="10861044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</a:rPr>
                        <a:t>2</a:t>
                      </a:r>
                      <a:r>
                        <a:rPr lang="zh-TW" altLang="en-US" sz="1800" b="1" u="none" strike="noStrike" dirty="0">
                          <a:effectLst/>
                        </a:rPr>
                        <a:t> </a:t>
                      </a:r>
                      <a:r>
                        <a:rPr lang="en-US" altLang="zh-TW" sz="1800" b="1" u="none" strike="noStrike" dirty="0">
                          <a:effectLst/>
                        </a:rPr>
                        <a:t>Stories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 dirty="0">
                          <a:effectLst/>
                        </a:rPr>
                        <a:t>1</a:t>
                      </a:r>
                      <a:r>
                        <a:rPr lang="zh-TW" altLang="en-US" sz="1800" b="1" u="none" strike="noStrike" dirty="0">
                          <a:effectLst/>
                        </a:rPr>
                        <a:t> </a:t>
                      </a:r>
                      <a:r>
                        <a:rPr lang="en-US" altLang="zh-TW" sz="1800" b="1" u="none" strike="noStrike" dirty="0">
                          <a:effectLst/>
                        </a:rPr>
                        <a:t>Story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ctr"/>
                </a:tc>
                <a:extLst>
                  <a:ext uri="{0D108BD9-81ED-4DB2-BD59-A6C34878D82A}">
                    <a16:rowId xmlns:a16="http://schemas.microsoft.com/office/drawing/2014/main" val="1913610378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Mean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217744.1556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190240.039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78143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Variance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9945644078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7922985027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58043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Observations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05860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Standard error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5738.692907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4262.861012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8379427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c.i.</a:t>
                      </a:r>
                      <a:r>
                        <a:rPr lang="en-US" sz="1800" b="1" u="none" strike="noStrike">
                          <a:effectLst/>
                        </a:rPr>
                        <a:t> upper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4209556905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1085636054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974546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c.i.</a:t>
                      </a:r>
                      <a:r>
                        <a:rPr lang="en-US" sz="1800" b="1" u="none" strike="noStrike">
                          <a:effectLst/>
                        </a:rPr>
                        <a:t> lower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64" marR="13964" marT="139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4209556905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1085636054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10161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1B2800-738B-CF42-B156-2294572D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Evidence supporting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6BF81F-63DF-7344-809D-AA1CA79DA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197365"/>
              </p:ext>
            </p:extLst>
          </p:nvPr>
        </p:nvGraphicFramePr>
        <p:xfrm>
          <a:off x="4038600" y="3455988"/>
          <a:ext cx="7186612" cy="243522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88420">
                  <a:extLst>
                    <a:ext uri="{9D8B030D-6E8A-4147-A177-3AD203B41FA5}">
                      <a16:colId xmlns:a16="http://schemas.microsoft.com/office/drawing/2014/main" val="3813937720"/>
                    </a:ext>
                  </a:extLst>
                </a:gridCol>
                <a:gridCol w="2298192">
                  <a:extLst>
                    <a:ext uri="{9D8B030D-6E8A-4147-A177-3AD203B41FA5}">
                      <a16:colId xmlns:a16="http://schemas.microsoft.com/office/drawing/2014/main" val="3728740286"/>
                    </a:ext>
                  </a:extLst>
                </a:gridCol>
              </a:tblGrid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total sample size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25534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mean difference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27504.11664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509440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standard error of difference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7148.746764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795195"/>
                  </a:ext>
                </a:extLst>
              </a:tr>
              <a:tr h="394851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035210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margin of error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14039.65431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194634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Lower limit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13464.46233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613372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Upper limit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32" marR="14032" marT="14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41543.77095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03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2DBD0-B74F-0B45-A267-2B7FDF6E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Stories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Story</a:t>
            </a:r>
            <a:r>
              <a:rPr lang="zh-TW" altLang="en-US" dirty="0"/>
              <a:t> </a:t>
            </a:r>
            <a:r>
              <a:rPr lang="en-US" altLang="zh-TW" dirty="0"/>
              <a:t>house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F05414-F568-A54F-B1EC-6768F82D1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490067"/>
              </p:ext>
            </p:extLst>
          </p:nvPr>
        </p:nvGraphicFramePr>
        <p:xfrm>
          <a:off x="1450109" y="1721501"/>
          <a:ext cx="9498940" cy="469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DF05414-F568-A54F-B1EC-6768F82D1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719403"/>
              </p:ext>
            </p:extLst>
          </p:nvPr>
        </p:nvGraphicFramePr>
        <p:xfrm>
          <a:off x="1450107" y="1605387"/>
          <a:ext cx="9225809" cy="496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6DABA5-FB49-1E4B-B365-1C004E58A46F}"/>
              </a:ext>
            </a:extLst>
          </p:cNvPr>
          <p:cNvSpPr txBox="1"/>
          <p:nvPr/>
        </p:nvSpPr>
        <p:spPr>
          <a:xfrm>
            <a:off x="560868" y="3936202"/>
            <a:ext cx="97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Housing</a:t>
            </a:r>
            <a:r>
              <a:rPr lang="zh-TW" altLang="en-US" sz="1200" dirty="0"/>
              <a:t> </a:t>
            </a:r>
            <a:r>
              <a:rPr lang="en-US" altLang="zh-TW" sz="1200" dirty="0"/>
              <a:t>Prices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13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2D34E-F1AF-1340-8EE6-987070F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Hypothesis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FA14-BCDD-5248-80F1-AA324CFB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H₁:</a:t>
            </a:r>
            <a:r>
              <a:rPr lang="en-US" sz="2400" dirty="0"/>
              <a:t> There is no significant difference in prices when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house</a:t>
            </a:r>
            <a:r>
              <a:rPr lang="zh-TW" altLang="en-US" sz="2400" dirty="0"/>
              <a:t> </a:t>
            </a:r>
            <a:r>
              <a:rPr lang="en-US" altLang="zh-TW" sz="2400" dirty="0"/>
              <a:t>is high quality</a:t>
            </a:r>
            <a:br>
              <a:rPr lang="en-US" sz="2400" dirty="0"/>
            </a:br>
            <a:r>
              <a:rPr lang="en-US" sz="2400" b="1" dirty="0"/>
              <a:t>H₂:</a:t>
            </a:r>
            <a:r>
              <a:rPr lang="en-US" sz="2400" dirty="0"/>
              <a:t> There is no significant difference in when the house is medium quality</a:t>
            </a:r>
          </a:p>
        </p:txBody>
      </p:sp>
    </p:spTree>
    <p:extLst>
      <p:ext uri="{BB962C8B-B14F-4D97-AF65-F5344CB8AC3E}">
        <p14:creationId xmlns:p14="http://schemas.microsoft.com/office/powerpoint/2010/main" val="36790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B2800-738B-CF42-B156-2294572D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T-Test: Two-Sample Assuming Unequal Variances Statistical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FD17B1-92D1-3F42-B812-7A7F3BBAC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1518"/>
              </p:ext>
            </p:extLst>
          </p:nvPr>
        </p:nvGraphicFramePr>
        <p:xfrm>
          <a:off x="1675461" y="1860604"/>
          <a:ext cx="8816278" cy="4094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63497">
                  <a:extLst>
                    <a:ext uri="{9D8B030D-6E8A-4147-A177-3AD203B41FA5}">
                      <a16:colId xmlns:a16="http://schemas.microsoft.com/office/drawing/2014/main" val="3917131688"/>
                    </a:ext>
                  </a:extLst>
                </a:gridCol>
                <a:gridCol w="2187303">
                  <a:extLst>
                    <a:ext uri="{9D8B030D-6E8A-4147-A177-3AD203B41FA5}">
                      <a16:colId xmlns:a16="http://schemas.microsoft.com/office/drawing/2014/main" val="707730987"/>
                    </a:ext>
                  </a:extLst>
                </a:gridCol>
                <a:gridCol w="1965478">
                  <a:extLst>
                    <a:ext uri="{9D8B030D-6E8A-4147-A177-3AD203B41FA5}">
                      <a16:colId xmlns:a16="http://schemas.microsoft.com/office/drawing/2014/main" val="81469953"/>
                    </a:ext>
                  </a:extLst>
                </a:gridCol>
              </a:tblGrid>
              <a:tr h="372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 Quality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Medium Quality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extLst>
                  <a:ext uri="{0D108BD9-81ED-4DB2-BD59-A6C34878D82A}">
                    <a16:rowId xmlns:a16="http://schemas.microsoft.com/office/drawing/2014/main" val="954321104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371076.5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108216.4235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4300064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Variance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6926347561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978946506.7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741513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Observations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922579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Hypothesized Mean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3382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674938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Stat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19.34281798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886814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P(T&lt;=t) one-tail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1.93434E-23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731620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Critical one-tail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1.680229977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0980319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P(T&lt;=t) two-tail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3.86867E-23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8473937"/>
                  </a:ext>
                </a:extLst>
              </a:tr>
              <a:tr h="37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 Critical two-tail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85" marR="15485" marT="154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2.015367574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442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5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321</Words>
  <Application>Microsoft Macintosh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Theme</vt:lpstr>
      <vt:lpstr>Housing Prices</vt:lpstr>
      <vt:lpstr>Introduction</vt:lpstr>
      <vt:lpstr>Methods</vt:lpstr>
      <vt:lpstr>Hypothesis</vt:lpstr>
      <vt:lpstr>T-Test: Two-Sample Assuming Unequal Variances Statistical Analysis</vt:lpstr>
      <vt:lpstr>Evidence supporting data</vt:lpstr>
      <vt:lpstr>2 Stories vs 1 Story house</vt:lpstr>
      <vt:lpstr>Hypothesis</vt:lpstr>
      <vt:lpstr>T-Test: Two-Sample Assuming Unequal Variances Statistical Analysis</vt:lpstr>
      <vt:lpstr>Evidence supporting data</vt:lpstr>
      <vt:lpstr>High vs Low Quality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</dc:title>
  <dc:creator>Jasmine Wung</dc:creator>
  <cp:lastModifiedBy>Jasmine Wung</cp:lastModifiedBy>
  <cp:revision>21</cp:revision>
  <dcterms:created xsi:type="dcterms:W3CDTF">2021-04-06T05:53:37Z</dcterms:created>
  <dcterms:modified xsi:type="dcterms:W3CDTF">2021-04-20T05:25:30Z</dcterms:modified>
</cp:coreProperties>
</file>