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5" r:id="rId7"/>
    <p:sldId id="270" r:id="rId8"/>
    <p:sldId id="264" r:id="rId9"/>
    <p:sldId id="271" r:id="rId10"/>
    <p:sldId id="266" r:id="rId11"/>
    <p:sldId id="272" r:id="rId12"/>
    <p:sldId id="267" r:id="rId13"/>
    <p:sldId id="268" r:id="rId14"/>
    <p:sldId id="269" r:id="rId15"/>
    <p:sldId id="275" r:id="rId16"/>
    <p:sldId id="273" r:id="rId17"/>
    <p:sldId id="274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78"/>
    <p:restoredTop sz="95903"/>
  </p:normalViewPr>
  <p:slideViewPr>
    <p:cSldViewPr snapToGrid="0" snapToObjects="1">
      <p:cViewPr>
        <p:scale>
          <a:sx n="130" d="100"/>
          <a:sy n="130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jasminewung\Desktop\lariat%20ja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040160642570293E-2"/>
                  <c:y val="1.53133903133904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E6-8E40-9B1B-CF9EF9CCD719}"/>
                </c:ext>
              </c:extLst>
            </c:dLbl>
            <c:dLbl>
              <c:idx val="1"/>
              <c:layout>
                <c:manualLayout>
                  <c:x val="-1.1295180722891566E-2"/>
                  <c:y val="-5.591168091168156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E6-8E40-9B1B-CF9EF9CCD719}"/>
                </c:ext>
              </c:extLst>
            </c:dLbl>
            <c:dLbl>
              <c:idx val="2"/>
              <c:layout>
                <c:manualLayout>
                  <c:x val="-1.6315261044176799E-2"/>
                  <c:y val="-9.15242165242171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E6-8E40-9B1B-CF9EF9CCD7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Sheet3!$A$14:$A$16</c:f>
              <c:strCache>
                <c:ptCount val="3"/>
                <c:pt idx="0">
                  <c:v>rev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Sheet3!$B$14:$B$16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33076688.639999941</c:v>
                </c:pt>
                <c:pt idx="2">
                  <c:v>19753518.360000059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60-014D-96B9-E12D19BC5E63}"/>
            </c:ext>
          </c:extLst>
        </c:ser>
        <c:ser>
          <c:idx val="1"/>
          <c:order val="1"/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040160642570259E-2"/>
                  <c:y val="1.29985754985754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E6-8E40-9B1B-CF9EF9CCD719}"/>
                </c:ext>
              </c:extLst>
            </c:dLbl>
            <c:dLbl>
              <c:idx val="1"/>
              <c:layout>
                <c:manualLayout>
                  <c:x val="6.2751004016063337E-3"/>
                  <c:y val="-1.24643874643874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E6-8E40-9B1B-CF9EF9CCD719}"/>
                </c:ext>
              </c:extLst>
            </c:dLbl>
            <c:dLbl>
              <c:idx val="2"/>
              <c:layout>
                <c:manualLayout>
                  <c:x val="1.2550200803212851E-3"/>
                  <c:y val="-1.246438746438746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E6-8E40-9B1B-CF9EF9CCD7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Sheet3!$A$14:$A$16</c:f>
              <c:strCache>
                <c:ptCount val="3"/>
                <c:pt idx="0">
                  <c:v>rev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Sheet3!$C$14:$C$16</c:f>
              <c:numCache>
                <c:formatCode>_("$"* #,##0.00_);_("$"* \(#,##0.00\);_("$"* "-"??_);_(@_)</c:formatCode>
                <c:ptCount val="3"/>
                <c:pt idx="0">
                  <c:v>54249694</c:v>
                </c:pt>
                <c:pt idx="1">
                  <c:v>33907841.279999942</c:v>
                </c:pt>
                <c:pt idx="2">
                  <c:v>20341852.720000058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60-014D-96B9-E12D19BC5E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425104"/>
        <c:axId val="375296416"/>
      </c:barChart>
      <c:catAx>
        <c:axId val="26642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296416"/>
        <c:crosses val="autoZero"/>
        <c:auto val="1"/>
        <c:lblAlgn val="ctr"/>
        <c:lblOffset val="100"/>
        <c:noMultiLvlLbl val="0"/>
      </c:catAx>
      <c:valAx>
        <c:axId val="375296416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26642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1.8825301204819324E-2"/>
                  <c:y val="-7.122507122507122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E9-CC48-8533-1D1C9513C990}"/>
                </c:ext>
              </c:extLst>
            </c:dLbl>
            <c:dLbl>
              <c:idx val="2"/>
              <c:layout>
                <c:manualLayout>
                  <c:x val="-1.50602409638554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E9-CC48-8533-1D1C9513C9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Sheet3!$B$20:$B$22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33076688.639999941</c:v>
                </c:pt>
                <c:pt idx="2">
                  <c:v>19753518.360000059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B-D34B-B03C-677A9162D3D9}"/>
            </c:ext>
          </c:extLst>
        </c:ser>
        <c:ser>
          <c:idx val="1"/>
          <c:order val="1"/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Sheet3!$C$20:$C$22</c:f>
              <c:numCache>
                <c:formatCode>_("$"* #,##0.00_);_("$"* \(#,##0.00\);_("$"* "-"??_);_(@_)</c:formatCode>
                <c:ptCount val="3"/>
                <c:pt idx="0">
                  <c:v>55669181</c:v>
                </c:pt>
                <c:pt idx="1">
                  <c:v>34738993.919999942</c:v>
                </c:pt>
                <c:pt idx="2">
                  <c:v>20930187.080000058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7B-D34B-B03C-677A9162D3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7182960"/>
        <c:axId val="264724896"/>
      </c:barChart>
      <c:catAx>
        <c:axId val="26718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724896"/>
        <c:crosses val="autoZero"/>
        <c:auto val="1"/>
        <c:lblAlgn val="ctr"/>
        <c:lblOffset val="100"/>
        <c:noMultiLvlLbl val="0"/>
      </c:catAx>
      <c:valAx>
        <c:axId val="264724896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267182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Sheet3!$A$25:$A$27</c:f>
              <c:strCache>
                <c:ptCount val="3"/>
                <c:pt idx="0">
                  <c:v>rev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Sheet3!$B$25:$B$27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33076688.639999941</c:v>
                </c:pt>
                <c:pt idx="2">
                  <c:v>19753518.360000059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D-B94D-87BB-C8B600E8268D}"/>
            </c:ext>
          </c:extLst>
        </c:ser>
        <c:ser>
          <c:idx val="1"/>
          <c:order val="1"/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Sheet3!$A$25:$A$27</c:f>
              <c:strCache>
                <c:ptCount val="3"/>
                <c:pt idx="0">
                  <c:v>rev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Sheet3!$C$25:$C$27</c:f>
              <c:numCache>
                <c:formatCode>_("$"* #,##0.00_);_("$"* \(#,##0.00\);_("$"* "-"??_);_(@_)</c:formatCode>
                <c:ptCount val="3"/>
                <c:pt idx="0">
                  <c:v>64516903</c:v>
                </c:pt>
                <c:pt idx="1">
                  <c:v>40366529.919999942</c:v>
                </c:pt>
                <c:pt idx="2">
                  <c:v>24150373.080000058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D-B94D-87BB-C8B600E826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50263584"/>
        <c:axId val="659092592"/>
      </c:barChart>
      <c:catAx>
        <c:axId val="145026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92592"/>
        <c:crosses val="autoZero"/>
        <c:auto val="1"/>
        <c:lblAlgn val="ctr"/>
        <c:lblOffset val="100"/>
        <c:noMultiLvlLbl val="0"/>
      </c:catAx>
      <c:valAx>
        <c:axId val="659092592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450263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Plan'!$H$70:$H$72</c:f>
              <c:numCache>
                <c:formatCode>_("$"* #,##0.00_);_("$"* \(#,##0.00\);_("$"* "-"??_);_(@_)</c:formatCode>
                <c:ptCount val="3"/>
                <c:pt idx="0">
                  <c:v>1419487</c:v>
                </c:pt>
                <c:pt idx="1">
                  <c:v>2838974</c:v>
                </c:pt>
                <c:pt idx="2">
                  <c:v>11686696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3-C946-954A-460BE970EC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21488064"/>
        <c:axId val="267273264"/>
      </c:barChart>
      <c:catAx>
        <c:axId val="92148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273264"/>
        <c:crosses val="autoZero"/>
        <c:auto val="1"/>
        <c:lblAlgn val="ctr"/>
        <c:lblOffset val="100"/>
        <c:noMultiLvlLbl val="0"/>
      </c:catAx>
      <c:valAx>
        <c:axId val="267273264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9214880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'Model Plan'!$I$70:$I$72</c:f>
              <c:numCache>
                <c:formatCode>_("$"* #,##0.00_);_("$"* \(#,##0.00\);_("$"* "-"??_);_(@_)</c:formatCode>
                <c:ptCount val="3"/>
                <c:pt idx="0">
                  <c:v>588334.3599999994</c:v>
                </c:pt>
                <c:pt idx="1">
                  <c:v>1176668.7199999988</c:v>
                </c:pt>
                <c:pt idx="2">
                  <c:v>4396854.7199999988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93-9346-AF4B-C54CD8FC1F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0514176"/>
        <c:axId val="259295616"/>
      </c:barChart>
      <c:catAx>
        <c:axId val="36051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295616"/>
        <c:crosses val="autoZero"/>
        <c:auto val="1"/>
        <c:lblAlgn val="ctr"/>
        <c:lblOffset val="100"/>
        <c:noMultiLvlLbl val="0"/>
      </c:catAx>
      <c:valAx>
        <c:axId val="259295616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3605141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('Model Plan'!$B$70,'Model Plan'!$B$71,'Model Plan'!$B$72)</c:f>
              <c:numCache>
                <c:formatCode>_([$$-409]* #,##0.00_);_([$$-409]* \(#,##0.00\);_([$$-409]* "-"??_);_(@_)</c:formatCode>
                <c:ptCount val="3"/>
                <c:pt idx="0">
                  <c:v>52830207</c:v>
                </c:pt>
                <c:pt idx="1">
                  <c:v>52830207</c:v>
                </c:pt>
                <c:pt idx="2" formatCode="_(&quot;$&quot;* #,##0.00_);_(&quot;$&quot;* \(#,##0.00\);_(&quot;$&quot;* &quot;-&quot;??_);_(@_)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A-244F-B43D-C475E7AD34A9}"/>
            </c:ext>
          </c:extLst>
        </c:ser>
        <c:ser>
          <c:idx val="1"/>
          <c:order val="1"/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6315261044176708E-2"/>
                  <c:y val="1.21672216963597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FA6-FC4B-920D-5493444C4A84}"/>
                </c:ext>
              </c:extLst>
            </c:dLbl>
            <c:dLbl>
              <c:idx val="1"/>
              <c:layout>
                <c:manualLayout>
                  <c:x val="1.7570281124497902E-2"/>
                  <c:y val="4.055740565453247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A6-FC4B-920D-5493444C4A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('Model Plan'!$E$70,'Model Plan'!$E$71,'Model Plan'!$E$72)</c:f>
              <c:numCache>
                <c:formatCode>_("$"* #,##0.00_);_("$"* \(#,##0.00\);_("$"* "-"??_);_(@_)</c:formatCode>
                <c:ptCount val="3"/>
                <c:pt idx="0">
                  <c:v>54249694</c:v>
                </c:pt>
                <c:pt idx="1">
                  <c:v>55669181</c:v>
                </c:pt>
                <c:pt idx="2">
                  <c:v>64516903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A-244F-B43D-C475E7AD34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7375104"/>
        <c:axId val="1450725024"/>
      </c:barChart>
      <c:catAx>
        <c:axId val="267375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0725024"/>
        <c:crosses val="autoZero"/>
        <c:auto val="1"/>
        <c:lblAlgn val="ctr"/>
        <c:lblOffset val="100"/>
        <c:noMultiLvlLbl val="0"/>
      </c:catAx>
      <c:valAx>
        <c:axId val="1450725024"/>
        <c:scaling>
          <c:orientation val="minMax"/>
        </c:scaling>
        <c:delete val="1"/>
        <c:axPos val="l"/>
        <c:numFmt formatCode="_([$$-409]* #,##0.00_);_([$$-409]* \(#,##0.00\);_([$$-409]* &quot;-&quot;??_);_(@_)" sourceLinked="1"/>
        <c:majorTickMark val="none"/>
        <c:minorTickMark val="none"/>
        <c:tickLblPos val="nextTo"/>
        <c:crossAx val="26737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('Model Plan'!$C$70,'Model Plan'!$C$71,'Model Plan'!$C$72)</c:f>
              <c:numCache>
                <c:formatCode>_([$$-409]* #,##0.00_);_([$$-409]* \(#,##0.00\);_([$$-409]* "-"??_);_(@_)</c:formatCode>
                <c:ptCount val="3"/>
                <c:pt idx="0">
                  <c:v>33076688.639999941</c:v>
                </c:pt>
                <c:pt idx="1">
                  <c:v>33076688.639999941</c:v>
                </c:pt>
                <c:pt idx="2" formatCode="_(&quot;$&quot;* #,##0.00_);_(&quot;$&quot;* \(#,##0.00\);_(&quot;$&quot;* &quot;-&quot;??_);_(@_)">
                  <c:v>33076688.639999941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2-ED43-9593-BC1CC6D74787}"/>
            </c:ext>
          </c:extLst>
        </c:ser>
        <c:ser>
          <c:idx val="1"/>
          <c:order val="1"/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060240963855422E-2"/>
                  <c:y val="-4.055740565453265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79-4245-9331-9E7544AD3661}"/>
                </c:ext>
              </c:extLst>
            </c:dLbl>
            <c:dLbl>
              <c:idx val="1"/>
              <c:layout>
                <c:manualLayout>
                  <c:x val="6.2751004016063337E-3"/>
                  <c:y val="-2.02787028272663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D79-4245-9331-9E7544AD36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('Model Plan'!$F$70,'Model Plan'!$F$71,'Model Plan'!$F$72)</c:f>
              <c:numCache>
                <c:formatCode>_("$"* #,##0.00_);_("$"* \(#,##0.00\);_("$"* "-"??_);_(@_)</c:formatCode>
                <c:ptCount val="3"/>
                <c:pt idx="0">
                  <c:v>33907841.279999942</c:v>
                </c:pt>
                <c:pt idx="1">
                  <c:v>34738993.919999942</c:v>
                </c:pt>
                <c:pt idx="2">
                  <c:v>40366529.919999942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32-ED43-9593-BC1CC6D747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887392"/>
        <c:axId val="351660208"/>
      </c:barChart>
      <c:catAx>
        <c:axId val="26688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660208"/>
        <c:crosses val="autoZero"/>
        <c:auto val="1"/>
        <c:lblAlgn val="ctr"/>
        <c:lblOffset val="100"/>
        <c:noMultiLvlLbl val="0"/>
      </c:catAx>
      <c:valAx>
        <c:axId val="351660208"/>
        <c:scaling>
          <c:orientation val="minMax"/>
        </c:scaling>
        <c:delete val="1"/>
        <c:axPos val="l"/>
        <c:numFmt formatCode="_([$$-409]* #,##0.00_);_([$$-409]* \(#,##0.00\);_([$$-409]* &quot;-&quot;??_);_(@_)" sourceLinked="1"/>
        <c:majorTickMark val="none"/>
        <c:minorTickMark val="none"/>
        <c:tickLblPos val="nextTo"/>
        <c:crossAx val="26688739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Sheet3!$B$6</c:f>
              <c:strCache>
                <c:ptCount val="1"/>
                <c:pt idx="0">
                  <c:v> Original Overall Profit 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Sheet3!$B$7:$B$9</c:f>
              <c:numCache>
                <c:formatCode>_("$"* #,##0.00_);_("$"* \(#,##0.00\);_("$"* "-"??_);_(@_)</c:formatCode>
                <c:ptCount val="3"/>
                <c:pt idx="0">
                  <c:v>19753518.360000059</c:v>
                </c:pt>
                <c:pt idx="1">
                  <c:v>19753518.360000059</c:v>
                </c:pt>
                <c:pt idx="2">
                  <c:v>19753518.360000059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5042-8C94-F67A22CD49F8}"/>
            </c:ext>
          </c:extLst>
        </c:ser>
        <c:ser>
          <c:idx val="1"/>
          <c:order val="1"/>
          <c:tx>
            <c:strRef>
              <c:f>Sheet3!$C$6</c:f>
              <c:strCache>
                <c:ptCount val="1"/>
                <c:pt idx="0">
                  <c:v>New Profit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06024096385542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E4F-0046-8DCD-80BEAEADA21D}"/>
                </c:ext>
              </c:extLst>
            </c:dLbl>
            <c:dLbl>
              <c:idx val="1"/>
              <c:layout>
                <c:manualLayout>
                  <c:x val="7.5301204819277108E-3"/>
                  <c:y val="-1.21672216963597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E4F-0046-8DCD-80BEAEADA2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Sheet3!$C$7:$C$9</c:f>
              <c:numCache>
                <c:formatCode>_("$"* #,##0.00_);_("$"* \(#,##0.00\);_("$"* "-"??_);_(@_)</c:formatCode>
                <c:ptCount val="3"/>
                <c:pt idx="0">
                  <c:v>20341852.720000058</c:v>
                </c:pt>
                <c:pt idx="1">
                  <c:v>20930187.080000058</c:v>
                </c:pt>
                <c:pt idx="2">
                  <c:v>24150373.080000058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5042-8C94-F67A22CD49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36294832"/>
        <c:axId val="336173552"/>
      </c:barChart>
      <c:catAx>
        <c:axId val="33629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73552"/>
        <c:crosses val="autoZero"/>
        <c:auto val="1"/>
        <c:lblAlgn val="ctr"/>
        <c:lblOffset val="100"/>
        <c:noMultiLvlLbl val="0"/>
      </c:catAx>
      <c:valAx>
        <c:axId val="336173552"/>
        <c:scaling>
          <c:orientation val="minMax"/>
        </c:scaling>
        <c:delete val="1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3362948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/>
    </cs:fontRef>
    <cs:defRPr sz="1000" kern="1200"/>
  </cs:axisTitle>
  <cs:categoryAxis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9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/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/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/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/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/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A7B8-40A6-7E4D-B967-A2EF783E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422BF-5677-F34D-9FF4-BF3411F1E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9AA7-5A97-8248-BDB6-6D33E07F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1951-BBB9-3A44-90B5-BDFE6EB7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AFCF-687A-4147-9432-C929388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F35D-9D43-4849-BFD3-6DCEA37B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BD6E-BA57-3843-A3BC-054110E2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6BFE-6825-4041-A8E7-67131A45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729D5-A62C-2240-A8B7-B823E5C7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39C9-94B3-D646-A2C3-37313063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970CD-ADD8-1641-82D5-70E80E4CE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D29C8-BB8E-7B47-A0A8-6A6340BC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B4E6-C2B9-6F40-8D57-0DF6FD14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6DE-5BFA-C24F-A3DA-D519C03F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0FB2E-5139-BF40-93C5-46FC4990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0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B688-16CE-994C-BC0C-CB9FD744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8825-99EE-ED49-9423-C1E9ECA0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3231-EEC7-4B4C-B97C-7FE9FFCB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9C4-9C16-8A4C-A6D0-8F9761CD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24A24-F9C6-8846-8BC3-35AEFE3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9A5B-910B-8746-864F-D2615F66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406A-FD25-5B48-986B-4CF8EA6FE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90321-3CB2-F243-B93E-71DE653B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0EA3-6F8D-B145-9E43-041DA95F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C155-7985-BD49-A4D1-4F0A83D1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38CD-1FC8-EB4E-9884-9F95BC22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A343-998D-A24D-B546-A95A19D1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7E35A-D1E0-3040-8185-5093AE6BE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9B5D-C1CD-684D-9D7D-B7D580A1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4CCF-F8D7-A74C-9E96-03D7CCD7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8213-D8D1-7142-BBB0-C46930DB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4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46E1-0DE4-9F4D-A714-340EC69D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41811-3138-0844-935B-BC077565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677EF-2D6B-AA42-AE7A-5E49E422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6D4F5-9770-E542-861C-3B419A1E5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16D0C-2998-3E4A-A988-C5C61FCFA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6E5F4-D928-A74B-B57A-B4AB47F2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215EFB-F129-0A44-9151-441A195F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14295-DBD5-D244-AF1C-41F196AF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4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8AB8-8207-734D-8D05-6A8A1D2B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357FA-C9B5-AB41-8AF1-7281182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34948-E75B-424B-8E38-805FABF8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81BC9-60D8-2E40-8FBF-6F96AC07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2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DD16-8D27-BA4D-933F-6D78620C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4C734-E0B0-E142-8E3F-EF2A08AF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DEA3-95FA-F64B-BA68-6E0C46AB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6ED8-C63A-7E4C-9169-C01D9155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DA98-D623-2D48-95FA-23C9B59C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B31B5-72FA-324D-B0ED-C03172A8E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427D6-9211-7C42-970E-3C2BB6EC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40F-E322-DB48-8903-7935C85F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3E48-0009-D344-8D88-AFA49A2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D1BA-2F15-C245-AB1B-6316834C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05545-285F-E745-921F-F79B76C8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51581-94D1-2541-9593-0C54DB70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BA56A-F042-0643-BA6D-6AFA973A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7D538-4998-6840-9904-83FEDBC7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33D9E-AD0B-C842-9B7F-D3E9D9CC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19C9-C44F-2242-841D-5B0BEDE0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EB1C8-2E3E-094D-9A75-B8C39A1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1FCE-AC8C-284F-BDFA-8EDF1B8FF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6E45-B84F-1049-96FB-25CC8867B8A0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BA57-1D50-6E4F-A875-906E5117A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B8C7-1F8E-864F-A2D0-9C09FFE39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21CF-BD9E-E74B-80CD-B18CFDB0D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6B90D7-677B-9449-BC62-7B0CE7514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121701"/>
            <a:ext cx="3658053" cy="17865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Capstone 1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2A79-841E-7848-98DC-73DD7B40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032347"/>
            <a:ext cx="3658053" cy="95511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Jasmine Wung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38E4B-3790-4B46-9E46-D79C4016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1" y="2287262"/>
            <a:ext cx="5029200" cy="227571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485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725179-A702-E04E-AD44-26E95EAA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04" y="2562239"/>
            <a:ext cx="3658053" cy="17865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3 –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Double Inventory of Top 3 Brands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9FE6C0-1A76-024B-94A7-D370F232B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702417"/>
              </p:ext>
            </p:extLst>
          </p:nvPr>
        </p:nvGraphicFramePr>
        <p:xfrm>
          <a:off x="5170932" y="1735854"/>
          <a:ext cx="7018020" cy="261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593">
                  <a:extLst>
                    <a:ext uri="{9D8B030D-6E8A-4147-A177-3AD203B41FA5}">
                      <a16:colId xmlns:a16="http://schemas.microsoft.com/office/drawing/2014/main" val="2382581965"/>
                    </a:ext>
                  </a:extLst>
                </a:gridCol>
                <a:gridCol w="1158546">
                  <a:extLst>
                    <a:ext uri="{9D8B030D-6E8A-4147-A177-3AD203B41FA5}">
                      <a16:colId xmlns:a16="http://schemas.microsoft.com/office/drawing/2014/main" val="634009872"/>
                    </a:ext>
                  </a:extLst>
                </a:gridCol>
                <a:gridCol w="1072691">
                  <a:extLst>
                    <a:ext uri="{9D8B030D-6E8A-4147-A177-3AD203B41FA5}">
                      <a16:colId xmlns:a16="http://schemas.microsoft.com/office/drawing/2014/main" val="2436209266"/>
                    </a:ext>
                  </a:extLst>
                </a:gridCol>
                <a:gridCol w="1158546">
                  <a:extLst>
                    <a:ext uri="{9D8B030D-6E8A-4147-A177-3AD203B41FA5}">
                      <a16:colId xmlns:a16="http://schemas.microsoft.com/office/drawing/2014/main" val="622545369"/>
                    </a:ext>
                  </a:extLst>
                </a:gridCol>
                <a:gridCol w="1333494">
                  <a:extLst>
                    <a:ext uri="{9D8B030D-6E8A-4147-A177-3AD203B41FA5}">
                      <a16:colId xmlns:a16="http://schemas.microsoft.com/office/drawing/2014/main" val="1097619710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3025950062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3599442072"/>
                    </a:ext>
                  </a:extLst>
                </a:gridCol>
              </a:tblGrid>
              <a:tr h="5226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Revenue</a:t>
                      </a: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2x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2x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Double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4269432371"/>
                  </a:ext>
                </a:extLst>
              </a:tr>
              <a:tr h="52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$4,550,174.00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$2,830,901.28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$9,100,348.00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$5,661,802.56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extLst>
                  <a:ext uri="{0D108BD9-81ED-4DB2-BD59-A6C34878D82A}">
                    <a16:rowId xmlns:a16="http://schemas.microsoft.com/office/drawing/2014/main" val="1229762317"/>
                  </a:ext>
                </a:extLst>
              </a:tr>
              <a:tr h="52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Chevrolet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$4,171,594.00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$2,616,856.80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$8,343,188.00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$5,233,713.60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extLst>
                  <a:ext uri="{0D108BD9-81ED-4DB2-BD59-A6C34878D82A}">
                    <a16:rowId xmlns:a16="http://schemas.microsoft.com/office/drawing/2014/main" val="2900301045"/>
                  </a:ext>
                </a:extLst>
              </a:tr>
              <a:tr h="52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Dodge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$2,964,928.00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$1,842,083.20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$5,929,856.00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$3,684,166.40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b"/>
                </a:tc>
                <a:extLst>
                  <a:ext uri="{0D108BD9-81ED-4DB2-BD59-A6C34878D82A}">
                    <a16:rowId xmlns:a16="http://schemas.microsoft.com/office/drawing/2014/main" val="529117481"/>
                  </a:ext>
                </a:extLst>
              </a:tr>
              <a:tr h="5225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$11,686,696.00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$7,289,841.28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$23,373,392.00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$ 14,579,682.56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65" marR="6965" marT="6965" marB="0" anchor="ctr"/>
                </a:tc>
                <a:extLst>
                  <a:ext uri="{0D108BD9-81ED-4DB2-BD59-A6C34878D82A}">
                    <a16:rowId xmlns:a16="http://schemas.microsoft.com/office/drawing/2014/main" val="2841226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3C2AF4-55C2-344E-A444-A720EE696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058"/>
              </p:ext>
            </p:extLst>
          </p:nvPr>
        </p:nvGraphicFramePr>
        <p:xfrm>
          <a:off x="4152260" y="4523780"/>
          <a:ext cx="8039740" cy="6231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0899">
                  <a:extLst>
                    <a:ext uri="{9D8B030D-6E8A-4147-A177-3AD203B41FA5}">
                      <a16:colId xmlns:a16="http://schemas.microsoft.com/office/drawing/2014/main" val="1347491141"/>
                    </a:ext>
                  </a:extLst>
                </a:gridCol>
                <a:gridCol w="1192319">
                  <a:extLst>
                    <a:ext uri="{9D8B030D-6E8A-4147-A177-3AD203B41FA5}">
                      <a16:colId xmlns:a16="http://schemas.microsoft.com/office/drawing/2014/main" val="43324786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490179905"/>
                    </a:ext>
                  </a:extLst>
                </a:gridCol>
                <a:gridCol w="1074639">
                  <a:extLst>
                    <a:ext uri="{9D8B030D-6E8A-4147-A177-3AD203B41FA5}">
                      <a16:colId xmlns:a16="http://schemas.microsoft.com/office/drawing/2014/main" val="3796788320"/>
                    </a:ext>
                  </a:extLst>
                </a:gridCol>
                <a:gridCol w="1067222">
                  <a:extLst>
                    <a:ext uri="{9D8B030D-6E8A-4147-A177-3AD203B41FA5}">
                      <a16:colId xmlns:a16="http://schemas.microsoft.com/office/drawing/2014/main" val="528373567"/>
                    </a:ext>
                  </a:extLst>
                </a:gridCol>
                <a:gridCol w="1093900">
                  <a:extLst>
                    <a:ext uri="{9D8B030D-6E8A-4147-A177-3AD203B41FA5}">
                      <a16:colId xmlns:a16="http://schemas.microsoft.com/office/drawing/2014/main" val="2981513760"/>
                    </a:ext>
                  </a:extLst>
                </a:gridCol>
                <a:gridCol w="1079081">
                  <a:extLst>
                    <a:ext uri="{9D8B030D-6E8A-4147-A177-3AD203B41FA5}">
                      <a16:colId xmlns:a16="http://schemas.microsoft.com/office/drawing/2014/main" val="2368575299"/>
                    </a:ext>
                  </a:extLst>
                </a:gridCol>
              </a:tblGrid>
              <a:tr h="39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Overall Original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Impact (increase in revenue)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4444776"/>
                  </a:ext>
                </a:extLst>
              </a:tr>
              <a:tr h="2299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$64,516,903.00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$40,366,529.92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$24,150,373.08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$11,686,696.00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1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0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A6844-40FF-1B44-B0E0-24743754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Original</a:t>
            </a:r>
            <a:r>
              <a:rPr lang="zh-TW" altLang="en-US" sz="4000" dirty="0"/>
              <a:t> </a:t>
            </a:r>
            <a:r>
              <a:rPr lang="en-US" sz="4000" dirty="0"/>
              <a:t>vs</a:t>
            </a:r>
            <a:r>
              <a:rPr lang="zh-TW" altLang="en-US" sz="4000" dirty="0"/>
              <a:t> </a:t>
            </a:r>
            <a:r>
              <a:rPr lang="en-US" sz="4000" dirty="0"/>
              <a:t>Strategy</a:t>
            </a:r>
            <a:r>
              <a:rPr lang="zh-TW" altLang="en-US" sz="4000" dirty="0"/>
              <a:t> </a:t>
            </a:r>
            <a:r>
              <a:rPr lang="en-US" sz="4000" dirty="0"/>
              <a:t>3</a:t>
            </a:r>
            <a:br>
              <a:rPr lang="en-US" sz="4000" dirty="0"/>
            </a:b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C1CEF80-168B-134D-B00C-497C56DEA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40662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615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5EE689-B6A4-DD41-A761-45BF5AEC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6" y="220562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Increase in Revenue and Profit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B39A42-ACA1-DC49-BAD2-1C8ECEC4A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323339"/>
              </p:ext>
            </p:extLst>
          </p:nvPr>
        </p:nvGraphicFramePr>
        <p:xfrm>
          <a:off x="5043948" y="3756615"/>
          <a:ext cx="6916261" cy="161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288">
                  <a:extLst>
                    <a:ext uri="{9D8B030D-6E8A-4147-A177-3AD203B41FA5}">
                      <a16:colId xmlns:a16="http://schemas.microsoft.com/office/drawing/2014/main" val="4242954264"/>
                    </a:ext>
                  </a:extLst>
                </a:gridCol>
                <a:gridCol w="1214224">
                  <a:extLst>
                    <a:ext uri="{9D8B030D-6E8A-4147-A177-3AD203B41FA5}">
                      <a16:colId xmlns:a16="http://schemas.microsoft.com/office/drawing/2014/main" val="1370229869"/>
                    </a:ext>
                  </a:extLst>
                </a:gridCol>
                <a:gridCol w="1253077">
                  <a:extLst>
                    <a:ext uri="{9D8B030D-6E8A-4147-A177-3AD203B41FA5}">
                      <a16:colId xmlns:a16="http://schemas.microsoft.com/office/drawing/2014/main" val="2948622703"/>
                    </a:ext>
                  </a:extLst>
                </a:gridCol>
                <a:gridCol w="1214224">
                  <a:extLst>
                    <a:ext uri="{9D8B030D-6E8A-4147-A177-3AD203B41FA5}">
                      <a16:colId xmlns:a16="http://schemas.microsoft.com/office/drawing/2014/main" val="2895097460"/>
                    </a:ext>
                  </a:extLst>
                </a:gridCol>
                <a:gridCol w="1214224">
                  <a:extLst>
                    <a:ext uri="{9D8B030D-6E8A-4147-A177-3AD203B41FA5}">
                      <a16:colId xmlns:a16="http://schemas.microsoft.com/office/drawing/2014/main" val="2412933358"/>
                    </a:ext>
                  </a:extLst>
                </a:gridCol>
                <a:gridCol w="1214224">
                  <a:extLst>
                    <a:ext uri="{9D8B030D-6E8A-4147-A177-3AD203B41FA5}">
                      <a16:colId xmlns:a16="http://schemas.microsoft.com/office/drawing/2014/main" val="2184848249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New Cost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Impact (increase in rev)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Increase in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385913470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Strategy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$54,249,694.00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$33,907,841.28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$20,341,852.72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$1,419,487.00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$588,334.36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339628604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Strategy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$55,669,181.00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$34,738,993.92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$20,930,187.08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$2,838,974.00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 $1,176,668.72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279818774"/>
                  </a:ext>
                </a:extLst>
              </a:tr>
              <a:tr h="42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Strategy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$64,516,903.00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$40,366,529.92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$24,150,373.08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$11,686,696.00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$4,396,854.72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29457656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757D12-B62A-264C-A8C4-C85181B0E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14824"/>
              </p:ext>
            </p:extLst>
          </p:nvPr>
        </p:nvGraphicFramePr>
        <p:xfrm>
          <a:off x="6473014" y="1441600"/>
          <a:ext cx="5338919" cy="165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145">
                  <a:extLst>
                    <a:ext uri="{9D8B030D-6E8A-4147-A177-3AD203B41FA5}">
                      <a16:colId xmlns:a16="http://schemas.microsoft.com/office/drawing/2014/main" val="3185757111"/>
                    </a:ext>
                  </a:extLst>
                </a:gridCol>
                <a:gridCol w="1377550">
                  <a:extLst>
                    <a:ext uri="{9D8B030D-6E8A-4147-A177-3AD203B41FA5}">
                      <a16:colId xmlns:a16="http://schemas.microsoft.com/office/drawing/2014/main" val="3543807399"/>
                    </a:ext>
                  </a:extLst>
                </a:gridCol>
                <a:gridCol w="1237226">
                  <a:extLst>
                    <a:ext uri="{9D8B030D-6E8A-4147-A177-3AD203B41FA5}">
                      <a16:colId xmlns:a16="http://schemas.microsoft.com/office/drawing/2014/main" val="2616866916"/>
                    </a:ext>
                  </a:extLst>
                </a:gridCol>
                <a:gridCol w="1781998">
                  <a:extLst>
                    <a:ext uri="{9D8B030D-6E8A-4147-A177-3AD203B41FA5}">
                      <a16:colId xmlns:a16="http://schemas.microsoft.com/office/drawing/2014/main" val="995321555"/>
                    </a:ext>
                  </a:extLst>
                </a:gridCol>
              </a:tblGrid>
              <a:tr h="442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169628857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Strategy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698694899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Strategy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558717717"/>
                  </a:ext>
                </a:extLst>
              </a:tr>
              <a:tr h="4235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Strategy 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13" marR="4313" marT="4313" marB="0" anchor="ctr"/>
                </a:tc>
                <a:extLst>
                  <a:ext uri="{0D108BD9-81ED-4DB2-BD59-A6C34878D82A}">
                    <a16:rowId xmlns:a16="http://schemas.microsoft.com/office/drawing/2014/main" val="27271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4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1F893F-7C0D-A543-89DC-8A832F3A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Revenue Comparison for each strategy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535936B-C5B8-B742-9514-2BE7E3CE9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899931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732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1F893F-7C0D-A543-89DC-8A832F3A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Profit Comparison for each strategy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0A2FBEF-FF71-0F42-9B5B-6E58197E8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359282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9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2A310-730A-214E-972A-A2B746A2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Old Revenue vs New Revenue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D03148E-9918-334D-A230-8A2B3102C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4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4389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438BD-20E0-2F45-A1B9-2F26DF7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Old Cost vs New Cost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2833CD5-3524-2A4F-983F-E277DCFDD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85269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500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C4E86-3F20-294C-9A17-F0507299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Old vs New Profit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16C9524-6DB1-0947-8CFB-2C9EA2E01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64494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87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8612A-DE24-0F4D-A39E-060884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C97B-E700-9542-BF78-8C36108FE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altLang="zh-TW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Strategy 3 is the best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tx2"/>
                </a:solidFill>
              </a:rPr>
              <a:t>-Increase 11.6 Million Revenue</a:t>
            </a:r>
          </a:p>
          <a:p>
            <a:pPr marL="0" indent="0" algn="ctr">
              <a:buNone/>
            </a:pP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-Increase 4.4 Million Profit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676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0F0AC6B-83C9-6D49-971F-B564255A6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4F28F9-0556-0F4F-BD7A-19761D6F9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89881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F23DA0-4ABB-5C4F-965E-C3574586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D1F4-5F40-2642-AF69-297C6B574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Minimize Costs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Maximizing </a:t>
            </a:r>
            <a:r>
              <a:rPr lang="en-US" sz="2000" dirty="0">
                <a:solidFill>
                  <a:schemeClr val="tx2"/>
                </a:solidFill>
              </a:rPr>
              <a:t>Revenue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7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F3F79-6216-CF43-8B5A-1CC3A377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Methods</a:t>
            </a:r>
          </a:p>
        </p:txBody>
      </p:sp>
      <p:grpSp>
        <p:nvGrpSpPr>
          <p:cNvPr id="66" name="Group 56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: Shape 58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C245-7330-9B47-88D2-E451F9F72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Excel –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clean raw data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utilizing pivot tables to generate insights</a:t>
            </a:r>
          </a:p>
          <a:p>
            <a:r>
              <a:rPr lang="en-US" sz="2000" dirty="0">
                <a:solidFill>
                  <a:schemeClr val="tx2"/>
                </a:solidFill>
              </a:rPr>
              <a:t>Deliverables –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create graphs to show analysis: Brand &amp; Model</a:t>
            </a:r>
          </a:p>
        </p:txBody>
      </p:sp>
    </p:spTree>
    <p:extLst>
      <p:ext uri="{BB962C8B-B14F-4D97-AF65-F5344CB8AC3E}">
        <p14:creationId xmlns:p14="http://schemas.microsoft.com/office/powerpoint/2010/main" val="10046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107CD9-867C-4D48-AF22-028A9555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E470EA-0FA0-FF45-BA97-8482DF252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107520"/>
              </p:ext>
            </p:extLst>
          </p:nvPr>
        </p:nvGraphicFramePr>
        <p:xfrm>
          <a:off x="6095997" y="2647884"/>
          <a:ext cx="5312546" cy="1554468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770848">
                  <a:extLst>
                    <a:ext uri="{9D8B030D-6E8A-4147-A177-3AD203B41FA5}">
                      <a16:colId xmlns:a16="http://schemas.microsoft.com/office/drawing/2014/main" val="3133874952"/>
                    </a:ext>
                  </a:extLst>
                </a:gridCol>
                <a:gridCol w="1770849">
                  <a:extLst>
                    <a:ext uri="{9D8B030D-6E8A-4147-A177-3AD203B41FA5}">
                      <a16:colId xmlns:a16="http://schemas.microsoft.com/office/drawing/2014/main" val="1544035910"/>
                    </a:ext>
                  </a:extLst>
                </a:gridCol>
                <a:gridCol w="1770849">
                  <a:extLst>
                    <a:ext uri="{9D8B030D-6E8A-4147-A177-3AD203B41FA5}">
                      <a16:colId xmlns:a16="http://schemas.microsoft.com/office/drawing/2014/main" val="3055992007"/>
                    </a:ext>
                  </a:extLst>
                </a:gridCol>
              </a:tblGrid>
              <a:tr h="7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Revenue (Yearly)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Cost (yearly)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profit</a:t>
                      </a:r>
                      <a:endParaRPr lang="en-US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601460"/>
                  </a:ext>
                </a:extLst>
              </a:tr>
              <a:tr h="7772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$52,830,207.00 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$33,076,688.64 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$19,753,518.36 </a:t>
                      </a:r>
                      <a:endParaRPr lang="en-US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62" marR="13223" marT="25389" marB="19042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32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6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6B2D53-AB22-AF4D-A323-96EC14F3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Strategies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A92B5E-2B37-9F43-B0A0-4C0E49E6A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120894"/>
              </p:ext>
            </p:extLst>
          </p:nvPr>
        </p:nvGraphicFramePr>
        <p:xfrm>
          <a:off x="6407050" y="1035868"/>
          <a:ext cx="5029201" cy="4781568"/>
        </p:xfrm>
        <a:graphic>
          <a:graphicData uri="http://schemas.openxmlformats.org/drawingml/2006/table">
            <a:tbl>
              <a:tblPr>
                <a:noFill/>
                <a:tableStyleId>{2D5ABB26-0587-4C30-8999-92F81FD0307C}</a:tableStyleId>
              </a:tblPr>
              <a:tblGrid>
                <a:gridCol w="3023221">
                  <a:extLst>
                    <a:ext uri="{9D8B030D-6E8A-4147-A177-3AD203B41FA5}">
                      <a16:colId xmlns:a16="http://schemas.microsoft.com/office/drawing/2014/main" val="4070245265"/>
                    </a:ext>
                  </a:extLst>
                </a:gridCol>
                <a:gridCol w="401196">
                  <a:extLst>
                    <a:ext uri="{9D8B030D-6E8A-4147-A177-3AD203B41FA5}">
                      <a16:colId xmlns:a16="http://schemas.microsoft.com/office/drawing/2014/main" val="2527990693"/>
                    </a:ext>
                  </a:extLst>
                </a:gridCol>
                <a:gridCol w="401196">
                  <a:extLst>
                    <a:ext uri="{9D8B030D-6E8A-4147-A177-3AD203B41FA5}">
                      <a16:colId xmlns:a16="http://schemas.microsoft.com/office/drawing/2014/main" val="4197732520"/>
                    </a:ext>
                  </a:extLst>
                </a:gridCol>
                <a:gridCol w="401196">
                  <a:extLst>
                    <a:ext uri="{9D8B030D-6E8A-4147-A177-3AD203B41FA5}">
                      <a16:colId xmlns:a16="http://schemas.microsoft.com/office/drawing/2014/main" val="3574492005"/>
                    </a:ext>
                  </a:extLst>
                </a:gridCol>
                <a:gridCol w="401196">
                  <a:extLst>
                    <a:ext uri="{9D8B030D-6E8A-4147-A177-3AD203B41FA5}">
                      <a16:colId xmlns:a16="http://schemas.microsoft.com/office/drawing/2014/main" val="96954187"/>
                    </a:ext>
                  </a:extLst>
                </a:gridCol>
                <a:gridCol w="401196">
                  <a:extLst>
                    <a:ext uri="{9D8B030D-6E8A-4147-A177-3AD203B41FA5}">
                      <a16:colId xmlns:a16="http://schemas.microsoft.com/office/drawing/2014/main" val="2262438826"/>
                    </a:ext>
                  </a:extLst>
                </a:gridCol>
              </a:tblGrid>
              <a:tr h="52805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1: To compare </a:t>
                      </a:r>
                      <a:r>
                        <a:rPr lang="en-US" sz="18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 model</a:t>
                      </a:r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to see if the which car model drives the highest revenue with the highest margin and also consider if the cost is high or not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44452"/>
                  </a:ext>
                </a:extLst>
              </a:tr>
              <a:tr h="5280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Double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the inventory of Top 5 car model with highest profit margin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70297"/>
                  </a:ext>
                </a:extLst>
              </a:tr>
              <a:tr h="528054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2: To compare </a:t>
                      </a:r>
                      <a:r>
                        <a:rPr lang="en-US" sz="18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 model 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 see if the which car model drives the highest revenue with the highest margin and also consider if the cost is high or not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612679"/>
                  </a:ext>
                </a:extLst>
              </a:tr>
              <a:tr h="5280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Triple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the inventory of Top 5 car model with highest profit margin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5792"/>
                  </a:ext>
                </a:extLst>
              </a:tr>
              <a:tr h="52805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3: To compare </a:t>
                      </a:r>
                      <a:r>
                        <a:rPr lang="en-US" sz="18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 make</a:t>
                      </a:r>
                      <a:r>
                        <a:rPr lang="en-US" sz="18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to see which brand drives revenue</a:t>
                      </a:r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869312"/>
                  </a:ext>
                </a:extLst>
              </a:tr>
              <a:tr h="528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Double</a:t>
                      </a:r>
                      <a:r>
                        <a:rPr lang="en-US" sz="18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inventory of top 3 brands to increase revenue</a:t>
                      </a:r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6848" marR="117636" marT="78424" marB="78424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22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0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20CA4-2A8F-6344-AA76-FC5F382E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</a:t>
            </a:r>
            <a:r>
              <a:rPr lang="en-US" altLang="zh-TW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altLang="zh-TW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Double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Inventory of Top 5 models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D45DD8-1A31-2347-AA59-2E4DFADB0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341610"/>
              </p:ext>
            </p:extLst>
          </p:nvPr>
        </p:nvGraphicFramePr>
        <p:xfrm>
          <a:off x="5243133" y="928254"/>
          <a:ext cx="6945819" cy="3551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003">
                  <a:extLst>
                    <a:ext uri="{9D8B030D-6E8A-4147-A177-3AD203B41FA5}">
                      <a16:colId xmlns:a16="http://schemas.microsoft.com/office/drawing/2014/main" val="3801252095"/>
                    </a:ext>
                  </a:extLst>
                </a:gridCol>
                <a:gridCol w="1272982">
                  <a:extLst>
                    <a:ext uri="{9D8B030D-6E8A-4147-A177-3AD203B41FA5}">
                      <a16:colId xmlns:a16="http://schemas.microsoft.com/office/drawing/2014/main" val="2876771709"/>
                    </a:ext>
                  </a:extLst>
                </a:gridCol>
                <a:gridCol w="946286">
                  <a:extLst>
                    <a:ext uri="{9D8B030D-6E8A-4147-A177-3AD203B41FA5}">
                      <a16:colId xmlns:a16="http://schemas.microsoft.com/office/drawing/2014/main" val="747632775"/>
                    </a:ext>
                  </a:extLst>
                </a:gridCol>
                <a:gridCol w="1076314">
                  <a:extLst>
                    <a:ext uri="{9D8B030D-6E8A-4147-A177-3AD203B41FA5}">
                      <a16:colId xmlns:a16="http://schemas.microsoft.com/office/drawing/2014/main" val="1491223828"/>
                    </a:ext>
                  </a:extLst>
                </a:gridCol>
                <a:gridCol w="1337998">
                  <a:extLst>
                    <a:ext uri="{9D8B030D-6E8A-4147-A177-3AD203B41FA5}">
                      <a16:colId xmlns:a16="http://schemas.microsoft.com/office/drawing/2014/main" val="1760502129"/>
                    </a:ext>
                  </a:extLst>
                </a:gridCol>
                <a:gridCol w="756118">
                  <a:extLst>
                    <a:ext uri="{9D8B030D-6E8A-4147-A177-3AD203B41FA5}">
                      <a16:colId xmlns:a16="http://schemas.microsoft.com/office/drawing/2014/main" val="3522824421"/>
                    </a:ext>
                  </a:extLst>
                </a:gridCol>
                <a:gridCol w="756118">
                  <a:extLst>
                    <a:ext uri="{9D8B030D-6E8A-4147-A177-3AD203B41FA5}">
                      <a16:colId xmlns:a16="http://schemas.microsoft.com/office/drawing/2014/main" val="2691307244"/>
                    </a:ext>
                  </a:extLst>
                </a:gridCol>
              </a:tblGrid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Revenue</a:t>
                      </a: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2x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2x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Double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1731855292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Grand Pix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$314,288.00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$184,214.88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$628,576.00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$368,429.76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3072266858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Town 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$282,819.00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$164,070.12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$565,638.00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$ 328,140.24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1649878006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Galant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$271,510.00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$157,216.32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$543,020.00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$314,432.64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3689769809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$262,257.00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$149,261.76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$524,514.00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$298,523.52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2842466976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Accord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$288,613.00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$176,389.56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$577,226.00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$352,779.12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226133253"/>
                  </a:ext>
                </a:extLst>
              </a:tr>
              <a:tr h="507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$1,419,487.00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$831,152.64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$2,838,974.00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$1,662,305.28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733473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417FCA-E529-CF48-9803-E9219DFAE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59895"/>
              </p:ext>
            </p:extLst>
          </p:nvPr>
        </p:nvGraphicFramePr>
        <p:xfrm>
          <a:off x="3728484" y="4800975"/>
          <a:ext cx="8304669" cy="107647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7603473"/>
                    </a:ext>
                  </a:extLst>
                </a:gridCol>
                <a:gridCol w="1370619">
                  <a:extLst>
                    <a:ext uri="{9D8B030D-6E8A-4147-A177-3AD203B41FA5}">
                      <a16:colId xmlns:a16="http://schemas.microsoft.com/office/drawing/2014/main" val="3104231346"/>
                    </a:ext>
                  </a:extLst>
                </a:gridCol>
                <a:gridCol w="1273739">
                  <a:extLst>
                    <a:ext uri="{9D8B030D-6E8A-4147-A177-3AD203B41FA5}">
                      <a16:colId xmlns:a16="http://schemas.microsoft.com/office/drawing/2014/main" val="3783657321"/>
                    </a:ext>
                  </a:extLst>
                </a:gridCol>
                <a:gridCol w="1055772">
                  <a:extLst>
                    <a:ext uri="{9D8B030D-6E8A-4147-A177-3AD203B41FA5}">
                      <a16:colId xmlns:a16="http://schemas.microsoft.com/office/drawing/2014/main" val="3726542151"/>
                    </a:ext>
                  </a:extLst>
                </a:gridCol>
                <a:gridCol w="1034902">
                  <a:extLst>
                    <a:ext uri="{9D8B030D-6E8A-4147-A177-3AD203B41FA5}">
                      <a16:colId xmlns:a16="http://schemas.microsoft.com/office/drawing/2014/main" val="678877325"/>
                    </a:ext>
                  </a:extLst>
                </a:gridCol>
                <a:gridCol w="1073642">
                  <a:extLst>
                    <a:ext uri="{9D8B030D-6E8A-4147-A177-3AD203B41FA5}">
                      <a16:colId xmlns:a16="http://schemas.microsoft.com/office/drawing/2014/main" val="1376468441"/>
                    </a:ext>
                  </a:extLst>
                </a:gridCol>
                <a:gridCol w="971995">
                  <a:extLst>
                    <a:ext uri="{9D8B030D-6E8A-4147-A177-3AD203B41FA5}">
                      <a16:colId xmlns:a16="http://schemas.microsoft.com/office/drawing/2014/main" val="3084348374"/>
                    </a:ext>
                  </a:extLst>
                </a:gridCol>
              </a:tblGrid>
              <a:tr h="518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Overall Original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Impact (increase in revenue)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0291357"/>
                  </a:ext>
                </a:extLst>
              </a:tr>
              <a:tr h="5183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$54,249,694.00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$33,907,841.28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$20,341,852.72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$1,419,487.00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1731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BC733-869C-1D48-8C6D-E2FCA0F4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Original vs Strategy 1</a:t>
            </a:r>
            <a:br>
              <a:rPr lang="en-US" sz="4000" dirty="0"/>
            </a:b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BA793A3-7412-5C45-8511-E7BA3C0E3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64303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1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D20CA4-2A8F-6344-AA76-FC5F382E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29" y="2519540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Strategy 2 – </a:t>
            </a:r>
            <a:b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Triple Inventory of Top 5 models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3921EB8-BF37-6C46-8009-555EC70C2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399212"/>
              </p:ext>
            </p:extLst>
          </p:nvPr>
        </p:nvGraphicFramePr>
        <p:xfrm>
          <a:off x="5106674" y="1937346"/>
          <a:ext cx="7085326" cy="2368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741">
                  <a:extLst>
                    <a:ext uri="{9D8B030D-6E8A-4147-A177-3AD203B41FA5}">
                      <a16:colId xmlns:a16="http://schemas.microsoft.com/office/drawing/2014/main" val="406633937"/>
                    </a:ext>
                  </a:extLst>
                </a:gridCol>
                <a:gridCol w="1076622">
                  <a:extLst>
                    <a:ext uri="{9D8B030D-6E8A-4147-A177-3AD203B41FA5}">
                      <a16:colId xmlns:a16="http://schemas.microsoft.com/office/drawing/2014/main" val="520660927"/>
                    </a:ext>
                  </a:extLst>
                </a:gridCol>
                <a:gridCol w="1049079">
                  <a:extLst>
                    <a:ext uri="{9D8B030D-6E8A-4147-A177-3AD203B41FA5}">
                      <a16:colId xmlns:a16="http://schemas.microsoft.com/office/drawing/2014/main" val="1958827862"/>
                    </a:ext>
                  </a:extLst>
                </a:gridCol>
                <a:gridCol w="1098697">
                  <a:extLst>
                    <a:ext uri="{9D8B030D-6E8A-4147-A177-3AD203B41FA5}">
                      <a16:colId xmlns:a16="http://schemas.microsoft.com/office/drawing/2014/main" val="2469745398"/>
                    </a:ext>
                  </a:extLst>
                </a:gridCol>
                <a:gridCol w="1222535">
                  <a:extLst>
                    <a:ext uri="{9D8B030D-6E8A-4147-A177-3AD203B41FA5}">
                      <a16:colId xmlns:a16="http://schemas.microsoft.com/office/drawing/2014/main" val="2793454693"/>
                    </a:ext>
                  </a:extLst>
                </a:gridCol>
                <a:gridCol w="840326">
                  <a:extLst>
                    <a:ext uri="{9D8B030D-6E8A-4147-A177-3AD203B41FA5}">
                      <a16:colId xmlns:a16="http://schemas.microsoft.com/office/drawing/2014/main" val="4015782379"/>
                    </a:ext>
                  </a:extLst>
                </a:gridCol>
                <a:gridCol w="840326">
                  <a:extLst>
                    <a:ext uri="{9D8B030D-6E8A-4147-A177-3AD203B41FA5}">
                      <a16:colId xmlns:a16="http://schemas.microsoft.com/office/drawing/2014/main" val="2289848604"/>
                    </a:ext>
                  </a:extLst>
                </a:gridCol>
              </a:tblGrid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Revenue</a:t>
                      </a: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3x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3x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Triple Inventory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61" marR="7061" marT="7061" marB="0" anchor="ctr"/>
                </a:tc>
                <a:extLst>
                  <a:ext uri="{0D108BD9-81ED-4DB2-BD59-A6C34878D82A}">
                    <a16:rowId xmlns:a16="http://schemas.microsoft.com/office/drawing/2014/main" val="296166790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Grand Pix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$314,288.00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$184,214.88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$942,864.00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$552,644.64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3905293488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Town 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$282,819.00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$164,070.12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$848,457.00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$492,210.36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2803210564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Galant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$271,510.00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$157,216.32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$814,530.00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$471,648.96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574103585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$262,257.00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$149,261.76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$786,771.00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$447,785.28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3166727898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Accord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$288,613.00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$176,389.56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$865,839.00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$529,168.68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3285283616"/>
                  </a:ext>
                </a:extLst>
              </a:tr>
              <a:tr h="332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$1,419,487.00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$831,152.64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$4,258,461.00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$2,493,457.92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93" marR="7693" marT="7693" marB="0" anchor="ctr"/>
                </a:tc>
                <a:extLst>
                  <a:ext uri="{0D108BD9-81ED-4DB2-BD59-A6C34878D82A}">
                    <a16:rowId xmlns:a16="http://schemas.microsoft.com/office/drawing/2014/main" val="241806877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24404D-5FF2-CB44-A539-771320173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01505"/>
              </p:ext>
            </p:extLst>
          </p:nvPr>
        </p:nvGraphicFramePr>
        <p:xfrm>
          <a:off x="3293262" y="4688176"/>
          <a:ext cx="8895690" cy="8385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3061">
                  <a:extLst>
                    <a:ext uri="{9D8B030D-6E8A-4147-A177-3AD203B41FA5}">
                      <a16:colId xmlns:a16="http://schemas.microsoft.com/office/drawing/2014/main" val="3726753491"/>
                    </a:ext>
                  </a:extLst>
                </a:gridCol>
                <a:gridCol w="1647559">
                  <a:extLst>
                    <a:ext uri="{9D8B030D-6E8A-4147-A177-3AD203B41FA5}">
                      <a16:colId xmlns:a16="http://schemas.microsoft.com/office/drawing/2014/main" val="4107326934"/>
                    </a:ext>
                  </a:extLst>
                </a:gridCol>
                <a:gridCol w="1364384">
                  <a:extLst>
                    <a:ext uri="{9D8B030D-6E8A-4147-A177-3AD203B41FA5}">
                      <a16:colId xmlns:a16="http://schemas.microsoft.com/office/drawing/2014/main" val="4083755429"/>
                    </a:ext>
                  </a:extLst>
                </a:gridCol>
                <a:gridCol w="1304321">
                  <a:extLst>
                    <a:ext uri="{9D8B030D-6E8A-4147-A177-3AD203B41FA5}">
                      <a16:colId xmlns:a16="http://schemas.microsoft.com/office/drawing/2014/main" val="1014315016"/>
                    </a:ext>
                  </a:extLst>
                </a:gridCol>
                <a:gridCol w="1029728">
                  <a:extLst>
                    <a:ext uri="{9D8B030D-6E8A-4147-A177-3AD203B41FA5}">
                      <a16:colId xmlns:a16="http://schemas.microsoft.com/office/drawing/2014/main" val="2197146536"/>
                    </a:ext>
                  </a:extLst>
                </a:gridCol>
                <a:gridCol w="1055471">
                  <a:extLst>
                    <a:ext uri="{9D8B030D-6E8A-4147-A177-3AD203B41FA5}">
                      <a16:colId xmlns:a16="http://schemas.microsoft.com/office/drawing/2014/main" val="2174790683"/>
                    </a:ext>
                  </a:extLst>
                </a:gridCol>
                <a:gridCol w="1041166">
                  <a:extLst>
                    <a:ext uri="{9D8B030D-6E8A-4147-A177-3AD203B41FA5}">
                      <a16:colId xmlns:a16="http://schemas.microsoft.com/office/drawing/2014/main" val="1833780074"/>
                    </a:ext>
                  </a:extLst>
                </a:gridCol>
              </a:tblGrid>
              <a:tr h="46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Overall Original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Original Overall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Revenue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cost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New profit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Impact (increase in revenue)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206902"/>
                  </a:ext>
                </a:extLst>
              </a:tr>
              <a:tr h="280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$52,830,207.00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$33,076,688.64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$19,753,518.36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$55,669,181.00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$34,738,993.92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$20,930,187.08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$2,838,974.00 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074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1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C194A-C196-F34E-8359-B282280F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/>
              <a:t>Original</a:t>
            </a:r>
            <a:r>
              <a:rPr lang="zh-TW" altLang="en-US" sz="4000" dirty="0"/>
              <a:t> </a:t>
            </a:r>
            <a:r>
              <a:rPr lang="en-US" sz="4000" dirty="0"/>
              <a:t>vs</a:t>
            </a:r>
            <a:r>
              <a:rPr lang="zh-TW" altLang="en-US" sz="4000" dirty="0"/>
              <a:t> </a:t>
            </a:r>
            <a:r>
              <a:rPr lang="en-US" sz="4000" dirty="0"/>
              <a:t>Strategy</a:t>
            </a:r>
            <a:r>
              <a:rPr lang="zh-TW" altLang="en-US" sz="4000" dirty="0"/>
              <a:t> </a:t>
            </a:r>
            <a:r>
              <a:rPr lang="en-US" sz="4000" dirty="0"/>
              <a:t>2</a:t>
            </a:r>
            <a:br>
              <a:rPr lang="en-US" sz="4000" dirty="0"/>
            </a:b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3DD57C-CF33-7D46-9C07-6AFD1508C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74239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406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760</Words>
  <Application>Microsoft Macintosh PowerPoint</Application>
  <PresentationFormat>Widescreen</PresentationFormat>
  <Paragraphs>272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 Light</vt:lpstr>
      <vt:lpstr>新細明體</vt:lpstr>
      <vt:lpstr>Arial</vt:lpstr>
      <vt:lpstr>Calibri</vt:lpstr>
      <vt:lpstr>Calibri Light</vt:lpstr>
      <vt:lpstr>Office Theme</vt:lpstr>
      <vt:lpstr>Capstone 1 project </vt:lpstr>
      <vt:lpstr>Objectives</vt:lpstr>
      <vt:lpstr>Methods</vt:lpstr>
      <vt:lpstr>Insights</vt:lpstr>
      <vt:lpstr>Strategies</vt:lpstr>
      <vt:lpstr>Strategy 1 - Double Inventory of Top 5 models</vt:lpstr>
      <vt:lpstr>Original vs Strategy 1 </vt:lpstr>
      <vt:lpstr>Strategy 2 –  Triple Inventory of Top 5 models</vt:lpstr>
      <vt:lpstr>Original vs Strategy 2 </vt:lpstr>
      <vt:lpstr>Strategy 3 –  Double Inventory of Top 3 Brands</vt:lpstr>
      <vt:lpstr>Original vs Strategy 3 </vt:lpstr>
      <vt:lpstr>Increase in Revenue and Profit</vt:lpstr>
      <vt:lpstr>Revenue Comparison for each strategy</vt:lpstr>
      <vt:lpstr>Profit Comparison for each strategy</vt:lpstr>
      <vt:lpstr>Old Revenue vs New Revenue</vt:lpstr>
      <vt:lpstr>Old Cost vs New Cost</vt:lpstr>
      <vt:lpstr>Old vs New Profit</vt:lpstr>
      <vt:lpstr>Take away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Captione 1 project </dc:title>
  <dc:creator>Jasmine Wung</dc:creator>
  <cp:lastModifiedBy>Jasmine Wung</cp:lastModifiedBy>
  <cp:revision>32</cp:revision>
  <dcterms:created xsi:type="dcterms:W3CDTF">2021-01-10T06:49:15Z</dcterms:created>
  <dcterms:modified xsi:type="dcterms:W3CDTF">2021-02-16T17:41:16Z</dcterms:modified>
</cp:coreProperties>
</file>