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Lst>
  <p:notesMasterIdLst>
    <p:notesMasterId r:id="rId17"/>
  </p:notesMasterIdLst>
  <p:sldIdLst>
    <p:sldId id="256" r:id="rId3"/>
    <p:sldId id="435" r:id="rId4"/>
    <p:sldId id="378" r:id="rId5"/>
    <p:sldId id="367" r:id="rId6"/>
    <p:sldId id="413" r:id="rId7"/>
    <p:sldId id="415" r:id="rId8"/>
    <p:sldId id="414" r:id="rId9"/>
    <p:sldId id="417" r:id="rId10"/>
    <p:sldId id="418" r:id="rId11"/>
    <p:sldId id="419" r:id="rId12"/>
    <p:sldId id="420" r:id="rId13"/>
    <p:sldId id="421" r:id="rId14"/>
    <p:sldId id="422" r:id="rId15"/>
    <p:sldId id="276" r:id="rId16"/>
  </p:sldIdLst>
  <p:sldSz cx="9144000" cy="5143500" type="screen16x9"/>
  <p:notesSz cx="7102475" cy="9388475"/>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88"/>
    <a:srgbClr val="3A9E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82"/>
    <p:restoredTop sz="79983"/>
  </p:normalViewPr>
  <p:slideViewPr>
    <p:cSldViewPr snapToGrid="0">
      <p:cViewPr varScale="1">
        <p:scale>
          <a:sx n="102" d="100"/>
          <a:sy n="102" d="100"/>
        </p:scale>
        <p:origin x="14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423863" y="704850"/>
            <a:ext cx="6256337" cy="35194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710248" y="4459526"/>
            <a:ext cx="5681980" cy="4224814"/>
          </a:xfrm>
          <a:prstGeom prst="rect">
            <a:avLst/>
          </a:prstGeom>
          <a:noFill/>
          <a:ln>
            <a:noFill/>
          </a:ln>
        </p:spPr>
        <p:txBody>
          <a:bodyPr lIns="94213" tIns="94213" rIns="94213" bIns="94213"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1439706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1804220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1857072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19097564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089662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endParaRPr/>
          </a:p>
        </p:txBody>
      </p:sp>
    </p:spTree>
    <p:extLst>
      <p:ext uri="{BB962C8B-B14F-4D97-AF65-F5344CB8AC3E}">
        <p14:creationId xmlns:p14="http://schemas.microsoft.com/office/powerpoint/2010/main" val="2409960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endParaRPr dirty="0"/>
          </a:p>
        </p:txBody>
      </p:sp>
    </p:spTree>
    <p:extLst>
      <p:ext uri="{BB962C8B-B14F-4D97-AF65-F5344CB8AC3E}">
        <p14:creationId xmlns:p14="http://schemas.microsoft.com/office/powerpoint/2010/main" val="311410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endParaRPr/>
          </a:p>
        </p:txBody>
      </p:sp>
    </p:spTree>
    <p:extLst>
      <p:ext uri="{BB962C8B-B14F-4D97-AF65-F5344CB8AC3E}">
        <p14:creationId xmlns:p14="http://schemas.microsoft.com/office/powerpoint/2010/main" val="333245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527191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1484430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8889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1279553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422275" y="704850"/>
            <a:ext cx="6257925" cy="35194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710248" y="4459526"/>
            <a:ext cx="5681980" cy="4224814"/>
          </a:xfrm>
          <a:prstGeom prst="rect">
            <a:avLst/>
          </a:prstGeom>
        </p:spPr>
        <p:txBody>
          <a:bodyPr lIns="94213" tIns="94213" rIns="94213" bIns="94213" anchor="t" anchorCtr="0">
            <a:noAutofit/>
          </a:bodyPr>
          <a:lstStyle/>
          <a:p>
            <a:pPr marL="176679" indent="-176679" defTabSz="942289">
              <a:defRPr/>
            </a:pPr>
            <a:endParaRPr dirty="0"/>
          </a:p>
        </p:txBody>
      </p:sp>
    </p:spTree>
    <p:extLst>
      <p:ext uri="{BB962C8B-B14F-4D97-AF65-F5344CB8AC3E}">
        <p14:creationId xmlns:p14="http://schemas.microsoft.com/office/powerpoint/2010/main" val="416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176601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4131735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098438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452732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3493351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050186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6692679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0466480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371108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1139505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2251894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lt2"/>
                </a:solidFill>
              </a:rPr>
              <a:t>‹#›</a:t>
            </a:fld>
            <a:endParaRPr lang="en" sz="1000">
              <a:solidFill>
                <a:schemeClr val="lt2"/>
              </a:solidFill>
            </a:endParaRPr>
          </a:p>
        </p:txBody>
      </p:sp>
    </p:spTree>
    <p:extLst>
      <p:ext uri="{BB962C8B-B14F-4D97-AF65-F5344CB8AC3E}">
        <p14:creationId xmlns:p14="http://schemas.microsoft.com/office/powerpoint/2010/main" val="70550318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4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6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70.png"/><Relationship Id="rId4" Type="http://schemas.openxmlformats.org/officeDocument/2006/relationships/image" Target="../media/image260.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90.png"/><Relationship Id="rId4" Type="http://schemas.openxmlformats.org/officeDocument/2006/relationships/image" Target="../media/image28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tiff"/><Relationship Id="rId5" Type="http://schemas.openxmlformats.org/officeDocument/2006/relationships/image" Target="../media/image311.png"/><Relationship Id="rId4" Type="http://schemas.openxmlformats.org/officeDocument/2006/relationships/image" Target="../media/image30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A9ED9"/>
        </a:solidFill>
        <a:effectLst/>
      </p:bgPr>
    </p:bg>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2904350" y="1790700"/>
            <a:ext cx="5033400" cy="1588500"/>
          </a:xfrm>
          <a:prstGeom prst="rect">
            <a:avLst/>
          </a:prstGeom>
        </p:spPr>
        <p:txBody>
          <a:bodyPr lIns="91425" tIns="91425" rIns="91425" bIns="91425" anchor="b" anchorCtr="0">
            <a:noAutofit/>
          </a:bodyPr>
          <a:lstStyle/>
          <a:p>
            <a:pPr lvl="0" algn="l" rtl="0">
              <a:spcBef>
                <a:spcPts val="0"/>
              </a:spcBef>
              <a:buNone/>
            </a:pPr>
            <a:r>
              <a:rPr lang="en-US" sz="5000" b="1" dirty="0">
                <a:latin typeface="+mj-lt"/>
                <a:ea typeface="Proxima Nova"/>
                <a:cs typeface="Proxima Nova"/>
                <a:sym typeface="Proxima Nova"/>
              </a:rPr>
              <a:t>Lesson 5:</a:t>
            </a:r>
            <a:endParaRPr lang="en" sz="5000" b="1" dirty="0">
              <a:latin typeface="+mj-lt"/>
              <a:ea typeface="Proxima Nova"/>
              <a:cs typeface="Proxima Nova"/>
              <a:sym typeface="Proxima Nova"/>
            </a:endParaRPr>
          </a:p>
          <a:p>
            <a:pPr lvl="0" algn="l" rtl="0">
              <a:spcBef>
                <a:spcPts val="0"/>
              </a:spcBef>
              <a:buNone/>
            </a:pPr>
            <a:r>
              <a:rPr lang="en-US" sz="5000" b="1" dirty="0">
                <a:solidFill>
                  <a:srgbClr val="235F83"/>
                </a:solidFill>
                <a:latin typeface="+mj-lt"/>
                <a:ea typeface="Proxima Nova"/>
                <a:cs typeface="Proxima Nova"/>
                <a:sym typeface="Proxima Nova"/>
              </a:rPr>
              <a:t>Moments </a:t>
            </a:r>
            <a:endParaRPr lang="en" sz="5000" b="1" dirty="0">
              <a:solidFill>
                <a:srgbClr val="235F83"/>
              </a:solidFill>
              <a:latin typeface="+mj-lt"/>
              <a:ea typeface="Proxima Nova"/>
              <a:cs typeface="Proxima Nova"/>
              <a:sym typeface="Proxima Nova"/>
            </a:endParaRPr>
          </a:p>
        </p:txBody>
      </p:sp>
      <p:pic>
        <p:nvPicPr>
          <p:cNvPr id="55" name="Shape 55" descr="metis.png"/>
          <p:cNvPicPr preferRelativeResize="0"/>
          <p:nvPr/>
        </p:nvPicPr>
        <p:blipFill>
          <a:blip r:embed="rId3">
            <a:alphaModFix/>
          </a:blip>
          <a:stretch>
            <a:fillRect/>
          </a:stretch>
        </p:blipFill>
        <p:spPr>
          <a:xfrm>
            <a:off x="896274" y="1521487"/>
            <a:ext cx="1312850" cy="2100524"/>
          </a:xfrm>
          <a:prstGeom prst="rect">
            <a:avLst/>
          </a:prstGeom>
          <a:noFill/>
          <a:ln>
            <a:noFill/>
          </a:ln>
        </p:spPr>
      </p:pic>
      <p:cxnSp>
        <p:nvCxnSpPr>
          <p:cNvPr id="56" name="Shape 56"/>
          <p:cNvCxnSpPr/>
          <p:nvPr/>
        </p:nvCxnSpPr>
        <p:spPr>
          <a:xfrm>
            <a:off x="2856050" y="3622000"/>
            <a:ext cx="5175000" cy="0"/>
          </a:xfrm>
          <a:prstGeom prst="straightConnector1">
            <a:avLst/>
          </a:prstGeom>
          <a:noFill/>
          <a:ln w="19050" cap="flat" cmpd="sng">
            <a:solidFill>
              <a:srgbClr val="FFFFFF"/>
            </a:solidFill>
            <a:prstDash val="solid"/>
            <a:round/>
            <a:headEnd type="none" w="lg" len="lg"/>
            <a:tailEnd type="none" w="lg" len="lg"/>
          </a:ln>
        </p:spPr>
      </p:cxnSp>
      <p:cxnSp>
        <p:nvCxnSpPr>
          <p:cNvPr id="57" name="Shape 57"/>
          <p:cNvCxnSpPr/>
          <p:nvPr/>
        </p:nvCxnSpPr>
        <p:spPr>
          <a:xfrm>
            <a:off x="2856050" y="1521475"/>
            <a:ext cx="5175000" cy="0"/>
          </a:xfrm>
          <a:prstGeom prst="straightConnector1">
            <a:avLst/>
          </a:prstGeom>
          <a:noFill/>
          <a:ln w="19050" cap="flat" cmpd="sng">
            <a:solidFill>
              <a:srgbClr val="FFFFFF"/>
            </a:solidFill>
            <a:prstDash val="solid"/>
            <a:round/>
            <a:headEnd type="none" w="lg" len="lg"/>
            <a:tailEnd type="none" w="lg" len="lg"/>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8527498" cy="572700"/>
          </a:xfrm>
          <a:prstGeom prst="rect">
            <a:avLst/>
          </a:prstGeom>
        </p:spPr>
        <p:txBody>
          <a:bodyPr lIns="91425" tIns="91425" rIns="91425" bIns="91425" anchor="t" anchorCtr="0">
            <a:noAutofit/>
          </a:bodyPr>
          <a:lstStyle/>
          <a:p>
            <a:pPr lvl="0" rtl="0">
              <a:spcBef>
                <a:spcPts val="0"/>
              </a:spcBef>
              <a:buNone/>
            </a:pPr>
            <a:r>
              <a:rPr lang="en-CA" sz="2750" b="1" dirty="0">
                <a:solidFill>
                  <a:srgbClr val="3A9ED9"/>
                </a:solidFill>
                <a:latin typeface="+mj-lt"/>
                <a:ea typeface="Proxima Nova"/>
                <a:cs typeface="Proxima Nova"/>
                <a:sym typeface="Proxima Nova"/>
              </a:rPr>
              <a:t>Expected Value – Continuous Random Variables</a:t>
            </a:r>
            <a:endParaRPr lang="en" sz="2750"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sp>
        <p:nvSpPr>
          <p:cNvPr id="31" name="TextBox 30"/>
          <p:cNvSpPr txBox="1"/>
          <p:nvPr/>
        </p:nvSpPr>
        <p:spPr>
          <a:xfrm>
            <a:off x="491041" y="1543731"/>
            <a:ext cx="8021733" cy="276999"/>
          </a:xfrm>
          <a:prstGeom prst="rect">
            <a:avLst/>
          </a:prstGeom>
          <a:noFill/>
        </p:spPr>
        <p:txBody>
          <a:bodyPr wrap="square" rtlCol="0">
            <a:spAutoFit/>
          </a:bodyPr>
          <a:lstStyle/>
          <a:p>
            <a:pPr marL="76200">
              <a:buClr>
                <a:srgbClr val="434343"/>
              </a:buClr>
            </a:pPr>
            <a:r>
              <a:rPr lang="en-CA" sz="1200" dirty="0">
                <a:solidFill>
                  <a:schemeClr val="bg1"/>
                </a:solidFill>
                <a:ea typeface="Proxima Nova"/>
                <a:cs typeface="Proxima Nova"/>
                <a:sym typeface="Proxima Nova"/>
              </a:rPr>
              <a:t> </a:t>
            </a:r>
          </a:p>
        </p:txBody>
      </p:sp>
      <p:grpSp>
        <p:nvGrpSpPr>
          <p:cNvPr id="19" name="Group 18"/>
          <p:cNvGrpSpPr/>
          <p:nvPr/>
        </p:nvGrpSpPr>
        <p:grpSpPr>
          <a:xfrm>
            <a:off x="311700" y="1092472"/>
            <a:ext cx="8478300" cy="2622880"/>
            <a:chOff x="1270535" y="3099334"/>
            <a:chExt cx="7122694" cy="1600271"/>
          </a:xfrm>
          <a:solidFill>
            <a:schemeClr val="tx1">
              <a:lumMod val="95000"/>
            </a:schemeClr>
          </a:solidFill>
        </p:grpSpPr>
        <p:sp>
          <p:nvSpPr>
            <p:cNvPr id="20" name="Rounded Rectangle 19"/>
            <p:cNvSpPr/>
            <p:nvPr/>
          </p:nvSpPr>
          <p:spPr>
            <a:xfrm>
              <a:off x="1270535" y="3099335"/>
              <a:ext cx="7122694" cy="160027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 Same Side Corner Rectangle 20"/>
            <p:cNvSpPr/>
            <p:nvPr/>
          </p:nvSpPr>
          <p:spPr>
            <a:xfrm>
              <a:off x="1270535" y="3099334"/>
              <a:ext cx="7122694" cy="275177"/>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Example 3 (Continued):</a:t>
              </a:r>
            </a:p>
          </p:txBody>
        </p:sp>
      </p:grpSp>
      <p:sp>
        <p:nvSpPr>
          <p:cNvPr id="4" name="TextBox 3"/>
          <p:cNvSpPr txBox="1"/>
          <p:nvPr/>
        </p:nvSpPr>
        <p:spPr>
          <a:xfrm>
            <a:off x="554436" y="1581617"/>
            <a:ext cx="7894941" cy="523220"/>
          </a:xfrm>
          <a:prstGeom prst="rect">
            <a:avLst/>
          </a:prstGeom>
          <a:noFill/>
        </p:spPr>
        <p:txBody>
          <a:bodyPr wrap="square" rtlCol="0">
            <a:spAutoFit/>
          </a:bodyPr>
          <a:lstStyle/>
          <a:p>
            <a:endParaRPr lang="en-US" dirty="0"/>
          </a:p>
          <a:p>
            <a:r>
              <a:rPr lang="en-US" dirty="0"/>
              <a:t> </a:t>
            </a:r>
          </a:p>
        </p:txBody>
      </p:sp>
      <mc:AlternateContent xmlns:mc="http://schemas.openxmlformats.org/markup-compatibility/2006" xmlns:a14="http://schemas.microsoft.com/office/drawing/2010/main">
        <mc:Choice Requires="a14">
          <p:sp>
            <p:nvSpPr>
              <p:cNvPr id="2" name="TextBox 1"/>
              <p:cNvSpPr txBox="1"/>
              <p:nvPr/>
            </p:nvSpPr>
            <p:spPr>
              <a:xfrm>
                <a:off x="354000" y="1581617"/>
                <a:ext cx="8392807" cy="2031005"/>
              </a:xfrm>
              <a:prstGeom prst="rect">
                <a:avLst/>
              </a:prstGeom>
              <a:noFill/>
            </p:spPr>
            <p:txBody>
              <a:bodyPr wrap="square" rtlCol="0">
                <a:spAutoFit/>
              </a:bodyPr>
              <a:lstStyle/>
              <a:p>
                <a:r>
                  <a:rPr lang="en-US" dirty="0"/>
                  <a:t>We can use the formula to calculate the Expected Value of the Random Variable X </a:t>
                </a:r>
              </a:p>
              <a:p>
                <a:pPr/>
                <a14:m>
                  <m:oMathPara xmlns:m="http://schemas.openxmlformats.org/officeDocument/2006/math">
                    <m:oMathParaPr>
                      <m:jc m:val="centerGroup"/>
                    </m:oMathParaPr>
                    <m:oMath xmlns:m="http://schemas.openxmlformats.org/officeDocument/2006/math">
                      <m:r>
                        <a:rPr lang="en-CA" i="1">
                          <a:latin typeface="Cambria Math" charset="0"/>
                          <a:ea typeface="Cambria Math" charset="0"/>
                          <a:cs typeface="Cambria Math" charset="0"/>
                        </a:rPr>
                        <m:t>𝔼</m:t>
                      </m:r>
                      <m:d>
                        <m:dPr>
                          <m:ctrlPr>
                            <a:rPr lang="en-CA" i="1">
                              <a:latin typeface="Cambria Math" panose="02040503050406030204" pitchFamily="18" charset="0"/>
                              <a:ea typeface="Cambria Math" charset="0"/>
                              <a:cs typeface="Cambria Math" charset="0"/>
                            </a:rPr>
                          </m:ctrlPr>
                        </m:dPr>
                        <m:e>
                          <m:r>
                            <a:rPr lang="en-CA" i="1">
                              <a:latin typeface="Cambria Math" charset="0"/>
                              <a:ea typeface="Cambria Math" charset="0"/>
                              <a:cs typeface="Cambria Math" charset="0"/>
                            </a:rPr>
                            <m:t>𝑋</m:t>
                          </m:r>
                        </m:e>
                      </m:d>
                      <m:r>
                        <a:rPr lang="en-CA" i="1">
                          <a:latin typeface="Cambria Math" charset="0"/>
                          <a:ea typeface="Cambria Math" charset="0"/>
                          <a:cs typeface="Cambria Math" charset="0"/>
                        </a:rPr>
                        <m:t>= </m:t>
                      </m:r>
                      <m:nary>
                        <m:naryPr>
                          <m:ctrlPr>
                            <a:rPr lang="en-CA" i="1">
                              <a:latin typeface="Cambria Math" panose="02040503050406030204" pitchFamily="18" charset="0"/>
                              <a:ea typeface="Cambria Math" charset="0"/>
                              <a:cs typeface="Cambria Math" charset="0"/>
                            </a:rPr>
                          </m:ctrlPr>
                        </m:naryPr>
                        <m:sub>
                          <m:r>
                            <a:rPr lang="en-CA" b="0" i="1" smtClean="0">
                              <a:latin typeface="Cambria Math" charset="0"/>
                              <a:ea typeface="Cambria Math" charset="0"/>
                              <a:cs typeface="Cambria Math" charset="0"/>
                            </a:rPr>
                            <m:t>1</m:t>
                          </m:r>
                        </m:sub>
                        <m:sup>
                          <m:r>
                            <a:rPr lang="en-CA" b="0" i="1" smtClean="0">
                              <a:latin typeface="Cambria Math" charset="0"/>
                              <a:ea typeface="Cambria Math" charset="0"/>
                              <a:cs typeface="Cambria Math" charset="0"/>
                            </a:rPr>
                            <m:t>11</m:t>
                          </m:r>
                        </m:sup>
                        <m:e>
                          <m:r>
                            <a:rPr lang="en-CA" i="1">
                              <a:latin typeface="Cambria Math" charset="0"/>
                              <a:ea typeface="Cambria Math" charset="0"/>
                              <a:cs typeface="Cambria Math" charset="0"/>
                            </a:rPr>
                            <m:t>𝑥</m:t>
                          </m:r>
                          <m:f>
                            <m:fPr>
                              <m:ctrlPr>
                                <a:rPr lang="en-CA" i="1" smtClean="0">
                                  <a:latin typeface="Cambria Math" panose="02040503050406030204" pitchFamily="18" charset="0"/>
                                  <a:ea typeface="Cambria Math" charset="0"/>
                                  <a:cs typeface="Cambria Math" charset="0"/>
                                </a:rPr>
                              </m:ctrlPr>
                            </m:fPr>
                            <m:num>
                              <m:r>
                                <a:rPr lang="en-CA" b="0" i="1" smtClean="0">
                                  <a:latin typeface="Cambria Math" charset="0"/>
                                  <a:ea typeface="Cambria Math" charset="0"/>
                                  <a:cs typeface="Cambria Math" charset="0"/>
                                </a:rPr>
                                <m:t>1</m:t>
                              </m:r>
                            </m:num>
                            <m:den>
                              <m:r>
                                <a:rPr lang="en-CA" b="0" i="1" smtClean="0">
                                  <a:latin typeface="Cambria Math" charset="0"/>
                                  <a:ea typeface="Cambria Math" charset="0"/>
                                  <a:cs typeface="Cambria Math" charset="0"/>
                                </a:rPr>
                                <m:t>11 −1</m:t>
                              </m:r>
                            </m:den>
                          </m:f>
                          <m:r>
                            <a:rPr lang="en-CA" i="1">
                              <a:latin typeface="Cambria Math" charset="0"/>
                              <a:ea typeface="Cambria Math" charset="0"/>
                              <a:cs typeface="Cambria Math" charset="0"/>
                            </a:rPr>
                            <m:t>𝑑𝑥</m:t>
                          </m:r>
                        </m:e>
                      </m:nary>
                    </m:oMath>
                  </m:oMathPara>
                </a14:m>
                <a:endParaRPr lang="en-US" dirty="0"/>
              </a:p>
              <a:p>
                <a:pPr/>
                <a14:m>
                  <m:oMathPara xmlns:m="http://schemas.openxmlformats.org/officeDocument/2006/math">
                    <m:oMathParaPr>
                      <m:jc m:val="centerGroup"/>
                    </m:oMathParaPr>
                    <m:oMath xmlns:m="http://schemas.openxmlformats.org/officeDocument/2006/math">
                      <m:r>
                        <a:rPr lang="en-CA" i="1">
                          <a:latin typeface="Cambria Math" charset="0"/>
                          <a:ea typeface="Cambria Math" charset="0"/>
                          <a:cs typeface="Cambria Math" charset="0"/>
                        </a:rPr>
                        <m:t>𝔼</m:t>
                      </m:r>
                      <m:d>
                        <m:dPr>
                          <m:ctrlPr>
                            <a:rPr lang="en-CA" i="1">
                              <a:latin typeface="Cambria Math" panose="02040503050406030204" pitchFamily="18" charset="0"/>
                              <a:ea typeface="Cambria Math" charset="0"/>
                              <a:cs typeface="Cambria Math" charset="0"/>
                            </a:rPr>
                          </m:ctrlPr>
                        </m:dPr>
                        <m:e>
                          <m:r>
                            <a:rPr lang="en-CA" i="1">
                              <a:latin typeface="Cambria Math" charset="0"/>
                              <a:ea typeface="Cambria Math" charset="0"/>
                              <a:cs typeface="Cambria Math" charset="0"/>
                            </a:rPr>
                            <m:t>𝑋</m:t>
                          </m:r>
                        </m:e>
                      </m:d>
                      <m:r>
                        <a:rPr lang="en-CA" i="1">
                          <a:latin typeface="Cambria Math" charset="0"/>
                          <a:ea typeface="Cambria Math" charset="0"/>
                          <a:cs typeface="Cambria Math" charset="0"/>
                        </a:rPr>
                        <m:t>=</m:t>
                      </m:r>
                      <m:d>
                        <m:dPr>
                          <m:begChr m:val="["/>
                          <m:endChr m:val="]"/>
                          <m:ctrlPr>
                            <a:rPr lang="en-CA" b="0" i="1" smtClean="0">
                              <a:latin typeface="Cambria Math" panose="02040503050406030204" pitchFamily="18" charset="0"/>
                              <a:ea typeface="Cambria Math" charset="0"/>
                              <a:cs typeface="Cambria Math" charset="0"/>
                            </a:rPr>
                          </m:ctrlPr>
                        </m:dPr>
                        <m:e>
                          <m:f>
                            <m:fPr>
                              <m:ctrlPr>
                                <a:rPr lang="en-CA" b="0" i="1" smtClean="0">
                                  <a:latin typeface="Cambria Math" panose="02040503050406030204" pitchFamily="18" charset="0"/>
                                  <a:ea typeface="Cambria Math" charset="0"/>
                                  <a:cs typeface="Cambria Math" charset="0"/>
                                </a:rPr>
                              </m:ctrlPr>
                            </m:fPr>
                            <m:num>
                              <m:sSup>
                                <m:sSupPr>
                                  <m:ctrlPr>
                                    <a:rPr lang="en-CA" b="0" i="1" smtClean="0">
                                      <a:latin typeface="Cambria Math" panose="02040503050406030204" pitchFamily="18" charset="0"/>
                                      <a:ea typeface="Cambria Math" charset="0"/>
                                      <a:cs typeface="Cambria Math" charset="0"/>
                                    </a:rPr>
                                  </m:ctrlPr>
                                </m:sSupPr>
                                <m:e>
                                  <m:r>
                                    <a:rPr lang="en-CA" b="0" i="1" smtClean="0">
                                      <a:latin typeface="Cambria Math" charset="0"/>
                                      <a:ea typeface="Cambria Math" charset="0"/>
                                      <a:cs typeface="Cambria Math" charset="0"/>
                                    </a:rPr>
                                    <m:t>𝑥</m:t>
                                  </m:r>
                                </m:e>
                                <m:sup>
                                  <m:r>
                                    <a:rPr lang="en-CA" b="0" i="1" smtClean="0">
                                      <a:latin typeface="Cambria Math" charset="0"/>
                                      <a:ea typeface="Cambria Math" charset="0"/>
                                      <a:cs typeface="Cambria Math" charset="0"/>
                                    </a:rPr>
                                    <m:t>2</m:t>
                                  </m:r>
                                </m:sup>
                              </m:sSup>
                            </m:num>
                            <m:den>
                              <m:r>
                                <a:rPr lang="en-CA" b="0" i="1" smtClean="0">
                                  <a:latin typeface="Cambria Math" charset="0"/>
                                  <a:ea typeface="Cambria Math" charset="0"/>
                                  <a:cs typeface="Cambria Math" charset="0"/>
                                </a:rPr>
                                <m:t>2</m:t>
                              </m:r>
                            </m:den>
                          </m:f>
                          <m:r>
                            <a:rPr lang="en-CA" b="0" i="1" smtClean="0">
                              <a:latin typeface="Cambria Math" charset="0"/>
                              <a:ea typeface="Cambria Math" charset="0"/>
                              <a:cs typeface="Cambria Math" charset="0"/>
                            </a:rPr>
                            <m:t> × </m:t>
                          </m:r>
                          <m:f>
                            <m:fPr>
                              <m:ctrlPr>
                                <a:rPr lang="en-CA" b="0" i="1" smtClean="0">
                                  <a:latin typeface="Cambria Math" panose="02040503050406030204" pitchFamily="18" charset="0"/>
                                  <a:ea typeface="Cambria Math" charset="0"/>
                                  <a:cs typeface="Cambria Math" charset="0"/>
                                </a:rPr>
                              </m:ctrlPr>
                            </m:fPr>
                            <m:num>
                              <m:r>
                                <a:rPr lang="en-CA" b="0" i="1" smtClean="0">
                                  <a:latin typeface="Cambria Math" charset="0"/>
                                  <a:ea typeface="Cambria Math" charset="0"/>
                                  <a:cs typeface="Cambria Math" charset="0"/>
                                </a:rPr>
                                <m:t>1</m:t>
                              </m:r>
                            </m:num>
                            <m:den>
                              <m:r>
                                <a:rPr lang="en-CA" b="0" i="1" smtClean="0">
                                  <a:latin typeface="Cambria Math" charset="0"/>
                                  <a:ea typeface="Cambria Math" charset="0"/>
                                  <a:cs typeface="Cambria Math" charset="0"/>
                                </a:rPr>
                                <m:t>10</m:t>
                              </m:r>
                            </m:den>
                          </m:f>
                        </m:e>
                      </m:d>
                      <m:r>
                        <a:rPr lang="en-CA" b="0" i="1" smtClean="0">
                          <a:latin typeface="Cambria Math" charset="0"/>
                          <a:ea typeface="Cambria Math" charset="0"/>
                          <a:cs typeface="Cambria Math" charset="0"/>
                        </a:rPr>
                        <m:t>=</m:t>
                      </m:r>
                      <m:d>
                        <m:dPr>
                          <m:begChr m:val="["/>
                          <m:endChr m:val="]"/>
                          <m:ctrlPr>
                            <a:rPr lang="en-CA" b="0" i="1" smtClean="0">
                              <a:latin typeface="Cambria Math" panose="02040503050406030204" pitchFamily="18" charset="0"/>
                              <a:ea typeface="Cambria Math" charset="0"/>
                              <a:cs typeface="Cambria Math" charset="0"/>
                            </a:rPr>
                          </m:ctrlPr>
                        </m:dPr>
                        <m:e>
                          <m:f>
                            <m:fPr>
                              <m:ctrlPr>
                                <a:rPr lang="en-CA" b="0" i="1" smtClean="0">
                                  <a:latin typeface="Cambria Math" panose="02040503050406030204" pitchFamily="18" charset="0"/>
                                  <a:ea typeface="Cambria Math" charset="0"/>
                                  <a:cs typeface="Cambria Math" charset="0"/>
                                </a:rPr>
                              </m:ctrlPr>
                            </m:fPr>
                            <m:num>
                              <m:sSup>
                                <m:sSupPr>
                                  <m:ctrlPr>
                                    <a:rPr lang="en-CA" b="0" i="1" smtClean="0">
                                      <a:latin typeface="Cambria Math" panose="02040503050406030204" pitchFamily="18" charset="0"/>
                                      <a:ea typeface="Cambria Math" charset="0"/>
                                      <a:cs typeface="Cambria Math" charset="0"/>
                                    </a:rPr>
                                  </m:ctrlPr>
                                </m:sSupPr>
                                <m:e>
                                  <m:r>
                                    <a:rPr lang="en-CA" b="0" i="1" smtClean="0">
                                      <a:latin typeface="Cambria Math" charset="0"/>
                                      <a:ea typeface="Cambria Math" charset="0"/>
                                      <a:cs typeface="Cambria Math" charset="0"/>
                                    </a:rPr>
                                    <m:t>11</m:t>
                                  </m:r>
                                </m:e>
                                <m:sup>
                                  <m:r>
                                    <a:rPr lang="en-CA" b="0" i="1" smtClean="0">
                                      <a:latin typeface="Cambria Math" charset="0"/>
                                      <a:ea typeface="Cambria Math" charset="0"/>
                                      <a:cs typeface="Cambria Math" charset="0"/>
                                    </a:rPr>
                                    <m:t>2</m:t>
                                  </m:r>
                                </m:sup>
                              </m:sSup>
                            </m:num>
                            <m:den>
                              <m:r>
                                <a:rPr lang="en-CA" b="0" i="1" smtClean="0">
                                  <a:latin typeface="Cambria Math" charset="0"/>
                                  <a:ea typeface="Cambria Math" charset="0"/>
                                  <a:cs typeface="Cambria Math" charset="0"/>
                                </a:rPr>
                                <m:t>2</m:t>
                              </m:r>
                            </m:den>
                          </m:f>
                          <m:r>
                            <a:rPr lang="en-CA" b="0" i="1" smtClean="0">
                              <a:latin typeface="Cambria Math" charset="0"/>
                              <a:ea typeface="Cambria Math" charset="0"/>
                              <a:cs typeface="Cambria Math" charset="0"/>
                            </a:rPr>
                            <m:t> × </m:t>
                          </m:r>
                          <m:f>
                            <m:fPr>
                              <m:ctrlPr>
                                <a:rPr lang="en-CA" b="0" i="1" smtClean="0">
                                  <a:latin typeface="Cambria Math" panose="02040503050406030204" pitchFamily="18" charset="0"/>
                                  <a:ea typeface="Cambria Math" charset="0"/>
                                  <a:cs typeface="Cambria Math" charset="0"/>
                                </a:rPr>
                              </m:ctrlPr>
                            </m:fPr>
                            <m:num>
                              <m:r>
                                <a:rPr lang="en-CA" b="0" i="1" smtClean="0">
                                  <a:latin typeface="Cambria Math" charset="0"/>
                                  <a:ea typeface="Cambria Math" charset="0"/>
                                  <a:cs typeface="Cambria Math" charset="0"/>
                                </a:rPr>
                                <m:t>1</m:t>
                              </m:r>
                            </m:num>
                            <m:den>
                              <m:r>
                                <a:rPr lang="en-CA" b="0" i="1" smtClean="0">
                                  <a:latin typeface="Cambria Math" charset="0"/>
                                  <a:ea typeface="Cambria Math" charset="0"/>
                                  <a:cs typeface="Cambria Math" charset="0"/>
                                </a:rPr>
                                <m:t>10</m:t>
                              </m:r>
                            </m:den>
                          </m:f>
                        </m:e>
                      </m:d>
                      <m:r>
                        <a:rPr lang="en-CA" b="0" i="1" smtClean="0">
                          <a:latin typeface="Cambria Math" charset="0"/>
                          <a:ea typeface="Cambria Math" charset="0"/>
                          <a:cs typeface="Cambria Math" charset="0"/>
                        </a:rPr>
                        <m:t>−</m:t>
                      </m:r>
                      <m:d>
                        <m:dPr>
                          <m:begChr m:val="["/>
                          <m:endChr m:val="]"/>
                          <m:ctrlPr>
                            <a:rPr lang="en-CA" i="1">
                              <a:latin typeface="Cambria Math" panose="02040503050406030204" pitchFamily="18" charset="0"/>
                              <a:ea typeface="Cambria Math" charset="0"/>
                              <a:cs typeface="Cambria Math" charset="0"/>
                            </a:rPr>
                          </m:ctrlPr>
                        </m:dPr>
                        <m:e>
                          <m:f>
                            <m:fPr>
                              <m:ctrlPr>
                                <a:rPr lang="en-CA" i="1">
                                  <a:latin typeface="Cambria Math" panose="02040503050406030204" pitchFamily="18" charset="0"/>
                                  <a:ea typeface="Cambria Math" charset="0"/>
                                  <a:cs typeface="Cambria Math" charset="0"/>
                                </a:rPr>
                              </m:ctrlPr>
                            </m:fPr>
                            <m:num>
                              <m:sSup>
                                <m:sSupPr>
                                  <m:ctrlPr>
                                    <a:rPr lang="en-CA" i="1">
                                      <a:latin typeface="Cambria Math" panose="02040503050406030204" pitchFamily="18" charset="0"/>
                                      <a:ea typeface="Cambria Math" charset="0"/>
                                      <a:cs typeface="Cambria Math" charset="0"/>
                                    </a:rPr>
                                  </m:ctrlPr>
                                </m:sSupPr>
                                <m:e>
                                  <m:r>
                                    <a:rPr lang="en-CA" b="0" i="1" smtClean="0">
                                      <a:latin typeface="Cambria Math" charset="0"/>
                                      <a:ea typeface="Cambria Math" charset="0"/>
                                      <a:cs typeface="Cambria Math" charset="0"/>
                                    </a:rPr>
                                    <m:t>1</m:t>
                                  </m:r>
                                </m:e>
                                <m:sup>
                                  <m:r>
                                    <a:rPr lang="en-CA" i="1">
                                      <a:latin typeface="Cambria Math" charset="0"/>
                                      <a:ea typeface="Cambria Math" charset="0"/>
                                      <a:cs typeface="Cambria Math" charset="0"/>
                                    </a:rPr>
                                    <m:t>2</m:t>
                                  </m:r>
                                </m:sup>
                              </m:sSup>
                            </m:num>
                            <m:den>
                              <m:r>
                                <a:rPr lang="en-CA" i="1">
                                  <a:latin typeface="Cambria Math" charset="0"/>
                                  <a:ea typeface="Cambria Math" charset="0"/>
                                  <a:cs typeface="Cambria Math" charset="0"/>
                                </a:rPr>
                                <m:t>2</m:t>
                              </m:r>
                            </m:den>
                          </m:f>
                          <m:r>
                            <a:rPr lang="en-CA" i="1">
                              <a:latin typeface="Cambria Math" charset="0"/>
                              <a:ea typeface="Cambria Math" charset="0"/>
                              <a:cs typeface="Cambria Math" charset="0"/>
                            </a:rPr>
                            <m:t> × </m:t>
                          </m:r>
                          <m:f>
                            <m:fPr>
                              <m:ctrlPr>
                                <a:rPr lang="en-CA" i="1">
                                  <a:latin typeface="Cambria Math" panose="02040503050406030204" pitchFamily="18" charset="0"/>
                                  <a:ea typeface="Cambria Math" charset="0"/>
                                  <a:cs typeface="Cambria Math" charset="0"/>
                                </a:rPr>
                              </m:ctrlPr>
                            </m:fPr>
                            <m:num>
                              <m:r>
                                <a:rPr lang="en-CA" i="1">
                                  <a:latin typeface="Cambria Math" charset="0"/>
                                  <a:ea typeface="Cambria Math" charset="0"/>
                                  <a:cs typeface="Cambria Math" charset="0"/>
                                </a:rPr>
                                <m:t>1</m:t>
                              </m:r>
                            </m:num>
                            <m:den>
                              <m:r>
                                <a:rPr lang="en-CA" i="1">
                                  <a:latin typeface="Cambria Math" charset="0"/>
                                  <a:ea typeface="Cambria Math" charset="0"/>
                                  <a:cs typeface="Cambria Math" charset="0"/>
                                </a:rPr>
                                <m:t>10</m:t>
                              </m:r>
                            </m:den>
                          </m:f>
                        </m:e>
                      </m:d>
                      <m:r>
                        <a:rPr lang="en-CA" b="0" i="1" smtClean="0">
                          <a:latin typeface="Cambria Math" charset="0"/>
                          <a:ea typeface="Cambria Math" charset="0"/>
                          <a:cs typeface="Cambria Math" charset="0"/>
                        </a:rPr>
                        <m:t>=6</m:t>
                      </m:r>
                    </m:oMath>
                  </m:oMathPara>
                </a14:m>
                <a:endParaRPr lang="en-CA" b="0" dirty="0">
                  <a:ea typeface="Cambria Math" charset="0"/>
                  <a:cs typeface="Cambria Math" charset="0"/>
                </a:endParaRPr>
              </a:p>
              <a:p>
                <a:endParaRPr lang="en-US" dirty="0"/>
              </a:p>
              <a:p>
                <a:r>
                  <a:rPr lang="en-US" dirty="0"/>
                  <a:t>NOTE: Since this is actually a “special” Random Variable, we simply memorize the formula for its Expected Value as: </a:t>
                </a:r>
                <a14:m>
                  <m:oMath xmlns:m="http://schemas.openxmlformats.org/officeDocument/2006/math">
                    <m:f>
                      <m:fPr>
                        <m:ctrlPr>
                          <a:rPr lang="en-US" i="1" smtClean="0">
                            <a:latin typeface="Cambria Math" panose="02040503050406030204" pitchFamily="18" charset="0"/>
                          </a:rPr>
                        </m:ctrlPr>
                      </m:fPr>
                      <m:num>
                        <m:r>
                          <a:rPr lang="en-CA" b="0" i="1" smtClean="0">
                            <a:latin typeface="Cambria Math" charset="0"/>
                          </a:rPr>
                          <m:t>1</m:t>
                        </m:r>
                      </m:num>
                      <m:den>
                        <m:r>
                          <a:rPr lang="en-CA" b="0" i="1" smtClean="0">
                            <a:latin typeface="Cambria Math" charset="0"/>
                          </a:rPr>
                          <m:t>2</m:t>
                        </m:r>
                      </m:den>
                    </m:f>
                    <m:r>
                      <a:rPr lang="en-CA" b="0" i="1" smtClean="0">
                        <a:latin typeface="Cambria Math" charset="0"/>
                      </a:rPr>
                      <m:t>(</m:t>
                    </m:r>
                    <m:r>
                      <a:rPr lang="en-CA" b="0" i="1" smtClean="0">
                        <a:latin typeface="Cambria Math" charset="0"/>
                      </a:rPr>
                      <m:t>𝑎</m:t>
                    </m:r>
                    <m:r>
                      <a:rPr lang="en-CA" b="0" i="1" smtClean="0">
                        <a:latin typeface="Cambria Math" charset="0"/>
                      </a:rPr>
                      <m:t>+</m:t>
                    </m:r>
                    <m:r>
                      <a:rPr lang="en-CA" b="0" i="1" smtClean="0">
                        <a:latin typeface="Cambria Math" charset="0"/>
                      </a:rPr>
                      <m:t>𝑏</m:t>
                    </m:r>
                    <m:r>
                      <a:rPr lang="en-CA" b="0" i="1" smtClean="0">
                        <a:latin typeface="Cambria Math" charset="0"/>
                      </a:rPr>
                      <m:t>)</m:t>
                    </m:r>
                  </m:oMath>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354000" y="1581617"/>
                <a:ext cx="8392807" cy="2031005"/>
              </a:xfrm>
              <a:prstGeom prst="rect">
                <a:avLst/>
              </a:prstGeom>
              <a:blipFill rotWithShape="0">
                <a:blip r:embed="rId4"/>
                <a:stretch>
                  <a:fillRect l="-218" t="-299"/>
                </a:stretch>
              </a:blipFill>
            </p:spPr>
            <p:txBody>
              <a:bodyPr/>
              <a:lstStyle/>
              <a:p>
                <a:r>
                  <a:rPr lang="en-US">
                    <a:noFill/>
                  </a:rPr>
                  <a:t> </a:t>
                </a:r>
              </a:p>
            </p:txBody>
          </p:sp>
        </mc:Fallback>
      </mc:AlternateContent>
    </p:spTree>
    <p:extLst>
      <p:ext uri="{BB962C8B-B14F-4D97-AF65-F5344CB8AC3E}">
        <p14:creationId xmlns:p14="http://schemas.microsoft.com/office/powerpoint/2010/main" val="906380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6606600"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Variance </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grpSp>
        <p:nvGrpSpPr>
          <p:cNvPr id="28" name="Group 27"/>
          <p:cNvGrpSpPr/>
          <p:nvPr/>
        </p:nvGrpSpPr>
        <p:grpSpPr>
          <a:xfrm>
            <a:off x="340035" y="1246130"/>
            <a:ext cx="8231262" cy="1323816"/>
            <a:chOff x="521849" y="1967561"/>
            <a:chExt cx="8114097" cy="1014081"/>
          </a:xfrm>
        </p:grpSpPr>
        <p:sp>
          <p:nvSpPr>
            <p:cNvPr id="29" name="Rounded Rectangle 28"/>
            <p:cNvSpPr/>
            <p:nvPr/>
          </p:nvSpPr>
          <p:spPr>
            <a:xfrm>
              <a:off x="521849" y="1967562"/>
              <a:ext cx="8114097" cy="1014080"/>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Same Side Corner Rectangle 29"/>
            <p:cNvSpPr/>
            <p:nvPr/>
          </p:nvSpPr>
          <p:spPr>
            <a:xfrm>
              <a:off x="521849" y="1967561"/>
              <a:ext cx="8114097" cy="262011"/>
            </a:xfrm>
            <a:prstGeom prst="round2SameRect">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Definition:</a:t>
              </a:r>
            </a:p>
          </p:txBody>
        </p:sp>
      </p:grpSp>
      <p:sp>
        <p:nvSpPr>
          <p:cNvPr id="2" name="TextBox 1"/>
          <p:cNvSpPr txBox="1"/>
          <p:nvPr/>
        </p:nvSpPr>
        <p:spPr>
          <a:xfrm>
            <a:off x="456369" y="1779325"/>
            <a:ext cx="7998594" cy="523220"/>
          </a:xfrm>
          <a:prstGeom prst="rect">
            <a:avLst/>
          </a:prstGeom>
          <a:noFill/>
        </p:spPr>
        <p:txBody>
          <a:bodyPr wrap="square" rtlCol="0">
            <a:spAutoFit/>
          </a:bodyPr>
          <a:lstStyle/>
          <a:p>
            <a:r>
              <a:rPr lang="en-CA" b="1" dirty="0"/>
              <a:t>Variance </a:t>
            </a:r>
            <a:r>
              <a:rPr lang="en-CA" dirty="0"/>
              <a:t>of a Random Variable refers to the spread of the distribution. In other words, on average, how far is each value of the Random Variable away from the Expected Value. </a:t>
            </a:r>
            <a:endParaRPr lang="en-CA" b="1" dirty="0"/>
          </a:p>
        </p:txBody>
      </p:sp>
      <p:grpSp>
        <p:nvGrpSpPr>
          <p:cNvPr id="10" name="Group 9"/>
          <p:cNvGrpSpPr/>
          <p:nvPr/>
        </p:nvGrpSpPr>
        <p:grpSpPr>
          <a:xfrm>
            <a:off x="340035" y="2706372"/>
            <a:ext cx="8231262" cy="2315601"/>
            <a:chOff x="1270535" y="3099334"/>
            <a:chExt cx="7122694" cy="1600271"/>
          </a:xfrm>
          <a:solidFill>
            <a:schemeClr val="tx1">
              <a:lumMod val="95000"/>
            </a:schemeClr>
          </a:solidFill>
        </p:grpSpPr>
        <p:sp>
          <p:nvSpPr>
            <p:cNvPr id="11" name="Rounded Rectangle 10"/>
            <p:cNvSpPr/>
            <p:nvPr/>
          </p:nvSpPr>
          <p:spPr>
            <a:xfrm>
              <a:off x="1270535" y="3099335"/>
              <a:ext cx="7122694" cy="160027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Same Side Corner Rectangle 11"/>
            <p:cNvSpPr/>
            <p:nvPr/>
          </p:nvSpPr>
          <p:spPr>
            <a:xfrm>
              <a:off x="1270535" y="3099334"/>
              <a:ext cx="7122694" cy="275177"/>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Example 4:</a:t>
              </a:r>
            </a:p>
          </p:txBody>
        </p:sp>
      </p:grpSp>
      <p:sp>
        <p:nvSpPr>
          <p:cNvPr id="3" name="TextBox 2"/>
          <p:cNvSpPr txBox="1"/>
          <p:nvPr/>
        </p:nvSpPr>
        <p:spPr>
          <a:xfrm>
            <a:off x="456369" y="3155323"/>
            <a:ext cx="7998594" cy="954107"/>
          </a:xfrm>
          <a:prstGeom prst="rect">
            <a:avLst/>
          </a:prstGeom>
          <a:noFill/>
        </p:spPr>
        <p:txBody>
          <a:bodyPr wrap="square" rtlCol="0">
            <a:spAutoFit/>
          </a:bodyPr>
          <a:lstStyle/>
          <a:p>
            <a:r>
              <a:rPr lang="en-US" b="1" dirty="0"/>
              <a:t>Motivating Example: </a:t>
            </a:r>
            <a:r>
              <a:rPr lang="en-US" dirty="0"/>
              <a:t>Following from the motivating previous example:</a:t>
            </a:r>
          </a:p>
          <a:p>
            <a:endParaRPr lang="en-US" dirty="0"/>
          </a:p>
          <a:p>
            <a:r>
              <a:rPr lang="en-US" dirty="0"/>
              <a:t>I might also want to ask myself the following question: If I toss the coin 1000 times, on average, how far away is the payout of each toss from the average payout? </a:t>
            </a:r>
          </a:p>
        </p:txBody>
      </p:sp>
    </p:spTree>
    <p:extLst>
      <p:ext uri="{BB962C8B-B14F-4D97-AF65-F5344CB8AC3E}">
        <p14:creationId xmlns:p14="http://schemas.microsoft.com/office/powerpoint/2010/main" val="1490070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699" y="216425"/>
            <a:ext cx="7909191"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Variance – Discrete Random Variables</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grpSp>
        <p:nvGrpSpPr>
          <p:cNvPr id="28" name="Group 27"/>
          <p:cNvGrpSpPr/>
          <p:nvPr/>
        </p:nvGrpSpPr>
        <p:grpSpPr>
          <a:xfrm>
            <a:off x="448347" y="1062108"/>
            <a:ext cx="8231263" cy="1737427"/>
            <a:chOff x="521848" y="1927622"/>
            <a:chExt cx="8114098" cy="1054020"/>
          </a:xfrm>
        </p:grpSpPr>
        <p:sp>
          <p:nvSpPr>
            <p:cNvPr id="29" name="Rounded Rectangle 28"/>
            <p:cNvSpPr/>
            <p:nvPr/>
          </p:nvSpPr>
          <p:spPr>
            <a:xfrm>
              <a:off x="521849" y="1967562"/>
              <a:ext cx="8114097" cy="1014080"/>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Same Side Corner Rectangle 29"/>
            <p:cNvSpPr/>
            <p:nvPr/>
          </p:nvSpPr>
          <p:spPr>
            <a:xfrm>
              <a:off x="521848" y="1927622"/>
              <a:ext cx="8114097" cy="190803"/>
            </a:xfrm>
            <a:prstGeom prst="round2SameRect">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Definition:</a:t>
              </a:r>
            </a:p>
          </p:txBody>
        </p:sp>
      </p:grpSp>
      <p:sp>
        <p:nvSpPr>
          <p:cNvPr id="31" name="TextBox 30"/>
          <p:cNvSpPr txBox="1"/>
          <p:nvPr/>
        </p:nvSpPr>
        <p:spPr>
          <a:xfrm>
            <a:off x="491041" y="1543731"/>
            <a:ext cx="8021733" cy="276999"/>
          </a:xfrm>
          <a:prstGeom prst="rect">
            <a:avLst/>
          </a:prstGeom>
          <a:noFill/>
        </p:spPr>
        <p:txBody>
          <a:bodyPr wrap="square" rtlCol="0">
            <a:spAutoFit/>
          </a:bodyPr>
          <a:lstStyle/>
          <a:p>
            <a:pPr marL="76200">
              <a:buClr>
                <a:srgbClr val="434343"/>
              </a:buClr>
            </a:pPr>
            <a:r>
              <a:rPr lang="en-CA" sz="1200" dirty="0">
                <a:solidFill>
                  <a:schemeClr val="bg1"/>
                </a:solidFill>
                <a:ea typeface="Proxima Nova"/>
                <a:cs typeface="Proxima Nova"/>
                <a:sym typeface="Proxima Nova"/>
              </a:rPr>
              <a:t> </a:t>
            </a:r>
          </a:p>
        </p:txBody>
      </p:sp>
      <mc:AlternateContent xmlns:mc="http://schemas.openxmlformats.org/markup-compatibility/2006" xmlns:a14="http://schemas.microsoft.com/office/drawing/2010/main">
        <mc:Choice Requires="a14">
          <p:sp>
            <p:nvSpPr>
              <p:cNvPr id="2" name="TextBox 1"/>
              <p:cNvSpPr txBox="1"/>
              <p:nvPr/>
            </p:nvSpPr>
            <p:spPr>
              <a:xfrm>
                <a:off x="502610" y="1372946"/>
                <a:ext cx="7998594" cy="1261499"/>
              </a:xfrm>
              <a:prstGeom prst="rect">
                <a:avLst/>
              </a:prstGeom>
              <a:noFill/>
            </p:spPr>
            <p:txBody>
              <a:bodyPr wrap="square" rtlCol="0">
                <a:spAutoFit/>
              </a:bodyPr>
              <a:lstStyle/>
              <a:p>
                <a:r>
                  <a:rPr lang="en-CA" dirty="0"/>
                  <a:t>The </a:t>
                </a:r>
                <a:r>
                  <a:rPr lang="en-CA" b="1" dirty="0"/>
                  <a:t>Variance </a:t>
                </a:r>
                <a:r>
                  <a:rPr lang="en-CA" dirty="0"/>
                  <a:t>of a Discrete Random Variable is the sum of the products of the squared variance of the possible values of the Random Variable and the probabilities these values are obtained. Formally, we define the Variance as the following:</a:t>
                </a:r>
              </a:p>
              <a:p>
                <a:pPr/>
                <a14:m>
                  <m:oMathPara xmlns:m="http://schemas.openxmlformats.org/officeDocument/2006/math">
                    <m:oMathParaPr>
                      <m:jc m:val="centerGroup"/>
                    </m:oMathParaPr>
                    <m:oMath xmlns:m="http://schemas.openxmlformats.org/officeDocument/2006/math">
                      <m:r>
                        <a:rPr lang="en-CA" b="0" i="1" smtClean="0">
                          <a:latin typeface="Cambria Math" charset="0"/>
                          <a:ea typeface="Cambria Math" charset="0"/>
                          <a:cs typeface="Cambria Math" charset="0"/>
                        </a:rPr>
                        <m:t>𝑉</m:t>
                      </m:r>
                      <m:d>
                        <m:dPr>
                          <m:ctrlPr>
                            <a:rPr lang="en-CA" b="0" i="1" smtClean="0">
                              <a:latin typeface="Cambria Math" panose="02040503050406030204" pitchFamily="18" charset="0"/>
                              <a:ea typeface="Cambria Math" charset="0"/>
                              <a:cs typeface="Cambria Math" charset="0"/>
                            </a:rPr>
                          </m:ctrlPr>
                        </m:dPr>
                        <m:e>
                          <m:r>
                            <a:rPr lang="en-CA" b="0" i="1" smtClean="0">
                              <a:latin typeface="Cambria Math" charset="0"/>
                              <a:ea typeface="Cambria Math" charset="0"/>
                              <a:cs typeface="Cambria Math" charset="0"/>
                            </a:rPr>
                            <m:t>𝑋</m:t>
                          </m:r>
                        </m:e>
                      </m:d>
                      <m:r>
                        <a:rPr lang="en-CA" b="0" i="1" smtClean="0">
                          <a:latin typeface="Cambria Math" charset="0"/>
                          <a:ea typeface="Cambria Math" charset="0"/>
                          <a:cs typeface="Cambria Math" charset="0"/>
                        </a:rPr>
                        <m:t>=</m:t>
                      </m:r>
                      <m:r>
                        <a:rPr lang="en-CA" b="0" i="1" smtClean="0">
                          <a:latin typeface="Cambria Math" charset="0"/>
                          <a:ea typeface="Cambria Math" charset="0"/>
                          <a:cs typeface="Cambria Math" charset="0"/>
                        </a:rPr>
                        <m:t>𝔼</m:t>
                      </m:r>
                      <m:r>
                        <a:rPr lang="en-CA" b="0" i="1" smtClean="0">
                          <a:latin typeface="Cambria Math" charset="0"/>
                          <a:ea typeface="Cambria Math" charset="0"/>
                          <a:cs typeface="Cambria Math" charset="0"/>
                        </a:rPr>
                        <m:t>{</m:t>
                      </m:r>
                      <m:d>
                        <m:dPr>
                          <m:begChr m:val="["/>
                          <m:endChr m:val="}"/>
                          <m:ctrlPr>
                            <a:rPr lang="en-CA" b="0" i="1" smtClean="0">
                              <a:latin typeface="Cambria Math" panose="02040503050406030204" pitchFamily="18" charset="0"/>
                              <a:ea typeface="Cambria Math" charset="0"/>
                              <a:cs typeface="Cambria Math" charset="0"/>
                            </a:rPr>
                          </m:ctrlPr>
                        </m:dPr>
                        <m:e>
                          <m:r>
                            <a:rPr lang="en-CA" b="0" i="1" smtClean="0">
                              <a:latin typeface="Cambria Math" charset="0"/>
                              <a:ea typeface="Cambria Math" charset="0"/>
                              <a:cs typeface="Cambria Math" charset="0"/>
                            </a:rPr>
                            <m:t>𝑋</m:t>
                          </m:r>
                          <m:r>
                            <a:rPr lang="en-CA" b="0" i="1" smtClean="0">
                              <a:latin typeface="Cambria Math" charset="0"/>
                              <a:ea typeface="Cambria Math" charset="0"/>
                              <a:cs typeface="Cambria Math" charset="0"/>
                            </a:rPr>
                            <m:t> − </m:t>
                          </m:r>
                          <m:r>
                            <a:rPr lang="en-CA" b="0" i="1" smtClean="0">
                              <a:latin typeface="Cambria Math" charset="0"/>
                              <a:ea typeface="Cambria Math" charset="0"/>
                              <a:cs typeface="Cambria Math" charset="0"/>
                            </a:rPr>
                            <m:t>𝔼</m:t>
                          </m:r>
                          <m:d>
                            <m:dPr>
                              <m:ctrlPr>
                                <a:rPr lang="en-CA" b="0" i="1" smtClean="0">
                                  <a:latin typeface="Cambria Math" panose="02040503050406030204" pitchFamily="18" charset="0"/>
                                  <a:ea typeface="Cambria Math" charset="0"/>
                                  <a:cs typeface="Cambria Math" charset="0"/>
                                </a:rPr>
                              </m:ctrlPr>
                            </m:dPr>
                            <m:e>
                              <m:r>
                                <a:rPr lang="en-CA" b="0" i="1" smtClean="0">
                                  <a:latin typeface="Cambria Math" charset="0"/>
                                  <a:ea typeface="Cambria Math" charset="0"/>
                                  <a:cs typeface="Cambria Math" charset="0"/>
                                </a:rPr>
                                <m:t>𝑋</m:t>
                              </m:r>
                            </m:e>
                          </m:d>
                          <m:sSup>
                            <m:sSupPr>
                              <m:ctrlPr>
                                <a:rPr lang="en-CA" b="0" i="1" smtClean="0">
                                  <a:latin typeface="Cambria Math" panose="02040503050406030204" pitchFamily="18" charset="0"/>
                                  <a:ea typeface="Cambria Math" charset="0"/>
                                  <a:cs typeface="Cambria Math" charset="0"/>
                                </a:rPr>
                              </m:ctrlPr>
                            </m:sSupPr>
                            <m:e>
                              <m:r>
                                <a:rPr lang="en-CA" b="0" i="1" smtClean="0">
                                  <a:latin typeface="Cambria Math" charset="0"/>
                                  <a:ea typeface="Cambria Math" charset="0"/>
                                  <a:cs typeface="Cambria Math" charset="0"/>
                                </a:rPr>
                                <m:t>]</m:t>
                              </m:r>
                            </m:e>
                            <m:sup>
                              <m:r>
                                <a:rPr lang="en-CA" b="0" i="1" smtClean="0">
                                  <a:latin typeface="Cambria Math" charset="0"/>
                                  <a:ea typeface="Cambria Math" charset="0"/>
                                  <a:cs typeface="Cambria Math" charset="0"/>
                                </a:rPr>
                                <m:t>2</m:t>
                              </m:r>
                            </m:sup>
                          </m:sSup>
                        </m:e>
                      </m:d>
                      <m:r>
                        <a:rPr lang="en-CA" b="0" i="1" smtClean="0">
                          <a:latin typeface="Cambria Math" charset="0"/>
                          <a:ea typeface="Cambria Math" charset="0"/>
                          <a:cs typeface="Cambria Math" charset="0"/>
                        </a:rPr>
                        <m:t>= </m:t>
                      </m:r>
                      <m:nary>
                        <m:naryPr>
                          <m:chr m:val="∑"/>
                          <m:supHide m:val="on"/>
                          <m:ctrlPr>
                            <a:rPr lang="en-CA" b="0" i="1" smtClean="0">
                              <a:latin typeface="Cambria Math" panose="02040503050406030204" pitchFamily="18" charset="0"/>
                              <a:ea typeface="Cambria Math" charset="0"/>
                              <a:cs typeface="Cambria Math" charset="0"/>
                            </a:rPr>
                          </m:ctrlPr>
                        </m:naryPr>
                        <m:sub>
                          <m:r>
                            <m:rPr>
                              <m:brk m:alnAt="7"/>
                            </m:rPr>
                            <a:rPr lang="en-CA" b="0" i="1" smtClean="0">
                              <a:latin typeface="Cambria Math" charset="0"/>
                              <a:ea typeface="Cambria Math" charset="0"/>
                              <a:cs typeface="Cambria Math" charset="0"/>
                            </a:rPr>
                            <m:t>𝑖</m:t>
                          </m:r>
                        </m:sub>
                        <m:sup/>
                        <m:e>
                          <m:sSub>
                            <m:sSubPr>
                              <m:ctrlPr>
                                <a:rPr lang="en-CA" b="0" i="1" smtClean="0">
                                  <a:latin typeface="Cambria Math" panose="02040503050406030204" pitchFamily="18" charset="0"/>
                                  <a:ea typeface="Cambria Math" charset="0"/>
                                  <a:cs typeface="Cambria Math" charset="0"/>
                                </a:rPr>
                              </m:ctrlPr>
                            </m:sSubPr>
                            <m:e>
                              <m:r>
                                <a:rPr lang="en-CA" b="0" i="1" smtClean="0">
                                  <a:latin typeface="Cambria Math" charset="0"/>
                                  <a:ea typeface="Cambria Math" charset="0"/>
                                  <a:cs typeface="Cambria Math" charset="0"/>
                                </a:rPr>
                                <m:t>(</m:t>
                              </m:r>
                              <m:r>
                                <a:rPr lang="en-CA" b="0" i="1" smtClean="0">
                                  <a:latin typeface="Cambria Math" charset="0"/>
                                  <a:ea typeface="Cambria Math" charset="0"/>
                                  <a:cs typeface="Cambria Math" charset="0"/>
                                </a:rPr>
                                <m:t>𝑥</m:t>
                              </m:r>
                            </m:e>
                            <m:sub>
                              <m:r>
                                <a:rPr lang="en-CA" b="0" i="1" smtClean="0">
                                  <a:latin typeface="Cambria Math" charset="0"/>
                                  <a:ea typeface="Cambria Math" charset="0"/>
                                  <a:cs typeface="Cambria Math" charset="0"/>
                                </a:rPr>
                                <m:t>𝑖</m:t>
                              </m:r>
                            </m:sub>
                          </m:sSub>
                          <m:r>
                            <a:rPr lang="en-CA" b="0" i="1" smtClean="0">
                              <a:latin typeface="Cambria Math" charset="0"/>
                              <a:ea typeface="Cambria Math" charset="0"/>
                              <a:cs typeface="Cambria Math" charset="0"/>
                            </a:rPr>
                            <m:t>−</m:t>
                          </m:r>
                          <m:r>
                            <a:rPr lang="en-CA" b="0" i="1" smtClean="0">
                              <a:latin typeface="Cambria Math" charset="0"/>
                              <a:ea typeface="Cambria Math" charset="0"/>
                              <a:cs typeface="Cambria Math" charset="0"/>
                            </a:rPr>
                            <m:t>𝜇</m:t>
                          </m:r>
                          <m:sSup>
                            <m:sSupPr>
                              <m:ctrlPr>
                                <a:rPr lang="en-CA" b="0" i="1" smtClean="0">
                                  <a:latin typeface="Cambria Math" panose="02040503050406030204" pitchFamily="18" charset="0"/>
                                  <a:ea typeface="Cambria Math" charset="0"/>
                                  <a:cs typeface="Cambria Math" charset="0"/>
                                </a:rPr>
                              </m:ctrlPr>
                            </m:sSupPr>
                            <m:e>
                              <m:r>
                                <a:rPr lang="en-CA" b="0" i="1" smtClean="0">
                                  <a:latin typeface="Cambria Math" charset="0"/>
                                  <a:ea typeface="Cambria Math" charset="0"/>
                                  <a:cs typeface="Cambria Math" charset="0"/>
                                </a:rPr>
                                <m:t>)</m:t>
                              </m:r>
                            </m:e>
                            <m:sup>
                              <m:r>
                                <a:rPr lang="en-CA" b="0" i="1" smtClean="0">
                                  <a:latin typeface="Cambria Math" charset="0"/>
                                  <a:ea typeface="Cambria Math" charset="0"/>
                                  <a:cs typeface="Cambria Math" charset="0"/>
                                </a:rPr>
                                <m:t>2</m:t>
                              </m:r>
                            </m:sup>
                          </m:sSup>
                          <m:r>
                            <a:rPr lang="en-CA" b="0" i="1" smtClean="0">
                              <a:latin typeface="Cambria Math" charset="0"/>
                              <a:ea typeface="Cambria Math" charset="0"/>
                              <a:cs typeface="Cambria Math" charset="0"/>
                            </a:rPr>
                            <m:t>ℙ</m:t>
                          </m:r>
                          <m:d>
                            <m:dPr>
                              <m:ctrlPr>
                                <a:rPr lang="en-CA" b="0" i="1" smtClean="0">
                                  <a:latin typeface="Cambria Math" panose="02040503050406030204" pitchFamily="18" charset="0"/>
                                  <a:ea typeface="Cambria Math" charset="0"/>
                                  <a:cs typeface="Cambria Math" charset="0"/>
                                </a:rPr>
                              </m:ctrlPr>
                            </m:dPr>
                            <m:e>
                              <m:r>
                                <a:rPr lang="en-CA" b="0" i="1" smtClean="0">
                                  <a:latin typeface="Cambria Math" charset="0"/>
                                  <a:ea typeface="Cambria Math" charset="0"/>
                                  <a:cs typeface="Cambria Math" charset="0"/>
                                </a:rPr>
                                <m:t>𝑋</m:t>
                              </m:r>
                              <m:r>
                                <a:rPr lang="en-CA" b="0" i="1" smtClean="0">
                                  <a:latin typeface="Cambria Math" charset="0"/>
                                  <a:ea typeface="Cambria Math" charset="0"/>
                                  <a:cs typeface="Cambria Math" charset="0"/>
                                </a:rPr>
                                <m:t>=</m:t>
                              </m:r>
                              <m:sSub>
                                <m:sSubPr>
                                  <m:ctrlPr>
                                    <a:rPr lang="en-CA" b="0" i="1" smtClean="0">
                                      <a:latin typeface="Cambria Math" panose="02040503050406030204" pitchFamily="18" charset="0"/>
                                      <a:ea typeface="Cambria Math" charset="0"/>
                                      <a:cs typeface="Cambria Math" charset="0"/>
                                    </a:rPr>
                                  </m:ctrlPr>
                                </m:sSubPr>
                                <m:e>
                                  <m:r>
                                    <a:rPr lang="en-CA" b="0" i="1" smtClean="0">
                                      <a:latin typeface="Cambria Math" charset="0"/>
                                      <a:ea typeface="Cambria Math" charset="0"/>
                                      <a:cs typeface="Cambria Math" charset="0"/>
                                    </a:rPr>
                                    <m:t>𝑥</m:t>
                                  </m:r>
                                </m:e>
                                <m:sub>
                                  <m:r>
                                    <a:rPr lang="en-CA" b="0" i="1" smtClean="0">
                                      <a:latin typeface="Cambria Math" charset="0"/>
                                      <a:ea typeface="Cambria Math" charset="0"/>
                                      <a:cs typeface="Cambria Math" charset="0"/>
                                    </a:rPr>
                                    <m:t>𝑖</m:t>
                                  </m:r>
                                </m:sub>
                              </m:sSub>
                            </m:e>
                          </m:d>
                          <m:r>
                            <a:rPr lang="en-CA" b="0" i="1" smtClean="0">
                              <a:latin typeface="Cambria Math" charset="0"/>
                              <a:ea typeface="Cambria Math" charset="0"/>
                              <a:cs typeface="Cambria Math" charset="0"/>
                            </a:rPr>
                            <m:t>= </m:t>
                          </m:r>
                          <m:sSup>
                            <m:sSupPr>
                              <m:ctrlPr>
                                <a:rPr lang="en-CA" b="0" i="1" smtClean="0">
                                  <a:latin typeface="Cambria Math" panose="02040503050406030204" pitchFamily="18" charset="0"/>
                                  <a:ea typeface="Cambria Math" charset="0"/>
                                  <a:cs typeface="Cambria Math" charset="0"/>
                                </a:rPr>
                              </m:ctrlPr>
                            </m:sSupPr>
                            <m:e>
                              <m:r>
                                <a:rPr lang="en-CA" i="1">
                                  <a:latin typeface="Cambria Math" charset="0"/>
                                  <a:ea typeface="Cambria Math" charset="0"/>
                                  <a:cs typeface="Cambria Math" charset="0"/>
                                </a:rPr>
                                <m:t>𝜎</m:t>
                              </m:r>
                            </m:e>
                            <m:sup>
                              <m:r>
                                <a:rPr lang="en-CA" b="0" i="1" smtClean="0">
                                  <a:latin typeface="Cambria Math" charset="0"/>
                                  <a:ea typeface="Cambria Math" charset="0"/>
                                  <a:cs typeface="Cambria Math" charset="0"/>
                                </a:rPr>
                                <m:t>2</m:t>
                              </m:r>
                            </m:sup>
                          </m:sSup>
                        </m:e>
                      </m:nary>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02610" y="1372946"/>
                <a:ext cx="7998594" cy="1261499"/>
              </a:xfrm>
              <a:prstGeom prst="rect">
                <a:avLst/>
              </a:prstGeom>
              <a:blipFill rotWithShape="0">
                <a:blip r:embed="rId4"/>
                <a:stretch>
                  <a:fillRect l="-228" t="-5797" b="-80676"/>
                </a:stretch>
              </a:blipFill>
            </p:spPr>
            <p:txBody>
              <a:bodyPr/>
              <a:lstStyle/>
              <a:p>
                <a:r>
                  <a:rPr lang="en-US">
                    <a:noFill/>
                  </a:rPr>
                  <a:t> </a:t>
                </a:r>
              </a:p>
            </p:txBody>
          </p:sp>
        </mc:Fallback>
      </mc:AlternateContent>
      <p:grpSp>
        <p:nvGrpSpPr>
          <p:cNvPr id="19" name="Group 18"/>
          <p:cNvGrpSpPr/>
          <p:nvPr/>
        </p:nvGrpSpPr>
        <p:grpSpPr>
          <a:xfrm>
            <a:off x="409379" y="2960947"/>
            <a:ext cx="8270230" cy="1961872"/>
            <a:chOff x="1270535" y="3099334"/>
            <a:chExt cx="7122694" cy="1600271"/>
          </a:xfrm>
          <a:solidFill>
            <a:schemeClr val="tx1">
              <a:lumMod val="95000"/>
            </a:schemeClr>
          </a:solidFill>
        </p:grpSpPr>
        <p:sp>
          <p:nvSpPr>
            <p:cNvPr id="20" name="Rounded Rectangle 19"/>
            <p:cNvSpPr/>
            <p:nvPr/>
          </p:nvSpPr>
          <p:spPr>
            <a:xfrm>
              <a:off x="1270535" y="3099335"/>
              <a:ext cx="7122694" cy="160027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 Same Side Corner Rectangle 20"/>
            <p:cNvSpPr/>
            <p:nvPr/>
          </p:nvSpPr>
          <p:spPr>
            <a:xfrm>
              <a:off x="1270535" y="3099334"/>
              <a:ext cx="7122694" cy="275177"/>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Example 4:</a:t>
              </a:r>
            </a:p>
          </p:txBody>
        </p:sp>
      </p:grpSp>
      <mc:AlternateContent xmlns:mc="http://schemas.openxmlformats.org/markup-compatibility/2006">
        <mc:Choice xmlns:a14="http://schemas.microsoft.com/office/drawing/2010/main" Requires="a14">
          <p:sp>
            <p:nvSpPr>
              <p:cNvPr id="4" name="TextBox 3"/>
              <p:cNvSpPr txBox="1"/>
              <p:nvPr/>
            </p:nvSpPr>
            <p:spPr>
              <a:xfrm>
                <a:off x="577516" y="3425783"/>
                <a:ext cx="7894941" cy="1169551"/>
              </a:xfrm>
              <a:prstGeom prst="rect">
                <a:avLst/>
              </a:prstGeom>
              <a:noFill/>
            </p:spPr>
            <p:txBody>
              <a:bodyPr wrap="square" rtlCol="0">
                <a:spAutoFit/>
              </a:bodyPr>
              <a:lstStyle/>
              <a:p>
                <a:r>
                  <a:rPr lang="en-US" dirty="0"/>
                  <a:t>Following the motivating example from a previous example, the </a:t>
                </a:r>
                <a:r>
                  <a:rPr lang="en-CA" dirty="0"/>
                  <a:t>Variance of the Random Variable X is:</a:t>
                </a:r>
              </a:p>
              <a:p>
                <a:endParaRPr lang="en-CA" dirty="0"/>
              </a:p>
              <a:p>
                <a:pPr/>
                <a14:m>
                  <m:oMathPara xmlns:m="http://schemas.openxmlformats.org/officeDocument/2006/math">
                    <m:oMathParaPr>
                      <m:jc m:val="centerGroup"/>
                    </m:oMathParaPr>
                    <m:oMath xmlns:m="http://schemas.openxmlformats.org/officeDocument/2006/math">
                      <m:r>
                        <a:rPr lang="en-CA" i="1">
                          <a:latin typeface="Cambria Math" charset="0"/>
                          <a:ea typeface="Cambria Math" charset="0"/>
                          <a:cs typeface="Cambria Math" charset="0"/>
                        </a:rPr>
                        <m:t>𝑉</m:t>
                      </m:r>
                      <m:d>
                        <m:dPr>
                          <m:ctrlPr>
                            <a:rPr lang="en-CA" i="1">
                              <a:latin typeface="Cambria Math" panose="02040503050406030204" pitchFamily="18" charset="0"/>
                              <a:ea typeface="Cambria Math" charset="0"/>
                              <a:cs typeface="Cambria Math" charset="0"/>
                            </a:rPr>
                          </m:ctrlPr>
                        </m:dPr>
                        <m:e>
                          <m:r>
                            <a:rPr lang="en-CA" i="1">
                              <a:latin typeface="Cambria Math" charset="0"/>
                              <a:ea typeface="Cambria Math" charset="0"/>
                              <a:cs typeface="Cambria Math" charset="0"/>
                            </a:rPr>
                            <m:t>𝑋</m:t>
                          </m:r>
                        </m:e>
                      </m:d>
                      <m:r>
                        <a:rPr lang="en-CA" i="1">
                          <a:latin typeface="Cambria Math" charset="0"/>
                          <a:ea typeface="Cambria Math" charset="0"/>
                          <a:cs typeface="Cambria Math" charset="0"/>
                        </a:rPr>
                        <m:t>=</m:t>
                      </m:r>
                      <m:r>
                        <a:rPr lang="en-CA" b="0" i="1" smtClean="0">
                          <a:latin typeface="Cambria Math" charset="0"/>
                          <a:ea typeface="Cambria Math" charset="0"/>
                          <a:cs typeface="Cambria Math" charset="0"/>
                        </a:rPr>
                        <m:t>(0 −1</m:t>
                      </m:r>
                      <m:sSup>
                        <m:sSupPr>
                          <m:ctrlPr>
                            <a:rPr lang="en-CA" b="0" i="1" smtClean="0">
                              <a:latin typeface="Cambria Math" panose="02040503050406030204" pitchFamily="18" charset="0"/>
                              <a:ea typeface="Cambria Math" charset="0"/>
                              <a:cs typeface="Cambria Math" charset="0"/>
                            </a:rPr>
                          </m:ctrlPr>
                        </m:sSupPr>
                        <m:e>
                          <m:r>
                            <a:rPr lang="en-CA" b="0" i="1" smtClean="0">
                              <a:latin typeface="Cambria Math" charset="0"/>
                              <a:ea typeface="Cambria Math" charset="0"/>
                              <a:cs typeface="Cambria Math" charset="0"/>
                            </a:rPr>
                            <m:t>)</m:t>
                          </m:r>
                        </m:e>
                        <m:sup>
                          <m:r>
                            <a:rPr lang="en-CA" b="0" i="1" smtClean="0">
                              <a:latin typeface="Cambria Math" charset="0"/>
                              <a:ea typeface="Cambria Math" charset="0"/>
                              <a:cs typeface="Cambria Math" charset="0"/>
                            </a:rPr>
                            <m:t>2</m:t>
                          </m:r>
                        </m:sup>
                      </m:sSup>
                      <m:d>
                        <m:dPr>
                          <m:ctrlPr>
                            <a:rPr lang="en-CA" b="0" i="1" smtClean="0">
                              <a:latin typeface="Cambria Math" panose="02040503050406030204" pitchFamily="18" charset="0"/>
                              <a:ea typeface="Cambria Math" charset="0"/>
                              <a:cs typeface="Cambria Math" charset="0"/>
                            </a:rPr>
                          </m:ctrlPr>
                        </m:dPr>
                        <m:e>
                          <m:r>
                            <a:rPr lang="en-CA" b="0" i="1" smtClean="0">
                              <a:latin typeface="Cambria Math" charset="0"/>
                              <a:ea typeface="Cambria Math" charset="0"/>
                              <a:cs typeface="Cambria Math" charset="0"/>
                            </a:rPr>
                            <m:t>0.25</m:t>
                          </m:r>
                        </m:e>
                      </m:d>
                      <m:r>
                        <a:rPr lang="en-CA" b="0" i="1" smtClean="0">
                          <a:latin typeface="Cambria Math" charset="0"/>
                          <a:ea typeface="Cambria Math" charset="0"/>
                          <a:cs typeface="Cambria Math" charset="0"/>
                        </a:rPr>
                        <m:t>+(1 −1</m:t>
                      </m:r>
                      <m:sSup>
                        <m:sSupPr>
                          <m:ctrlPr>
                            <a:rPr lang="en-CA" b="0" i="1" smtClean="0">
                              <a:latin typeface="Cambria Math" panose="02040503050406030204" pitchFamily="18" charset="0"/>
                              <a:ea typeface="Cambria Math" charset="0"/>
                              <a:cs typeface="Cambria Math" charset="0"/>
                            </a:rPr>
                          </m:ctrlPr>
                        </m:sSupPr>
                        <m:e>
                          <m:r>
                            <a:rPr lang="en-CA" b="0" i="1" smtClean="0">
                              <a:latin typeface="Cambria Math" charset="0"/>
                              <a:ea typeface="Cambria Math" charset="0"/>
                              <a:cs typeface="Cambria Math" charset="0"/>
                            </a:rPr>
                            <m:t>)</m:t>
                          </m:r>
                        </m:e>
                        <m:sup>
                          <m:r>
                            <a:rPr lang="en-CA" b="0" i="1" smtClean="0">
                              <a:latin typeface="Cambria Math" charset="0"/>
                              <a:ea typeface="Cambria Math" charset="0"/>
                              <a:cs typeface="Cambria Math" charset="0"/>
                            </a:rPr>
                            <m:t>2</m:t>
                          </m:r>
                        </m:sup>
                      </m:sSup>
                      <m:d>
                        <m:dPr>
                          <m:ctrlPr>
                            <a:rPr lang="en-CA" b="0" i="1" smtClean="0">
                              <a:latin typeface="Cambria Math" panose="02040503050406030204" pitchFamily="18" charset="0"/>
                              <a:ea typeface="Cambria Math" charset="0"/>
                              <a:cs typeface="Cambria Math" charset="0"/>
                            </a:rPr>
                          </m:ctrlPr>
                        </m:dPr>
                        <m:e>
                          <m:r>
                            <a:rPr lang="en-CA" b="0" i="1" smtClean="0">
                              <a:latin typeface="Cambria Math" charset="0"/>
                              <a:ea typeface="Cambria Math" charset="0"/>
                              <a:cs typeface="Cambria Math" charset="0"/>
                            </a:rPr>
                            <m:t>0.5</m:t>
                          </m:r>
                        </m:e>
                      </m:d>
                      <m:r>
                        <a:rPr lang="en-CA" b="0" i="1" smtClean="0">
                          <a:latin typeface="Cambria Math" charset="0"/>
                          <a:ea typeface="Cambria Math" charset="0"/>
                          <a:cs typeface="Cambria Math" charset="0"/>
                        </a:rPr>
                        <m:t>+(2 − </m:t>
                      </m:r>
                      <m:sSup>
                        <m:sSupPr>
                          <m:ctrlPr>
                            <a:rPr lang="en-CA" b="0" i="1" smtClean="0">
                              <a:latin typeface="Cambria Math" panose="02040503050406030204" pitchFamily="18" charset="0"/>
                              <a:ea typeface="Cambria Math" charset="0"/>
                              <a:cs typeface="Cambria Math" charset="0"/>
                            </a:rPr>
                          </m:ctrlPr>
                        </m:sSupPr>
                        <m:e>
                          <m:r>
                            <a:rPr lang="en-CA" b="0" i="1" smtClean="0">
                              <a:latin typeface="Cambria Math" charset="0"/>
                              <a:ea typeface="Cambria Math" charset="0"/>
                              <a:cs typeface="Cambria Math" charset="0"/>
                            </a:rPr>
                            <m:t>1)</m:t>
                          </m:r>
                        </m:e>
                        <m:sup>
                          <m:r>
                            <a:rPr lang="en-CA" b="0" i="1" smtClean="0">
                              <a:latin typeface="Cambria Math" charset="0"/>
                              <a:ea typeface="Cambria Math" charset="0"/>
                              <a:cs typeface="Cambria Math" charset="0"/>
                            </a:rPr>
                            <m:t>2</m:t>
                          </m:r>
                        </m:sup>
                      </m:sSup>
                      <m:d>
                        <m:dPr>
                          <m:ctrlPr>
                            <a:rPr lang="en-CA" b="0" i="1" smtClean="0">
                              <a:latin typeface="Cambria Math" panose="02040503050406030204" pitchFamily="18" charset="0"/>
                              <a:ea typeface="Cambria Math" charset="0"/>
                              <a:cs typeface="Cambria Math" charset="0"/>
                            </a:rPr>
                          </m:ctrlPr>
                        </m:dPr>
                        <m:e>
                          <m:r>
                            <a:rPr lang="en-CA" b="0" i="1" smtClean="0">
                              <a:latin typeface="Cambria Math" charset="0"/>
                              <a:ea typeface="Cambria Math" charset="0"/>
                              <a:cs typeface="Cambria Math" charset="0"/>
                            </a:rPr>
                            <m:t>0.25</m:t>
                          </m:r>
                        </m:e>
                      </m:d>
                      <m:r>
                        <a:rPr lang="en-CA" b="0" i="1" smtClean="0">
                          <a:latin typeface="Cambria Math" charset="0"/>
                          <a:ea typeface="Cambria Math" charset="0"/>
                          <a:cs typeface="Cambria Math" charset="0"/>
                        </a:rPr>
                        <m:t>=0.5</m:t>
                      </m:r>
                    </m:oMath>
                  </m:oMathPara>
                </a14:m>
                <a:endParaRPr lang="en-US" dirty="0"/>
              </a:p>
              <a:p>
                <a:endParaRPr lang="en-US" dirty="0"/>
              </a:p>
            </p:txBody>
          </p:sp>
        </mc:Choice>
        <mc:Fallback>
          <p:sp>
            <p:nvSpPr>
              <p:cNvPr id="4" name="TextBox 3"/>
              <p:cNvSpPr txBox="1">
                <a:spLocks noRot="1" noChangeAspect="1" noMove="1" noResize="1" noEditPoints="1" noAdjustHandles="1" noChangeArrowheads="1" noChangeShapeType="1" noTextEdit="1"/>
              </p:cNvSpPr>
              <p:nvPr/>
            </p:nvSpPr>
            <p:spPr>
              <a:xfrm>
                <a:off x="577516" y="3425783"/>
                <a:ext cx="7894941" cy="1169551"/>
              </a:xfrm>
              <a:prstGeom prst="rect">
                <a:avLst/>
              </a:prstGeom>
              <a:blipFill>
                <a:blip r:embed="rId5"/>
                <a:stretch>
                  <a:fillRect t="-1075"/>
                </a:stretch>
              </a:blipFill>
            </p:spPr>
            <p:txBody>
              <a:bodyPr/>
              <a:lstStyle/>
              <a:p>
                <a:r>
                  <a:rPr lang="en-US">
                    <a:noFill/>
                  </a:rPr>
                  <a:t> </a:t>
                </a:r>
              </a:p>
            </p:txBody>
          </p:sp>
        </mc:Fallback>
      </mc:AlternateContent>
    </p:spTree>
    <p:extLst>
      <p:ext uri="{BB962C8B-B14F-4D97-AF65-F5344CB8AC3E}">
        <p14:creationId xmlns:p14="http://schemas.microsoft.com/office/powerpoint/2010/main" val="1686460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699" y="216425"/>
            <a:ext cx="7909191"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Variance – Continuous Random Variables</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grpSp>
        <p:nvGrpSpPr>
          <p:cNvPr id="28" name="Group 27"/>
          <p:cNvGrpSpPr/>
          <p:nvPr/>
        </p:nvGrpSpPr>
        <p:grpSpPr>
          <a:xfrm>
            <a:off x="448347" y="1062108"/>
            <a:ext cx="8231263" cy="1737427"/>
            <a:chOff x="521848" y="1927622"/>
            <a:chExt cx="8114098" cy="1054020"/>
          </a:xfrm>
        </p:grpSpPr>
        <p:sp>
          <p:nvSpPr>
            <p:cNvPr id="29" name="Rounded Rectangle 28"/>
            <p:cNvSpPr/>
            <p:nvPr/>
          </p:nvSpPr>
          <p:spPr>
            <a:xfrm>
              <a:off x="521849" y="1967562"/>
              <a:ext cx="8114097" cy="1014080"/>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Same Side Corner Rectangle 29"/>
            <p:cNvSpPr/>
            <p:nvPr/>
          </p:nvSpPr>
          <p:spPr>
            <a:xfrm>
              <a:off x="521848" y="1927622"/>
              <a:ext cx="8114097" cy="190803"/>
            </a:xfrm>
            <a:prstGeom prst="round2SameRect">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Definition:</a:t>
              </a:r>
            </a:p>
          </p:txBody>
        </p:sp>
      </p:grpSp>
      <p:sp>
        <p:nvSpPr>
          <p:cNvPr id="31" name="TextBox 30"/>
          <p:cNvSpPr txBox="1"/>
          <p:nvPr/>
        </p:nvSpPr>
        <p:spPr>
          <a:xfrm>
            <a:off x="491041" y="1543731"/>
            <a:ext cx="8021733" cy="276999"/>
          </a:xfrm>
          <a:prstGeom prst="rect">
            <a:avLst/>
          </a:prstGeom>
          <a:noFill/>
        </p:spPr>
        <p:txBody>
          <a:bodyPr wrap="square" rtlCol="0">
            <a:spAutoFit/>
          </a:bodyPr>
          <a:lstStyle/>
          <a:p>
            <a:pPr marL="76200">
              <a:buClr>
                <a:srgbClr val="434343"/>
              </a:buClr>
            </a:pPr>
            <a:r>
              <a:rPr lang="en-CA" sz="1200" dirty="0">
                <a:solidFill>
                  <a:schemeClr val="bg1"/>
                </a:solidFill>
                <a:ea typeface="Proxima Nova"/>
                <a:cs typeface="Proxima Nova"/>
                <a:sym typeface="Proxima Nova"/>
              </a:rPr>
              <a:t> </a:t>
            </a:r>
          </a:p>
        </p:txBody>
      </p:sp>
      <mc:AlternateContent xmlns:mc="http://schemas.openxmlformats.org/markup-compatibility/2006" xmlns:a14="http://schemas.microsoft.com/office/drawing/2010/main">
        <mc:Choice Requires="a14">
          <p:sp>
            <p:nvSpPr>
              <p:cNvPr id="2" name="TextBox 1"/>
              <p:cNvSpPr txBox="1"/>
              <p:nvPr/>
            </p:nvSpPr>
            <p:spPr>
              <a:xfrm>
                <a:off x="502610" y="1372946"/>
                <a:ext cx="7998594" cy="1203471"/>
              </a:xfrm>
              <a:prstGeom prst="rect">
                <a:avLst/>
              </a:prstGeom>
              <a:noFill/>
            </p:spPr>
            <p:txBody>
              <a:bodyPr wrap="square" rtlCol="0">
                <a:spAutoFit/>
              </a:bodyPr>
              <a:lstStyle/>
              <a:p>
                <a:r>
                  <a:rPr lang="en-CA" dirty="0"/>
                  <a:t>The </a:t>
                </a:r>
                <a:r>
                  <a:rPr lang="en-CA" b="1" dirty="0"/>
                  <a:t>Variance </a:t>
                </a:r>
                <a:r>
                  <a:rPr lang="en-CA" dirty="0"/>
                  <a:t>of a Continuous Random Variable is again formulated differently than that of a Discrete Random Variable since we are now working with Probability Density Functions which requires the use of integrals: </a:t>
                </a:r>
              </a:p>
              <a:p>
                <a:pPr/>
                <a14:m>
                  <m:oMathPara xmlns:m="http://schemas.openxmlformats.org/officeDocument/2006/math">
                    <m:oMathParaPr>
                      <m:jc m:val="centerGroup"/>
                    </m:oMathParaPr>
                    <m:oMath xmlns:m="http://schemas.openxmlformats.org/officeDocument/2006/math">
                      <m:r>
                        <a:rPr lang="en-CA" b="0" i="1" smtClean="0">
                          <a:latin typeface="Cambria Math" charset="0"/>
                          <a:ea typeface="Cambria Math" charset="0"/>
                          <a:cs typeface="Cambria Math" charset="0"/>
                        </a:rPr>
                        <m:t>𝑉</m:t>
                      </m:r>
                      <m:d>
                        <m:dPr>
                          <m:ctrlPr>
                            <a:rPr lang="en-CA" b="0" i="1" smtClean="0">
                              <a:latin typeface="Cambria Math" panose="02040503050406030204" pitchFamily="18" charset="0"/>
                              <a:ea typeface="Cambria Math" charset="0"/>
                              <a:cs typeface="Cambria Math" charset="0"/>
                            </a:rPr>
                          </m:ctrlPr>
                        </m:dPr>
                        <m:e>
                          <m:r>
                            <a:rPr lang="en-CA" b="0" i="1" smtClean="0">
                              <a:latin typeface="Cambria Math" charset="0"/>
                              <a:ea typeface="Cambria Math" charset="0"/>
                              <a:cs typeface="Cambria Math" charset="0"/>
                            </a:rPr>
                            <m:t>𝑋</m:t>
                          </m:r>
                        </m:e>
                      </m:d>
                      <m:r>
                        <a:rPr lang="en-CA" b="0" i="1" smtClean="0">
                          <a:latin typeface="Cambria Math" charset="0"/>
                          <a:ea typeface="Cambria Math" charset="0"/>
                          <a:cs typeface="Cambria Math" charset="0"/>
                        </a:rPr>
                        <m:t>=</m:t>
                      </m:r>
                      <m:r>
                        <a:rPr lang="en-CA" b="0" i="1" smtClean="0">
                          <a:latin typeface="Cambria Math" charset="0"/>
                          <a:ea typeface="Cambria Math" charset="0"/>
                          <a:cs typeface="Cambria Math" charset="0"/>
                        </a:rPr>
                        <m:t>𝔼</m:t>
                      </m:r>
                      <m:r>
                        <a:rPr lang="en-CA" b="0" i="1" smtClean="0">
                          <a:latin typeface="Cambria Math" charset="0"/>
                          <a:ea typeface="Cambria Math" charset="0"/>
                          <a:cs typeface="Cambria Math" charset="0"/>
                        </a:rPr>
                        <m:t>{</m:t>
                      </m:r>
                      <m:d>
                        <m:dPr>
                          <m:begChr m:val="["/>
                          <m:endChr m:val="}"/>
                          <m:ctrlPr>
                            <a:rPr lang="en-CA" b="0" i="1" smtClean="0">
                              <a:latin typeface="Cambria Math" panose="02040503050406030204" pitchFamily="18" charset="0"/>
                              <a:ea typeface="Cambria Math" charset="0"/>
                              <a:cs typeface="Cambria Math" charset="0"/>
                            </a:rPr>
                          </m:ctrlPr>
                        </m:dPr>
                        <m:e>
                          <m:r>
                            <a:rPr lang="en-CA" b="0" i="1" smtClean="0">
                              <a:latin typeface="Cambria Math" charset="0"/>
                              <a:ea typeface="Cambria Math" charset="0"/>
                              <a:cs typeface="Cambria Math" charset="0"/>
                            </a:rPr>
                            <m:t>𝑋</m:t>
                          </m:r>
                          <m:r>
                            <a:rPr lang="en-CA" b="0" i="1" smtClean="0">
                              <a:latin typeface="Cambria Math" charset="0"/>
                              <a:ea typeface="Cambria Math" charset="0"/>
                              <a:cs typeface="Cambria Math" charset="0"/>
                            </a:rPr>
                            <m:t> − </m:t>
                          </m:r>
                          <m:r>
                            <a:rPr lang="en-CA" b="0" i="1" smtClean="0">
                              <a:latin typeface="Cambria Math" charset="0"/>
                              <a:ea typeface="Cambria Math" charset="0"/>
                              <a:cs typeface="Cambria Math" charset="0"/>
                            </a:rPr>
                            <m:t>𝔼</m:t>
                          </m:r>
                          <m:d>
                            <m:dPr>
                              <m:ctrlPr>
                                <a:rPr lang="en-CA" b="0" i="1" smtClean="0">
                                  <a:latin typeface="Cambria Math" panose="02040503050406030204" pitchFamily="18" charset="0"/>
                                  <a:ea typeface="Cambria Math" charset="0"/>
                                  <a:cs typeface="Cambria Math" charset="0"/>
                                </a:rPr>
                              </m:ctrlPr>
                            </m:dPr>
                            <m:e>
                              <m:r>
                                <a:rPr lang="en-CA" b="0" i="1" smtClean="0">
                                  <a:latin typeface="Cambria Math" charset="0"/>
                                  <a:ea typeface="Cambria Math" charset="0"/>
                                  <a:cs typeface="Cambria Math" charset="0"/>
                                </a:rPr>
                                <m:t>𝑋</m:t>
                              </m:r>
                            </m:e>
                          </m:d>
                          <m:sSup>
                            <m:sSupPr>
                              <m:ctrlPr>
                                <a:rPr lang="en-CA" b="0" i="1" smtClean="0">
                                  <a:latin typeface="Cambria Math" panose="02040503050406030204" pitchFamily="18" charset="0"/>
                                  <a:ea typeface="Cambria Math" charset="0"/>
                                  <a:cs typeface="Cambria Math" charset="0"/>
                                </a:rPr>
                              </m:ctrlPr>
                            </m:sSupPr>
                            <m:e>
                              <m:r>
                                <a:rPr lang="en-CA" b="0" i="1" smtClean="0">
                                  <a:latin typeface="Cambria Math" charset="0"/>
                                  <a:ea typeface="Cambria Math" charset="0"/>
                                  <a:cs typeface="Cambria Math" charset="0"/>
                                </a:rPr>
                                <m:t>]</m:t>
                              </m:r>
                            </m:e>
                            <m:sup>
                              <m:r>
                                <a:rPr lang="en-CA" b="0" i="1" smtClean="0">
                                  <a:latin typeface="Cambria Math" charset="0"/>
                                  <a:ea typeface="Cambria Math" charset="0"/>
                                  <a:cs typeface="Cambria Math" charset="0"/>
                                </a:rPr>
                                <m:t>2</m:t>
                              </m:r>
                            </m:sup>
                          </m:sSup>
                        </m:e>
                      </m:d>
                      <m:r>
                        <a:rPr lang="en-CA" b="0" i="1" smtClean="0">
                          <a:latin typeface="Cambria Math" charset="0"/>
                          <a:ea typeface="Cambria Math" charset="0"/>
                          <a:cs typeface="Cambria Math" charset="0"/>
                        </a:rPr>
                        <m:t>=</m:t>
                      </m:r>
                      <m:nary>
                        <m:naryPr>
                          <m:ctrlPr>
                            <a:rPr lang="en-CA" i="1">
                              <a:latin typeface="Cambria Math" panose="02040503050406030204" pitchFamily="18" charset="0"/>
                              <a:ea typeface="Cambria Math" charset="0"/>
                              <a:cs typeface="Cambria Math" charset="0"/>
                            </a:rPr>
                          </m:ctrlPr>
                        </m:naryPr>
                        <m:sub>
                          <m:r>
                            <m:rPr>
                              <m:brk m:alnAt="23"/>
                            </m:rPr>
                            <a:rPr lang="en-CA" i="1">
                              <a:latin typeface="Cambria Math" charset="0"/>
                              <a:ea typeface="Cambria Math" charset="0"/>
                              <a:cs typeface="Cambria Math" charset="0"/>
                            </a:rPr>
                            <m:t>−</m:t>
                          </m:r>
                          <m:r>
                            <a:rPr lang="en-CA" i="1">
                              <a:latin typeface="Cambria Math" charset="0"/>
                              <a:ea typeface="Cambria Math" charset="0"/>
                              <a:cs typeface="Cambria Math" charset="0"/>
                            </a:rPr>
                            <m:t>∞</m:t>
                          </m:r>
                        </m:sub>
                        <m:sup>
                          <m:r>
                            <a:rPr lang="en-CA" i="1">
                              <a:latin typeface="Cambria Math" charset="0"/>
                              <a:ea typeface="Cambria Math" charset="0"/>
                              <a:cs typeface="Cambria Math" charset="0"/>
                            </a:rPr>
                            <m:t>∞</m:t>
                          </m:r>
                        </m:sup>
                        <m:e>
                          <m:r>
                            <a:rPr lang="en-CA" b="0" i="1" smtClean="0">
                              <a:latin typeface="Cambria Math" charset="0"/>
                              <a:ea typeface="Cambria Math" charset="0"/>
                              <a:cs typeface="Cambria Math" charset="0"/>
                            </a:rPr>
                            <m:t>(</m:t>
                          </m:r>
                          <m:r>
                            <a:rPr lang="en-CA" i="1">
                              <a:latin typeface="Cambria Math" charset="0"/>
                              <a:ea typeface="Cambria Math" charset="0"/>
                              <a:cs typeface="Cambria Math" charset="0"/>
                            </a:rPr>
                            <m:t>𝑥</m:t>
                          </m:r>
                          <m:r>
                            <a:rPr lang="en-CA" b="0" i="1" smtClean="0">
                              <a:latin typeface="Cambria Math" charset="0"/>
                              <a:ea typeface="Cambria Math" charset="0"/>
                              <a:cs typeface="Cambria Math" charset="0"/>
                            </a:rPr>
                            <m:t>−</m:t>
                          </m:r>
                          <m:sSup>
                            <m:sSupPr>
                              <m:ctrlPr>
                                <a:rPr lang="en-CA" b="0" i="1" smtClean="0">
                                  <a:latin typeface="Cambria Math" panose="02040503050406030204" pitchFamily="18" charset="0"/>
                                  <a:ea typeface="Cambria Math" charset="0"/>
                                  <a:cs typeface="Cambria Math" charset="0"/>
                                </a:rPr>
                              </m:ctrlPr>
                            </m:sSupPr>
                            <m:e>
                              <m:r>
                                <a:rPr lang="en-CA" b="0" i="1" smtClean="0">
                                  <a:latin typeface="Cambria Math" charset="0"/>
                                  <a:ea typeface="Cambria Math" charset="0"/>
                                  <a:cs typeface="Cambria Math" charset="0"/>
                                </a:rPr>
                                <m:t>𝜇</m:t>
                              </m:r>
                              <m:r>
                                <a:rPr lang="en-CA" b="0" i="1" smtClean="0">
                                  <a:latin typeface="Cambria Math" charset="0"/>
                                  <a:ea typeface="Cambria Math" charset="0"/>
                                  <a:cs typeface="Cambria Math" charset="0"/>
                                </a:rPr>
                                <m:t>)</m:t>
                              </m:r>
                            </m:e>
                            <m:sup>
                              <m:r>
                                <a:rPr lang="en-CA" b="0" i="1" smtClean="0">
                                  <a:latin typeface="Cambria Math" charset="0"/>
                                  <a:ea typeface="Cambria Math" charset="0"/>
                                  <a:cs typeface="Cambria Math" charset="0"/>
                                </a:rPr>
                                <m:t>2</m:t>
                              </m:r>
                            </m:sup>
                          </m:sSup>
                          <m:r>
                            <a:rPr lang="en-CA" b="0" i="1" smtClean="0">
                              <a:latin typeface="Cambria Math" charset="0"/>
                              <a:ea typeface="Cambria Math" charset="0"/>
                              <a:cs typeface="Cambria Math" charset="0"/>
                            </a:rPr>
                            <m:t>𝑓</m:t>
                          </m:r>
                          <m:r>
                            <a:rPr lang="en-CA" b="0" i="1" smtClean="0">
                              <a:latin typeface="Cambria Math" charset="0"/>
                              <a:ea typeface="Cambria Math" charset="0"/>
                              <a:cs typeface="Cambria Math" charset="0"/>
                            </a:rPr>
                            <m:t>(</m:t>
                          </m:r>
                          <m:r>
                            <a:rPr lang="en-CA" b="0" i="1" smtClean="0">
                              <a:latin typeface="Cambria Math" charset="0"/>
                              <a:ea typeface="Cambria Math" charset="0"/>
                              <a:cs typeface="Cambria Math" charset="0"/>
                            </a:rPr>
                            <m:t>𝑥</m:t>
                          </m:r>
                          <m:r>
                            <a:rPr lang="en-CA" b="0" i="1" smtClean="0">
                              <a:latin typeface="Cambria Math" charset="0"/>
                              <a:ea typeface="Cambria Math" charset="0"/>
                              <a:cs typeface="Cambria Math" charset="0"/>
                            </a:rPr>
                            <m:t>)</m:t>
                          </m:r>
                          <m:r>
                            <a:rPr lang="en-CA" i="1">
                              <a:latin typeface="Cambria Math" charset="0"/>
                              <a:ea typeface="Cambria Math" charset="0"/>
                              <a:cs typeface="Cambria Math" charset="0"/>
                            </a:rPr>
                            <m:t>𝑑𝑥</m:t>
                          </m:r>
                          <m:r>
                            <a:rPr lang="en-CA" i="1">
                              <a:latin typeface="Cambria Math" charset="0"/>
                              <a:ea typeface="Cambria Math" charset="0"/>
                              <a:cs typeface="Cambria Math" charset="0"/>
                            </a:rPr>
                            <m:t>= </m:t>
                          </m:r>
                          <m:sSup>
                            <m:sSupPr>
                              <m:ctrlPr>
                                <a:rPr lang="en-CA" i="1" smtClean="0">
                                  <a:latin typeface="Cambria Math" panose="02040503050406030204" pitchFamily="18" charset="0"/>
                                  <a:ea typeface="Cambria Math" charset="0"/>
                                  <a:cs typeface="Cambria Math" charset="0"/>
                                </a:rPr>
                              </m:ctrlPr>
                            </m:sSupPr>
                            <m:e>
                              <m:r>
                                <a:rPr lang="en-CA" i="1">
                                  <a:latin typeface="Cambria Math" charset="0"/>
                                  <a:ea typeface="Cambria Math" charset="0"/>
                                  <a:cs typeface="Cambria Math" charset="0"/>
                                </a:rPr>
                                <m:t>𝜎</m:t>
                              </m:r>
                            </m:e>
                            <m:sup>
                              <m:r>
                                <a:rPr lang="en-CA" b="0" i="1" smtClean="0">
                                  <a:latin typeface="Cambria Math" charset="0"/>
                                  <a:ea typeface="Cambria Math" charset="0"/>
                                  <a:cs typeface="Cambria Math" charset="0"/>
                                </a:rPr>
                                <m:t>2</m:t>
                              </m:r>
                            </m:sup>
                          </m:sSup>
                        </m:e>
                      </m:nary>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02610" y="1372946"/>
                <a:ext cx="7998594" cy="1203471"/>
              </a:xfrm>
              <a:prstGeom prst="rect">
                <a:avLst/>
              </a:prstGeom>
              <a:blipFill rotWithShape="0">
                <a:blip r:embed="rId4"/>
                <a:stretch>
                  <a:fillRect l="-228" t="-17172" b="-102525"/>
                </a:stretch>
              </a:blipFill>
            </p:spPr>
            <p:txBody>
              <a:bodyPr/>
              <a:lstStyle/>
              <a:p>
                <a:r>
                  <a:rPr lang="en-US">
                    <a:noFill/>
                  </a:rPr>
                  <a:t> </a:t>
                </a:r>
              </a:p>
            </p:txBody>
          </p:sp>
        </mc:Fallback>
      </mc:AlternateContent>
      <p:grpSp>
        <p:nvGrpSpPr>
          <p:cNvPr id="19" name="Group 18"/>
          <p:cNvGrpSpPr/>
          <p:nvPr/>
        </p:nvGrpSpPr>
        <p:grpSpPr>
          <a:xfrm>
            <a:off x="409379" y="2960947"/>
            <a:ext cx="8270230" cy="1961872"/>
            <a:chOff x="1270535" y="3099334"/>
            <a:chExt cx="7122694" cy="1600271"/>
          </a:xfrm>
          <a:solidFill>
            <a:schemeClr val="tx1">
              <a:lumMod val="95000"/>
            </a:schemeClr>
          </a:solidFill>
        </p:grpSpPr>
        <p:sp>
          <p:nvSpPr>
            <p:cNvPr id="20" name="Rounded Rectangle 19"/>
            <p:cNvSpPr/>
            <p:nvPr/>
          </p:nvSpPr>
          <p:spPr>
            <a:xfrm>
              <a:off x="1270535" y="3099335"/>
              <a:ext cx="7122694" cy="160027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 Same Side Corner Rectangle 20"/>
            <p:cNvSpPr/>
            <p:nvPr/>
          </p:nvSpPr>
          <p:spPr>
            <a:xfrm>
              <a:off x="1270535" y="3099334"/>
              <a:ext cx="7122694" cy="275177"/>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Example 5:</a:t>
              </a:r>
            </a:p>
          </p:txBody>
        </p:sp>
      </p:grpSp>
      <mc:AlternateContent xmlns:mc="http://schemas.openxmlformats.org/markup-compatibility/2006">
        <mc:Choice xmlns:a14="http://schemas.microsoft.com/office/drawing/2010/main" Requires="a14">
          <p:sp>
            <p:nvSpPr>
              <p:cNvPr id="4" name="TextBox 3"/>
              <p:cNvSpPr txBox="1"/>
              <p:nvPr/>
            </p:nvSpPr>
            <p:spPr>
              <a:xfrm>
                <a:off x="577516" y="3425783"/>
                <a:ext cx="7894941" cy="1383392"/>
              </a:xfrm>
              <a:prstGeom prst="rect">
                <a:avLst/>
              </a:prstGeom>
              <a:noFill/>
            </p:spPr>
            <p:txBody>
              <a:bodyPr wrap="square" rtlCol="0">
                <a:spAutoFit/>
              </a:bodyPr>
              <a:lstStyle/>
              <a:p>
                <a:r>
                  <a:rPr lang="en-US" dirty="0"/>
                  <a:t>Following the example from a previous example, the </a:t>
                </a:r>
                <a:r>
                  <a:rPr lang="en-CA" dirty="0"/>
                  <a:t>Variance of the Random Variable X is:</a:t>
                </a:r>
              </a:p>
              <a:p>
                <a:endParaRPr lang="en-CA" dirty="0"/>
              </a:p>
              <a:p>
                <a14:m>
                  <m:oMath xmlns:m="http://schemas.openxmlformats.org/officeDocument/2006/math">
                    <m:r>
                      <a:rPr lang="en-CA" i="1">
                        <a:latin typeface="Cambria Math" charset="0"/>
                        <a:ea typeface="Cambria Math" charset="0"/>
                        <a:cs typeface="Cambria Math" charset="0"/>
                      </a:rPr>
                      <m:t>𝑉</m:t>
                    </m:r>
                    <m:d>
                      <m:dPr>
                        <m:ctrlPr>
                          <a:rPr lang="en-CA" i="1">
                            <a:latin typeface="Cambria Math" panose="02040503050406030204" pitchFamily="18" charset="0"/>
                            <a:ea typeface="Cambria Math" charset="0"/>
                            <a:cs typeface="Cambria Math" charset="0"/>
                          </a:rPr>
                        </m:ctrlPr>
                      </m:dPr>
                      <m:e>
                        <m:r>
                          <a:rPr lang="en-CA" i="1">
                            <a:latin typeface="Cambria Math" charset="0"/>
                            <a:ea typeface="Cambria Math" charset="0"/>
                            <a:cs typeface="Cambria Math" charset="0"/>
                          </a:rPr>
                          <m:t>𝑋</m:t>
                        </m:r>
                      </m:e>
                    </m:d>
                    <m:r>
                      <a:rPr lang="en-CA" i="1">
                        <a:latin typeface="Cambria Math" charset="0"/>
                        <a:ea typeface="Cambria Math" charset="0"/>
                        <a:cs typeface="Cambria Math" charset="0"/>
                      </a:rPr>
                      <m:t>=</m:t>
                    </m:r>
                    <m:nary>
                      <m:naryPr>
                        <m:ctrlPr>
                          <a:rPr lang="en-CA" i="1" smtClean="0">
                            <a:latin typeface="Cambria Math" panose="02040503050406030204" pitchFamily="18" charset="0"/>
                            <a:ea typeface="Cambria Math" charset="0"/>
                            <a:cs typeface="Cambria Math" charset="0"/>
                          </a:rPr>
                        </m:ctrlPr>
                      </m:naryPr>
                      <m:sub>
                        <m:r>
                          <m:rPr>
                            <m:brk m:alnAt="23"/>
                          </m:rPr>
                          <a:rPr lang="en-CA" b="0" i="1" smtClean="0">
                            <a:latin typeface="Cambria Math" charset="0"/>
                            <a:ea typeface="Cambria Math" charset="0"/>
                            <a:cs typeface="Cambria Math" charset="0"/>
                          </a:rPr>
                          <m:t>1</m:t>
                        </m:r>
                      </m:sub>
                      <m:sup>
                        <m:r>
                          <a:rPr lang="en-CA" b="0" i="1" smtClean="0">
                            <a:latin typeface="Cambria Math" charset="0"/>
                            <a:ea typeface="Cambria Math" charset="0"/>
                            <a:cs typeface="Cambria Math" charset="0"/>
                          </a:rPr>
                          <m:t>11</m:t>
                        </m:r>
                      </m:sup>
                      <m:e>
                        <m:r>
                          <a:rPr lang="en-CA" i="1">
                            <a:latin typeface="Cambria Math" charset="0"/>
                            <a:ea typeface="Cambria Math" charset="0"/>
                            <a:cs typeface="Cambria Math" charset="0"/>
                          </a:rPr>
                          <m:t>(</m:t>
                        </m:r>
                        <m:r>
                          <a:rPr lang="en-CA" i="1">
                            <a:latin typeface="Cambria Math" charset="0"/>
                            <a:ea typeface="Cambria Math" charset="0"/>
                            <a:cs typeface="Cambria Math" charset="0"/>
                          </a:rPr>
                          <m:t>𝑥</m:t>
                        </m:r>
                        <m:r>
                          <a:rPr lang="en-CA" i="1">
                            <a:latin typeface="Cambria Math" charset="0"/>
                            <a:ea typeface="Cambria Math" charset="0"/>
                            <a:cs typeface="Cambria Math" charset="0"/>
                          </a:rPr>
                          <m:t> −6</m:t>
                        </m:r>
                        <m:sSup>
                          <m:sSupPr>
                            <m:ctrlPr>
                              <a:rPr lang="en-CA" i="1">
                                <a:latin typeface="Cambria Math" panose="02040503050406030204" pitchFamily="18" charset="0"/>
                                <a:ea typeface="Cambria Math" charset="0"/>
                                <a:cs typeface="Cambria Math" charset="0"/>
                              </a:rPr>
                            </m:ctrlPr>
                          </m:sSupPr>
                          <m:e>
                            <m:r>
                              <a:rPr lang="en-CA" i="1">
                                <a:latin typeface="Cambria Math" charset="0"/>
                                <a:ea typeface="Cambria Math" charset="0"/>
                                <a:cs typeface="Cambria Math" charset="0"/>
                              </a:rPr>
                              <m:t>)</m:t>
                            </m:r>
                          </m:e>
                          <m:sup>
                            <m:r>
                              <a:rPr lang="en-CA" i="1">
                                <a:latin typeface="Cambria Math" charset="0"/>
                                <a:ea typeface="Cambria Math" charset="0"/>
                                <a:cs typeface="Cambria Math" charset="0"/>
                              </a:rPr>
                              <m:t>2</m:t>
                            </m:r>
                          </m:sup>
                        </m:sSup>
                        <m:r>
                          <a:rPr lang="en-CA" i="1">
                            <a:latin typeface="Cambria Math" charset="0"/>
                            <a:ea typeface="Cambria Math" charset="0"/>
                            <a:cs typeface="Cambria Math" charset="0"/>
                          </a:rPr>
                          <m:t> × </m:t>
                        </m:r>
                        <m:f>
                          <m:fPr>
                            <m:ctrlPr>
                              <a:rPr lang="en-CA" i="1">
                                <a:latin typeface="Cambria Math" panose="02040503050406030204" pitchFamily="18" charset="0"/>
                                <a:ea typeface="Cambria Math" charset="0"/>
                                <a:cs typeface="Cambria Math" charset="0"/>
                              </a:rPr>
                            </m:ctrlPr>
                          </m:fPr>
                          <m:num>
                            <m:r>
                              <a:rPr lang="en-CA" i="1">
                                <a:latin typeface="Cambria Math" charset="0"/>
                                <a:ea typeface="Cambria Math" charset="0"/>
                                <a:cs typeface="Cambria Math" charset="0"/>
                              </a:rPr>
                              <m:t>1</m:t>
                            </m:r>
                          </m:num>
                          <m:den>
                            <m:r>
                              <a:rPr lang="en-CA" i="1">
                                <a:latin typeface="Cambria Math" charset="0"/>
                                <a:ea typeface="Cambria Math" charset="0"/>
                                <a:cs typeface="Cambria Math" charset="0"/>
                              </a:rPr>
                              <m:t>11 −1</m:t>
                            </m:r>
                          </m:den>
                        </m:f>
                        <m:r>
                          <a:rPr lang="en-CA" i="1">
                            <a:latin typeface="Cambria Math" charset="0"/>
                            <a:ea typeface="Cambria Math" charset="0"/>
                            <a:cs typeface="Cambria Math" charset="0"/>
                          </a:rPr>
                          <m:t>𝑑𝑥</m:t>
                        </m:r>
                      </m:e>
                    </m:nary>
                    <m:r>
                      <a:rPr lang="en-CA" b="0" i="1" smtClean="0">
                        <a:latin typeface="Cambria Math" charset="0"/>
                        <a:ea typeface="Cambria Math" charset="0"/>
                        <a:cs typeface="Cambria Math" charset="0"/>
                      </a:rPr>
                      <m:t>=[</m:t>
                    </m:r>
                    <m:f>
                      <m:fPr>
                        <m:ctrlPr>
                          <a:rPr lang="en-CA" b="0" i="1" smtClean="0">
                            <a:latin typeface="Cambria Math" panose="02040503050406030204" pitchFamily="18" charset="0"/>
                            <a:ea typeface="Cambria Math" charset="0"/>
                            <a:cs typeface="Cambria Math" charset="0"/>
                          </a:rPr>
                        </m:ctrlPr>
                      </m:fPr>
                      <m:num>
                        <m:r>
                          <a:rPr lang="en-CA" b="0" i="1" smtClean="0">
                            <a:latin typeface="Cambria Math" charset="0"/>
                            <a:ea typeface="Cambria Math" charset="0"/>
                            <a:cs typeface="Cambria Math" charset="0"/>
                          </a:rPr>
                          <m:t>(</m:t>
                        </m:r>
                        <m:r>
                          <a:rPr lang="en-CA" b="0" i="1" smtClean="0">
                            <a:latin typeface="Cambria Math" charset="0"/>
                            <a:ea typeface="Cambria Math" charset="0"/>
                            <a:cs typeface="Cambria Math" charset="0"/>
                          </a:rPr>
                          <m:t>𝑥</m:t>
                        </m:r>
                        <m:r>
                          <a:rPr lang="en-CA" b="0" i="1" smtClean="0">
                            <a:latin typeface="Cambria Math" charset="0"/>
                            <a:ea typeface="Cambria Math" charset="0"/>
                            <a:cs typeface="Cambria Math" charset="0"/>
                          </a:rPr>
                          <m:t> −6</m:t>
                        </m:r>
                        <m:sSup>
                          <m:sSupPr>
                            <m:ctrlPr>
                              <a:rPr lang="en-CA" b="0" i="1" smtClean="0">
                                <a:latin typeface="Cambria Math" panose="02040503050406030204" pitchFamily="18" charset="0"/>
                                <a:ea typeface="Cambria Math" charset="0"/>
                                <a:cs typeface="Cambria Math" charset="0"/>
                              </a:rPr>
                            </m:ctrlPr>
                          </m:sSupPr>
                          <m:e>
                            <m:r>
                              <a:rPr lang="en-CA" b="0" i="1" smtClean="0">
                                <a:latin typeface="Cambria Math" charset="0"/>
                                <a:ea typeface="Cambria Math" charset="0"/>
                                <a:cs typeface="Cambria Math" charset="0"/>
                              </a:rPr>
                              <m:t>)</m:t>
                            </m:r>
                          </m:e>
                          <m:sup>
                            <m:r>
                              <a:rPr lang="en-CA" b="0" i="1" smtClean="0">
                                <a:latin typeface="Cambria Math" charset="0"/>
                                <a:ea typeface="Cambria Math" charset="0"/>
                                <a:cs typeface="Cambria Math" charset="0"/>
                              </a:rPr>
                              <m:t>3</m:t>
                            </m:r>
                          </m:sup>
                        </m:sSup>
                      </m:num>
                      <m:den>
                        <m:r>
                          <a:rPr lang="en-CA" b="0" i="1" smtClean="0">
                            <a:latin typeface="Cambria Math" charset="0"/>
                            <a:ea typeface="Cambria Math" charset="0"/>
                            <a:cs typeface="Cambria Math" charset="0"/>
                          </a:rPr>
                          <m:t>3</m:t>
                        </m:r>
                      </m:den>
                    </m:f>
                    <m:r>
                      <a:rPr lang="en-CA" b="0" i="1" smtClean="0">
                        <a:latin typeface="Cambria Math" charset="0"/>
                        <a:ea typeface="Cambria Math" charset="0"/>
                        <a:cs typeface="Cambria Math" charset="0"/>
                      </a:rPr>
                      <m:t> × </m:t>
                    </m:r>
                    <m:f>
                      <m:fPr>
                        <m:ctrlPr>
                          <a:rPr lang="en-CA" b="0" i="1" smtClean="0">
                            <a:latin typeface="Cambria Math" panose="02040503050406030204" pitchFamily="18" charset="0"/>
                            <a:ea typeface="Cambria Math" charset="0"/>
                            <a:cs typeface="Cambria Math" charset="0"/>
                          </a:rPr>
                        </m:ctrlPr>
                      </m:fPr>
                      <m:num>
                        <m:r>
                          <a:rPr lang="en-CA" b="0" i="1" smtClean="0">
                            <a:latin typeface="Cambria Math" charset="0"/>
                            <a:ea typeface="Cambria Math" charset="0"/>
                            <a:cs typeface="Cambria Math" charset="0"/>
                          </a:rPr>
                          <m:t>1</m:t>
                        </m:r>
                      </m:num>
                      <m:den>
                        <m:r>
                          <a:rPr lang="en-CA" b="0" i="1" smtClean="0">
                            <a:latin typeface="Cambria Math" charset="0"/>
                            <a:ea typeface="Cambria Math" charset="0"/>
                            <a:cs typeface="Cambria Math" charset="0"/>
                          </a:rPr>
                          <m:t>10</m:t>
                        </m:r>
                      </m:den>
                    </m:f>
                    <m:sSubSup>
                      <m:sSubSupPr>
                        <m:ctrlPr>
                          <a:rPr lang="en-CA" b="0" i="1" smtClean="0">
                            <a:latin typeface="Cambria Math" panose="02040503050406030204" pitchFamily="18" charset="0"/>
                            <a:ea typeface="Cambria Math" charset="0"/>
                            <a:cs typeface="Cambria Math" charset="0"/>
                          </a:rPr>
                        </m:ctrlPr>
                      </m:sSubSupPr>
                      <m:e>
                        <m:r>
                          <a:rPr lang="en-CA" b="0" i="1" smtClean="0">
                            <a:latin typeface="Cambria Math" charset="0"/>
                            <a:ea typeface="Cambria Math" charset="0"/>
                            <a:cs typeface="Cambria Math" charset="0"/>
                          </a:rPr>
                          <m:t>]</m:t>
                        </m:r>
                      </m:e>
                      <m:sub>
                        <m:r>
                          <a:rPr lang="en-CA" b="0" i="1" smtClean="0">
                            <a:latin typeface="Cambria Math" charset="0"/>
                            <a:ea typeface="Cambria Math" charset="0"/>
                            <a:cs typeface="Cambria Math" charset="0"/>
                          </a:rPr>
                          <m:t>1</m:t>
                        </m:r>
                      </m:sub>
                      <m:sup>
                        <m:r>
                          <a:rPr lang="en-CA" b="0" i="1" smtClean="0">
                            <a:latin typeface="Cambria Math" charset="0"/>
                            <a:ea typeface="Cambria Math" charset="0"/>
                            <a:cs typeface="Cambria Math" charset="0"/>
                          </a:rPr>
                          <m:t>11</m:t>
                        </m:r>
                      </m:sup>
                    </m:sSubSup>
                    <m:r>
                      <a:rPr lang="en-CA" b="0" i="1" smtClean="0">
                        <a:latin typeface="Cambria Math" charset="0"/>
                        <a:ea typeface="Cambria Math" charset="0"/>
                        <a:cs typeface="Cambria Math" charset="0"/>
                      </a:rPr>
                      <m:t>=</m:t>
                    </m:r>
                    <m:d>
                      <m:dPr>
                        <m:begChr m:val="["/>
                        <m:endChr m:val="]"/>
                        <m:ctrlPr>
                          <a:rPr lang="en-CA" b="0" i="1" smtClean="0">
                            <a:latin typeface="Cambria Math" panose="02040503050406030204" pitchFamily="18" charset="0"/>
                            <a:ea typeface="Cambria Math" charset="0"/>
                            <a:cs typeface="Cambria Math" charset="0"/>
                          </a:rPr>
                        </m:ctrlPr>
                      </m:dPr>
                      <m:e>
                        <m:f>
                          <m:fPr>
                            <m:ctrlPr>
                              <a:rPr lang="en-CA" b="0" i="1" smtClean="0">
                                <a:latin typeface="Cambria Math" panose="02040503050406030204" pitchFamily="18" charset="0"/>
                                <a:ea typeface="Cambria Math" charset="0"/>
                                <a:cs typeface="Cambria Math" charset="0"/>
                              </a:rPr>
                            </m:ctrlPr>
                          </m:fPr>
                          <m:num>
                            <m:r>
                              <a:rPr lang="en-CA" b="0" i="1" smtClean="0">
                                <a:latin typeface="Cambria Math" charset="0"/>
                                <a:ea typeface="Cambria Math" charset="0"/>
                                <a:cs typeface="Cambria Math" charset="0"/>
                              </a:rPr>
                              <m:t>(11 −6</m:t>
                            </m:r>
                            <m:sSup>
                              <m:sSupPr>
                                <m:ctrlPr>
                                  <a:rPr lang="en-CA" b="0" i="1" smtClean="0">
                                    <a:latin typeface="Cambria Math" panose="02040503050406030204" pitchFamily="18" charset="0"/>
                                    <a:ea typeface="Cambria Math" charset="0"/>
                                    <a:cs typeface="Cambria Math" charset="0"/>
                                  </a:rPr>
                                </m:ctrlPr>
                              </m:sSupPr>
                              <m:e>
                                <m:r>
                                  <a:rPr lang="en-CA" b="0" i="1" smtClean="0">
                                    <a:latin typeface="Cambria Math" charset="0"/>
                                    <a:ea typeface="Cambria Math" charset="0"/>
                                    <a:cs typeface="Cambria Math" charset="0"/>
                                  </a:rPr>
                                  <m:t>)</m:t>
                                </m:r>
                              </m:e>
                              <m:sup>
                                <m:r>
                                  <a:rPr lang="en-CA" b="0" i="1" smtClean="0">
                                    <a:latin typeface="Cambria Math" charset="0"/>
                                    <a:ea typeface="Cambria Math" charset="0"/>
                                    <a:cs typeface="Cambria Math" charset="0"/>
                                  </a:rPr>
                                  <m:t>3</m:t>
                                </m:r>
                              </m:sup>
                            </m:sSup>
                          </m:num>
                          <m:den>
                            <m:r>
                              <a:rPr lang="en-CA" b="0" i="1" smtClean="0">
                                <a:latin typeface="Cambria Math" charset="0"/>
                                <a:ea typeface="Cambria Math" charset="0"/>
                                <a:cs typeface="Cambria Math" charset="0"/>
                              </a:rPr>
                              <m:t>3</m:t>
                            </m:r>
                          </m:den>
                        </m:f>
                        <m:r>
                          <a:rPr lang="en-CA" b="0" i="1" smtClean="0">
                            <a:latin typeface="Cambria Math" charset="0"/>
                            <a:ea typeface="Cambria Math" charset="0"/>
                            <a:cs typeface="Cambria Math" charset="0"/>
                          </a:rPr>
                          <m:t> × </m:t>
                        </m:r>
                        <m:f>
                          <m:fPr>
                            <m:ctrlPr>
                              <a:rPr lang="en-CA" b="0" i="1" smtClean="0">
                                <a:latin typeface="Cambria Math" panose="02040503050406030204" pitchFamily="18" charset="0"/>
                                <a:ea typeface="Cambria Math" charset="0"/>
                                <a:cs typeface="Cambria Math" charset="0"/>
                              </a:rPr>
                            </m:ctrlPr>
                          </m:fPr>
                          <m:num>
                            <m:r>
                              <a:rPr lang="en-CA" b="0" i="1" smtClean="0">
                                <a:latin typeface="Cambria Math" charset="0"/>
                                <a:ea typeface="Cambria Math" charset="0"/>
                                <a:cs typeface="Cambria Math" charset="0"/>
                              </a:rPr>
                              <m:t>1</m:t>
                            </m:r>
                          </m:num>
                          <m:den>
                            <m:r>
                              <a:rPr lang="en-CA" b="0" i="1" smtClean="0">
                                <a:latin typeface="Cambria Math" charset="0"/>
                                <a:ea typeface="Cambria Math" charset="0"/>
                                <a:cs typeface="Cambria Math" charset="0"/>
                              </a:rPr>
                              <m:t>10</m:t>
                            </m:r>
                          </m:den>
                        </m:f>
                      </m:e>
                    </m:d>
                    <m:r>
                      <a:rPr lang="en-CA" b="0" i="1" smtClean="0">
                        <a:latin typeface="Cambria Math" charset="0"/>
                        <a:ea typeface="Cambria Math" charset="0"/>
                        <a:cs typeface="Cambria Math" charset="0"/>
                      </a:rPr>
                      <m:t> −</m:t>
                    </m:r>
                    <m:d>
                      <m:dPr>
                        <m:begChr m:val="["/>
                        <m:endChr m:val="]"/>
                        <m:ctrlPr>
                          <a:rPr lang="en-CA" i="1">
                            <a:latin typeface="Cambria Math" panose="02040503050406030204" pitchFamily="18" charset="0"/>
                            <a:ea typeface="Cambria Math" charset="0"/>
                            <a:cs typeface="Cambria Math" charset="0"/>
                          </a:rPr>
                        </m:ctrlPr>
                      </m:dPr>
                      <m:e>
                        <m:f>
                          <m:fPr>
                            <m:ctrlPr>
                              <a:rPr lang="en-CA" i="1">
                                <a:latin typeface="Cambria Math" panose="02040503050406030204" pitchFamily="18" charset="0"/>
                                <a:ea typeface="Cambria Math" charset="0"/>
                                <a:cs typeface="Cambria Math" charset="0"/>
                              </a:rPr>
                            </m:ctrlPr>
                          </m:fPr>
                          <m:num>
                            <m:r>
                              <a:rPr lang="en-CA" i="1">
                                <a:latin typeface="Cambria Math" charset="0"/>
                                <a:ea typeface="Cambria Math" charset="0"/>
                                <a:cs typeface="Cambria Math" charset="0"/>
                              </a:rPr>
                              <m:t>(</m:t>
                            </m:r>
                            <m:r>
                              <a:rPr lang="en-CA" b="0" i="1" smtClean="0">
                                <a:latin typeface="Cambria Math" charset="0"/>
                                <a:ea typeface="Cambria Math" charset="0"/>
                                <a:cs typeface="Cambria Math" charset="0"/>
                              </a:rPr>
                              <m:t>1</m:t>
                            </m:r>
                            <m:r>
                              <a:rPr lang="en-CA" i="1">
                                <a:latin typeface="Cambria Math" charset="0"/>
                                <a:ea typeface="Cambria Math" charset="0"/>
                                <a:cs typeface="Cambria Math" charset="0"/>
                              </a:rPr>
                              <m:t> −6</m:t>
                            </m:r>
                            <m:sSup>
                              <m:sSupPr>
                                <m:ctrlPr>
                                  <a:rPr lang="en-CA" i="1">
                                    <a:latin typeface="Cambria Math" panose="02040503050406030204" pitchFamily="18" charset="0"/>
                                    <a:ea typeface="Cambria Math" charset="0"/>
                                    <a:cs typeface="Cambria Math" charset="0"/>
                                  </a:rPr>
                                </m:ctrlPr>
                              </m:sSupPr>
                              <m:e>
                                <m:r>
                                  <a:rPr lang="en-CA" i="1">
                                    <a:latin typeface="Cambria Math" charset="0"/>
                                    <a:ea typeface="Cambria Math" charset="0"/>
                                    <a:cs typeface="Cambria Math" charset="0"/>
                                  </a:rPr>
                                  <m:t>)</m:t>
                                </m:r>
                              </m:e>
                              <m:sup>
                                <m:r>
                                  <a:rPr lang="en-CA" i="1">
                                    <a:latin typeface="Cambria Math" charset="0"/>
                                    <a:ea typeface="Cambria Math" charset="0"/>
                                    <a:cs typeface="Cambria Math" charset="0"/>
                                  </a:rPr>
                                  <m:t>3</m:t>
                                </m:r>
                              </m:sup>
                            </m:sSup>
                          </m:num>
                          <m:den>
                            <m:r>
                              <a:rPr lang="en-CA" i="1">
                                <a:latin typeface="Cambria Math" charset="0"/>
                                <a:ea typeface="Cambria Math" charset="0"/>
                                <a:cs typeface="Cambria Math" charset="0"/>
                              </a:rPr>
                              <m:t>3</m:t>
                            </m:r>
                          </m:den>
                        </m:f>
                        <m:r>
                          <a:rPr lang="en-CA" i="1">
                            <a:latin typeface="Cambria Math" charset="0"/>
                            <a:ea typeface="Cambria Math" charset="0"/>
                            <a:cs typeface="Cambria Math" charset="0"/>
                          </a:rPr>
                          <m:t> × </m:t>
                        </m:r>
                        <m:f>
                          <m:fPr>
                            <m:ctrlPr>
                              <a:rPr lang="en-CA" i="1">
                                <a:latin typeface="Cambria Math" panose="02040503050406030204" pitchFamily="18" charset="0"/>
                                <a:ea typeface="Cambria Math" charset="0"/>
                                <a:cs typeface="Cambria Math" charset="0"/>
                              </a:rPr>
                            </m:ctrlPr>
                          </m:fPr>
                          <m:num>
                            <m:r>
                              <a:rPr lang="en-CA" i="1">
                                <a:latin typeface="Cambria Math" charset="0"/>
                                <a:ea typeface="Cambria Math" charset="0"/>
                                <a:cs typeface="Cambria Math" charset="0"/>
                              </a:rPr>
                              <m:t>1</m:t>
                            </m:r>
                          </m:num>
                          <m:den>
                            <m:r>
                              <a:rPr lang="en-CA" i="1">
                                <a:latin typeface="Cambria Math" charset="0"/>
                                <a:ea typeface="Cambria Math" charset="0"/>
                                <a:cs typeface="Cambria Math" charset="0"/>
                              </a:rPr>
                              <m:t>10</m:t>
                            </m:r>
                          </m:den>
                        </m:f>
                      </m:e>
                    </m:d>
                  </m:oMath>
                </a14:m>
                <a:r>
                  <a:rPr lang="en-US" dirty="0"/>
                  <a:t> = </a:t>
                </a:r>
                <a14:m>
                  <m:oMath xmlns:m="http://schemas.openxmlformats.org/officeDocument/2006/math">
                    <m:f>
                      <m:fPr>
                        <m:ctrlPr>
                          <a:rPr lang="en-US" i="1" smtClean="0">
                            <a:latin typeface="Cambria Math" panose="02040503050406030204" pitchFamily="18" charset="0"/>
                          </a:rPr>
                        </m:ctrlPr>
                      </m:fPr>
                      <m:num>
                        <m:r>
                          <a:rPr lang="en-CA" b="0" i="1" smtClean="0">
                            <a:latin typeface="Cambria Math" charset="0"/>
                          </a:rPr>
                          <m:t>25</m:t>
                        </m:r>
                      </m:num>
                      <m:den>
                        <m:r>
                          <a:rPr lang="en-CA" b="0" i="1" smtClean="0">
                            <a:latin typeface="Cambria Math" charset="0"/>
                          </a:rPr>
                          <m:t>3</m:t>
                        </m:r>
                      </m:den>
                    </m:f>
                  </m:oMath>
                </a14:m>
                <a:endParaRPr lang="en-US" dirty="0"/>
              </a:p>
              <a:p>
                <a:endParaRPr lang="en-US" dirty="0"/>
              </a:p>
              <a:p>
                <a:r>
                  <a:rPr lang="en-US" dirty="0"/>
                  <a:t>NOTE: Since this is a “special” Random Variable, we simply memorize the formula as </a:t>
                </a:r>
                <a14:m>
                  <m:oMath xmlns:m="http://schemas.openxmlformats.org/officeDocument/2006/math">
                    <m:f>
                      <m:fPr>
                        <m:ctrlPr>
                          <a:rPr lang="en-US" i="1" smtClean="0">
                            <a:latin typeface="Cambria Math" panose="02040503050406030204" pitchFamily="18" charset="0"/>
                          </a:rPr>
                        </m:ctrlPr>
                      </m:fPr>
                      <m:num>
                        <m:r>
                          <a:rPr lang="en-CA" b="0" i="1" smtClean="0">
                            <a:latin typeface="Cambria Math" charset="0"/>
                          </a:rPr>
                          <m:t>1</m:t>
                        </m:r>
                      </m:num>
                      <m:den>
                        <m:r>
                          <a:rPr lang="en-CA" b="0" i="1" smtClean="0">
                            <a:latin typeface="Cambria Math" charset="0"/>
                          </a:rPr>
                          <m:t>12</m:t>
                        </m:r>
                      </m:den>
                    </m:f>
                    <m:r>
                      <a:rPr lang="en-CA" b="0" i="1" smtClean="0">
                        <a:latin typeface="Cambria Math" charset="0"/>
                      </a:rPr>
                      <m:t>(</m:t>
                    </m:r>
                    <m:r>
                      <a:rPr lang="en-CA" b="0" i="1" smtClean="0">
                        <a:latin typeface="Cambria Math" charset="0"/>
                      </a:rPr>
                      <m:t>𝑏</m:t>
                    </m:r>
                    <m:r>
                      <a:rPr lang="en-CA" b="0" i="1" smtClean="0">
                        <a:latin typeface="Cambria Math" charset="0"/>
                      </a:rPr>
                      <m:t> −</m:t>
                    </m:r>
                    <m:r>
                      <a:rPr lang="en-CA" b="0" i="1" smtClean="0">
                        <a:latin typeface="Cambria Math" charset="0"/>
                      </a:rPr>
                      <m:t>𝑎</m:t>
                    </m:r>
                    <m:sSup>
                      <m:sSupPr>
                        <m:ctrlPr>
                          <a:rPr lang="en-CA" b="0" i="1" smtClean="0">
                            <a:latin typeface="Cambria Math" panose="02040503050406030204" pitchFamily="18" charset="0"/>
                          </a:rPr>
                        </m:ctrlPr>
                      </m:sSupPr>
                      <m:e>
                        <m:r>
                          <a:rPr lang="en-CA" b="0" i="1" smtClean="0">
                            <a:latin typeface="Cambria Math" charset="0"/>
                          </a:rPr>
                          <m:t>)</m:t>
                        </m:r>
                      </m:e>
                      <m:sup>
                        <m:r>
                          <a:rPr lang="en-CA" b="0" i="1" smtClean="0">
                            <a:latin typeface="Cambria Math" charset="0"/>
                          </a:rPr>
                          <m:t>2</m:t>
                        </m:r>
                      </m:sup>
                    </m:sSup>
                  </m:oMath>
                </a14:m>
                <a:r>
                  <a:rPr lang="en-US" dirty="0"/>
                  <a:t>  </a:t>
                </a:r>
              </a:p>
            </p:txBody>
          </p:sp>
        </mc:Choice>
        <mc:Fallback>
          <p:sp>
            <p:nvSpPr>
              <p:cNvPr id="4" name="TextBox 3"/>
              <p:cNvSpPr txBox="1">
                <a:spLocks noRot="1" noChangeAspect="1" noMove="1" noResize="1" noEditPoints="1" noAdjustHandles="1" noChangeArrowheads="1" noChangeShapeType="1" noTextEdit="1"/>
              </p:cNvSpPr>
              <p:nvPr/>
            </p:nvSpPr>
            <p:spPr>
              <a:xfrm>
                <a:off x="577516" y="3425783"/>
                <a:ext cx="7894941" cy="1383392"/>
              </a:xfrm>
              <a:prstGeom prst="rect">
                <a:avLst/>
              </a:prstGeom>
              <a:blipFill>
                <a:blip r:embed="rId5"/>
                <a:stretch>
                  <a:fillRect t="-909" b="-3636"/>
                </a:stretch>
              </a:blipFill>
            </p:spPr>
            <p:txBody>
              <a:bodyPr/>
              <a:lstStyle/>
              <a:p>
                <a:r>
                  <a:rPr lang="en-US">
                    <a:noFill/>
                  </a:rPr>
                  <a:t> </a:t>
                </a:r>
              </a:p>
            </p:txBody>
          </p:sp>
        </mc:Fallback>
      </mc:AlternateContent>
    </p:spTree>
    <p:extLst>
      <p:ext uri="{BB962C8B-B14F-4D97-AF65-F5344CB8AC3E}">
        <p14:creationId xmlns:p14="http://schemas.microsoft.com/office/powerpoint/2010/main" val="1584500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A9ED9"/>
        </a:solidFill>
        <a:effectLst/>
      </p:bgPr>
    </p:bg>
    <p:spTree>
      <p:nvGrpSpPr>
        <p:cNvPr id="1" name="Shape 273"/>
        <p:cNvGrpSpPr/>
        <p:nvPr/>
      </p:nvGrpSpPr>
      <p:grpSpPr>
        <a:xfrm>
          <a:off x="0" y="0"/>
          <a:ext cx="0" cy="0"/>
          <a:chOff x="0" y="0"/>
          <a:chExt cx="0" cy="0"/>
        </a:xfrm>
      </p:grpSpPr>
      <p:pic>
        <p:nvPicPr>
          <p:cNvPr id="274" name="Shape 274" descr="METIS-BLACK.png"/>
          <p:cNvPicPr preferRelativeResize="0"/>
          <p:nvPr/>
        </p:nvPicPr>
        <p:blipFill>
          <a:blip r:embed="rId3">
            <a:alphaModFix amt="5000"/>
          </a:blip>
          <a:stretch>
            <a:fillRect/>
          </a:stretch>
        </p:blipFill>
        <p:spPr>
          <a:xfrm>
            <a:off x="2539559" y="0"/>
            <a:ext cx="4064880" cy="5143500"/>
          </a:xfrm>
          <a:prstGeom prst="rect">
            <a:avLst/>
          </a:prstGeom>
          <a:noFill/>
          <a:ln>
            <a:noFill/>
          </a:ln>
        </p:spPr>
      </p:pic>
      <p:sp>
        <p:nvSpPr>
          <p:cNvPr id="275" name="Shape 275"/>
          <p:cNvSpPr txBox="1">
            <a:spLocks noGrp="1"/>
          </p:cNvSpPr>
          <p:nvPr>
            <p:ph type="title"/>
          </p:nvPr>
        </p:nvSpPr>
        <p:spPr>
          <a:xfrm>
            <a:off x="311700" y="1984125"/>
            <a:ext cx="8520600" cy="1229700"/>
          </a:xfrm>
          <a:prstGeom prst="rect">
            <a:avLst/>
          </a:prstGeom>
        </p:spPr>
        <p:txBody>
          <a:bodyPr lIns="91425" tIns="91425" rIns="91425" bIns="91425" anchor="t" anchorCtr="0">
            <a:noAutofit/>
          </a:bodyPr>
          <a:lstStyle/>
          <a:p>
            <a:pPr lvl="0" algn="ctr">
              <a:spcBef>
                <a:spcPts val="0"/>
              </a:spcBef>
              <a:buNone/>
            </a:pPr>
            <a:r>
              <a:rPr lang="en" sz="6000" b="1" dirty="0">
                <a:latin typeface="+mj-lt"/>
                <a:ea typeface="Proxima Nova"/>
                <a:cs typeface="Proxima Nova"/>
                <a:sym typeface="Proxima Nova"/>
              </a:rPr>
              <a:t>QUESTIONS?</a:t>
            </a:r>
          </a:p>
        </p:txBody>
      </p:sp>
      <p:cxnSp>
        <p:nvCxnSpPr>
          <p:cNvPr id="276" name="Shape 276"/>
          <p:cNvCxnSpPr/>
          <p:nvPr/>
        </p:nvCxnSpPr>
        <p:spPr>
          <a:xfrm>
            <a:off x="1213950" y="3619650"/>
            <a:ext cx="6716100" cy="0"/>
          </a:xfrm>
          <a:prstGeom prst="straightConnector1">
            <a:avLst/>
          </a:prstGeom>
          <a:noFill/>
          <a:ln w="19050" cap="flat" cmpd="sng">
            <a:solidFill>
              <a:srgbClr val="FFFFFF"/>
            </a:solidFill>
            <a:prstDash val="solid"/>
            <a:round/>
            <a:headEnd type="none" w="lg" len="lg"/>
            <a:tailEnd type="none" w="lg" len="lg"/>
          </a:ln>
        </p:spPr>
      </p:cxnSp>
      <p:cxnSp>
        <p:nvCxnSpPr>
          <p:cNvPr id="277" name="Shape 277"/>
          <p:cNvCxnSpPr/>
          <p:nvPr/>
        </p:nvCxnSpPr>
        <p:spPr>
          <a:xfrm>
            <a:off x="1213950" y="1454600"/>
            <a:ext cx="6716100" cy="0"/>
          </a:xfrm>
          <a:prstGeom prst="straightConnector1">
            <a:avLst/>
          </a:prstGeom>
          <a:noFill/>
          <a:ln w="19050" cap="flat" cmpd="sng">
            <a:solidFill>
              <a:srgbClr val="FFFFFF"/>
            </a:solidFill>
            <a:prstDash val="solid"/>
            <a:round/>
            <a:headEnd type="none" w="lg" len="lg"/>
            <a:tailEnd type="none" w="lg" len="lg"/>
          </a:ln>
        </p:spPr>
      </p:cxnSp>
    </p:spTree>
    <p:extLst>
      <p:ext uri="{BB962C8B-B14F-4D97-AF65-F5344CB8AC3E}">
        <p14:creationId xmlns:p14="http://schemas.microsoft.com/office/powerpoint/2010/main" val="211119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35F83"/>
        </a:solidFill>
        <a:effectLst/>
      </p:bgPr>
    </p:bg>
    <p:spTree>
      <p:nvGrpSpPr>
        <p:cNvPr id="1" name="Shape 61"/>
        <p:cNvGrpSpPr/>
        <p:nvPr/>
      </p:nvGrpSpPr>
      <p:grpSpPr>
        <a:xfrm>
          <a:off x="0" y="0"/>
          <a:ext cx="0" cy="0"/>
          <a:chOff x="0" y="0"/>
          <a:chExt cx="0" cy="0"/>
        </a:xfrm>
      </p:grpSpPr>
      <p:pic>
        <p:nvPicPr>
          <p:cNvPr id="62" name="Shape 62" descr="METIS-BLACK.png"/>
          <p:cNvPicPr preferRelativeResize="0"/>
          <p:nvPr/>
        </p:nvPicPr>
        <p:blipFill>
          <a:blip r:embed="rId3">
            <a:alphaModFix amt="8000"/>
          </a:blip>
          <a:stretch>
            <a:fillRect/>
          </a:stretch>
        </p:blipFill>
        <p:spPr>
          <a:xfrm>
            <a:off x="2539559" y="0"/>
            <a:ext cx="4064880" cy="5143500"/>
          </a:xfrm>
          <a:prstGeom prst="rect">
            <a:avLst/>
          </a:prstGeom>
          <a:noFill/>
          <a:ln>
            <a:noFill/>
          </a:ln>
        </p:spPr>
      </p:pic>
      <p:sp>
        <p:nvSpPr>
          <p:cNvPr id="63" name="Shape 63"/>
          <p:cNvSpPr txBox="1">
            <a:spLocks noGrp="1"/>
          </p:cNvSpPr>
          <p:nvPr>
            <p:ph type="title"/>
          </p:nvPr>
        </p:nvSpPr>
        <p:spPr>
          <a:xfrm>
            <a:off x="311700" y="1831725"/>
            <a:ext cx="8520600" cy="1229700"/>
          </a:xfrm>
          <a:prstGeom prst="rect">
            <a:avLst/>
          </a:prstGeom>
        </p:spPr>
        <p:txBody>
          <a:bodyPr lIns="91425" tIns="91425" rIns="91425" bIns="91425" anchor="t" anchorCtr="0">
            <a:noAutofit/>
          </a:bodyPr>
          <a:lstStyle/>
          <a:p>
            <a:pPr lvl="0" algn="ctr" rtl="0">
              <a:spcBef>
                <a:spcPts val="0"/>
              </a:spcBef>
              <a:buNone/>
            </a:pPr>
            <a:r>
              <a:rPr lang="en-US" sz="6000" b="1" dirty="0">
                <a:solidFill>
                  <a:srgbClr val="3A9ED9"/>
                </a:solidFill>
                <a:latin typeface="+mj-lt"/>
                <a:ea typeface="Proxima Nova"/>
                <a:cs typeface="Proxima Nova"/>
                <a:sym typeface="Proxima Nova"/>
              </a:rPr>
              <a:t>Introduction</a:t>
            </a:r>
            <a:endParaRPr lang="en" sz="6000" b="1" dirty="0">
              <a:solidFill>
                <a:srgbClr val="3A9ED9"/>
              </a:solidFill>
              <a:latin typeface="+mj-lt"/>
              <a:ea typeface="Proxima Nova"/>
              <a:cs typeface="Proxima Nova"/>
              <a:sym typeface="Proxima Nova"/>
            </a:endParaRPr>
          </a:p>
        </p:txBody>
      </p:sp>
      <p:cxnSp>
        <p:nvCxnSpPr>
          <p:cNvPr id="64" name="Shape 64"/>
          <p:cNvCxnSpPr/>
          <p:nvPr/>
        </p:nvCxnSpPr>
        <p:spPr>
          <a:xfrm>
            <a:off x="1213950" y="3467250"/>
            <a:ext cx="6716100" cy="0"/>
          </a:xfrm>
          <a:prstGeom prst="straightConnector1">
            <a:avLst/>
          </a:prstGeom>
          <a:noFill/>
          <a:ln w="19050" cap="flat" cmpd="sng">
            <a:solidFill>
              <a:srgbClr val="FFFFFF"/>
            </a:solidFill>
            <a:prstDash val="solid"/>
            <a:round/>
            <a:headEnd type="none" w="lg" len="lg"/>
            <a:tailEnd type="none" w="lg" len="lg"/>
          </a:ln>
        </p:spPr>
      </p:cxnSp>
      <p:cxnSp>
        <p:nvCxnSpPr>
          <p:cNvPr id="65" name="Shape 65"/>
          <p:cNvCxnSpPr/>
          <p:nvPr/>
        </p:nvCxnSpPr>
        <p:spPr>
          <a:xfrm>
            <a:off x="1213950" y="1454600"/>
            <a:ext cx="6716100" cy="0"/>
          </a:xfrm>
          <a:prstGeom prst="straightConnector1">
            <a:avLst/>
          </a:prstGeom>
          <a:noFill/>
          <a:ln w="19050" cap="flat" cmpd="sng">
            <a:solidFill>
              <a:srgbClr val="FFFFFF"/>
            </a:solidFill>
            <a:prstDash val="solid"/>
            <a:round/>
            <a:headEnd type="none" w="lg" len="lg"/>
            <a:tailEnd type="none" w="lg" len="lg"/>
          </a:ln>
        </p:spPr>
      </p:cxnSp>
      <p:pic>
        <p:nvPicPr>
          <p:cNvPr id="66" name="Shape 66" descr="metis-text.png"/>
          <p:cNvPicPr preferRelativeResize="0"/>
          <p:nvPr/>
        </p:nvPicPr>
        <p:blipFill>
          <a:blip r:embed="rId4">
            <a:alphaModFix/>
          </a:blip>
          <a:stretch>
            <a:fillRect/>
          </a:stretch>
        </p:blipFill>
        <p:spPr>
          <a:xfrm>
            <a:off x="4170962" y="4072650"/>
            <a:ext cx="802075" cy="161225"/>
          </a:xfrm>
          <a:prstGeom prst="rect">
            <a:avLst/>
          </a:prstGeom>
          <a:noFill/>
          <a:ln>
            <a:noFill/>
          </a:ln>
        </p:spPr>
      </p:pic>
    </p:spTree>
    <p:extLst>
      <p:ext uri="{BB962C8B-B14F-4D97-AF65-F5344CB8AC3E}">
        <p14:creationId xmlns:p14="http://schemas.microsoft.com/office/powerpoint/2010/main" val="86098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6606600"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Lecture Overview:</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sp>
        <p:nvSpPr>
          <p:cNvPr id="9" name="Shape 84"/>
          <p:cNvSpPr txBox="1">
            <a:spLocks noGrp="1"/>
          </p:cNvSpPr>
          <p:nvPr>
            <p:ph type="body" idx="1"/>
          </p:nvPr>
        </p:nvSpPr>
        <p:spPr>
          <a:xfrm>
            <a:off x="318598" y="1109676"/>
            <a:ext cx="8520600" cy="3589929"/>
          </a:xfrm>
          <a:prstGeom prst="rect">
            <a:avLst/>
          </a:prstGeom>
        </p:spPr>
        <p:txBody>
          <a:bodyPr lIns="91425" tIns="91425" rIns="91425" bIns="91425" anchor="t" anchorCtr="0">
            <a:noAutofit/>
          </a:bodyPr>
          <a:lstStyle/>
          <a:p>
            <a:pPr marL="76200">
              <a:spcAft>
                <a:spcPts val="0"/>
              </a:spcAft>
              <a:buClr>
                <a:srgbClr val="434343"/>
              </a:buClr>
            </a:pPr>
            <a:r>
              <a:rPr lang="en-US" sz="2000" dirty="0">
                <a:solidFill>
                  <a:srgbClr val="434343"/>
                </a:solidFill>
                <a:ea typeface="Proxima Nova"/>
                <a:cs typeface="Proxima Nova"/>
                <a:sym typeface="Proxima Nova"/>
              </a:rPr>
              <a:t>Goals of the lecture:</a:t>
            </a:r>
          </a:p>
          <a:p>
            <a:pPr marL="533400" indent="-457200">
              <a:spcAft>
                <a:spcPts val="0"/>
              </a:spcAft>
              <a:buClr>
                <a:srgbClr val="434343"/>
              </a:buClr>
              <a:buFont typeface="+mj-lt"/>
              <a:buAutoNum type="arabicPeriod"/>
            </a:pPr>
            <a:r>
              <a:rPr lang="en-US" sz="2000" dirty="0">
                <a:solidFill>
                  <a:schemeClr val="bg1"/>
                </a:solidFill>
                <a:ea typeface="Proxima Nova"/>
                <a:cs typeface="Proxima Nova"/>
                <a:sym typeface="Proxima Nova"/>
              </a:rPr>
              <a:t>Understand the moments of random variables</a:t>
            </a:r>
            <a:endParaRPr lang="en-US" sz="2400" dirty="0">
              <a:solidFill>
                <a:srgbClr val="FF0000"/>
              </a:solidFill>
              <a:ea typeface="Proxima Nova"/>
              <a:cs typeface="Proxima Nova"/>
              <a:sym typeface="Proxima Nova"/>
            </a:endParaRPr>
          </a:p>
        </p:txBody>
      </p:sp>
    </p:spTree>
    <p:extLst>
      <p:ext uri="{BB962C8B-B14F-4D97-AF65-F5344CB8AC3E}">
        <p14:creationId xmlns:p14="http://schemas.microsoft.com/office/powerpoint/2010/main" val="12523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35F83"/>
        </a:solidFill>
        <a:effectLst/>
      </p:bgPr>
    </p:bg>
    <p:spTree>
      <p:nvGrpSpPr>
        <p:cNvPr id="1" name="Shape 61"/>
        <p:cNvGrpSpPr/>
        <p:nvPr/>
      </p:nvGrpSpPr>
      <p:grpSpPr>
        <a:xfrm>
          <a:off x="0" y="0"/>
          <a:ext cx="0" cy="0"/>
          <a:chOff x="0" y="0"/>
          <a:chExt cx="0" cy="0"/>
        </a:xfrm>
      </p:grpSpPr>
      <p:pic>
        <p:nvPicPr>
          <p:cNvPr id="62" name="Shape 62" descr="METIS-BLACK.png"/>
          <p:cNvPicPr preferRelativeResize="0"/>
          <p:nvPr/>
        </p:nvPicPr>
        <p:blipFill>
          <a:blip r:embed="rId3">
            <a:alphaModFix amt="8000"/>
          </a:blip>
          <a:stretch>
            <a:fillRect/>
          </a:stretch>
        </p:blipFill>
        <p:spPr>
          <a:xfrm>
            <a:off x="2539559" y="0"/>
            <a:ext cx="4064880" cy="5143500"/>
          </a:xfrm>
          <a:prstGeom prst="rect">
            <a:avLst/>
          </a:prstGeom>
          <a:noFill/>
          <a:ln>
            <a:noFill/>
          </a:ln>
        </p:spPr>
      </p:pic>
      <p:sp>
        <p:nvSpPr>
          <p:cNvPr id="63" name="Shape 63"/>
          <p:cNvSpPr txBox="1">
            <a:spLocks noGrp="1"/>
          </p:cNvSpPr>
          <p:nvPr>
            <p:ph type="title"/>
          </p:nvPr>
        </p:nvSpPr>
        <p:spPr>
          <a:xfrm>
            <a:off x="311699" y="1791001"/>
            <a:ext cx="8520600" cy="1229700"/>
          </a:xfrm>
          <a:prstGeom prst="rect">
            <a:avLst/>
          </a:prstGeom>
        </p:spPr>
        <p:txBody>
          <a:bodyPr lIns="91425" tIns="91425" rIns="91425" bIns="91425" anchor="t" anchorCtr="0">
            <a:noAutofit/>
          </a:bodyPr>
          <a:lstStyle/>
          <a:p>
            <a:pPr lvl="0" algn="ctr" rtl="0">
              <a:spcBef>
                <a:spcPts val="0"/>
              </a:spcBef>
              <a:buNone/>
            </a:pPr>
            <a:r>
              <a:rPr lang="en-US" sz="4800" b="1" dirty="0">
                <a:solidFill>
                  <a:srgbClr val="3A9ED9"/>
                </a:solidFill>
                <a:latin typeface="+mj-lt"/>
                <a:ea typeface="Proxima Nova"/>
                <a:cs typeface="Proxima Nova"/>
                <a:sym typeface="Proxima Nova"/>
              </a:rPr>
              <a:t>Moments of Random Variables </a:t>
            </a:r>
            <a:endParaRPr lang="en" sz="4800" b="1" dirty="0">
              <a:solidFill>
                <a:srgbClr val="3A9ED9"/>
              </a:solidFill>
              <a:latin typeface="+mj-lt"/>
              <a:ea typeface="Proxima Nova"/>
              <a:cs typeface="Proxima Nova"/>
              <a:sym typeface="Proxima Nova"/>
            </a:endParaRPr>
          </a:p>
        </p:txBody>
      </p:sp>
      <p:cxnSp>
        <p:nvCxnSpPr>
          <p:cNvPr id="64" name="Shape 64"/>
          <p:cNvCxnSpPr/>
          <p:nvPr/>
        </p:nvCxnSpPr>
        <p:spPr>
          <a:xfrm>
            <a:off x="1213950" y="3467250"/>
            <a:ext cx="6716100" cy="0"/>
          </a:xfrm>
          <a:prstGeom prst="straightConnector1">
            <a:avLst/>
          </a:prstGeom>
          <a:noFill/>
          <a:ln w="19050" cap="flat" cmpd="sng">
            <a:solidFill>
              <a:srgbClr val="FFFFFF"/>
            </a:solidFill>
            <a:prstDash val="solid"/>
            <a:round/>
            <a:headEnd type="none" w="lg" len="lg"/>
            <a:tailEnd type="none" w="lg" len="lg"/>
          </a:ln>
        </p:spPr>
      </p:cxnSp>
      <p:cxnSp>
        <p:nvCxnSpPr>
          <p:cNvPr id="65" name="Shape 65"/>
          <p:cNvCxnSpPr/>
          <p:nvPr/>
        </p:nvCxnSpPr>
        <p:spPr>
          <a:xfrm>
            <a:off x="1213950" y="1454600"/>
            <a:ext cx="6716100" cy="0"/>
          </a:xfrm>
          <a:prstGeom prst="straightConnector1">
            <a:avLst/>
          </a:prstGeom>
          <a:noFill/>
          <a:ln w="19050" cap="flat" cmpd="sng">
            <a:solidFill>
              <a:srgbClr val="FFFFFF"/>
            </a:solidFill>
            <a:prstDash val="solid"/>
            <a:round/>
            <a:headEnd type="none" w="lg" len="lg"/>
            <a:tailEnd type="none" w="lg" len="lg"/>
          </a:ln>
        </p:spPr>
      </p:cxnSp>
      <p:pic>
        <p:nvPicPr>
          <p:cNvPr id="66" name="Shape 66" descr="metis-text.png"/>
          <p:cNvPicPr preferRelativeResize="0"/>
          <p:nvPr/>
        </p:nvPicPr>
        <p:blipFill>
          <a:blip r:embed="rId4">
            <a:alphaModFix/>
          </a:blip>
          <a:stretch>
            <a:fillRect/>
          </a:stretch>
        </p:blipFill>
        <p:spPr>
          <a:xfrm>
            <a:off x="4170962" y="4072650"/>
            <a:ext cx="802075" cy="161225"/>
          </a:xfrm>
          <a:prstGeom prst="rect">
            <a:avLst/>
          </a:prstGeom>
          <a:noFill/>
          <a:ln>
            <a:noFill/>
          </a:ln>
        </p:spPr>
      </p:pic>
    </p:spTree>
    <p:extLst>
      <p:ext uri="{BB962C8B-B14F-4D97-AF65-F5344CB8AC3E}">
        <p14:creationId xmlns:p14="http://schemas.microsoft.com/office/powerpoint/2010/main" val="115266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6606600"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Moments of Random Variables </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grpSp>
        <p:nvGrpSpPr>
          <p:cNvPr id="28" name="Group 27"/>
          <p:cNvGrpSpPr/>
          <p:nvPr/>
        </p:nvGrpSpPr>
        <p:grpSpPr>
          <a:xfrm>
            <a:off x="340035" y="1246129"/>
            <a:ext cx="8231262" cy="3157483"/>
            <a:chOff x="521849" y="1967561"/>
            <a:chExt cx="8114097" cy="1014081"/>
          </a:xfrm>
        </p:grpSpPr>
        <p:sp>
          <p:nvSpPr>
            <p:cNvPr id="29" name="Rounded Rectangle 28"/>
            <p:cNvSpPr/>
            <p:nvPr/>
          </p:nvSpPr>
          <p:spPr>
            <a:xfrm>
              <a:off x="521849" y="1967562"/>
              <a:ext cx="8114097" cy="1014080"/>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Same Side Corner Rectangle 29"/>
            <p:cNvSpPr/>
            <p:nvPr/>
          </p:nvSpPr>
          <p:spPr>
            <a:xfrm>
              <a:off x="521849" y="1967561"/>
              <a:ext cx="8114097" cy="125370"/>
            </a:xfrm>
            <a:prstGeom prst="round2SameRect">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Definition:</a:t>
              </a:r>
            </a:p>
          </p:txBody>
        </p:sp>
      </p:grpSp>
      <p:sp>
        <p:nvSpPr>
          <p:cNvPr id="2" name="TextBox 1"/>
          <p:cNvSpPr txBox="1"/>
          <p:nvPr/>
        </p:nvSpPr>
        <p:spPr>
          <a:xfrm>
            <a:off x="456369" y="1636485"/>
            <a:ext cx="7998594" cy="2893100"/>
          </a:xfrm>
          <a:prstGeom prst="rect">
            <a:avLst/>
          </a:prstGeom>
          <a:noFill/>
        </p:spPr>
        <p:txBody>
          <a:bodyPr wrap="square" rtlCol="0">
            <a:spAutoFit/>
          </a:bodyPr>
          <a:lstStyle/>
          <a:p>
            <a:r>
              <a:rPr lang="en-CA" dirty="0"/>
              <a:t>We described Random Variables in terms of their distributions. Well, if we use distributions to characterize Random Variables, we should also be able to characterize distributions and this is what </a:t>
            </a:r>
            <a:r>
              <a:rPr lang="en-CA" b="1" dirty="0"/>
              <a:t>moments </a:t>
            </a:r>
            <a:r>
              <a:rPr lang="en-CA" dirty="0"/>
              <a:t>are – characteristics of a distribution. </a:t>
            </a:r>
          </a:p>
          <a:p>
            <a:endParaRPr lang="en-CA" dirty="0"/>
          </a:p>
          <a:p>
            <a:r>
              <a:rPr lang="en-CA" dirty="0"/>
              <a:t>There are many moments but the two most important are: </a:t>
            </a:r>
          </a:p>
          <a:p>
            <a:pPr marL="342900" indent="-342900">
              <a:buAutoNum type="arabicPeriod"/>
            </a:pPr>
            <a:r>
              <a:rPr lang="en-CA" b="1" dirty="0"/>
              <a:t>Expected Value </a:t>
            </a:r>
          </a:p>
          <a:p>
            <a:pPr marL="342900" indent="-342900">
              <a:buAutoNum type="arabicPeriod"/>
            </a:pPr>
            <a:r>
              <a:rPr lang="en-CA" b="1" dirty="0"/>
              <a:t>Variance (or Standard Deviation) </a:t>
            </a:r>
          </a:p>
          <a:p>
            <a:endParaRPr lang="en-US" dirty="0"/>
          </a:p>
          <a:p>
            <a:pPr marL="285750" indent="-285750">
              <a:buFont typeface="Arial" charset="0"/>
              <a:buChar char="•"/>
            </a:pPr>
            <a:r>
              <a:rPr lang="en-US" dirty="0"/>
              <a:t>Depending on if the Random Variable is Discrete or Continuous, the moments will be formulated differently</a:t>
            </a:r>
          </a:p>
          <a:p>
            <a:pPr marL="285750" indent="-285750">
              <a:buFont typeface="Arial" charset="0"/>
              <a:buChar char="•"/>
            </a:pPr>
            <a:r>
              <a:rPr lang="en-US" dirty="0"/>
              <a:t>There exist many important properties of these two moments, some of which we will cover in the subsequent slides </a:t>
            </a:r>
          </a:p>
          <a:p>
            <a:endParaRPr lang="en-CA" dirty="0"/>
          </a:p>
        </p:txBody>
      </p:sp>
    </p:spTree>
    <p:extLst>
      <p:ext uri="{BB962C8B-B14F-4D97-AF65-F5344CB8AC3E}">
        <p14:creationId xmlns:p14="http://schemas.microsoft.com/office/powerpoint/2010/main" val="198064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6606600" cy="572700"/>
          </a:xfrm>
          <a:prstGeom prst="rect">
            <a:avLst/>
          </a:prstGeom>
        </p:spPr>
        <p:txBody>
          <a:bodyPr lIns="91425" tIns="91425" rIns="91425" bIns="91425" anchor="t" anchorCtr="0">
            <a:noAutofit/>
          </a:bodyPr>
          <a:lstStyle/>
          <a:p>
            <a:pPr lvl="0" rtl="0">
              <a:spcBef>
                <a:spcPts val="0"/>
              </a:spcBef>
              <a:buNone/>
            </a:pPr>
            <a:r>
              <a:rPr lang="en-CA" b="1" dirty="0">
                <a:solidFill>
                  <a:srgbClr val="3A9ED9"/>
                </a:solidFill>
                <a:latin typeface="+mj-lt"/>
                <a:ea typeface="Proxima Nova"/>
                <a:cs typeface="Proxima Nova"/>
                <a:sym typeface="Proxima Nova"/>
              </a:rPr>
              <a:t>Expected Value </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grpSp>
        <p:nvGrpSpPr>
          <p:cNvPr id="28" name="Group 27"/>
          <p:cNvGrpSpPr/>
          <p:nvPr/>
        </p:nvGrpSpPr>
        <p:grpSpPr>
          <a:xfrm>
            <a:off x="340035" y="1246130"/>
            <a:ext cx="8231262" cy="1323816"/>
            <a:chOff x="521849" y="1967561"/>
            <a:chExt cx="8114097" cy="1014081"/>
          </a:xfrm>
        </p:grpSpPr>
        <p:sp>
          <p:nvSpPr>
            <p:cNvPr id="29" name="Rounded Rectangle 28"/>
            <p:cNvSpPr/>
            <p:nvPr/>
          </p:nvSpPr>
          <p:spPr>
            <a:xfrm>
              <a:off x="521849" y="1967562"/>
              <a:ext cx="8114097" cy="1014080"/>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Same Side Corner Rectangle 29"/>
            <p:cNvSpPr/>
            <p:nvPr/>
          </p:nvSpPr>
          <p:spPr>
            <a:xfrm>
              <a:off x="521849" y="1967561"/>
              <a:ext cx="8114097" cy="262011"/>
            </a:xfrm>
            <a:prstGeom prst="round2SameRect">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Definition:</a:t>
              </a:r>
            </a:p>
          </p:txBody>
        </p:sp>
      </p:grpSp>
      <p:sp>
        <p:nvSpPr>
          <p:cNvPr id="2" name="TextBox 1"/>
          <p:cNvSpPr txBox="1"/>
          <p:nvPr/>
        </p:nvSpPr>
        <p:spPr>
          <a:xfrm>
            <a:off x="456369" y="1779325"/>
            <a:ext cx="7998594" cy="738664"/>
          </a:xfrm>
          <a:prstGeom prst="rect">
            <a:avLst/>
          </a:prstGeom>
          <a:noFill/>
        </p:spPr>
        <p:txBody>
          <a:bodyPr wrap="square" rtlCol="0">
            <a:spAutoFit/>
          </a:bodyPr>
          <a:lstStyle/>
          <a:p>
            <a:r>
              <a:rPr lang="en-CA" b="1" dirty="0"/>
              <a:t>Expected Value </a:t>
            </a:r>
            <a:r>
              <a:rPr lang="en-CA" dirty="0"/>
              <a:t>of a Random Variable refers to the mean of the Random Variable. In other words, what value does the Random Variable take on average throughout many iterations of the Random Experiment. </a:t>
            </a:r>
            <a:endParaRPr lang="en-CA" b="1" dirty="0"/>
          </a:p>
        </p:txBody>
      </p:sp>
      <p:grpSp>
        <p:nvGrpSpPr>
          <p:cNvPr id="10" name="Group 9"/>
          <p:cNvGrpSpPr/>
          <p:nvPr/>
        </p:nvGrpSpPr>
        <p:grpSpPr>
          <a:xfrm>
            <a:off x="340035" y="2706372"/>
            <a:ext cx="8231262" cy="2315601"/>
            <a:chOff x="1270535" y="3099334"/>
            <a:chExt cx="7122694" cy="1600271"/>
          </a:xfrm>
          <a:solidFill>
            <a:schemeClr val="tx1">
              <a:lumMod val="95000"/>
            </a:schemeClr>
          </a:solidFill>
        </p:grpSpPr>
        <p:sp>
          <p:nvSpPr>
            <p:cNvPr id="11" name="Rounded Rectangle 10"/>
            <p:cNvSpPr/>
            <p:nvPr/>
          </p:nvSpPr>
          <p:spPr>
            <a:xfrm>
              <a:off x="1270535" y="3099335"/>
              <a:ext cx="7122694" cy="160027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 Same Side Corner Rectangle 11"/>
            <p:cNvSpPr/>
            <p:nvPr/>
          </p:nvSpPr>
          <p:spPr>
            <a:xfrm>
              <a:off x="1270535" y="3099334"/>
              <a:ext cx="7122694" cy="275177"/>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Example 1:</a:t>
              </a:r>
            </a:p>
          </p:txBody>
        </p:sp>
      </p:grpSp>
      <p:sp>
        <p:nvSpPr>
          <p:cNvPr id="3" name="TextBox 2"/>
          <p:cNvSpPr txBox="1"/>
          <p:nvPr/>
        </p:nvSpPr>
        <p:spPr>
          <a:xfrm>
            <a:off x="456369" y="3155323"/>
            <a:ext cx="7998594" cy="1815882"/>
          </a:xfrm>
          <a:prstGeom prst="rect">
            <a:avLst/>
          </a:prstGeom>
          <a:noFill/>
        </p:spPr>
        <p:txBody>
          <a:bodyPr wrap="square" rtlCol="0">
            <a:spAutoFit/>
          </a:bodyPr>
          <a:lstStyle/>
          <a:p>
            <a:r>
              <a:rPr lang="en-US" b="1" dirty="0"/>
              <a:t>Motivating Example: </a:t>
            </a:r>
            <a:r>
              <a:rPr lang="en-US" dirty="0"/>
              <a:t>Let’s say I toss 2 coins in my Random Experiment and define the Random Variable to be the sum of the result (H – 1, T – 0) and this sum will be equal to my payout (i.e. get 2 Heads, make $2). I can then define my Probability Mass Function associated with the possible values that the Random Variable can take (0,1,2) and each possible value will be assigned a probability. </a:t>
            </a:r>
          </a:p>
          <a:p>
            <a:endParaRPr lang="en-US" dirty="0"/>
          </a:p>
          <a:p>
            <a:r>
              <a:rPr lang="en-US" dirty="0"/>
              <a:t>I might want to ask myself the following question: If I toss the coin 1000 times, on average, what is my payout after each toss? </a:t>
            </a:r>
          </a:p>
        </p:txBody>
      </p:sp>
    </p:spTree>
    <p:extLst>
      <p:ext uri="{BB962C8B-B14F-4D97-AF65-F5344CB8AC3E}">
        <p14:creationId xmlns:p14="http://schemas.microsoft.com/office/powerpoint/2010/main" val="297544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699" y="216425"/>
            <a:ext cx="7909191" cy="572700"/>
          </a:xfrm>
          <a:prstGeom prst="rect">
            <a:avLst/>
          </a:prstGeom>
        </p:spPr>
        <p:txBody>
          <a:bodyPr lIns="91425" tIns="91425" rIns="91425" bIns="91425" anchor="t" anchorCtr="0">
            <a:noAutofit/>
          </a:bodyPr>
          <a:lstStyle/>
          <a:p>
            <a:pPr lvl="0" rtl="0">
              <a:spcBef>
                <a:spcPts val="0"/>
              </a:spcBef>
              <a:buNone/>
            </a:pPr>
            <a:r>
              <a:rPr lang="en-CA" b="1">
                <a:solidFill>
                  <a:srgbClr val="3A9ED9"/>
                </a:solidFill>
                <a:latin typeface="+mj-lt"/>
                <a:ea typeface="Proxima Nova"/>
                <a:cs typeface="Proxima Nova"/>
                <a:sym typeface="Proxima Nova"/>
              </a:rPr>
              <a:t>Expected Value </a:t>
            </a:r>
            <a:r>
              <a:rPr lang="en-CA" b="1" dirty="0">
                <a:solidFill>
                  <a:srgbClr val="3A9ED9"/>
                </a:solidFill>
                <a:latin typeface="+mj-lt"/>
                <a:ea typeface="Proxima Nova"/>
                <a:cs typeface="Proxima Nova"/>
                <a:sym typeface="Proxima Nova"/>
              </a:rPr>
              <a:t>– Discrete Random Variables</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grpSp>
        <p:nvGrpSpPr>
          <p:cNvPr id="28" name="Group 27"/>
          <p:cNvGrpSpPr/>
          <p:nvPr/>
        </p:nvGrpSpPr>
        <p:grpSpPr>
          <a:xfrm>
            <a:off x="448347" y="1062108"/>
            <a:ext cx="8231263" cy="1737427"/>
            <a:chOff x="521848" y="1927622"/>
            <a:chExt cx="8114098" cy="1054020"/>
          </a:xfrm>
        </p:grpSpPr>
        <p:sp>
          <p:nvSpPr>
            <p:cNvPr id="29" name="Rounded Rectangle 28"/>
            <p:cNvSpPr/>
            <p:nvPr/>
          </p:nvSpPr>
          <p:spPr>
            <a:xfrm>
              <a:off x="521849" y="1967562"/>
              <a:ext cx="8114097" cy="1014080"/>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Same Side Corner Rectangle 29"/>
            <p:cNvSpPr/>
            <p:nvPr/>
          </p:nvSpPr>
          <p:spPr>
            <a:xfrm>
              <a:off x="521848" y="1927622"/>
              <a:ext cx="8114097" cy="190803"/>
            </a:xfrm>
            <a:prstGeom prst="round2SameRect">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Definition:</a:t>
              </a:r>
            </a:p>
          </p:txBody>
        </p:sp>
      </p:grpSp>
      <p:sp>
        <p:nvSpPr>
          <p:cNvPr id="31" name="TextBox 30"/>
          <p:cNvSpPr txBox="1"/>
          <p:nvPr/>
        </p:nvSpPr>
        <p:spPr>
          <a:xfrm>
            <a:off x="491041" y="1543731"/>
            <a:ext cx="8021733" cy="276999"/>
          </a:xfrm>
          <a:prstGeom prst="rect">
            <a:avLst/>
          </a:prstGeom>
          <a:noFill/>
        </p:spPr>
        <p:txBody>
          <a:bodyPr wrap="square" rtlCol="0">
            <a:spAutoFit/>
          </a:bodyPr>
          <a:lstStyle/>
          <a:p>
            <a:pPr marL="76200">
              <a:buClr>
                <a:srgbClr val="434343"/>
              </a:buClr>
            </a:pPr>
            <a:r>
              <a:rPr lang="en-CA" sz="1200" dirty="0">
                <a:solidFill>
                  <a:schemeClr val="bg1"/>
                </a:solidFill>
                <a:ea typeface="Proxima Nova"/>
                <a:cs typeface="Proxima Nova"/>
                <a:sym typeface="Proxima Nova"/>
              </a:rPr>
              <a:t> </a:t>
            </a:r>
          </a:p>
        </p:txBody>
      </p:sp>
      <mc:AlternateContent xmlns:mc="http://schemas.openxmlformats.org/markup-compatibility/2006" xmlns:a14="http://schemas.microsoft.com/office/drawing/2010/main">
        <mc:Choice Requires="a14">
          <p:sp>
            <p:nvSpPr>
              <p:cNvPr id="2" name="TextBox 1"/>
              <p:cNvSpPr txBox="1"/>
              <p:nvPr/>
            </p:nvSpPr>
            <p:spPr>
              <a:xfrm>
                <a:off x="502610" y="1372946"/>
                <a:ext cx="7998594" cy="1261499"/>
              </a:xfrm>
              <a:prstGeom prst="rect">
                <a:avLst/>
              </a:prstGeom>
              <a:noFill/>
            </p:spPr>
            <p:txBody>
              <a:bodyPr wrap="square" rtlCol="0">
                <a:spAutoFit/>
              </a:bodyPr>
              <a:lstStyle/>
              <a:p>
                <a:r>
                  <a:rPr lang="en-CA" dirty="0"/>
                  <a:t>The </a:t>
                </a:r>
                <a:r>
                  <a:rPr lang="en-CA" b="1" dirty="0"/>
                  <a:t>Expected Value </a:t>
                </a:r>
                <a:r>
                  <a:rPr lang="en-CA" dirty="0"/>
                  <a:t>of a Discrete Random Variable is intuitive and what you would expect. It is simply the sum of the products of the possible values of the Random Variable and the probability that these values are obtained. Formally, we define the Expected Value as the following:</a:t>
                </a:r>
              </a:p>
              <a:p>
                <a:pPr/>
                <a14:m>
                  <m:oMathPara xmlns:m="http://schemas.openxmlformats.org/officeDocument/2006/math">
                    <m:oMathParaPr>
                      <m:jc m:val="centerGroup"/>
                    </m:oMathParaPr>
                    <m:oMath xmlns:m="http://schemas.openxmlformats.org/officeDocument/2006/math">
                      <m:r>
                        <a:rPr lang="en-CA" i="1" smtClean="0">
                          <a:latin typeface="Cambria Math" charset="0"/>
                          <a:ea typeface="Cambria Math" charset="0"/>
                          <a:cs typeface="Cambria Math" charset="0"/>
                        </a:rPr>
                        <m:t>𝔼</m:t>
                      </m:r>
                      <m:d>
                        <m:dPr>
                          <m:ctrlPr>
                            <a:rPr lang="en-CA" b="0" i="1" smtClean="0">
                              <a:latin typeface="Cambria Math" panose="02040503050406030204" pitchFamily="18" charset="0"/>
                              <a:ea typeface="Cambria Math" charset="0"/>
                              <a:cs typeface="Cambria Math" charset="0"/>
                            </a:rPr>
                          </m:ctrlPr>
                        </m:dPr>
                        <m:e>
                          <m:r>
                            <a:rPr lang="en-CA" b="0" i="1" smtClean="0">
                              <a:latin typeface="Cambria Math" charset="0"/>
                              <a:ea typeface="Cambria Math" charset="0"/>
                              <a:cs typeface="Cambria Math" charset="0"/>
                            </a:rPr>
                            <m:t>𝑋</m:t>
                          </m:r>
                        </m:e>
                      </m:d>
                      <m:r>
                        <a:rPr lang="en-CA" b="0" i="1" smtClean="0">
                          <a:latin typeface="Cambria Math" charset="0"/>
                          <a:ea typeface="Cambria Math" charset="0"/>
                          <a:cs typeface="Cambria Math" charset="0"/>
                        </a:rPr>
                        <m:t>= </m:t>
                      </m:r>
                      <m:nary>
                        <m:naryPr>
                          <m:chr m:val="∑"/>
                          <m:supHide m:val="on"/>
                          <m:ctrlPr>
                            <a:rPr lang="en-CA" b="0" i="1" smtClean="0">
                              <a:latin typeface="Cambria Math" panose="02040503050406030204" pitchFamily="18" charset="0"/>
                              <a:ea typeface="Cambria Math" charset="0"/>
                              <a:cs typeface="Cambria Math" charset="0"/>
                            </a:rPr>
                          </m:ctrlPr>
                        </m:naryPr>
                        <m:sub>
                          <m:r>
                            <m:rPr>
                              <m:brk m:alnAt="7"/>
                            </m:rPr>
                            <a:rPr lang="en-CA" b="0" i="1" smtClean="0">
                              <a:latin typeface="Cambria Math" charset="0"/>
                              <a:ea typeface="Cambria Math" charset="0"/>
                              <a:cs typeface="Cambria Math" charset="0"/>
                            </a:rPr>
                            <m:t>𝑖</m:t>
                          </m:r>
                        </m:sub>
                        <m:sup/>
                        <m:e>
                          <m:sSub>
                            <m:sSubPr>
                              <m:ctrlPr>
                                <a:rPr lang="en-CA" b="0" i="1" smtClean="0">
                                  <a:latin typeface="Cambria Math" panose="02040503050406030204" pitchFamily="18" charset="0"/>
                                  <a:ea typeface="Cambria Math" charset="0"/>
                                  <a:cs typeface="Cambria Math" charset="0"/>
                                </a:rPr>
                              </m:ctrlPr>
                            </m:sSubPr>
                            <m:e>
                              <m:r>
                                <a:rPr lang="en-CA" b="0" i="1" smtClean="0">
                                  <a:latin typeface="Cambria Math" charset="0"/>
                                  <a:ea typeface="Cambria Math" charset="0"/>
                                  <a:cs typeface="Cambria Math" charset="0"/>
                                </a:rPr>
                                <m:t>𝑥</m:t>
                              </m:r>
                            </m:e>
                            <m:sub>
                              <m:r>
                                <a:rPr lang="en-CA" b="0" i="1" smtClean="0">
                                  <a:latin typeface="Cambria Math" charset="0"/>
                                  <a:ea typeface="Cambria Math" charset="0"/>
                                  <a:cs typeface="Cambria Math" charset="0"/>
                                </a:rPr>
                                <m:t>𝑖</m:t>
                              </m:r>
                            </m:sub>
                          </m:sSub>
                          <m:r>
                            <a:rPr lang="en-CA" b="0" i="1" smtClean="0">
                              <a:latin typeface="Cambria Math" charset="0"/>
                              <a:ea typeface="Cambria Math" charset="0"/>
                              <a:cs typeface="Cambria Math" charset="0"/>
                            </a:rPr>
                            <m:t>ℙ</m:t>
                          </m:r>
                          <m:d>
                            <m:dPr>
                              <m:ctrlPr>
                                <a:rPr lang="en-CA" b="0" i="1" smtClean="0">
                                  <a:latin typeface="Cambria Math" panose="02040503050406030204" pitchFamily="18" charset="0"/>
                                  <a:ea typeface="Cambria Math" charset="0"/>
                                  <a:cs typeface="Cambria Math" charset="0"/>
                                </a:rPr>
                              </m:ctrlPr>
                            </m:dPr>
                            <m:e>
                              <m:r>
                                <a:rPr lang="en-CA" b="0" i="1" smtClean="0">
                                  <a:latin typeface="Cambria Math" charset="0"/>
                                  <a:ea typeface="Cambria Math" charset="0"/>
                                  <a:cs typeface="Cambria Math" charset="0"/>
                                </a:rPr>
                                <m:t>𝑋</m:t>
                              </m:r>
                              <m:r>
                                <a:rPr lang="en-CA" b="0" i="1" smtClean="0">
                                  <a:latin typeface="Cambria Math" charset="0"/>
                                  <a:ea typeface="Cambria Math" charset="0"/>
                                  <a:cs typeface="Cambria Math" charset="0"/>
                                </a:rPr>
                                <m:t>=</m:t>
                              </m:r>
                              <m:sSub>
                                <m:sSubPr>
                                  <m:ctrlPr>
                                    <a:rPr lang="en-CA" b="0" i="1" smtClean="0">
                                      <a:latin typeface="Cambria Math" panose="02040503050406030204" pitchFamily="18" charset="0"/>
                                      <a:ea typeface="Cambria Math" charset="0"/>
                                      <a:cs typeface="Cambria Math" charset="0"/>
                                    </a:rPr>
                                  </m:ctrlPr>
                                </m:sSubPr>
                                <m:e>
                                  <m:r>
                                    <a:rPr lang="en-CA" b="0" i="1" smtClean="0">
                                      <a:latin typeface="Cambria Math" charset="0"/>
                                      <a:ea typeface="Cambria Math" charset="0"/>
                                      <a:cs typeface="Cambria Math" charset="0"/>
                                    </a:rPr>
                                    <m:t>𝑥</m:t>
                                  </m:r>
                                </m:e>
                                <m:sub>
                                  <m:r>
                                    <a:rPr lang="en-CA" b="0" i="1" smtClean="0">
                                      <a:latin typeface="Cambria Math" charset="0"/>
                                      <a:ea typeface="Cambria Math" charset="0"/>
                                      <a:cs typeface="Cambria Math" charset="0"/>
                                    </a:rPr>
                                    <m:t>𝑖</m:t>
                                  </m:r>
                                </m:sub>
                              </m:sSub>
                            </m:e>
                          </m:d>
                          <m:r>
                            <a:rPr lang="en-CA" b="0" i="1" smtClean="0">
                              <a:latin typeface="Cambria Math" charset="0"/>
                              <a:ea typeface="Cambria Math" charset="0"/>
                              <a:cs typeface="Cambria Math" charset="0"/>
                            </a:rPr>
                            <m:t>= </m:t>
                          </m:r>
                          <m:sSub>
                            <m:sSubPr>
                              <m:ctrlPr>
                                <a:rPr lang="en-CA" b="0" i="1" smtClean="0">
                                  <a:latin typeface="Cambria Math" panose="02040503050406030204" pitchFamily="18" charset="0"/>
                                  <a:ea typeface="Cambria Math" charset="0"/>
                                  <a:cs typeface="Cambria Math" charset="0"/>
                                </a:rPr>
                              </m:ctrlPr>
                            </m:sSubPr>
                            <m:e>
                              <m:r>
                                <a:rPr lang="en-CA" b="0" i="1" smtClean="0">
                                  <a:latin typeface="Cambria Math" charset="0"/>
                                  <a:ea typeface="Cambria Math" charset="0"/>
                                  <a:cs typeface="Cambria Math" charset="0"/>
                                </a:rPr>
                                <m:t>𝜇</m:t>
                              </m:r>
                            </m:e>
                            <m:sub>
                              <m:r>
                                <a:rPr lang="en-CA" b="0" i="1" smtClean="0">
                                  <a:latin typeface="Cambria Math" charset="0"/>
                                  <a:ea typeface="Cambria Math" charset="0"/>
                                  <a:cs typeface="Cambria Math" charset="0"/>
                                </a:rPr>
                                <m:t>𝑋</m:t>
                              </m:r>
                            </m:sub>
                          </m:sSub>
                        </m:e>
                      </m:nary>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02610" y="1372946"/>
                <a:ext cx="7998594" cy="1261499"/>
              </a:xfrm>
              <a:prstGeom prst="rect">
                <a:avLst/>
              </a:prstGeom>
              <a:blipFill rotWithShape="0">
                <a:blip r:embed="rId4"/>
                <a:stretch>
                  <a:fillRect l="-228" t="-5797" b="-80676"/>
                </a:stretch>
              </a:blipFill>
            </p:spPr>
            <p:txBody>
              <a:bodyPr/>
              <a:lstStyle/>
              <a:p>
                <a:r>
                  <a:rPr lang="en-US">
                    <a:noFill/>
                  </a:rPr>
                  <a:t> </a:t>
                </a:r>
              </a:p>
            </p:txBody>
          </p:sp>
        </mc:Fallback>
      </mc:AlternateContent>
      <p:grpSp>
        <p:nvGrpSpPr>
          <p:cNvPr id="19" name="Group 18"/>
          <p:cNvGrpSpPr/>
          <p:nvPr/>
        </p:nvGrpSpPr>
        <p:grpSpPr>
          <a:xfrm>
            <a:off x="409379" y="2960947"/>
            <a:ext cx="8270230" cy="1961872"/>
            <a:chOff x="1270535" y="3099334"/>
            <a:chExt cx="7122694" cy="1600271"/>
          </a:xfrm>
          <a:solidFill>
            <a:schemeClr val="tx1">
              <a:lumMod val="95000"/>
            </a:schemeClr>
          </a:solidFill>
        </p:grpSpPr>
        <p:sp>
          <p:nvSpPr>
            <p:cNvPr id="20" name="Rounded Rectangle 19"/>
            <p:cNvSpPr/>
            <p:nvPr/>
          </p:nvSpPr>
          <p:spPr>
            <a:xfrm>
              <a:off x="1270535" y="3099335"/>
              <a:ext cx="7122694" cy="160027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 Same Side Corner Rectangle 20"/>
            <p:cNvSpPr/>
            <p:nvPr/>
          </p:nvSpPr>
          <p:spPr>
            <a:xfrm>
              <a:off x="1270535" y="3099334"/>
              <a:ext cx="7122694" cy="275177"/>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Example 2:</a:t>
              </a:r>
            </a:p>
          </p:txBody>
        </p:sp>
      </p:grpSp>
      <mc:AlternateContent xmlns:mc="http://schemas.openxmlformats.org/markup-compatibility/2006" xmlns:a14="http://schemas.microsoft.com/office/drawing/2010/main">
        <mc:Choice Requires="a14">
          <p:sp>
            <p:nvSpPr>
              <p:cNvPr id="4" name="TextBox 3"/>
              <p:cNvSpPr txBox="1"/>
              <p:nvPr/>
            </p:nvSpPr>
            <p:spPr>
              <a:xfrm>
                <a:off x="577516" y="3407343"/>
                <a:ext cx="7894941" cy="1320939"/>
              </a:xfrm>
              <a:prstGeom prst="rect">
                <a:avLst/>
              </a:prstGeom>
              <a:noFill/>
            </p:spPr>
            <p:txBody>
              <a:bodyPr wrap="square" rtlCol="0">
                <a:spAutoFit/>
              </a:bodyPr>
              <a:lstStyle/>
              <a:p>
                <a:r>
                  <a:rPr lang="en-US" dirty="0"/>
                  <a:t>Following the motivating example from Example 14, the Probability Mass Function would be: </a:t>
                </a:r>
              </a:p>
              <a:p>
                <a:pPr/>
                <a14:m>
                  <m:oMathPara xmlns:m="http://schemas.openxmlformats.org/officeDocument/2006/math">
                    <m:oMathParaPr>
                      <m:jc m:val="centerGroup"/>
                    </m:oMathParaPr>
                    <m:oMath xmlns:m="http://schemas.openxmlformats.org/officeDocument/2006/math">
                      <m:r>
                        <a:rPr lang="en-CA" b="0" i="1" smtClean="0">
                          <a:latin typeface="Cambria Math" charset="0"/>
                        </a:rPr>
                        <m:t>𝑋</m:t>
                      </m:r>
                      <m:r>
                        <a:rPr lang="en-CA" b="0" i="1" smtClean="0">
                          <a:latin typeface="Cambria Math" charset="0"/>
                        </a:rPr>
                        <m:t>= </m:t>
                      </m:r>
                      <m:d>
                        <m:dPr>
                          <m:begChr m:val="{"/>
                          <m:endChr m:val=""/>
                          <m:ctrlPr>
                            <a:rPr lang="en-CA" b="0" i="1" smtClean="0">
                              <a:latin typeface="Cambria Math" panose="02040503050406030204" pitchFamily="18" charset="0"/>
                            </a:rPr>
                          </m:ctrlPr>
                        </m:dPr>
                        <m:e>
                          <m:eqArr>
                            <m:eqArrPr>
                              <m:ctrlPr>
                                <a:rPr lang="en-CA" b="0" i="1" smtClean="0">
                                  <a:latin typeface="Cambria Math" panose="02040503050406030204" pitchFamily="18" charset="0"/>
                                </a:rPr>
                              </m:ctrlPr>
                            </m:eqArrPr>
                            <m:e>
                              <m:r>
                                <a:rPr lang="en-CA" b="0" i="1" smtClean="0">
                                  <a:latin typeface="Cambria Math" charset="0"/>
                                </a:rPr>
                                <m:t>0, </m:t>
                              </m:r>
                              <m:r>
                                <a:rPr lang="en-CA" b="0" i="1" smtClean="0">
                                  <a:latin typeface="Cambria Math" charset="0"/>
                                </a:rPr>
                                <m:t>𝑇𝑇</m:t>
                              </m:r>
                              <m:r>
                                <a:rPr lang="en-CA" b="0" i="1" smtClean="0">
                                  <a:latin typeface="Cambria Math" charset="0"/>
                                </a:rPr>
                                <m:t> </m:t>
                              </m:r>
                              <m:r>
                                <a:rPr lang="en-CA" b="0" i="1" smtClean="0">
                                  <a:latin typeface="Cambria Math" charset="0"/>
                                </a:rPr>
                                <m:t>𝑤𝑖𝑡h</m:t>
                              </m:r>
                              <m:r>
                                <a:rPr lang="en-CA" b="0" i="1" smtClean="0">
                                  <a:latin typeface="Cambria Math" charset="0"/>
                                </a:rPr>
                                <m:t> </m:t>
                              </m:r>
                              <m:r>
                                <a:rPr lang="en-CA" b="0" i="1" smtClean="0">
                                  <a:latin typeface="Cambria Math" charset="0"/>
                                </a:rPr>
                                <m:t>𝑝𝑟𝑜𝑏𝑎𝑏𝑖𝑙𝑖𝑡𝑦</m:t>
                              </m:r>
                              <m:r>
                                <a:rPr lang="en-CA" b="0" i="1" smtClean="0">
                                  <a:latin typeface="Cambria Math" charset="0"/>
                                </a:rPr>
                                <m:t> 0.25</m:t>
                              </m:r>
                            </m:e>
                            <m:e>
                              <m:r>
                                <a:rPr lang="en-CA" b="0" i="1" smtClean="0">
                                  <a:latin typeface="Cambria Math" charset="0"/>
                                </a:rPr>
                                <m:t>1, </m:t>
                              </m:r>
                              <m:r>
                                <a:rPr lang="en-CA" b="0" i="1" smtClean="0">
                                  <a:latin typeface="Cambria Math" charset="0"/>
                                </a:rPr>
                                <m:t>𝐻𝑇</m:t>
                              </m:r>
                              <m:r>
                                <a:rPr lang="en-CA" b="0" i="1" smtClean="0">
                                  <a:latin typeface="Cambria Math" charset="0"/>
                                </a:rPr>
                                <m:t>, </m:t>
                              </m:r>
                              <m:r>
                                <a:rPr lang="en-CA" b="0" i="1" smtClean="0">
                                  <a:latin typeface="Cambria Math" charset="0"/>
                                </a:rPr>
                                <m:t>𝑇𝐻</m:t>
                              </m:r>
                              <m:r>
                                <a:rPr lang="en-CA" b="0" i="1" smtClean="0">
                                  <a:latin typeface="Cambria Math" charset="0"/>
                                </a:rPr>
                                <m:t> </m:t>
                              </m:r>
                              <m:r>
                                <a:rPr lang="en-CA" b="0" i="1" smtClean="0">
                                  <a:latin typeface="Cambria Math" charset="0"/>
                                </a:rPr>
                                <m:t>𝑤𝑖𝑡h</m:t>
                              </m:r>
                              <m:r>
                                <a:rPr lang="en-CA" b="0" i="1" smtClean="0">
                                  <a:latin typeface="Cambria Math" charset="0"/>
                                </a:rPr>
                                <m:t> </m:t>
                              </m:r>
                              <m:r>
                                <a:rPr lang="en-CA" b="0" i="1" smtClean="0">
                                  <a:latin typeface="Cambria Math" charset="0"/>
                                </a:rPr>
                                <m:t>𝑝𝑟𝑜𝑏𝑎𝑏𝑖𝑙𝑖𝑡𝑦</m:t>
                              </m:r>
                              <m:r>
                                <a:rPr lang="en-CA" b="0" i="1" smtClean="0">
                                  <a:latin typeface="Cambria Math" charset="0"/>
                                </a:rPr>
                                <m:t> 0.5</m:t>
                              </m:r>
                            </m:e>
                            <m:e>
                              <m:r>
                                <a:rPr lang="en-CA" b="0" i="1" smtClean="0">
                                  <a:latin typeface="Cambria Math" charset="0"/>
                                </a:rPr>
                                <m:t>2, </m:t>
                              </m:r>
                              <m:r>
                                <a:rPr lang="en-CA" b="0" i="1" smtClean="0">
                                  <a:latin typeface="Cambria Math" charset="0"/>
                                </a:rPr>
                                <m:t>𝐻𝐻</m:t>
                              </m:r>
                              <m:r>
                                <a:rPr lang="en-CA" b="0" i="1" smtClean="0">
                                  <a:latin typeface="Cambria Math" charset="0"/>
                                </a:rPr>
                                <m:t> </m:t>
                              </m:r>
                              <m:r>
                                <a:rPr lang="en-CA" b="0" i="1" smtClean="0">
                                  <a:latin typeface="Cambria Math" charset="0"/>
                                </a:rPr>
                                <m:t>𝑤𝑖𝑡h</m:t>
                              </m:r>
                              <m:r>
                                <a:rPr lang="en-CA" b="0" i="1" smtClean="0">
                                  <a:latin typeface="Cambria Math" charset="0"/>
                                </a:rPr>
                                <m:t> </m:t>
                              </m:r>
                              <m:r>
                                <a:rPr lang="en-CA" b="0" i="1" smtClean="0">
                                  <a:latin typeface="Cambria Math" charset="0"/>
                                </a:rPr>
                                <m:t>𝑝𝑟𝑜𝑏𝑎𝑏𝑖𝑙𝑖𝑡𝑦</m:t>
                              </m:r>
                              <m:r>
                                <a:rPr lang="en-CA" b="0" i="1" smtClean="0">
                                  <a:latin typeface="Cambria Math" charset="0"/>
                                </a:rPr>
                                <m:t> 0.25</m:t>
                              </m:r>
                            </m:e>
                          </m:eqArr>
                        </m:e>
                      </m:d>
                    </m:oMath>
                  </m:oMathPara>
                </a14:m>
                <a:endParaRPr lang="en-US" dirty="0"/>
              </a:p>
              <a:p>
                <a:r>
                  <a:rPr lang="en-US" dirty="0"/>
                  <a:t>Therefore, if I tossed the coins 1000 times, I would expect to get 250 TT, 500 HT/TH, and 250 HH</a:t>
                </a:r>
              </a:p>
            </p:txBody>
          </p:sp>
        </mc:Choice>
        <mc:Fallback xmlns="">
          <p:sp>
            <p:nvSpPr>
              <p:cNvPr id="4" name="TextBox 3"/>
              <p:cNvSpPr txBox="1">
                <a:spLocks noRot="1" noChangeAspect="1" noMove="1" noResize="1" noEditPoints="1" noAdjustHandles="1" noChangeArrowheads="1" noChangeShapeType="1" noTextEdit="1"/>
              </p:cNvSpPr>
              <p:nvPr/>
            </p:nvSpPr>
            <p:spPr>
              <a:xfrm>
                <a:off x="577516" y="3407343"/>
                <a:ext cx="7894941" cy="1320939"/>
              </a:xfrm>
              <a:prstGeom prst="rect">
                <a:avLst/>
              </a:prstGeom>
              <a:blipFill rotWithShape="0">
                <a:blip r:embed="rId5"/>
                <a:stretch>
                  <a:fillRect l="-232" t="-922" b="-3687"/>
                </a:stretch>
              </a:blipFill>
            </p:spPr>
            <p:txBody>
              <a:bodyPr/>
              <a:lstStyle/>
              <a:p>
                <a:r>
                  <a:rPr lang="en-US">
                    <a:noFill/>
                  </a:rPr>
                  <a:t> </a:t>
                </a:r>
              </a:p>
            </p:txBody>
          </p:sp>
        </mc:Fallback>
      </mc:AlternateContent>
    </p:spTree>
    <p:extLst>
      <p:ext uri="{BB962C8B-B14F-4D97-AF65-F5344CB8AC3E}">
        <p14:creationId xmlns:p14="http://schemas.microsoft.com/office/powerpoint/2010/main" val="1990455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699" y="216425"/>
            <a:ext cx="7935317" cy="572700"/>
          </a:xfrm>
          <a:prstGeom prst="rect">
            <a:avLst/>
          </a:prstGeom>
        </p:spPr>
        <p:txBody>
          <a:bodyPr lIns="91425" tIns="91425" rIns="91425" bIns="91425" anchor="t" anchorCtr="0">
            <a:noAutofit/>
          </a:bodyPr>
          <a:lstStyle/>
          <a:p>
            <a:pPr lvl="0" rtl="0">
              <a:spcBef>
                <a:spcPts val="0"/>
              </a:spcBef>
              <a:buNone/>
            </a:pPr>
            <a:r>
              <a:rPr lang="en-CA" b="1">
                <a:solidFill>
                  <a:srgbClr val="3A9ED9"/>
                </a:solidFill>
                <a:latin typeface="+mj-lt"/>
                <a:ea typeface="Proxima Nova"/>
                <a:cs typeface="Proxima Nova"/>
                <a:sym typeface="Proxima Nova"/>
              </a:rPr>
              <a:t>Expected Value </a:t>
            </a:r>
            <a:r>
              <a:rPr lang="en-CA" b="1" dirty="0">
                <a:solidFill>
                  <a:srgbClr val="3A9ED9"/>
                </a:solidFill>
                <a:latin typeface="+mj-lt"/>
                <a:ea typeface="Proxima Nova"/>
                <a:cs typeface="Proxima Nova"/>
                <a:sym typeface="Proxima Nova"/>
              </a:rPr>
              <a:t>– Discrete Random Variables</a:t>
            </a:r>
            <a:endParaRPr lang="en"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sp>
        <p:nvSpPr>
          <p:cNvPr id="31" name="TextBox 30"/>
          <p:cNvSpPr txBox="1"/>
          <p:nvPr/>
        </p:nvSpPr>
        <p:spPr>
          <a:xfrm>
            <a:off x="491041" y="1543731"/>
            <a:ext cx="8021733" cy="276999"/>
          </a:xfrm>
          <a:prstGeom prst="rect">
            <a:avLst/>
          </a:prstGeom>
          <a:noFill/>
        </p:spPr>
        <p:txBody>
          <a:bodyPr wrap="square" rtlCol="0">
            <a:spAutoFit/>
          </a:bodyPr>
          <a:lstStyle/>
          <a:p>
            <a:pPr marL="76200">
              <a:buClr>
                <a:srgbClr val="434343"/>
              </a:buClr>
            </a:pPr>
            <a:r>
              <a:rPr lang="en-CA" sz="1200" dirty="0">
                <a:solidFill>
                  <a:schemeClr val="bg1"/>
                </a:solidFill>
                <a:ea typeface="Proxima Nova"/>
                <a:cs typeface="Proxima Nova"/>
                <a:sym typeface="Proxima Nova"/>
              </a:rPr>
              <a:t> </a:t>
            </a:r>
          </a:p>
        </p:txBody>
      </p:sp>
      <p:grpSp>
        <p:nvGrpSpPr>
          <p:cNvPr id="19" name="Group 18"/>
          <p:cNvGrpSpPr/>
          <p:nvPr/>
        </p:nvGrpSpPr>
        <p:grpSpPr>
          <a:xfrm>
            <a:off x="311700" y="1092472"/>
            <a:ext cx="8478300" cy="2622880"/>
            <a:chOff x="1270535" y="3099334"/>
            <a:chExt cx="7122694" cy="1600271"/>
          </a:xfrm>
          <a:solidFill>
            <a:schemeClr val="tx1">
              <a:lumMod val="95000"/>
            </a:schemeClr>
          </a:solidFill>
        </p:grpSpPr>
        <p:sp>
          <p:nvSpPr>
            <p:cNvPr id="20" name="Rounded Rectangle 19"/>
            <p:cNvSpPr/>
            <p:nvPr/>
          </p:nvSpPr>
          <p:spPr>
            <a:xfrm>
              <a:off x="1270535" y="3099335"/>
              <a:ext cx="7122694" cy="160027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 Same Side Corner Rectangle 20"/>
            <p:cNvSpPr/>
            <p:nvPr/>
          </p:nvSpPr>
          <p:spPr>
            <a:xfrm>
              <a:off x="1270535" y="3099334"/>
              <a:ext cx="7122694" cy="275177"/>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Example 2 (Continued):</a:t>
              </a:r>
            </a:p>
          </p:txBody>
        </p:sp>
      </p:grpSp>
      <mc:AlternateContent xmlns:mc="http://schemas.openxmlformats.org/markup-compatibility/2006" xmlns:a14="http://schemas.microsoft.com/office/drawing/2010/main">
        <mc:Choice Requires="a14">
          <p:sp>
            <p:nvSpPr>
              <p:cNvPr id="4" name="TextBox 3"/>
              <p:cNvSpPr txBox="1"/>
              <p:nvPr/>
            </p:nvSpPr>
            <p:spPr>
              <a:xfrm>
                <a:off x="554436" y="1581617"/>
                <a:ext cx="7894941" cy="2449453"/>
              </a:xfrm>
              <a:prstGeom prst="rect">
                <a:avLst/>
              </a:prstGeom>
              <a:noFill/>
            </p:spPr>
            <p:txBody>
              <a:bodyPr wrap="square" rtlCol="0">
                <a:spAutoFit/>
              </a:bodyPr>
              <a:lstStyle/>
              <a:p>
                <a:r>
                  <a:rPr lang="en-US" dirty="0"/>
                  <a:t>If I were to calculate my expected payoff for any given toss after running the experiment 1000 times, I may intuitively calculate the formula as a sum of the recorded events of each possible values, weighted by their payoff, divided by the total number of events in the experiment: </a:t>
                </a:r>
              </a:p>
              <a:p>
                <a:endParaRPr lang="en-US" dirty="0"/>
              </a:p>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CA" b="0" i="1" smtClean="0">
                              <a:latin typeface="Cambria Math" charset="0"/>
                            </a:rPr>
                            <m:t>0</m:t>
                          </m:r>
                          <m:d>
                            <m:dPr>
                              <m:ctrlPr>
                                <a:rPr lang="en-CA" b="0" i="1" smtClean="0">
                                  <a:latin typeface="Cambria Math" panose="02040503050406030204" pitchFamily="18" charset="0"/>
                                </a:rPr>
                              </m:ctrlPr>
                            </m:dPr>
                            <m:e>
                              <m:r>
                                <a:rPr lang="en-CA" b="0" i="1" smtClean="0">
                                  <a:latin typeface="Cambria Math" charset="0"/>
                                </a:rPr>
                                <m:t>250</m:t>
                              </m:r>
                            </m:e>
                          </m:d>
                          <m:r>
                            <a:rPr lang="en-CA" b="0" i="1" smtClean="0">
                              <a:latin typeface="Cambria Math" charset="0"/>
                            </a:rPr>
                            <m:t>+1</m:t>
                          </m:r>
                          <m:d>
                            <m:dPr>
                              <m:ctrlPr>
                                <a:rPr lang="en-CA" b="0" i="1" smtClean="0">
                                  <a:latin typeface="Cambria Math" panose="02040503050406030204" pitchFamily="18" charset="0"/>
                                </a:rPr>
                              </m:ctrlPr>
                            </m:dPr>
                            <m:e>
                              <m:r>
                                <a:rPr lang="en-CA" b="0" i="1" smtClean="0">
                                  <a:latin typeface="Cambria Math" charset="0"/>
                                </a:rPr>
                                <m:t>500</m:t>
                              </m:r>
                            </m:e>
                          </m:d>
                          <m:r>
                            <a:rPr lang="en-CA" b="0" i="1" smtClean="0">
                              <a:latin typeface="Cambria Math" charset="0"/>
                            </a:rPr>
                            <m:t>+2(250)</m:t>
                          </m:r>
                        </m:num>
                        <m:den>
                          <m:r>
                            <a:rPr lang="en-CA" b="0" i="1" smtClean="0">
                              <a:latin typeface="Cambria Math" charset="0"/>
                            </a:rPr>
                            <m:t>1000</m:t>
                          </m:r>
                        </m:den>
                      </m:f>
                      <m:r>
                        <a:rPr lang="en-CA" b="0" i="1" smtClean="0">
                          <a:latin typeface="Cambria Math" charset="0"/>
                        </a:rPr>
                        <m:t>=$1 </m:t>
                      </m:r>
                    </m:oMath>
                  </m:oMathPara>
                </a14:m>
                <a:endParaRPr lang="en-US" dirty="0"/>
              </a:p>
              <a:p>
                <a:endParaRPr lang="en-US" dirty="0"/>
              </a:p>
              <a:p>
                <a:endParaRPr lang="en-US" dirty="0"/>
              </a:p>
              <a:p>
                <a:r>
                  <a:rPr lang="en-US" dirty="0"/>
                  <a:t>Or, using the formula: </a:t>
                </a:r>
              </a:p>
              <a:p>
                <a:endParaRPr lang="en-US" dirty="0"/>
              </a:p>
              <a:p>
                <a:r>
                  <a:rPr lang="en-US" dirty="0"/>
                  <a:t> </a:t>
                </a:r>
              </a:p>
            </p:txBody>
          </p:sp>
        </mc:Choice>
        <mc:Fallback xmlns="">
          <p:sp>
            <p:nvSpPr>
              <p:cNvPr id="4" name="TextBox 3"/>
              <p:cNvSpPr txBox="1">
                <a:spLocks noRot="1" noChangeAspect="1" noMove="1" noResize="1" noEditPoints="1" noAdjustHandles="1" noChangeArrowheads="1" noChangeShapeType="1" noTextEdit="1"/>
              </p:cNvSpPr>
              <p:nvPr/>
            </p:nvSpPr>
            <p:spPr>
              <a:xfrm>
                <a:off x="554436" y="1581617"/>
                <a:ext cx="7894941" cy="2449453"/>
              </a:xfrm>
              <a:prstGeom prst="rect">
                <a:avLst/>
              </a:prstGeom>
              <a:blipFill rotWithShape="0">
                <a:blip r:embed="rId4"/>
                <a:stretch>
                  <a:fillRect l="-232" t="-2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2457700" y="3260631"/>
                <a:ext cx="5367880" cy="307969"/>
              </a:xfrm>
              <a:prstGeom prst="rect">
                <a:avLst/>
              </a:prstGeom>
            </p:spPr>
            <p:txBody>
              <a:bodyPr wrap="none">
                <a:spAutoFit/>
              </a:bodyPr>
              <a:lstStyle/>
              <a:p>
                <a14:m>
                  <m:oMath xmlns:m="http://schemas.openxmlformats.org/officeDocument/2006/math">
                    <m:r>
                      <a:rPr lang="en-CA" i="1" smtClean="0">
                        <a:latin typeface="Cambria Math" charset="0"/>
                        <a:ea typeface="Cambria Math" charset="0"/>
                        <a:cs typeface="Cambria Math" charset="0"/>
                      </a:rPr>
                      <m:t>𝔼</m:t>
                    </m:r>
                    <m:d>
                      <m:dPr>
                        <m:ctrlPr>
                          <a:rPr lang="en-CA" i="1">
                            <a:latin typeface="Cambria Math" panose="02040503050406030204" pitchFamily="18" charset="0"/>
                            <a:ea typeface="Cambria Math" charset="0"/>
                            <a:cs typeface="Cambria Math" charset="0"/>
                          </a:rPr>
                        </m:ctrlPr>
                      </m:dPr>
                      <m:e>
                        <m:r>
                          <a:rPr lang="en-CA" i="1">
                            <a:latin typeface="Cambria Math" charset="0"/>
                            <a:ea typeface="Cambria Math" charset="0"/>
                            <a:cs typeface="Cambria Math" charset="0"/>
                          </a:rPr>
                          <m:t>𝑋</m:t>
                        </m:r>
                      </m:e>
                    </m:d>
                    <m:r>
                      <a:rPr lang="en-CA" i="1">
                        <a:latin typeface="Cambria Math" charset="0"/>
                        <a:ea typeface="Cambria Math" charset="0"/>
                        <a:cs typeface="Cambria Math" charset="0"/>
                      </a:rPr>
                      <m:t>= </m:t>
                    </m:r>
                    <m:nary>
                      <m:naryPr>
                        <m:chr m:val="∑"/>
                        <m:supHide m:val="on"/>
                        <m:ctrlPr>
                          <a:rPr lang="en-CA" i="1">
                            <a:latin typeface="Cambria Math" panose="02040503050406030204" pitchFamily="18" charset="0"/>
                            <a:ea typeface="Cambria Math" charset="0"/>
                            <a:cs typeface="Cambria Math" charset="0"/>
                          </a:rPr>
                        </m:ctrlPr>
                      </m:naryPr>
                      <m:sub>
                        <m:r>
                          <m:rPr>
                            <m:brk m:alnAt="7"/>
                          </m:rPr>
                          <a:rPr lang="en-CA" i="1">
                            <a:latin typeface="Cambria Math" charset="0"/>
                            <a:ea typeface="Cambria Math" charset="0"/>
                            <a:cs typeface="Cambria Math" charset="0"/>
                          </a:rPr>
                          <m:t>𝑖</m:t>
                        </m:r>
                      </m:sub>
                      <m:sup/>
                      <m:e>
                        <m:sSub>
                          <m:sSubPr>
                            <m:ctrlPr>
                              <a:rPr lang="en-CA" i="1">
                                <a:latin typeface="Cambria Math" panose="02040503050406030204" pitchFamily="18" charset="0"/>
                                <a:ea typeface="Cambria Math" charset="0"/>
                                <a:cs typeface="Cambria Math" charset="0"/>
                              </a:rPr>
                            </m:ctrlPr>
                          </m:sSubPr>
                          <m:e>
                            <m:r>
                              <a:rPr lang="en-CA" i="1">
                                <a:latin typeface="Cambria Math" charset="0"/>
                                <a:ea typeface="Cambria Math" charset="0"/>
                                <a:cs typeface="Cambria Math" charset="0"/>
                              </a:rPr>
                              <m:t>𝑥</m:t>
                            </m:r>
                          </m:e>
                          <m:sub>
                            <m:r>
                              <a:rPr lang="en-CA" i="1">
                                <a:latin typeface="Cambria Math" charset="0"/>
                                <a:ea typeface="Cambria Math" charset="0"/>
                                <a:cs typeface="Cambria Math" charset="0"/>
                              </a:rPr>
                              <m:t>𝑖</m:t>
                            </m:r>
                          </m:sub>
                        </m:sSub>
                        <m:r>
                          <a:rPr lang="en-CA" i="1">
                            <a:latin typeface="Cambria Math" charset="0"/>
                            <a:ea typeface="Cambria Math" charset="0"/>
                            <a:cs typeface="Cambria Math" charset="0"/>
                          </a:rPr>
                          <m:t>ℙ</m:t>
                        </m:r>
                        <m:d>
                          <m:dPr>
                            <m:ctrlPr>
                              <a:rPr lang="en-CA" i="1">
                                <a:latin typeface="Cambria Math" panose="02040503050406030204" pitchFamily="18" charset="0"/>
                                <a:ea typeface="Cambria Math" charset="0"/>
                                <a:cs typeface="Cambria Math" charset="0"/>
                              </a:rPr>
                            </m:ctrlPr>
                          </m:dPr>
                          <m:e>
                            <m:r>
                              <a:rPr lang="en-CA" i="1">
                                <a:latin typeface="Cambria Math" charset="0"/>
                                <a:ea typeface="Cambria Math" charset="0"/>
                                <a:cs typeface="Cambria Math" charset="0"/>
                              </a:rPr>
                              <m:t>𝑋</m:t>
                            </m:r>
                            <m:r>
                              <a:rPr lang="en-CA" i="1">
                                <a:latin typeface="Cambria Math" charset="0"/>
                                <a:ea typeface="Cambria Math" charset="0"/>
                                <a:cs typeface="Cambria Math" charset="0"/>
                              </a:rPr>
                              <m:t>=</m:t>
                            </m:r>
                            <m:sSub>
                              <m:sSubPr>
                                <m:ctrlPr>
                                  <a:rPr lang="en-CA" i="1">
                                    <a:latin typeface="Cambria Math" panose="02040503050406030204" pitchFamily="18" charset="0"/>
                                    <a:ea typeface="Cambria Math" charset="0"/>
                                    <a:cs typeface="Cambria Math" charset="0"/>
                                  </a:rPr>
                                </m:ctrlPr>
                              </m:sSubPr>
                              <m:e>
                                <m:r>
                                  <a:rPr lang="en-CA" i="1">
                                    <a:latin typeface="Cambria Math" charset="0"/>
                                    <a:ea typeface="Cambria Math" charset="0"/>
                                    <a:cs typeface="Cambria Math" charset="0"/>
                                  </a:rPr>
                                  <m:t>𝑥</m:t>
                                </m:r>
                              </m:e>
                              <m:sub>
                                <m:r>
                                  <a:rPr lang="en-CA" i="1">
                                    <a:latin typeface="Cambria Math" charset="0"/>
                                    <a:ea typeface="Cambria Math" charset="0"/>
                                    <a:cs typeface="Cambria Math" charset="0"/>
                                  </a:rPr>
                                  <m:t>𝑖</m:t>
                                </m:r>
                              </m:sub>
                            </m:sSub>
                          </m:e>
                        </m:d>
                        <m:r>
                          <a:rPr lang="en-CA" b="0" i="1" smtClean="0">
                            <a:latin typeface="Cambria Math" charset="0"/>
                            <a:ea typeface="Cambria Math" charset="0"/>
                            <a:cs typeface="Cambria Math" charset="0"/>
                          </a:rPr>
                          <m:t>=</m:t>
                        </m:r>
                        <m:d>
                          <m:dPr>
                            <m:ctrlPr>
                              <a:rPr lang="en-CA" b="0" i="1" smtClean="0">
                                <a:latin typeface="Cambria Math" panose="02040503050406030204" pitchFamily="18" charset="0"/>
                                <a:ea typeface="Cambria Math" charset="0"/>
                                <a:cs typeface="Cambria Math" charset="0"/>
                              </a:rPr>
                            </m:ctrlPr>
                          </m:dPr>
                          <m:e>
                            <m:r>
                              <a:rPr lang="en-CA" b="0" i="1" smtClean="0">
                                <a:latin typeface="Cambria Math" charset="0"/>
                                <a:ea typeface="Cambria Math" charset="0"/>
                                <a:cs typeface="Cambria Math" charset="0"/>
                              </a:rPr>
                              <m:t>0∗0.25</m:t>
                            </m:r>
                          </m:e>
                        </m:d>
                        <m:r>
                          <a:rPr lang="en-CA" b="0" i="1" smtClean="0">
                            <a:latin typeface="Cambria Math" charset="0"/>
                            <a:ea typeface="Cambria Math" charset="0"/>
                            <a:cs typeface="Cambria Math" charset="0"/>
                          </a:rPr>
                          <m:t>+</m:t>
                        </m:r>
                        <m:d>
                          <m:dPr>
                            <m:ctrlPr>
                              <a:rPr lang="en-CA" b="0" i="1" smtClean="0">
                                <a:latin typeface="Cambria Math" panose="02040503050406030204" pitchFamily="18" charset="0"/>
                                <a:ea typeface="Cambria Math" charset="0"/>
                                <a:cs typeface="Cambria Math" charset="0"/>
                              </a:rPr>
                            </m:ctrlPr>
                          </m:dPr>
                          <m:e>
                            <m:r>
                              <a:rPr lang="en-CA" b="0" i="1" smtClean="0">
                                <a:latin typeface="Cambria Math" charset="0"/>
                                <a:ea typeface="Cambria Math" charset="0"/>
                                <a:cs typeface="Cambria Math" charset="0"/>
                              </a:rPr>
                              <m:t>1∗0.50</m:t>
                            </m:r>
                          </m:e>
                        </m:d>
                        <m:r>
                          <a:rPr lang="en-CA" b="0" i="1" smtClean="0">
                            <a:latin typeface="Cambria Math" charset="0"/>
                            <a:ea typeface="Cambria Math" charset="0"/>
                            <a:cs typeface="Cambria Math" charset="0"/>
                          </a:rPr>
                          <m:t>+</m:t>
                        </m:r>
                        <m:d>
                          <m:dPr>
                            <m:ctrlPr>
                              <a:rPr lang="en-CA" b="0" i="1" smtClean="0">
                                <a:latin typeface="Cambria Math" panose="02040503050406030204" pitchFamily="18" charset="0"/>
                                <a:ea typeface="Cambria Math" charset="0"/>
                                <a:cs typeface="Cambria Math" charset="0"/>
                              </a:rPr>
                            </m:ctrlPr>
                          </m:dPr>
                          <m:e>
                            <m:r>
                              <a:rPr lang="en-CA" b="0" i="1" smtClean="0">
                                <a:latin typeface="Cambria Math" charset="0"/>
                                <a:ea typeface="Cambria Math" charset="0"/>
                                <a:cs typeface="Cambria Math" charset="0"/>
                              </a:rPr>
                              <m:t>2∗0.25</m:t>
                            </m:r>
                          </m:e>
                        </m:d>
                        <m:r>
                          <a:rPr lang="en-CA" b="0" i="1" smtClean="0">
                            <a:latin typeface="Cambria Math" charset="0"/>
                            <a:ea typeface="Cambria Math" charset="0"/>
                            <a:cs typeface="Cambria Math" charset="0"/>
                          </a:rPr>
                          <m:t>=$1 </m:t>
                        </m:r>
                      </m:e>
                    </m:nary>
                  </m:oMath>
                </a14:m>
                <a:r>
                  <a:rPr lang="en-US" dirty="0"/>
                  <a:t> </a:t>
                </a:r>
              </a:p>
            </p:txBody>
          </p:sp>
        </mc:Choice>
        <mc:Fallback xmlns="">
          <p:sp>
            <p:nvSpPr>
              <p:cNvPr id="3" name="Rectangle 2"/>
              <p:cNvSpPr>
                <a:spLocks noRot="1" noChangeAspect="1" noMove="1" noResize="1" noEditPoints="1" noAdjustHandles="1" noChangeArrowheads="1" noChangeShapeType="1" noTextEdit="1"/>
              </p:cNvSpPr>
              <p:nvPr/>
            </p:nvSpPr>
            <p:spPr>
              <a:xfrm>
                <a:off x="2457700" y="3260631"/>
                <a:ext cx="5367880" cy="307969"/>
              </a:xfrm>
              <a:prstGeom prst="rect">
                <a:avLst/>
              </a:prstGeom>
              <a:blipFill rotWithShape="0">
                <a:blip r:embed="rId5"/>
                <a:stretch>
                  <a:fillRect t="-102000" b="-164000"/>
                </a:stretch>
              </a:blipFill>
            </p:spPr>
            <p:txBody>
              <a:bodyPr/>
              <a:lstStyle/>
              <a:p>
                <a:r>
                  <a:rPr lang="en-US">
                    <a:noFill/>
                  </a:rPr>
                  <a:t> </a:t>
                </a:r>
              </a:p>
            </p:txBody>
          </p:sp>
        </mc:Fallback>
      </mc:AlternateContent>
    </p:spTree>
    <p:extLst>
      <p:ext uri="{BB962C8B-B14F-4D97-AF65-F5344CB8AC3E}">
        <p14:creationId xmlns:p14="http://schemas.microsoft.com/office/powerpoint/2010/main" val="102166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cxnSp>
        <p:nvCxnSpPr>
          <p:cNvPr id="85" name="Shape 85"/>
          <p:cNvCxnSpPr/>
          <p:nvPr/>
        </p:nvCxnSpPr>
        <p:spPr>
          <a:xfrm>
            <a:off x="354000" y="949400"/>
            <a:ext cx="8436000" cy="0"/>
          </a:xfrm>
          <a:prstGeom prst="straightConnector1">
            <a:avLst/>
          </a:prstGeom>
          <a:noFill/>
          <a:ln w="19050" cap="flat" cmpd="sng">
            <a:solidFill>
              <a:srgbClr val="3A9ED9"/>
            </a:solidFill>
            <a:prstDash val="solid"/>
            <a:round/>
            <a:headEnd type="none" w="lg" len="lg"/>
            <a:tailEnd type="none" w="lg" len="lg"/>
          </a:ln>
        </p:spPr>
      </p:cxnSp>
      <p:sp>
        <p:nvSpPr>
          <p:cNvPr id="86" name="Shape 86"/>
          <p:cNvSpPr txBox="1">
            <a:spLocks noGrp="1"/>
          </p:cNvSpPr>
          <p:nvPr>
            <p:ph type="title"/>
          </p:nvPr>
        </p:nvSpPr>
        <p:spPr>
          <a:xfrm>
            <a:off x="311700" y="216425"/>
            <a:ext cx="8478300" cy="572700"/>
          </a:xfrm>
          <a:prstGeom prst="rect">
            <a:avLst/>
          </a:prstGeom>
        </p:spPr>
        <p:txBody>
          <a:bodyPr lIns="91425" tIns="91425" rIns="91425" bIns="91425" anchor="t" anchorCtr="0">
            <a:noAutofit/>
          </a:bodyPr>
          <a:lstStyle/>
          <a:p>
            <a:pPr lvl="0" rtl="0">
              <a:spcBef>
                <a:spcPts val="0"/>
              </a:spcBef>
              <a:buNone/>
            </a:pPr>
            <a:r>
              <a:rPr lang="en-CA" sz="2750" b="1" dirty="0">
                <a:solidFill>
                  <a:srgbClr val="3A9ED9"/>
                </a:solidFill>
                <a:latin typeface="+mj-lt"/>
                <a:ea typeface="Proxima Nova"/>
                <a:cs typeface="Proxima Nova"/>
                <a:sym typeface="Proxima Nova"/>
              </a:rPr>
              <a:t>Expected Value – Continuous Random Variables</a:t>
            </a:r>
            <a:endParaRPr lang="en" sz="2750" b="1" dirty="0">
              <a:solidFill>
                <a:srgbClr val="3A9ED9"/>
              </a:solidFill>
              <a:latin typeface="+mj-lt"/>
              <a:ea typeface="Proxima Nova"/>
              <a:cs typeface="Proxima Nova"/>
              <a:sym typeface="Proxima Nova"/>
            </a:endParaRPr>
          </a:p>
        </p:txBody>
      </p:sp>
      <p:pic>
        <p:nvPicPr>
          <p:cNvPr id="87" name="Shape 87" descr="metis-mini.png"/>
          <p:cNvPicPr preferRelativeResize="0"/>
          <p:nvPr/>
        </p:nvPicPr>
        <p:blipFill>
          <a:blip r:embed="rId3">
            <a:alphaModFix amt="25000"/>
          </a:blip>
          <a:stretch>
            <a:fillRect/>
          </a:stretch>
        </p:blipFill>
        <p:spPr>
          <a:xfrm>
            <a:off x="8512774" y="304799"/>
            <a:ext cx="326424" cy="384999"/>
          </a:xfrm>
          <a:prstGeom prst="rect">
            <a:avLst/>
          </a:prstGeom>
          <a:noFill/>
          <a:ln>
            <a:noFill/>
          </a:ln>
        </p:spPr>
      </p:pic>
      <p:grpSp>
        <p:nvGrpSpPr>
          <p:cNvPr id="28" name="Group 27"/>
          <p:cNvGrpSpPr/>
          <p:nvPr/>
        </p:nvGrpSpPr>
        <p:grpSpPr>
          <a:xfrm>
            <a:off x="448347" y="1062108"/>
            <a:ext cx="8231263" cy="1737427"/>
            <a:chOff x="521848" y="1927622"/>
            <a:chExt cx="8114098" cy="1054020"/>
          </a:xfrm>
        </p:grpSpPr>
        <p:sp>
          <p:nvSpPr>
            <p:cNvPr id="29" name="Rounded Rectangle 28"/>
            <p:cNvSpPr/>
            <p:nvPr/>
          </p:nvSpPr>
          <p:spPr>
            <a:xfrm>
              <a:off x="521849" y="1967562"/>
              <a:ext cx="8114097" cy="1014080"/>
            </a:xfrm>
            <a:prstGeom prst="round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 Same Side Corner Rectangle 29"/>
            <p:cNvSpPr/>
            <p:nvPr/>
          </p:nvSpPr>
          <p:spPr>
            <a:xfrm>
              <a:off x="521848" y="1927622"/>
              <a:ext cx="8114097" cy="190803"/>
            </a:xfrm>
            <a:prstGeom prst="round2SameRect">
              <a:avLst/>
            </a:prstGeom>
            <a:solidFill>
              <a:srgbClr val="3A9E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Definition:</a:t>
              </a:r>
            </a:p>
          </p:txBody>
        </p:sp>
      </p:grpSp>
      <p:sp>
        <p:nvSpPr>
          <p:cNvPr id="31" name="TextBox 30"/>
          <p:cNvSpPr txBox="1"/>
          <p:nvPr/>
        </p:nvSpPr>
        <p:spPr>
          <a:xfrm>
            <a:off x="491041" y="1543731"/>
            <a:ext cx="8021733" cy="276999"/>
          </a:xfrm>
          <a:prstGeom prst="rect">
            <a:avLst/>
          </a:prstGeom>
          <a:noFill/>
        </p:spPr>
        <p:txBody>
          <a:bodyPr wrap="square" rtlCol="0">
            <a:spAutoFit/>
          </a:bodyPr>
          <a:lstStyle/>
          <a:p>
            <a:pPr marL="76200">
              <a:buClr>
                <a:srgbClr val="434343"/>
              </a:buClr>
            </a:pPr>
            <a:r>
              <a:rPr lang="en-CA" sz="1200" dirty="0">
                <a:solidFill>
                  <a:schemeClr val="bg1"/>
                </a:solidFill>
                <a:ea typeface="Proxima Nova"/>
                <a:cs typeface="Proxima Nova"/>
                <a:sym typeface="Proxima Nova"/>
              </a:rPr>
              <a:t> </a:t>
            </a:r>
          </a:p>
        </p:txBody>
      </p:sp>
      <mc:AlternateContent xmlns:mc="http://schemas.openxmlformats.org/markup-compatibility/2006" xmlns:a14="http://schemas.microsoft.com/office/drawing/2010/main">
        <mc:Choice Requires="a14">
          <p:sp>
            <p:nvSpPr>
              <p:cNvPr id="2" name="TextBox 1"/>
              <p:cNvSpPr txBox="1"/>
              <p:nvPr/>
            </p:nvSpPr>
            <p:spPr>
              <a:xfrm>
                <a:off x="502610" y="1372946"/>
                <a:ext cx="7998594" cy="1456232"/>
              </a:xfrm>
              <a:prstGeom prst="rect">
                <a:avLst/>
              </a:prstGeom>
              <a:noFill/>
            </p:spPr>
            <p:txBody>
              <a:bodyPr wrap="square" rtlCol="0">
                <a:spAutoFit/>
              </a:bodyPr>
              <a:lstStyle/>
              <a:p>
                <a:r>
                  <a:rPr lang="en-CA" dirty="0"/>
                  <a:t>The </a:t>
                </a:r>
                <a:r>
                  <a:rPr lang="en-CA" b="1" dirty="0"/>
                  <a:t>Expected Value </a:t>
                </a:r>
                <a:r>
                  <a:rPr lang="en-CA" dirty="0"/>
                  <a:t>of a Continuous Random Variable is formulated differently than that of a Discrete Random Variable since we are now working with Probability Density Functions. The formula now involves an integral since we are interested in the area under the curve between two points: </a:t>
                </a:r>
              </a:p>
              <a:p>
                <a:pPr/>
                <a14:m>
                  <m:oMathPara xmlns:m="http://schemas.openxmlformats.org/officeDocument/2006/math">
                    <m:oMathParaPr>
                      <m:jc m:val="centerGroup"/>
                    </m:oMathParaPr>
                    <m:oMath xmlns:m="http://schemas.openxmlformats.org/officeDocument/2006/math">
                      <m:r>
                        <a:rPr lang="en-CA" i="1" smtClean="0">
                          <a:latin typeface="Cambria Math" charset="0"/>
                          <a:ea typeface="Cambria Math" charset="0"/>
                          <a:cs typeface="Cambria Math" charset="0"/>
                        </a:rPr>
                        <m:t>𝔼</m:t>
                      </m:r>
                      <m:d>
                        <m:dPr>
                          <m:ctrlPr>
                            <a:rPr lang="en-CA" b="0" i="1" smtClean="0">
                              <a:latin typeface="Cambria Math" panose="02040503050406030204" pitchFamily="18" charset="0"/>
                              <a:ea typeface="Cambria Math" charset="0"/>
                              <a:cs typeface="Cambria Math" charset="0"/>
                            </a:rPr>
                          </m:ctrlPr>
                        </m:dPr>
                        <m:e>
                          <m:r>
                            <a:rPr lang="en-CA" b="0" i="1" smtClean="0">
                              <a:latin typeface="Cambria Math" charset="0"/>
                              <a:ea typeface="Cambria Math" charset="0"/>
                              <a:cs typeface="Cambria Math" charset="0"/>
                            </a:rPr>
                            <m:t>𝑋</m:t>
                          </m:r>
                        </m:e>
                      </m:d>
                      <m:r>
                        <a:rPr lang="en-CA" b="0" i="1" smtClean="0">
                          <a:latin typeface="Cambria Math" charset="0"/>
                          <a:ea typeface="Cambria Math" charset="0"/>
                          <a:cs typeface="Cambria Math" charset="0"/>
                        </a:rPr>
                        <m:t>= </m:t>
                      </m:r>
                      <m:nary>
                        <m:naryPr>
                          <m:ctrlPr>
                            <a:rPr lang="en-CA" b="0" i="1" smtClean="0">
                              <a:latin typeface="Cambria Math" panose="02040503050406030204" pitchFamily="18" charset="0"/>
                              <a:ea typeface="Cambria Math" charset="0"/>
                              <a:cs typeface="Cambria Math" charset="0"/>
                            </a:rPr>
                          </m:ctrlPr>
                        </m:naryPr>
                        <m:sub>
                          <m:r>
                            <m:rPr>
                              <m:brk m:alnAt="23"/>
                            </m:rPr>
                            <a:rPr lang="en-CA" b="0" i="1" smtClean="0">
                              <a:latin typeface="Cambria Math" charset="0"/>
                              <a:ea typeface="Cambria Math" charset="0"/>
                              <a:cs typeface="Cambria Math" charset="0"/>
                            </a:rPr>
                            <m:t>−</m:t>
                          </m:r>
                          <m:r>
                            <a:rPr lang="en-CA" b="0" i="1" smtClean="0">
                              <a:latin typeface="Cambria Math" charset="0"/>
                              <a:ea typeface="Cambria Math" charset="0"/>
                              <a:cs typeface="Cambria Math" charset="0"/>
                            </a:rPr>
                            <m:t>∞</m:t>
                          </m:r>
                        </m:sub>
                        <m:sup>
                          <m:r>
                            <a:rPr lang="en-CA" b="0" i="1" smtClean="0">
                              <a:latin typeface="Cambria Math" charset="0"/>
                              <a:ea typeface="Cambria Math" charset="0"/>
                              <a:cs typeface="Cambria Math" charset="0"/>
                            </a:rPr>
                            <m:t>∞</m:t>
                          </m:r>
                        </m:sup>
                        <m:e>
                          <m:r>
                            <a:rPr lang="en-CA" b="0" i="1" smtClean="0">
                              <a:latin typeface="Cambria Math" charset="0"/>
                              <a:ea typeface="Cambria Math" charset="0"/>
                              <a:cs typeface="Cambria Math" charset="0"/>
                            </a:rPr>
                            <m:t>𝑥𝑓</m:t>
                          </m:r>
                          <m:d>
                            <m:dPr>
                              <m:ctrlPr>
                                <a:rPr lang="en-CA" b="0" i="1" smtClean="0">
                                  <a:latin typeface="Cambria Math" panose="02040503050406030204" pitchFamily="18" charset="0"/>
                                  <a:ea typeface="Cambria Math" charset="0"/>
                                  <a:cs typeface="Cambria Math" charset="0"/>
                                </a:rPr>
                              </m:ctrlPr>
                            </m:dPr>
                            <m:e>
                              <m:r>
                                <a:rPr lang="en-CA" b="0" i="1" smtClean="0">
                                  <a:latin typeface="Cambria Math" charset="0"/>
                                  <a:ea typeface="Cambria Math" charset="0"/>
                                  <a:cs typeface="Cambria Math" charset="0"/>
                                </a:rPr>
                                <m:t>𝑥</m:t>
                              </m:r>
                            </m:e>
                          </m:d>
                          <m:r>
                            <a:rPr lang="en-CA" b="0" i="1" smtClean="0">
                              <a:latin typeface="Cambria Math" charset="0"/>
                              <a:ea typeface="Cambria Math" charset="0"/>
                              <a:cs typeface="Cambria Math" charset="0"/>
                            </a:rPr>
                            <m:t>𝑑𝑥</m:t>
                          </m:r>
                          <m:r>
                            <a:rPr lang="en-CA" b="0" i="1" smtClean="0">
                              <a:latin typeface="Cambria Math" charset="0"/>
                              <a:ea typeface="Cambria Math" charset="0"/>
                              <a:cs typeface="Cambria Math" charset="0"/>
                            </a:rPr>
                            <m:t>= </m:t>
                          </m:r>
                          <m:sSub>
                            <m:sSubPr>
                              <m:ctrlPr>
                                <a:rPr lang="en-CA" b="0" i="1" smtClean="0">
                                  <a:latin typeface="Cambria Math" panose="02040503050406030204" pitchFamily="18" charset="0"/>
                                  <a:ea typeface="Cambria Math" charset="0"/>
                                  <a:cs typeface="Cambria Math" charset="0"/>
                                </a:rPr>
                              </m:ctrlPr>
                            </m:sSubPr>
                            <m:e>
                              <m:r>
                                <a:rPr lang="en-CA" b="0" i="1" smtClean="0">
                                  <a:latin typeface="Cambria Math" charset="0"/>
                                  <a:ea typeface="Cambria Math" charset="0"/>
                                  <a:cs typeface="Cambria Math" charset="0"/>
                                </a:rPr>
                                <m:t>𝜇</m:t>
                              </m:r>
                            </m:e>
                            <m:sub>
                              <m:r>
                                <a:rPr lang="en-CA" b="0" i="1" smtClean="0">
                                  <a:latin typeface="Cambria Math" charset="0"/>
                                  <a:ea typeface="Cambria Math" charset="0"/>
                                  <a:cs typeface="Cambria Math" charset="0"/>
                                </a:rPr>
                                <m:t>𝑋</m:t>
                              </m:r>
                            </m:sub>
                          </m:sSub>
                        </m:e>
                      </m:nary>
                    </m:oMath>
                  </m:oMathPara>
                </a14:m>
                <a:endParaRPr 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502610" y="1372946"/>
                <a:ext cx="7998594" cy="1456232"/>
              </a:xfrm>
              <a:prstGeom prst="rect">
                <a:avLst/>
              </a:prstGeom>
              <a:blipFill rotWithShape="0">
                <a:blip r:embed="rId4"/>
                <a:stretch>
                  <a:fillRect l="-228" t="-837" b="-82427"/>
                </a:stretch>
              </a:blipFill>
            </p:spPr>
            <p:txBody>
              <a:bodyPr/>
              <a:lstStyle/>
              <a:p>
                <a:r>
                  <a:rPr lang="en-US">
                    <a:noFill/>
                  </a:rPr>
                  <a:t> </a:t>
                </a:r>
              </a:p>
            </p:txBody>
          </p:sp>
        </mc:Fallback>
      </mc:AlternateContent>
      <p:grpSp>
        <p:nvGrpSpPr>
          <p:cNvPr id="19" name="Group 18"/>
          <p:cNvGrpSpPr/>
          <p:nvPr/>
        </p:nvGrpSpPr>
        <p:grpSpPr>
          <a:xfrm>
            <a:off x="409379" y="2960947"/>
            <a:ext cx="8270230" cy="1961872"/>
            <a:chOff x="1270535" y="3099334"/>
            <a:chExt cx="7122694" cy="1600271"/>
          </a:xfrm>
          <a:solidFill>
            <a:schemeClr val="tx1">
              <a:lumMod val="95000"/>
            </a:schemeClr>
          </a:solidFill>
        </p:grpSpPr>
        <p:sp>
          <p:nvSpPr>
            <p:cNvPr id="20" name="Rounded Rectangle 19"/>
            <p:cNvSpPr/>
            <p:nvPr/>
          </p:nvSpPr>
          <p:spPr>
            <a:xfrm>
              <a:off x="1270535" y="3099335"/>
              <a:ext cx="7122694" cy="1600270"/>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 Same Side Corner Rectangle 20"/>
            <p:cNvSpPr/>
            <p:nvPr/>
          </p:nvSpPr>
          <p:spPr>
            <a:xfrm>
              <a:off x="1270535" y="3099334"/>
              <a:ext cx="7122694" cy="275177"/>
            </a:xfrm>
            <a:prstGeom prst="round2Same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Example 3:</a:t>
              </a:r>
            </a:p>
          </p:txBody>
        </p:sp>
      </p:grpSp>
      <mc:AlternateContent xmlns:mc="http://schemas.openxmlformats.org/markup-compatibility/2006" xmlns:a14="http://schemas.microsoft.com/office/drawing/2010/main">
        <mc:Choice Requires="a14">
          <p:sp>
            <p:nvSpPr>
              <p:cNvPr id="3" name="TextBox 2"/>
              <p:cNvSpPr txBox="1"/>
              <p:nvPr/>
            </p:nvSpPr>
            <p:spPr>
              <a:xfrm>
                <a:off x="502610" y="3370217"/>
                <a:ext cx="8075333" cy="1690335"/>
              </a:xfrm>
              <a:prstGeom prst="rect">
                <a:avLst/>
              </a:prstGeom>
              <a:noFill/>
            </p:spPr>
            <p:txBody>
              <a:bodyPr wrap="square" rtlCol="0">
                <a:spAutoFit/>
              </a:bodyPr>
              <a:lstStyle/>
              <a:p>
                <a:r>
                  <a:rPr lang="en-US" dirty="0"/>
                  <a:t>If the Probability Density Function of a Random Variable X is represented as </a:t>
                </a:r>
                <a14:m>
                  <m:oMath xmlns:m="http://schemas.openxmlformats.org/officeDocument/2006/math">
                    <m:f>
                      <m:fPr>
                        <m:ctrlPr>
                          <a:rPr lang="en-US" i="1" smtClean="0">
                            <a:latin typeface="Cambria Math" panose="02040503050406030204" pitchFamily="18" charset="0"/>
                          </a:rPr>
                        </m:ctrlPr>
                      </m:fPr>
                      <m:num>
                        <m:r>
                          <a:rPr lang="en-CA" b="0" i="1" smtClean="0">
                            <a:latin typeface="Cambria Math" charset="0"/>
                          </a:rPr>
                          <m:t>1</m:t>
                        </m:r>
                      </m:num>
                      <m:den>
                        <m:r>
                          <a:rPr lang="en-CA" b="0" i="1" smtClean="0">
                            <a:latin typeface="Cambria Math" charset="0"/>
                          </a:rPr>
                          <m:t>𝑏</m:t>
                        </m:r>
                        <m:r>
                          <a:rPr lang="en-CA" b="0" i="1" smtClean="0">
                            <a:latin typeface="Cambria Math" charset="0"/>
                          </a:rPr>
                          <m:t>−</m:t>
                        </m:r>
                        <m:r>
                          <a:rPr lang="en-CA" b="0" i="1" smtClean="0">
                            <a:latin typeface="Cambria Math" charset="0"/>
                          </a:rPr>
                          <m:t>𝑎</m:t>
                        </m:r>
                      </m:den>
                    </m:f>
                  </m:oMath>
                </a14:m>
                <a:r>
                  <a:rPr lang="en-US" dirty="0"/>
                  <a:t> and shown in the picture below, then what is the Expected Value of X? </a:t>
                </a:r>
              </a:p>
              <a:p>
                <a:endParaRPr lang="en-US" dirty="0"/>
              </a:p>
              <a:p>
                <a:r>
                  <a:rPr lang="en-US" dirty="0"/>
                  <a:t>NOTE: We will name this specific Random Variable </a:t>
                </a:r>
              </a:p>
              <a:p>
                <a:r>
                  <a:rPr lang="en-US" dirty="0"/>
                  <a:t>later on in the lecture as a Uniform Random Variable </a:t>
                </a:r>
              </a:p>
              <a:p>
                <a:endParaRPr lang="en-US" dirty="0"/>
              </a:p>
              <a:p>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502610" y="3370217"/>
                <a:ext cx="8075333" cy="1690335"/>
              </a:xfrm>
              <a:prstGeom prst="rect">
                <a:avLst/>
              </a:prstGeom>
              <a:blipFill rotWithShape="0">
                <a:blip r:embed="rId5"/>
                <a:stretch>
                  <a:fillRect l="-226"/>
                </a:stretch>
              </a:blipFill>
            </p:spPr>
            <p:txBody>
              <a:bodyPr/>
              <a:lstStyle/>
              <a:p>
                <a:r>
                  <a:rPr lang="en-US">
                    <a:noFill/>
                  </a:rPr>
                  <a:t> </a:t>
                </a:r>
              </a:p>
            </p:txBody>
          </p:sp>
        </mc:Fallback>
      </mc:AlternateContent>
      <p:pic>
        <p:nvPicPr>
          <p:cNvPr id="4" name="Picture 3"/>
          <p:cNvPicPr>
            <a:picLocks noChangeAspect="1"/>
          </p:cNvPicPr>
          <p:nvPr/>
        </p:nvPicPr>
        <p:blipFill>
          <a:blip r:embed="rId6"/>
          <a:stretch>
            <a:fillRect/>
          </a:stretch>
        </p:blipFill>
        <p:spPr>
          <a:xfrm>
            <a:off x="4955176" y="3688670"/>
            <a:ext cx="2768635" cy="1171346"/>
          </a:xfrm>
          <a:prstGeom prst="rect">
            <a:avLst/>
          </a:prstGeom>
        </p:spPr>
      </p:pic>
    </p:spTree>
    <p:extLst>
      <p:ext uri="{BB962C8B-B14F-4D97-AF65-F5344CB8AC3E}">
        <p14:creationId xmlns:p14="http://schemas.microsoft.com/office/powerpoint/2010/main" val="795132677"/>
      </p:ext>
    </p:extLst>
  </p:cSld>
  <p:clrMapOvr>
    <a:masterClrMapping/>
  </p:clrMapOvr>
</p:sld>
</file>

<file path=ppt/theme/theme1.xml><?xml version="1.0" encoding="utf-8"?>
<a:theme xmlns:a="http://schemas.openxmlformats.org/drawingml/2006/main"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13171</TotalTime>
  <Words>961</Words>
  <Application>Microsoft Macintosh PowerPoint</Application>
  <PresentationFormat>On-screen Show (16:9)</PresentationFormat>
  <Paragraphs>93</Paragraphs>
  <Slides>14</Slides>
  <Notes>14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Cambria Math</vt:lpstr>
      <vt:lpstr>simple-dark-2</vt:lpstr>
      <vt:lpstr>1_simple-dark-2</vt:lpstr>
      <vt:lpstr>Lesson 5: Moments </vt:lpstr>
      <vt:lpstr>Introduction</vt:lpstr>
      <vt:lpstr>Lecture Overview:</vt:lpstr>
      <vt:lpstr>Moments of Random Variables </vt:lpstr>
      <vt:lpstr>Moments of Random Variables </vt:lpstr>
      <vt:lpstr>Expected Value </vt:lpstr>
      <vt:lpstr>Expected Value – Discrete Random Variables</vt:lpstr>
      <vt:lpstr>Expected Value – Discrete Random Variables</vt:lpstr>
      <vt:lpstr>Expected Value – Continuous Random Variables</vt:lpstr>
      <vt:lpstr>Expected Value – Continuous Random Variables</vt:lpstr>
      <vt:lpstr>Variance </vt:lpstr>
      <vt:lpstr>Variance – Discrete Random Variables</vt:lpstr>
      <vt:lpstr>Variance – Continuous Random Variables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DECK TITLE</dc:title>
  <cp:lastModifiedBy>Microsoft Office User</cp:lastModifiedBy>
  <cp:revision>364</cp:revision>
  <cp:lastPrinted>2018-05-26T20:03:44Z</cp:lastPrinted>
  <dcterms:modified xsi:type="dcterms:W3CDTF">2019-12-15T19:23:37Z</dcterms:modified>
</cp:coreProperties>
</file>