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9"/>
  </p:notesMasterIdLst>
  <p:sldIdLst>
    <p:sldId id="256" r:id="rId3"/>
    <p:sldId id="469" r:id="rId4"/>
    <p:sldId id="470" r:id="rId5"/>
    <p:sldId id="491" r:id="rId6"/>
    <p:sldId id="506" r:id="rId7"/>
    <p:sldId id="507" r:id="rId8"/>
    <p:sldId id="436" r:id="rId9"/>
    <p:sldId id="437" r:id="rId10"/>
    <p:sldId id="438" r:id="rId11"/>
    <p:sldId id="435" r:id="rId12"/>
    <p:sldId id="455" r:id="rId13"/>
    <p:sldId id="504" r:id="rId14"/>
    <p:sldId id="505" r:id="rId15"/>
    <p:sldId id="500" r:id="rId16"/>
    <p:sldId id="501" r:id="rId17"/>
    <p:sldId id="276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126" d="100"/>
          <a:sy n="126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156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5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31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68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88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2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24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33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8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9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0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46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2.png"/><Relationship Id="rId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5.png"/><Relationship Id="rId4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8: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Integrals</a:t>
            </a:r>
            <a:endParaRPr lang="en" sz="50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9FBED6-5634-4ABE-BABA-966AAF47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00" y="1463795"/>
            <a:ext cx="2667000" cy="106680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Example: Indefinite Integrals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058886-C756-441E-A15A-2911B131C01D}"/>
                  </a:ext>
                </a:extLst>
              </p:cNvPr>
              <p:cNvSpPr txBox="1"/>
              <p:nvPr/>
            </p:nvSpPr>
            <p:spPr>
              <a:xfrm>
                <a:off x="2757741" y="2120373"/>
                <a:ext cx="444480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20+1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20+1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058886-C756-441E-A15A-2911B131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41" y="2120373"/>
                <a:ext cx="4444807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358486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6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Rules for </a:t>
            </a:r>
            <a:br>
              <a:rPr lang="en-US" sz="66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</a:br>
            <a:r>
              <a:rPr lang="en-US" sz="66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Integrals</a:t>
            </a:r>
            <a:endParaRPr lang="en" sz="66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53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39C0B34-1DE7-4B06-BD12-213E9E0F5C08}"/>
              </a:ext>
            </a:extLst>
          </p:cNvPr>
          <p:cNvGrpSpPr/>
          <p:nvPr/>
        </p:nvGrpSpPr>
        <p:grpSpPr>
          <a:xfrm>
            <a:off x="448347" y="1062108"/>
            <a:ext cx="8231263" cy="3864966"/>
            <a:chOff x="521848" y="1927622"/>
            <a:chExt cx="8114098" cy="2028406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43AEFAAB-0E39-4076-AD6C-39F190483423}"/>
                </a:ext>
              </a:extLst>
            </p:cNvPr>
            <p:cNvSpPr/>
            <p:nvPr/>
          </p:nvSpPr>
          <p:spPr>
            <a:xfrm>
              <a:off x="521849" y="1967562"/>
              <a:ext cx="8114097" cy="1988466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892839DC-A948-4813-8894-344C75B322DE}"/>
                </a:ext>
              </a:extLst>
            </p:cNvPr>
            <p:cNvSpPr/>
            <p:nvPr/>
          </p:nvSpPr>
          <p:spPr>
            <a:xfrm>
              <a:off x="521848" y="1927622"/>
              <a:ext cx="8114097" cy="349827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Rules for Integrals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778272" y="1959333"/>
                <a:ext cx="6462538" cy="79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Addition:	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2" y="1959333"/>
                <a:ext cx="6462538" cy="797654"/>
              </a:xfrm>
              <a:prstGeom prst="rect">
                <a:avLst/>
              </a:prstGeom>
              <a:blipFill>
                <a:blip r:embed="rId4"/>
                <a:stretch>
                  <a:fillRect l="-2925" t="-51908" b="-137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BB17E2-4523-4D1F-9AB0-2A3D255D65CC}"/>
                  </a:ext>
                </a:extLst>
              </p:cNvPr>
              <p:cNvSpPr txBox="1"/>
              <p:nvPr/>
            </p:nvSpPr>
            <p:spPr>
              <a:xfrm>
                <a:off x="778272" y="3020363"/>
                <a:ext cx="4046172" cy="795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Multiplication: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BB17E2-4523-4D1F-9AB0-2A3D255D6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72" y="3020363"/>
                <a:ext cx="4046172" cy="795795"/>
              </a:xfrm>
              <a:prstGeom prst="rect">
                <a:avLst/>
              </a:prstGeom>
              <a:blipFill>
                <a:blip r:embed="rId5"/>
                <a:stretch>
                  <a:fillRect l="-4676" t="-51908" r="-1961" b="-137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44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39C0B34-1DE7-4B06-BD12-213E9E0F5C08}"/>
              </a:ext>
            </a:extLst>
          </p:cNvPr>
          <p:cNvGrpSpPr/>
          <p:nvPr/>
        </p:nvGrpSpPr>
        <p:grpSpPr>
          <a:xfrm>
            <a:off x="448347" y="1062108"/>
            <a:ext cx="8231263" cy="3864966"/>
            <a:chOff x="521848" y="1927622"/>
            <a:chExt cx="8114098" cy="2028406"/>
          </a:xfrm>
        </p:grpSpPr>
        <p:sp>
          <p:nvSpPr>
            <p:cNvPr id="11" name="Rounded Rectangle 28">
              <a:extLst>
                <a:ext uri="{FF2B5EF4-FFF2-40B4-BE49-F238E27FC236}">
                  <a16:creationId xmlns:a16="http://schemas.microsoft.com/office/drawing/2014/main" id="{43AEFAAB-0E39-4076-AD6C-39F190483423}"/>
                </a:ext>
              </a:extLst>
            </p:cNvPr>
            <p:cNvSpPr/>
            <p:nvPr/>
          </p:nvSpPr>
          <p:spPr>
            <a:xfrm>
              <a:off x="521849" y="1967562"/>
              <a:ext cx="8114097" cy="1988466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Same Side Corner Rectangle 29">
              <a:extLst>
                <a:ext uri="{FF2B5EF4-FFF2-40B4-BE49-F238E27FC236}">
                  <a16:creationId xmlns:a16="http://schemas.microsoft.com/office/drawing/2014/main" id="{892839DC-A948-4813-8894-344C75B322DE}"/>
                </a:ext>
              </a:extLst>
            </p:cNvPr>
            <p:cNvSpPr/>
            <p:nvPr/>
          </p:nvSpPr>
          <p:spPr>
            <a:xfrm>
              <a:off x="521848" y="1927622"/>
              <a:ext cx="8114097" cy="349827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Rules for Integrals (Advanced)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484596" y="1959333"/>
                <a:ext cx="8206349" cy="795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Integration by parts:	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6" y="1959333"/>
                <a:ext cx="8206349" cy="795795"/>
              </a:xfrm>
              <a:prstGeom prst="rect">
                <a:avLst/>
              </a:prstGeom>
              <a:blipFill>
                <a:blip r:embed="rId4"/>
                <a:stretch>
                  <a:fillRect l="-2227" t="-51908" r="-74" b="-137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BB17E2-4523-4D1F-9AB0-2A3D255D65CC}"/>
                  </a:ext>
                </a:extLst>
              </p:cNvPr>
              <p:cNvSpPr txBox="1"/>
              <p:nvPr/>
            </p:nvSpPr>
            <p:spPr>
              <a:xfrm>
                <a:off x="484604" y="3020363"/>
                <a:ext cx="4888967" cy="795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Integration by substitution: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BB17E2-4523-4D1F-9AB0-2A3D255D6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4" y="3020363"/>
                <a:ext cx="4888967" cy="795795"/>
              </a:xfrm>
              <a:prstGeom prst="rect">
                <a:avLst/>
              </a:prstGeom>
              <a:blipFill>
                <a:blip r:embed="rId5"/>
                <a:stretch>
                  <a:fillRect l="-3741" t="-51908" r="-1247" b="-137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93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5CC218F-D4B9-4CEF-8A60-F86ECA99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7" y="1478058"/>
            <a:ext cx="5545836" cy="358902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2" y="1159844"/>
            <a:ext cx="4222025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the integral.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A6E59-4CB0-405C-8621-DED703253CC0}"/>
              </a:ext>
            </a:extLst>
          </p:cNvPr>
          <p:cNvSpPr/>
          <p:nvPr/>
        </p:nvSpPr>
        <p:spPr>
          <a:xfrm>
            <a:off x="2549640" y="2374536"/>
            <a:ext cx="5776941" cy="2552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5CC218F-D4B9-4CEF-8A60-F86ECA99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7" y="1478058"/>
            <a:ext cx="5545836" cy="3589020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2" y="1159844"/>
            <a:ext cx="4222025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the integral.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2EEBB-CCAE-422E-AA6F-DA9A39EAC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944356"/>
            <a:ext cx="2667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lvl="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the anti-derivatives (Integral) and its 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Integrals</a:t>
            </a:r>
            <a:endParaRPr lang="en" sz="72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2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73406C-DD5B-41F4-A2D7-2A2CDD2C2B87}"/>
              </a:ext>
            </a:extLst>
          </p:cNvPr>
          <p:cNvGrpSpPr/>
          <p:nvPr/>
        </p:nvGrpSpPr>
        <p:grpSpPr>
          <a:xfrm>
            <a:off x="448348" y="1062108"/>
            <a:ext cx="4003512" cy="1747829"/>
            <a:chOff x="521848" y="1927622"/>
            <a:chExt cx="8114098" cy="2028406"/>
          </a:xfrm>
        </p:grpSpPr>
        <p:sp>
          <p:nvSpPr>
            <p:cNvPr id="8" name="Rounded Rectangle 28">
              <a:extLst>
                <a:ext uri="{FF2B5EF4-FFF2-40B4-BE49-F238E27FC236}">
                  <a16:creationId xmlns:a16="http://schemas.microsoft.com/office/drawing/2014/main" id="{EA8D3ED2-F727-4015-B104-89974719D393}"/>
                </a:ext>
              </a:extLst>
            </p:cNvPr>
            <p:cNvSpPr/>
            <p:nvPr/>
          </p:nvSpPr>
          <p:spPr>
            <a:xfrm>
              <a:off x="521849" y="1967562"/>
              <a:ext cx="8114097" cy="1988466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29">
              <a:extLst>
                <a:ext uri="{FF2B5EF4-FFF2-40B4-BE49-F238E27FC236}">
                  <a16:creationId xmlns:a16="http://schemas.microsoft.com/office/drawing/2014/main" id="{20C0C0BD-DE20-4272-A2A3-1EFBF6EF5D03}"/>
                </a:ext>
              </a:extLst>
            </p:cNvPr>
            <p:cNvSpPr/>
            <p:nvPr/>
          </p:nvSpPr>
          <p:spPr>
            <a:xfrm>
              <a:off x="521848" y="1927622"/>
              <a:ext cx="8114097" cy="349827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78680" y="1519317"/>
            <a:ext cx="3739692" cy="57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>
              <a:spcAft>
                <a:spcPts val="0"/>
              </a:spcAft>
              <a:buClr>
                <a:srgbClr val="434343"/>
              </a:buClr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Indefinite </a:t>
            </a:r>
            <a:r>
              <a:rPr lang="en-US" sz="2400" dirty="0" err="1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i</a:t>
            </a:r>
            <a:r>
              <a:rPr lang="en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ntegrals are the anti-derivati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v</a:t>
            </a:r>
            <a:r>
              <a:rPr lang="en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es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Indefinite Integrals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058886-C756-441E-A15A-2911B131C01D}"/>
                  </a:ext>
                </a:extLst>
              </p:cNvPr>
              <p:cNvSpPr txBox="1"/>
              <p:nvPr/>
            </p:nvSpPr>
            <p:spPr>
              <a:xfrm>
                <a:off x="575180" y="2926988"/>
                <a:ext cx="2934458" cy="1670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058886-C756-441E-A15A-2911B131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0" y="2926988"/>
                <a:ext cx="2934458" cy="1670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6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28340D-949F-413F-9973-E55C73CF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373406C-DD5B-41F4-A2D7-2A2CDD2C2B87}"/>
              </a:ext>
            </a:extLst>
          </p:cNvPr>
          <p:cNvGrpSpPr/>
          <p:nvPr/>
        </p:nvGrpSpPr>
        <p:grpSpPr>
          <a:xfrm>
            <a:off x="448348" y="1062108"/>
            <a:ext cx="4003512" cy="1747829"/>
            <a:chOff x="521848" y="1927622"/>
            <a:chExt cx="8114098" cy="2028406"/>
          </a:xfrm>
        </p:grpSpPr>
        <p:sp>
          <p:nvSpPr>
            <p:cNvPr id="8" name="Rounded Rectangle 28">
              <a:extLst>
                <a:ext uri="{FF2B5EF4-FFF2-40B4-BE49-F238E27FC236}">
                  <a16:creationId xmlns:a16="http://schemas.microsoft.com/office/drawing/2014/main" id="{EA8D3ED2-F727-4015-B104-89974719D393}"/>
                </a:ext>
              </a:extLst>
            </p:cNvPr>
            <p:cNvSpPr/>
            <p:nvPr/>
          </p:nvSpPr>
          <p:spPr>
            <a:xfrm>
              <a:off x="521849" y="1967562"/>
              <a:ext cx="8114097" cy="1988466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29">
              <a:extLst>
                <a:ext uri="{FF2B5EF4-FFF2-40B4-BE49-F238E27FC236}">
                  <a16:creationId xmlns:a16="http://schemas.microsoft.com/office/drawing/2014/main" id="{20C0C0BD-DE20-4272-A2A3-1EFBF6EF5D03}"/>
                </a:ext>
              </a:extLst>
            </p:cNvPr>
            <p:cNvSpPr/>
            <p:nvPr/>
          </p:nvSpPr>
          <p:spPr>
            <a:xfrm>
              <a:off x="521848" y="1927622"/>
              <a:ext cx="8114097" cy="349827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Definition:</a:t>
              </a:r>
            </a:p>
          </p:txBody>
        </p:sp>
      </p:grp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578680" y="1519317"/>
            <a:ext cx="3739692" cy="5726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>
              <a:spcAft>
                <a:spcPts val="0"/>
              </a:spcAft>
              <a:buClr>
                <a:srgbClr val="434343"/>
              </a:buClr>
            </a:pP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Indefinite </a:t>
            </a:r>
            <a:r>
              <a:rPr lang="en-US" sz="2400" dirty="0" err="1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i</a:t>
            </a:r>
            <a:r>
              <a:rPr lang="en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ntegrals are the anti-derivati</a:t>
            </a:r>
            <a:r>
              <a:rPr lang="en-US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v</a:t>
            </a:r>
            <a:r>
              <a:rPr lang="en" sz="24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es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Constant C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058886-C756-441E-A15A-2911B131C01D}"/>
                  </a:ext>
                </a:extLst>
              </p:cNvPr>
              <p:cNvSpPr txBox="1"/>
              <p:nvPr/>
            </p:nvSpPr>
            <p:spPr>
              <a:xfrm>
                <a:off x="575180" y="2926988"/>
                <a:ext cx="2934458" cy="1670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rgbClr val="3A9ED9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058886-C756-441E-A15A-2911B131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0" y="2926988"/>
                <a:ext cx="2934458" cy="16700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BC36C0-6A7B-4C54-AF00-4B7D662EB67D}"/>
              </a:ext>
            </a:extLst>
          </p:cNvPr>
          <p:cNvCxnSpPr>
            <a:cxnSpLocks/>
          </p:cNvCxnSpPr>
          <p:nvPr/>
        </p:nvCxnSpPr>
        <p:spPr>
          <a:xfrm flipV="1">
            <a:off x="6435437" y="1593273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1FB4A-79B7-47E4-BA7D-F6D73937475C}"/>
              </a:ext>
            </a:extLst>
          </p:cNvPr>
          <p:cNvCxnSpPr>
            <a:cxnSpLocks/>
          </p:cNvCxnSpPr>
          <p:nvPr/>
        </p:nvCxnSpPr>
        <p:spPr>
          <a:xfrm flipV="1">
            <a:off x="5546623" y="1585490"/>
            <a:ext cx="1427018" cy="27567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8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17EF7D-5E8B-40C7-8BA6-AF4F0448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74" y="1233066"/>
            <a:ext cx="2171700" cy="1209675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Integrals (Cheat Sheet)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FDF7D-A118-415A-AB73-DC9B81EF6E78}"/>
              </a:ext>
            </a:extLst>
          </p:cNvPr>
          <p:cNvSpPr txBox="1"/>
          <p:nvPr/>
        </p:nvSpPr>
        <p:spPr>
          <a:xfrm>
            <a:off x="529390" y="116264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Polynomials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45DF6-BB06-4A23-8844-CDAC5B24118C}"/>
              </a:ext>
            </a:extLst>
          </p:cNvPr>
          <p:cNvSpPr txBox="1"/>
          <p:nvPr/>
        </p:nvSpPr>
        <p:spPr>
          <a:xfrm>
            <a:off x="529390" y="278095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Exponentials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3B087-6188-4B34-8810-9ABE3170F1F5}"/>
              </a:ext>
            </a:extLst>
          </p:cNvPr>
          <p:cNvSpPr txBox="1"/>
          <p:nvPr/>
        </p:nvSpPr>
        <p:spPr>
          <a:xfrm>
            <a:off x="4040001" y="119108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Radicals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3D239-822F-4DAA-A4AD-1B7320F0DC05}"/>
              </a:ext>
            </a:extLst>
          </p:cNvPr>
          <p:cNvSpPr txBox="1"/>
          <p:nvPr/>
        </p:nvSpPr>
        <p:spPr>
          <a:xfrm>
            <a:off x="4040001" y="277839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Logarithms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5D633-577A-4C91-80F0-6B919B93F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00" y="1463795"/>
            <a:ext cx="26670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54F84-87DD-4871-B848-171067DE0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052" y="1421192"/>
            <a:ext cx="2943225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5670A3-0AE2-4A98-87DE-EC5845F8B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83" y="3188979"/>
            <a:ext cx="2457450" cy="1733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FA601C-5535-448F-B224-EF0FE09F8F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4170" y="3188979"/>
            <a:ext cx="23050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Integrals (Cheat Sheet)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FDF7D-A118-415A-AB73-DC9B81EF6E78}"/>
              </a:ext>
            </a:extLst>
          </p:cNvPr>
          <p:cNvSpPr txBox="1"/>
          <p:nvPr/>
        </p:nvSpPr>
        <p:spPr>
          <a:xfrm>
            <a:off x="529390" y="116264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Trigonometric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1876E-DBD5-4936-BCD0-46FA17AB0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60" y="1612825"/>
            <a:ext cx="3076575" cy="258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D08B5-1EEB-457A-B4D4-D2B100639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691" y="1517575"/>
            <a:ext cx="3838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Integrals (Cheat Sheet)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FDF7D-A118-415A-AB73-DC9B81EF6E78}"/>
              </a:ext>
            </a:extLst>
          </p:cNvPr>
          <p:cNvSpPr txBox="1"/>
          <p:nvPr/>
        </p:nvSpPr>
        <p:spPr>
          <a:xfrm>
            <a:off x="529390" y="1162646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Inverse Trigonometric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B5A95-A1B5-4A4D-B27A-C5EE29A5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90" y="1683668"/>
            <a:ext cx="38766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22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164</Words>
  <Application>Microsoft Macintosh PowerPoint</Application>
  <PresentationFormat>On-screen Show (16:9)</PresentationFormat>
  <Paragraphs>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Arial</vt:lpstr>
      <vt:lpstr>simple-dark-2</vt:lpstr>
      <vt:lpstr>1_simple-dark-2</vt:lpstr>
      <vt:lpstr>Lesson 8: Integrals</vt:lpstr>
      <vt:lpstr>Introduction</vt:lpstr>
      <vt:lpstr>Lecture Overview:</vt:lpstr>
      <vt:lpstr>Integrals</vt:lpstr>
      <vt:lpstr>Indefinite Integrals</vt:lpstr>
      <vt:lpstr>Constant C</vt:lpstr>
      <vt:lpstr>Integrals (Cheat Sheet)</vt:lpstr>
      <vt:lpstr>Integrals (Cheat Sheet)</vt:lpstr>
      <vt:lpstr>Integrals (Cheat Sheet)</vt:lpstr>
      <vt:lpstr>Example: Indefinite Integrals</vt:lpstr>
      <vt:lpstr>Rules for  Integrals</vt:lpstr>
      <vt:lpstr>Rules for Integrals</vt:lpstr>
      <vt:lpstr>Rules for Integrals (Advanced)</vt:lpstr>
      <vt:lpstr>Problem 1:</vt:lpstr>
      <vt:lpstr>Problem 1: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168</cp:revision>
  <dcterms:modified xsi:type="dcterms:W3CDTF">2019-12-24T23:18:15Z</dcterms:modified>
</cp:coreProperties>
</file>