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27"/>
  </p:notesMasterIdLst>
  <p:sldIdLst>
    <p:sldId id="256" r:id="rId3"/>
    <p:sldId id="469" r:id="rId4"/>
    <p:sldId id="470" r:id="rId5"/>
    <p:sldId id="345" r:id="rId6"/>
    <p:sldId id="344" r:id="rId7"/>
    <p:sldId id="347" r:id="rId8"/>
    <p:sldId id="440" r:id="rId9"/>
    <p:sldId id="441" r:id="rId10"/>
    <p:sldId id="348" r:id="rId11"/>
    <p:sldId id="442" r:id="rId12"/>
    <p:sldId id="443" r:id="rId13"/>
    <p:sldId id="349" r:id="rId14"/>
    <p:sldId id="444" r:id="rId15"/>
    <p:sldId id="445" r:id="rId16"/>
    <p:sldId id="350" r:id="rId17"/>
    <p:sldId id="446" r:id="rId18"/>
    <p:sldId id="447" r:id="rId19"/>
    <p:sldId id="448" r:id="rId20"/>
    <p:sldId id="352" r:id="rId21"/>
    <p:sldId id="449" r:id="rId22"/>
    <p:sldId id="450" r:id="rId23"/>
    <p:sldId id="503" r:id="rId24"/>
    <p:sldId id="508" r:id="rId25"/>
    <p:sldId id="276" r:id="rId2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9E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3"/>
  </p:normalViewPr>
  <p:slideViewPr>
    <p:cSldViewPr snapToGrid="0">
      <p:cViewPr varScale="1">
        <p:scale>
          <a:sx n="126" d="100"/>
          <a:sy n="126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677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149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355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569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148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96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210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9399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781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001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316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3098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540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965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5693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4902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767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852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4382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388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68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964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0585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5676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3351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9411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7244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7256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6104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269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4026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4853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135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9220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70.pn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80.png"/><Relationship Id="rId5" Type="http://schemas.openxmlformats.org/officeDocument/2006/relationships/image" Target="../media/image1170.pn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00.pn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00.png"/><Relationship Id="rId5" Type="http://schemas.openxmlformats.org/officeDocument/2006/relationships/image" Target="../media/image1190.pn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10.pn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20.png"/><Relationship Id="rId5" Type="http://schemas.openxmlformats.org/officeDocument/2006/relationships/image" Target="../media/image1210.png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20.png"/><Relationship Id="rId5" Type="http://schemas.openxmlformats.org/officeDocument/2006/relationships/image" Target="../media/image1210.png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20.png"/><Relationship Id="rId5" Type="http://schemas.openxmlformats.org/officeDocument/2006/relationships/image" Target="../media/image1210.png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1250.png"/><Relationship Id="rId4" Type="http://schemas.openxmlformats.org/officeDocument/2006/relationships/image" Target="../media/image12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1250.png"/><Relationship Id="rId4" Type="http://schemas.openxmlformats.org/officeDocument/2006/relationships/image" Target="../media/image12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4.png"/><Relationship Id="rId7" Type="http://schemas.openxmlformats.org/officeDocument/2006/relationships/image" Target="../media/image12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1250.png"/><Relationship Id="rId4" Type="http://schemas.openxmlformats.org/officeDocument/2006/relationships/image" Target="../media/image12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50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60.png"/><Relationship Id="rId5" Type="http://schemas.openxmlformats.org/officeDocument/2006/relationships/image" Target="../media/image1150.pn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9ED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904350" y="1790700"/>
            <a:ext cx="50334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5000" b="1" dirty="0">
                <a:latin typeface="+mj-lt"/>
                <a:ea typeface="Proxima Nova"/>
                <a:cs typeface="Proxima Nova"/>
                <a:sym typeface="Proxima Nova"/>
              </a:rPr>
              <a:t>Lesson 9:</a:t>
            </a:r>
            <a:endParaRPr lang="en" sz="5000" b="1" dirty="0">
              <a:latin typeface="+mj-lt"/>
              <a:ea typeface="Proxima Nova"/>
              <a:cs typeface="Proxima Nova"/>
              <a:sym typeface="Proxima Nova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235F83"/>
                </a:solidFill>
                <a:latin typeface="+mj-lt"/>
                <a:ea typeface="Proxima Nova"/>
                <a:cs typeface="Proxima Nova"/>
                <a:sym typeface="Proxima Nova"/>
              </a:rPr>
              <a:t>Area Under the Curve</a:t>
            </a:r>
            <a:endParaRPr lang="en" sz="3600" b="1" dirty="0">
              <a:solidFill>
                <a:srgbClr val="235F83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5" name="Shape 55" descr="meti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274" y="1521487"/>
            <a:ext cx="1312850" cy="2100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Shape 56"/>
          <p:cNvCxnSpPr/>
          <p:nvPr/>
        </p:nvCxnSpPr>
        <p:spPr>
          <a:xfrm>
            <a:off x="2856050" y="3622000"/>
            <a:ext cx="5175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" name="Shape 57"/>
          <p:cNvCxnSpPr/>
          <p:nvPr/>
        </p:nvCxnSpPr>
        <p:spPr>
          <a:xfrm>
            <a:off x="2856050" y="1521475"/>
            <a:ext cx="5175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Area Under the Curve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4C00F00E-BEF2-4F2C-87D3-524B3F1DD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126" y="1136073"/>
            <a:ext cx="3657600" cy="3657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857DF8-BCE1-48E5-B059-20F9C993E141}"/>
              </a:ext>
            </a:extLst>
          </p:cNvPr>
          <p:cNvSpPr/>
          <p:nvPr/>
        </p:nvSpPr>
        <p:spPr>
          <a:xfrm>
            <a:off x="3775365" y="3165764"/>
            <a:ext cx="942110" cy="1177636"/>
          </a:xfrm>
          <a:prstGeom prst="rect">
            <a:avLst/>
          </a:prstGeom>
          <a:solidFill>
            <a:srgbClr val="3A9ED9">
              <a:alpha val="25098"/>
            </a:srgbClr>
          </a:solidFill>
          <a:ln>
            <a:solidFill>
              <a:srgbClr val="3A9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BBF054-13F2-4433-960D-EA01CEE04D68}"/>
              </a:ext>
            </a:extLst>
          </p:cNvPr>
          <p:cNvSpPr/>
          <p:nvPr/>
        </p:nvSpPr>
        <p:spPr>
          <a:xfrm>
            <a:off x="4717474" y="2951019"/>
            <a:ext cx="1039091" cy="1392382"/>
          </a:xfrm>
          <a:prstGeom prst="rect">
            <a:avLst/>
          </a:prstGeom>
          <a:solidFill>
            <a:srgbClr val="3A9ED9">
              <a:alpha val="25098"/>
            </a:srgbClr>
          </a:solidFill>
          <a:ln>
            <a:solidFill>
              <a:srgbClr val="3A9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0BB555-BEF0-48BD-883E-3B3817832B6D}"/>
                  </a:ext>
                </a:extLst>
              </p:cNvPr>
              <p:cNvSpPr txBox="1"/>
              <p:nvPr/>
            </p:nvSpPr>
            <p:spPr>
              <a:xfrm>
                <a:off x="6396238" y="2460092"/>
                <a:ext cx="263104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0BB555-BEF0-48BD-883E-3B3817832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238" y="2460092"/>
                <a:ext cx="2631040" cy="738664"/>
              </a:xfrm>
              <a:prstGeom prst="rect">
                <a:avLst/>
              </a:prstGeom>
              <a:blipFill>
                <a:blip r:embed="rId5"/>
                <a:stretch>
                  <a:fillRect l="-3241" r="-694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327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Area Under the Curve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4C00F00E-BEF2-4F2C-87D3-524B3F1DD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126" y="1136073"/>
            <a:ext cx="3657600" cy="3657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857DF8-BCE1-48E5-B059-20F9C993E141}"/>
              </a:ext>
            </a:extLst>
          </p:cNvPr>
          <p:cNvSpPr/>
          <p:nvPr/>
        </p:nvSpPr>
        <p:spPr>
          <a:xfrm>
            <a:off x="3775365" y="3165764"/>
            <a:ext cx="942110" cy="1177636"/>
          </a:xfrm>
          <a:prstGeom prst="rect">
            <a:avLst/>
          </a:prstGeom>
          <a:solidFill>
            <a:srgbClr val="3A9ED9">
              <a:alpha val="25098"/>
            </a:srgbClr>
          </a:solidFill>
          <a:ln>
            <a:solidFill>
              <a:srgbClr val="3A9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BBF054-13F2-4433-960D-EA01CEE04D68}"/>
              </a:ext>
            </a:extLst>
          </p:cNvPr>
          <p:cNvSpPr/>
          <p:nvPr/>
        </p:nvSpPr>
        <p:spPr>
          <a:xfrm>
            <a:off x="4717474" y="2951019"/>
            <a:ext cx="1039091" cy="1392382"/>
          </a:xfrm>
          <a:prstGeom prst="rect">
            <a:avLst/>
          </a:prstGeom>
          <a:solidFill>
            <a:srgbClr val="3A9ED9">
              <a:alpha val="25098"/>
            </a:srgbClr>
          </a:solidFill>
          <a:ln>
            <a:solidFill>
              <a:srgbClr val="3A9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0BB555-BEF0-48BD-883E-3B3817832B6D}"/>
                  </a:ext>
                </a:extLst>
              </p:cNvPr>
              <p:cNvSpPr txBox="1"/>
              <p:nvPr/>
            </p:nvSpPr>
            <p:spPr>
              <a:xfrm>
                <a:off x="6396238" y="2460092"/>
                <a:ext cx="263104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0BB555-BEF0-48BD-883E-3B3817832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238" y="2460092"/>
                <a:ext cx="2631040" cy="738664"/>
              </a:xfrm>
              <a:prstGeom prst="rect">
                <a:avLst/>
              </a:prstGeom>
              <a:blipFill>
                <a:blip r:embed="rId5"/>
                <a:stretch>
                  <a:fillRect l="-3241" r="-694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27759FB-8BD2-4F3B-B618-CD6DC7D61ADA}"/>
              </a:ext>
            </a:extLst>
          </p:cNvPr>
          <p:cNvGrpSpPr/>
          <p:nvPr/>
        </p:nvGrpSpPr>
        <p:grpSpPr>
          <a:xfrm>
            <a:off x="3775364" y="4742409"/>
            <a:ext cx="942110" cy="369332"/>
            <a:chOff x="3775364" y="4742409"/>
            <a:chExt cx="19812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06F2C1E-B26F-4AAC-9781-03D7D0510B03}"/>
                    </a:ext>
                  </a:extLst>
                </p:cNvPr>
                <p:cNvSpPr txBox="1"/>
                <p:nvPr/>
              </p:nvSpPr>
              <p:spPr>
                <a:xfrm>
                  <a:off x="4449673" y="4742409"/>
                  <a:ext cx="44050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06F2C1E-B26F-4AAC-9781-03D7D0510B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9673" y="4742409"/>
                  <a:ext cx="440505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2941" r="-102941"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E62E195-3A37-4383-A08C-CCA8FB785601}"/>
                </a:ext>
              </a:extLst>
            </p:cNvPr>
            <p:cNvCxnSpPr/>
            <p:nvPr/>
          </p:nvCxnSpPr>
          <p:spPr>
            <a:xfrm>
              <a:off x="3775364" y="4745178"/>
              <a:ext cx="1981200" cy="0"/>
            </a:xfrm>
            <a:prstGeom prst="straightConnector1">
              <a:avLst/>
            </a:prstGeom>
            <a:ln w="28575">
              <a:solidFill>
                <a:srgbClr val="3A9ED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5617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Area Under the Curve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4C00F00E-BEF2-4F2C-87D3-524B3F1DD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126" y="1136073"/>
            <a:ext cx="3657600" cy="3657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857DF8-BCE1-48E5-B059-20F9C993E141}"/>
              </a:ext>
            </a:extLst>
          </p:cNvPr>
          <p:cNvSpPr/>
          <p:nvPr/>
        </p:nvSpPr>
        <p:spPr>
          <a:xfrm>
            <a:off x="3810000" y="3304308"/>
            <a:ext cx="155448" cy="1025235"/>
          </a:xfrm>
          <a:prstGeom prst="rect">
            <a:avLst/>
          </a:prstGeom>
          <a:solidFill>
            <a:srgbClr val="3A9ED9">
              <a:alpha val="25098"/>
            </a:srgbClr>
          </a:solidFill>
          <a:ln>
            <a:solidFill>
              <a:srgbClr val="3A9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BB198D-1EAD-4F37-92C7-D30CBD0885DF}"/>
              </a:ext>
            </a:extLst>
          </p:cNvPr>
          <p:cNvSpPr/>
          <p:nvPr/>
        </p:nvSpPr>
        <p:spPr>
          <a:xfrm>
            <a:off x="3969327" y="3151908"/>
            <a:ext cx="155448" cy="1177636"/>
          </a:xfrm>
          <a:prstGeom prst="rect">
            <a:avLst/>
          </a:prstGeom>
          <a:solidFill>
            <a:srgbClr val="3A9ED9">
              <a:alpha val="25098"/>
            </a:srgbClr>
          </a:solidFill>
          <a:ln>
            <a:solidFill>
              <a:srgbClr val="3A9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1DA2AB-CC74-4CC7-800C-AFB8AAC48A3C}"/>
              </a:ext>
            </a:extLst>
          </p:cNvPr>
          <p:cNvSpPr/>
          <p:nvPr/>
        </p:nvSpPr>
        <p:spPr>
          <a:xfrm>
            <a:off x="4128659" y="3151908"/>
            <a:ext cx="155448" cy="1177636"/>
          </a:xfrm>
          <a:prstGeom prst="rect">
            <a:avLst/>
          </a:prstGeom>
          <a:solidFill>
            <a:srgbClr val="3A9ED9">
              <a:alpha val="25098"/>
            </a:srgbClr>
          </a:solidFill>
          <a:ln>
            <a:solidFill>
              <a:srgbClr val="3A9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37E08B-4119-40EF-820F-C105BB8AE323}"/>
              </a:ext>
            </a:extLst>
          </p:cNvPr>
          <p:cNvSpPr/>
          <p:nvPr/>
        </p:nvSpPr>
        <p:spPr>
          <a:xfrm>
            <a:off x="4294912" y="3151908"/>
            <a:ext cx="155448" cy="1177636"/>
          </a:xfrm>
          <a:prstGeom prst="rect">
            <a:avLst/>
          </a:prstGeom>
          <a:solidFill>
            <a:srgbClr val="3A9ED9">
              <a:alpha val="25098"/>
            </a:srgbClr>
          </a:solidFill>
          <a:ln>
            <a:solidFill>
              <a:srgbClr val="3A9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FEC440-4F02-40BF-A6E2-94FA8C8F2A78}"/>
              </a:ext>
            </a:extLst>
          </p:cNvPr>
          <p:cNvSpPr/>
          <p:nvPr/>
        </p:nvSpPr>
        <p:spPr>
          <a:xfrm>
            <a:off x="4454239" y="3151908"/>
            <a:ext cx="155448" cy="1177636"/>
          </a:xfrm>
          <a:prstGeom prst="rect">
            <a:avLst/>
          </a:prstGeom>
          <a:solidFill>
            <a:srgbClr val="3A9ED9">
              <a:alpha val="25098"/>
            </a:srgbClr>
          </a:solidFill>
          <a:ln>
            <a:solidFill>
              <a:srgbClr val="3A9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C1203C-FC66-4DDD-B2D0-60FF964E3DBF}"/>
              </a:ext>
            </a:extLst>
          </p:cNvPr>
          <p:cNvSpPr/>
          <p:nvPr/>
        </p:nvSpPr>
        <p:spPr>
          <a:xfrm>
            <a:off x="4634348" y="3221180"/>
            <a:ext cx="141593" cy="1108363"/>
          </a:xfrm>
          <a:prstGeom prst="rect">
            <a:avLst/>
          </a:prstGeom>
          <a:solidFill>
            <a:srgbClr val="3A9ED9">
              <a:alpha val="25098"/>
            </a:srgbClr>
          </a:solidFill>
          <a:ln>
            <a:solidFill>
              <a:srgbClr val="3A9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2161FA-7B72-44B6-9688-4BBC157EC131}"/>
              </a:ext>
            </a:extLst>
          </p:cNvPr>
          <p:cNvSpPr/>
          <p:nvPr/>
        </p:nvSpPr>
        <p:spPr>
          <a:xfrm>
            <a:off x="4800603" y="3221180"/>
            <a:ext cx="134665" cy="1108364"/>
          </a:xfrm>
          <a:prstGeom prst="rect">
            <a:avLst/>
          </a:prstGeom>
          <a:solidFill>
            <a:srgbClr val="3A9ED9">
              <a:alpha val="25098"/>
            </a:srgbClr>
          </a:solidFill>
          <a:ln>
            <a:solidFill>
              <a:srgbClr val="3A9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6D10B-5F6F-4371-AFA2-F34F1ADA6B57}"/>
              </a:ext>
            </a:extLst>
          </p:cNvPr>
          <p:cNvSpPr/>
          <p:nvPr/>
        </p:nvSpPr>
        <p:spPr>
          <a:xfrm>
            <a:off x="4959932" y="3221178"/>
            <a:ext cx="134665" cy="1108365"/>
          </a:xfrm>
          <a:prstGeom prst="rect">
            <a:avLst/>
          </a:prstGeom>
          <a:solidFill>
            <a:srgbClr val="3A9ED9">
              <a:alpha val="25098"/>
            </a:srgbClr>
          </a:solidFill>
          <a:ln>
            <a:solidFill>
              <a:srgbClr val="3A9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223BDD-A8CC-466D-9835-651F8504D93C}"/>
              </a:ext>
            </a:extLst>
          </p:cNvPr>
          <p:cNvSpPr/>
          <p:nvPr/>
        </p:nvSpPr>
        <p:spPr>
          <a:xfrm>
            <a:off x="5112331" y="3151908"/>
            <a:ext cx="155448" cy="1177636"/>
          </a:xfrm>
          <a:prstGeom prst="rect">
            <a:avLst/>
          </a:prstGeom>
          <a:solidFill>
            <a:srgbClr val="3A9ED9">
              <a:alpha val="25098"/>
            </a:srgbClr>
          </a:solidFill>
          <a:ln>
            <a:solidFill>
              <a:srgbClr val="3A9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25E57E-C3C9-4D29-9910-A304206525A8}"/>
              </a:ext>
            </a:extLst>
          </p:cNvPr>
          <p:cNvSpPr/>
          <p:nvPr/>
        </p:nvSpPr>
        <p:spPr>
          <a:xfrm>
            <a:off x="5271658" y="3075709"/>
            <a:ext cx="152400" cy="1253835"/>
          </a:xfrm>
          <a:prstGeom prst="rect">
            <a:avLst/>
          </a:prstGeom>
          <a:solidFill>
            <a:srgbClr val="3A9ED9">
              <a:alpha val="25098"/>
            </a:srgbClr>
          </a:solidFill>
          <a:ln>
            <a:solidFill>
              <a:srgbClr val="3A9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B94620-7909-470D-8DA0-440AB382B7FE}"/>
              </a:ext>
            </a:extLst>
          </p:cNvPr>
          <p:cNvSpPr/>
          <p:nvPr/>
        </p:nvSpPr>
        <p:spPr>
          <a:xfrm>
            <a:off x="5424058" y="2951018"/>
            <a:ext cx="152400" cy="1378526"/>
          </a:xfrm>
          <a:prstGeom prst="rect">
            <a:avLst/>
          </a:prstGeom>
          <a:solidFill>
            <a:srgbClr val="3A9ED9">
              <a:alpha val="25098"/>
            </a:srgbClr>
          </a:solidFill>
          <a:ln>
            <a:solidFill>
              <a:srgbClr val="3A9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5BFF0-E978-4533-A574-E4DED385E127}"/>
              </a:ext>
            </a:extLst>
          </p:cNvPr>
          <p:cNvSpPr/>
          <p:nvPr/>
        </p:nvSpPr>
        <p:spPr>
          <a:xfrm>
            <a:off x="5590312" y="2708563"/>
            <a:ext cx="141593" cy="1627910"/>
          </a:xfrm>
          <a:prstGeom prst="rect">
            <a:avLst/>
          </a:prstGeom>
          <a:solidFill>
            <a:srgbClr val="3A9ED9">
              <a:alpha val="25098"/>
            </a:srgbClr>
          </a:solidFill>
          <a:ln>
            <a:solidFill>
              <a:srgbClr val="3A9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33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Area Under the Curve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4C00F00E-BEF2-4F2C-87D3-524B3F1DD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126" y="1136073"/>
            <a:ext cx="3657600" cy="3657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857DF8-BCE1-48E5-B059-20F9C993E141}"/>
              </a:ext>
            </a:extLst>
          </p:cNvPr>
          <p:cNvSpPr/>
          <p:nvPr/>
        </p:nvSpPr>
        <p:spPr>
          <a:xfrm>
            <a:off x="3810000" y="3304308"/>
            <a:ext cx="155448" cy="1025235"/>
          </a:xfrm>
          <a:prstGeom prst="rect">
            <a:avLst/>
          </a:prstGeom>
          <a:solidFill>
            <a:srgbClr val="3A9ED9">
              <a:alpha val="25098"/>
            </a:srgbClr>
          </a:solidFill>
          <a:ln>
            <a:solidFill>
              <a:srgbClr val="3A9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BB198D-1EAD-4F37-92C7-D30CBD0885DF}"/>
              </a:ext>
            </a:extLst>
          </p:cNvPr>
          <p:cNvSpPr/>
          <p:nvPr/>
        </p:nvSpPr>
        <p:spPr>
          <a:xfrm>
            <a:off x="3969327" y="3151908"/>
            <a:ext cx="155448" cy="1177636"/>
          </a:xfrm>
          <a:prstGeom prst="rect">
            <a:avLst/>
          </a:prstGeom>
          <a:solidFill>
            <a:srgbClr val="3A9ED9">
              <a:alpha val="25098"/>
            </a:srgbClr>
          </a:solidFill>
          <a:ln>
            <a:solidFill>
              <a:srgbClr val="3A9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1DA2AB-CC74-4CC7-800C-AFB8AAC48A3C}"/>
              </a:ext>
            </a:extLst>
          </p:cNvPr>
          <p:cNvSpPr/>
          <p:nvPr/>
        </p:nvSpPr>
        <p:spPr>
          <a:xfrm>
            <a:off x="4128659" y="3151908"/>
            <a:ext cx="155448" cy="1177636"/>
          </a:xfrm>
          <a:prstGeom prst="rect">
            <a:avLst/>
          </a:prstGeom>
          <a:solidFill>
            <a:srgbClr val="3A9ED9">
              <a:alpha val="25098"/>
            </a:srgbClr>
          </a:solidFill>
          <a:ln>
            <a:solidFill>
              <a:srgbClr val="3A9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37E08B-4119-40EF-820F-C105BB8AE323}"/>
              </a:ext>
            </a:extLst>
          </p:cNvPr>
          <p:cNvSpPr/>
          <p:nvPr/>
        </p:nvSpPr>
        <p:spPr>
          <a:xfrm>
            <a:off x="4294912" y="3151908"/>
            <a:ext cx="155448" cy="1177636"/>
          </a:xfrm>
          <a:prstGeom prst="rect">
            <a:avLst/>
          </a:prstGeom>
          <a:solidFill>
            <a:srgbClr val="3A9ED9">
              <a:alpha val="25098"/>
            </a:srgbClr>
          </a:solidFill>
          <a:ln>
            <a:solidFill>
              <a:srgbClr val="3A9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FEC440-4F02-40BF-A6E2-94FA8C8F2A78}"/>
              </a:ext>
            </a:extLst>
          </p:cNvPr>
          <p:cNvSpPr/>
          <p:nvPr/>
        </p:nvSpPr>
        <p:spPr>
          <a:xfrm>
            <a:off x="4454239" y="3151908"/>
            <a:ext cx="155448" cy="1177636"/>
          </a:xfrm>
          <a:prstGeom prst="rect">
            <a:avLst/>
          </a:prstGeom>
          <a:solidFill>
            <a:srgbClr val="3A9ED9">
              <a:alpha val="25098"/>
            </a:srgbClr>
          </a:solidFill>
          <a:ln>
            <a:solidFill>
              <a:srgbClr val="3A9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C1203C-FC66-4DDD-B2D0-60FF964E3DBF}"/>
              </a:ext>
            </a:extLst>
          </p:cNvPr>
          <p:cNvSpPr/>
          <p:nvPr/>
        </p:nvSpPr>
        <p:spPr>
          <a:xfrm>
            <a:off x="4634348" y="3221180"/>
            <a:ext cx="141593" cy="1108363"/>
          </a:xfrm>
          <a:prstGeom prst="rect">
            <a:avLst/>
          </a:prstGeom>
          <a:solidFill>
            <a:srgbClr val="3A9ED9">
              <a:alpha val="25098"/>
            </a:srgbClr>
          </a:solidFill>
          <a:ln>
            <a:solidFill>
              <a:srgbClr val="3A9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2161FA-7B72-44B6-9688-4BBC157EC131}"/>
              </a:ext>
            </a:extLst>
          </p:cNvPr>
          <p:cNvSpPr/>
          <p:nvPr/>
        </p:nvSpPr>
        <p:spPr>
          <a:xfrm>
            <a:off x="4800603" y="3221180"/>
            <a:ext cx="134665" cy="1108364"/>
          </a:xfrm>
          <a:prstGeom prst="rect">
            <a:avLst/>
          </a:prstGeom>
          <a:solidFill>
            <a:srgbClr val="3A9ED9">
              <a:alpha val="25098"/>
            </a:srgbClr>
          </a:solidFill>
          <a:ln>
            <a:solidFill>
              <a:srgbClr val="3A9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6D10B-5F6F-4371-AFA2-F34F1ADA6B57}"/>
              </a:ext>
            </a:extLst>
          </p:cNvPr>
          <p:cNvSpPr/>
          <p:nvPr/>
        </p:nvSpPr>
        <p:spPr>
          <a:xfrm>
            <a:off x="4959932" y="3221178"/>
            <a:ext cx="134665" cy="1108365"/>
          </a:xfrm>
          <a:prstGeom prst="rect">
            <a:avLst/>
          </a:prstGeom>
          <a:solidFill>
            <a:srgbClr val="3A9ED9">
              <a:alpha val="25098"/>
            </a:srgbClr>
          </a:solidFill>
          <a:ln>
            <a:solidFill>
              <a:srgbClr val="3A9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223BDD-A8CC-466D-9835-651F8504D93C}"/>
              </a:ext>
            </a:extLst>
          </p:cNvPr>
          <p:cNvSpPr/>
          <p:nvPr/>
        </p:nvSpPr>
        <p:spPr>
          <a:xfrm>
            <a:off x="5112331" y="3151908"/>
            <a:ext cx="155448" cy="1177636"/>
          </a:xfrm>
          <a:prstGeom prst="rect">
            <a:avLst/>
          </a:prstGeom>
          <a:solidFill>
            <a:srgbClr val="3A9ED9">
              <a:alpha val="25098"/>
            </a:srgbClr>
          </a:solidFill>
          <a:ln>
            <a:solidFill>
              <a:srgbClr val="3A9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25E57E-C3C9-4D29-9910-A304206525A8}"/>
              </a:ext>
            </a:extLst>
          </p:cNvPr>
          <p:cNvSpPr/>
          <p:nvPr/>
        </p:nvSpPr>
        <p:spPr>
          <a:xfrm>
            <a:off x="5271658" y="3075709"/>
            <a:ext cx="152400" cy="1253835"/>
          </a:xfrm>
          <a:prstGeom prst="rect">
            <a:avLst/>
          </a:prstGeom>
          <a:solidFill>
            <a:srgbClr val="3A9ED9">
              <a:alpha val="25098"/>
            </a:srgbClr>
          </a:solidFill>
          <a:ln>
            <a:solidFill>
              <a:srgbClr val="3A9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B94620-7909-470D-8DA0-440AB382B7FE}"/>
              </a:ext>
            </a:extLst>
          </p:cNvPr>
          <p:cNvSpPr/>
          <p:nvPr/>
        </p:nvSpPr>
        <p:spPr>
          <a:xfrm>
            <a:off x="5424058" y="2951018"/>
            <a:ext cx="152400" cy="1378526"/>
          </a:xfrm>
          <a:prstGeom prst="rect">
            <a:avLst/>
          </a:prstGeom>
          <a:solidFill>
            <a:srgbClr val="3A9ED9">
              <a:alpha val="25098"/>
            </a:srgbClr>
          </a:solidFill>
          <a:ln>
            <a:solidFill>
              <a:srgbClr val="3A9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5BFF0-E978-4533-A574-E4DED385E127}"/>
              </a:ext>
            </a:extLst>
          </p:cNvPr>
          <p:cNvSpPr/>
          <p:nvPr/>
        </p:nvSpPr>
        <p:spPr>
          <a:xfrm>
            <a:off x="5590312" y="2708563"/>
            <a:ext cx="141593" cy="1627910"/>
          </a:xfrm>
          <a:prstGeom prst="rect">
            <a:avLst/>
          </a:prstGeom>
          <a:solidFill>
            <a:srgbClr val="3A9ED9">
              <a:alpha val="25098"/>
            </a:srgbClr>
          </a:solidFill>
          <a:ln>
            <a:solidFill>
              <a:srgbClr val="3A9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444D752-D93E-4B8F-A3A2-D4B2FD04C24F}"/>
                  </a:ext>
                </a:extLst>
              </p:cNvPr>
              <p:cNvSpPr txBox="1"/>
              <p:nvPr/>
            </p:nvSpPr>
            <p:spPr>
              <a:xfrm>
                <a:off x="6744116" y="2428054"/>
                <a:ext cx="2192460" cy="1045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444D752-D93E-4B8F-A3A2-D4B2FD04C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116" y="2428054"/>
                <a:ext cx="2192460" cy="10459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816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Area Under the Curve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4C00F00E-BEF2-4F2C-87D3-524B3F1DD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126" y="1136073"/>
            <a:ext cx="3657600" cy="3657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857DF8-BCE1-48E5-B059-20F9C993E141}"/>
              </a:ext>
            </a:extLst>
          </p:cNvPr>
          <p:cNvSpPr/>
          <p:nvPr/>
        </p:nvSpPr>
        <p:spPr>
          <a:xfrm>
            <a:off x="3810000" y="3304308"/>
            <a:ext cx="155448" cy="1025235"/>
          </a:xfrm>
          <a:prstGeom prst="rect">
            <a:avLst/>
          </a:prstGeom>
          <a:solidFill>
            <a:srgbClr val="3A9ED9">
              <a:alpha val="25098"/>
            </a:srgbClr>
          </a:solidFill>
          <a:ln>
            <a:solidFill>
              <a:srgbClr val="3A9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BB198D-1EAD-4F37-92C7-D30CBD0885DF}"/>
              </a:ext>
            </a:extLst>
          </p:cNvPr>
          <p:cNvSpPr/>
          <p:nvPr/>
        </p:nvSpPr>
        <p:spPr>
          <a:xfrm>
            <a:off x="3969327" y="3151908"/>
            <a:ext cx="155448" cy="1177636"/>
          </a:xfrm>
          <a:prstGeom prst="rect">
            <a:avLst/>
          </a:prstGeom>
          <a:solidFill>
            <a:srgbClr val="3A9ED9">
              <a:alpha val="25098"/>
            </a:srgbClr>
          </a:solidFill>
          <a:ln>
            <a:solidFill>
              <a:srgbClr val="3A9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1DA2AB-CC74-4CC7-800C-AFB8AAC48A3C}"/>
              </a:ext>
            </a:extLst>
          </p:cNvPr>
          <p:cNvSpPr/>
          <p:nvPr/>
        </p:nvSpPr>
        <p:spPr>
          <a:xfrm>
            <a:off x="4128659" y="3151908"/>
            <a:ext cx="155448" cy="1177636"/>
          </a:xfrm>
          <a:prstGeom prst="rect">
            <a:avLst/>
          </a:prstGeom>
          <a:solidFill>
            <a:srgbClr val="3A9ED9">
              <a:alpha val="25098"/>
            </a:srgbClr>
          </a:solidFill>
          <a:ln>
            <a:solidFill>
              <a:srgbClr val="3A9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37E08B-4119-40EF-820F-C105BB8AE323}"/>
              </a:ext>
            </a:extLst>
          </p:cNvPr>
          <p:cNvSpPr/>
          <p:nvPr/>
        </p:nvSpPr>
        <p:spPr>
          <a:xfrm>
            <a:off x="4294912" y="3151908"/>
            <a:ext cx="155448" cy="1177636"/>
          </a:xfrm>
          <a:prstGeom prst="rect">
            <a:avLst/>
          </a:prstGeom>
          <a:solidFill>
            <a:srgbClr val="3A9ED9">
              <a:alpha val="25098"/>
            </a:srgbClr>
          </a:solidFill>
          <a:ln>
            <a:solidFill>
              <a:srgbClr val="3A9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FEC440-4F02-40BF-A6E2-94FA8C8F2A78}"/>
              </a:ext>
            </a:extLst>
          </p:cNvPr>
          <p:cNvSpPr/>
          <p:nvPr/>
        </p:nvSpPr>
        <p:spPr>
          <a:xfrm>
            <a:off x="4454239" y="3151908"/>
            <a:ext cx="155448" cy="1177636"/>
          </a:xfrm>
          <a:prstGeom prst="rect">
            <a:avLst/>
          </a:prstGeom>
          <a:solidFill>
            <a:srgbClr val="3A9ED9">
              <a:alpha val="25098"/>
            </a:srgbClr>
          </a:solidFill>
          <a:ln>
            <a:solidFill>
              <a:srgbClr val="3A9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C1203C-FC66-4DDD-B2D0-60FF964E3DBF}"/>
              </a:ext>
            </a:extLst>
          </p:cNvPr>
          <p:cNvSpPr/>
          <p:nvPr/>
        </p:nvSpPr>
        <p:spPr>
          <a:xfrm>
            <a:off x="4634348" y="3221180"/>
            <a:ext cx="141593" cy="1108363"/>
          </a:xfrm>
          <a:prstGeom prst="rect">
            <a:avLst/>
          </a:prstGeom>
          <a:solidFill>
            <a:srgbClr val="3A9ED9">
              <a:alpha val="25098"/>
            </a:srgbClr>
          </a:solidFill>
          <a:ln>
            <a:solidFill>
              <a:srgbClr val="3A9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2161FA-7B72-44B6-9688-4BBC157EC131}"/>
              </a:ext>
            </a:extLst>
          </p:cNvPr>
          <p:cNvSpPr/>
          <p:nvPr/>
        </p:nvSpPr>
        <p:spPr>
          <a:xfrm>
            <a:off x="4800603" y="3221180"/>
            <a:ext cx="134665" cy="1108364"/>
          </a:xfrm>
          <a:prstGeom prst="rect">
            <a:avLst/>
          </a:prstGeom>
          <a:solidFill>
            <a:srgbClr val="3A9ED9">
              <a:alpha val="25098"/>
            </a:srgbClr>
          </a:solidFill>
          <a:ln>
            <a:solidFill>
              <a:srgbClr val="3A9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6D10B-5F6F-4371-AFA2-F34F1ADA6B57}"/>
              </a:ext>
            </a:extLst>
          </p:cNvPr>
          <p:cNvSpPr/>
          <p:nvPr/>
        </p:nvSpPr>
        <p:spPr>
          <a:xfrm>
            <a:off x="4959932" y="3221178"/>
            <a:ext cx="134665" cy="1108365"/>
          </a:xfrm>
          <a:prstGeom prst="rect">
            <a:avLst/>
          </a:prstGeom>
          <a:solidFill>
            <a:srgbClr val="3A9ED9">
              <a:alpha val="25098"/>
            </a:srgbClr>
          </a:solidFill>
          <a:ln>
            <a:solidFill>
              <a:srgbClr val="3A9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223BDD-A8CC-466D-9835-651F8504D93C}"/>
              </a:ext>
            </a:extLst>
          </p:cNvPr>
          <p:cNvSpPr/>
          <p:nvPr/>
        </p:nvSpPr>
        <p:spPr>
          <a:xfrm>
            <a:off x="5112331" y="3151908"/>
            <a:ext cx="155448" cy="1177636"/>
          </a:xfrm>
          <a:prstGeom prst="rect">
            <a:avLst/>
          </a:prstGeom>
          <a:solidFill>
            <a:srgbClr val="3A9ED9">
              <a:alpha val="25098"/>
            </a:srgbClr>
          </a:solidFill>
          <a:ln>
            <a:solidFill>
              <a:srgbClr val="3A9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25E57E-C3C9-4D29-9910-A304206525A8}"/>
              </a:ext>
            </a:extLst>
          </p:cNvPr>
          <p:cNvSpPr/>
          <p:nvPr/>
        </p:nvSpPr>
        <p:spPr>
          <a:xfrm>
            <a:off x="5271658" y="3075709"/>
            <a:ext cx="152400" cy="1253835"/>
          </a:xfrm>
          <a:prstGeom prst="rect">
            <a:avLst/>
          </a:prstGeom>
          <a:solidFill>
            <a:srgbClr val="3A9ED9">
              <a:alpha val="25098"/>
            </a:srgbClr>
          </a:solidFill>
          <a:ln>
            <a:solidFill>
              <a:srgbClr val="3A9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B94620-7909-470D-8DA0-440AB382B7FE}"/>
              </a:ext>
            </a:extLst>
          </p:cNvPr>
          <p:cNvSpPr/>
          <p:nvPr/>
        </p:nvSpPr>
        <p:spPr>
          <a:xfrm>
            <a:off x="5424058" y="2951018"/>
            <a:ext cx="152400" cy="1378526"/>
          </a:xfrm>
          <a:prstGeom prst="rect">
            <a:avLst/>
          </a:prstGeom>
          <a:solidFill>
            <a:srgbClr val="3A9ED9">
              <a:alpha val="25098"/>
            </a:srgbClr>
          </a:solidFill>
          <a:ln>
            <a:solidFill>
              <a:srgbClr val="3A9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5BFF0-E978-4533-A574-E4DED385E127}"/>
              </a:ext>
            </a:extLst>
          </p:cNvPr>
          <p:cNvSpPr/>
          <p:nvPr/>
        </p:nvSpPr>
        <p:spPr>
          <a:xfrm>
            <a:off x="5590312" y="2708563"/>
            <a:ext cx="141593" cy="1627910"/>
          </a:xfrm>
          <a:prstGeom prst="rect">
            <a:avLst/>
          </a:prstGeom>
          <a:solidFill>
            <a:srgbClr val="3A9ED9">
              <a:alpha val="25098"/>
            </a:srgbClr>
          </a:solidFill>
          <a:ln>
            <a:solidFill>
              <a:srgbClr val="3A9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56AB61-93B6-4EED-A012-75CEDDF88037}"/>
              </a:ext>
            </a:extLst>
          </p:cNvPr>
          <p:cNvGrpSpPr/>
          <p:nvPr/>
        </p:nvGrpSpPr>
        <p:grpSpPr>
          <a:xfrm>
            <a:off x="3860241" y="4742409"/>
            <a:ext cx="316903" cy="369332"/>
            <a:chOff x="4449673" y="4742409"/>
            <a:chExt cx="2517628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735AE2D-6424-41A0-ADC9-BC91D1E714DE}"/>
                    </a:ext>
                  </a:extLst>
                </p:cNvPr>
                <p:cNvSpPr txBox="1"/>
                <p:nvPr/>
              </p:nvSpPr>
              <p:spPr>
                <a:xfrm>
                  <a:off x="4449673" y="4742409"/>
                  <a:ext cx="44050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735AE2D-6424-41A0-ADC9-BC91D1E71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9673" y="4742409"/>
                  <a:ext cx="44050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88889" r="-677778"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F487AC0-6BB2-47E8-898F-2EE343A08834}"/>
                </a:ext>
              </a:extLst>
            </p:cNvPr>
            <p:cNvCxnSpPr/>
            <p:nvPr/>
          </p:nvCxnSpPr>
          <p:spPr>
            <a:xfrm>
              <a:off x="4986100" y="4745178"/>
              <a:ext cx="1981201" cy="0"/>
            </a:xfrm>
            <a:prstGeom prst="straightConnector1">
              <a:avLst/>
            </a:prstGeom>
            <a:ln w="28575">
              <a:solidFill>
                <a:srgbClr val="3A9ED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444D752-D93E-4B8F-A3A2-D4B2FD04C24F}"/>
                  </a:ext>
                </a:extLst>
              </p:cNvPr>
              <p:cNvSpPr txBox="1"/>
              <p:nvPr/>
            </p:nvSpPr>
            <p:spPr>
              <a:xfrm>
                <a:off x="6744116" y="2428054"/>
                <a:ext cx="2192460" cy="1045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444D752-D93E-4B8F-A3A2-D4B2FD04C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116" y="2428054"/>
                <a:ext cx="2192460" cy="10459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240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Area Under the Curve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4C00F00E-BEF2-4F2C-87D3-524B3F1DD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444D752-D93E-4B8F-A3A2-D4B2FD04C24F}"/>
                  </a:ext>
                </a:extLst>
              </p:cNvPr>
              <p:cNvSpPr txBox="1"/>
              <p:nvPr/>
            </p:nvSpPr>
            <p:spPr>
              <a:xfrm>
                <a:off x="1091268" y="2100087"/>
                <a:ext cx="2971711" cy="871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444D752-D93E-4B8F-A3A2-D4B2FD04C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268" y="2100087"/>
                <a:ext cx="2971711" cy="8717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802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Area Under the Curve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4C00F00E-BEF2-4F2C-87D3-524B3F1DD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444D752-D93E-4B8F-A3A2-D4B2FD04C24F}"/>
                  </a:ext>
                </a:extLst>
              </p:cNvPr>
              <p:cNvSpPr txBox="1"/>
              <p:nvPr/>
            </p:nvSpPr>
            <p:spPr>
              <a:xfrm>
                <a:off x="1091268" y="2100087"/>
                <a:ext cx="2971711" cy="871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444D752-D93E-4B8F-A3A2-D4B2FD04C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268" y="2100087"/>
                <a:ext cx="2971711" cy="8717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75C7C8-2C95-4308-9B9F-4BAE1027E084}"/>
                  </a:ext>
                </a:extLst>
              </p:cNvPr>
              <p:cNvSpPr txBox="1"/>
              <p:nvPr/>
            </p:nvSpPr>
            <p:spPr>
              <a:xfrm>
                <a:off x="1492320" y="3172326"/>
                <a:ext cx="1529329" cy="698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75C7C8-2C95-4308-9B9F-4BAE1027E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320" y="3172326"/>
                <a:ext cx="1529329" cy="6981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894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Area Under the Curve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4C00F00E-BEF2-4F2C-87D3-524B3F1DD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444D752-D93E-4B8F-A3A2-D4B2FD04C24F}"/>
                  </a:ext>
                </a:extLst>
              </p:cNvPr>
              <p:cNvSpPr txBox="1"/>
              <p:nvPr/>
            </p:nvSpPr>
            <p:spPr>
              <a:xfrm>
                <a:off x="1091268" y="2100087"/>
                <a:ext cx="2971711" cy="871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444D752-D93E-4B8F-A3A2-D4B2FD04C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268" y="2100087"/>
                <a:ext cx="2971711" cy="8717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75C7C8-2C95-4308-9B9F-4BAE1027E084}"/>
                  </a:ext>
                </a:extLst>
              </p:cNvPr>
              <p:cNvSpPr txBox="1"/>
              <p:nvPr/>
            </p:nvSpPr>
            <p:spPr>
              <a:xfrm>
                <a:off x="1492320" y="3172326"/>
                <a:ext cx="1529329" cy="698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75C7C8-2C95-4308-9B9F-4BAE1027E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320" y="3172326"/>
                <a:ext cx="1529329" cy="6981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F99A3AF-F314-465A-B302-2C0B9549956A}"/>
              </a:ext>
            </a:extLst>
          </p:cNvPr>
          <p:cNvSpPr txBox="1"/>
          <p:nvPr/>
        </p:nvSpPr>
        <p:spPr>
          <a:xfrm>
            <a:off x="5919537" y="4436304"/>
            <a:ext cx="2329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		    b</a:t>
            </a:r>
          </a:p>
        </p:txBody>
      </p:sp>
    </p:spTree>
    <p:extLst>
      <p:ext uri="{BB962C8B-B14F-4D97-AF65-F5344CB8AC3E}">
        <p14:creationId xmlns:p14="http://schemas.microsoft.com/office/powerpoint/2010/main" val="483295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Area Under the Curve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4C00F00E-BEF2-4F2C-87D3-524B3F1DD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444D752-D93E-4B8F-A3A2-D4B2FD04C24F}"/>
                  </a:ext>
                </a:extLst>
              </p:cNvPr>
              <p:cNvSpPr txBox="1"/>
              <p:nvPr/>
            </p:nvSpPr>
            <p:spPr>
              <a:xfrm>
                <a:off x="1091268" y="2100087"/>
                <a:ext cx="2971711" cy="871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444D752-D93E-4B8F-A3A2-D4B2FD04C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268" y="2100087"/>
                <a:ext cx="2971711" cy="8717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75C7C8-2C95-4308-9B9F-4BAE1027E084}"/>
                  </a:ext>
                </a:extLst>
              </p:cNvPr>
              <p:cNvSpPr txBox="1"/>
              <p:nvPr/>
            </p:nvSpPr>
            <p:spPr>
              <a:xfrm>
                <a:off x="1492320" y="3172326"/>
                <a:ext cx="1529329" cy="698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75C7C8-2C95-4308-9B9F-4BAE1027E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320" y="3172326"/>
                <a:ext cx="1529329" cy="6981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F99A3AF-F314-465A-B302-2C0B9549956A}"/>
              </a:ext>
            </a:extLst>
          </p:cNvPr>
          <p:cNvSpPr txBox="1"/>
          <p:nvPr/>
        </p:nvSpPr>
        <p:spPr>
          <a:xfrm>
            <a:off x="5919537" y="4436304"/>
            <a:ext cx="2329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		   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DB0B3B-2DE9-4615-BEBB-0E70F0AAD38F}"/>
                  </a:ext>
                </a:extLst>
              </p:cNvPr>
              <p:cNvSpPr txBox="1"/>
              <p:nvPr/>
            </p:nvSpPr>
            <p:spPr>
              <a:xfrm>
                <a:off x="1556488" y="3966411"/>
                <a:ext cx="14225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DB0B3B-2DE9-4615-BEBB-0E70F0AAD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88" y="3966411"/>
                <a:ext cx="1422569" cy="307777"/>
              </a:xfrm>
              <a:prstGeom prst="rect">
                <a:avLst/>
              </a:prstGeom>
              <a:blipFill>
                <a:blip r:embed="rId7"/>
                <a:stretch>
                  <a:fillRect l="-3419" r="-5556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42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Area Under the Curve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75C7C8-2C95-4308-9B9F-4BAE1027E084}"/>
                  </a:ext>
                </a:extLst>
              </p:cNvPr>
              <p:cNvSpPr txBox="1"/>
              <p:nvPr/>
            </p:nvSpPr>
            <p:spPr>
              <a:xfrm>
                <a:off x="1492320" y="1327488"/>
                <a:ext cx="1529329" cy="698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75C7C8-2C95-4308-9B9F-4BAE1027E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320" y="1327488"/>
                <a:ext cx="1529329" cy="6981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DB0B3B-2DE9-4615-BEBB-0E70F0AAD38F}"/>
                  </a:ext>
                </a:extLst>
              </p:cNvPr>
              <p:cNvSpPr txBox="1"/>
              <p:nvPr/>
            </p:nvSpPr>
            <p:spPr>
              <a:xfrm>
                <a:off x="1556488" y="2121573"/>
                <a:ext cx="14225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DB0B3B-2DE9-4615-BEBB-0E70F0AAD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88" y="2121573"/>
                <a:ext cx="1422569" cy="307777"/>
              </a:xfrm>
              <a:prstGeom prst="rect">
                <a:avLst/>
              </a:prstGeom>
              <a:blipFill>
                <a:blip r:embed="rId5"/>
                <a:stretch>
                  <a:fillRect l="-3419" r="-5556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B55CE4E0-5E35-4496-A715-3137BC4E23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0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F8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 descr="METIS-BLACK.png"/>
          <p:cNvPicPr preferRelativeResize="0"/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2539559" y="0"/>
            <a:ext cx="4064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1831725"/>
            <a:ext cx="8520600" cy="12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6000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Introduction</a:t>
            </a:r>
            <a:endParaRPr lang="en" sz="6000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4" name="Shape 64"/>
          <p:cNvCxnSpPr/>
          <p:nvPr/>
        </p:nvCxnSpPr>
        <p:spPr>
          <a:xfrm>
            <a:off x="1213950" y="34672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" name="Shape 65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6" name="Shape 66" descr="metis-tex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0962" y="4072650"/>
            <a:ext cx="802075" cy="16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301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Area Under the Curve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75C7C8-2C95-4308-9B9F-4BAE1027E084}"/>
                  </a:ext>
                </a:extLst>
              </p:cNvPr>
              <p:cNvSpPr txBox="1"/>
              <p:nvPr/>
            </p:nvSpPr>
            <p:spPr>
              <a:xfrm>
                <a:off x="1492320" y="1327488"/>
                <a:ext cx="1529329" cy="698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75C7C8-2C95-4308-9B9F-4BAE1027E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320" y="1327488"/>
                <a:ext cx="1529329" cy="6981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DB0B3B-2DE9-4615-BEBB-0E70F0AAD38F}"/>
                  </a:ext>
                </a:extLst>
              </p:cNvPr>
              <p:cNvSpPr txBox="1"/>
              <p:nvPr/>
            </p:nvSpPr>
            <p:spPr>
              <a:xfrm>
                <a:off x="1556488" y="2121573"/>
                <a:ext cx="14225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DB0B3B-2DE9-4615-BEBB-0E70F0AAD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88" y="2121573"/>
                <a:ext cx="1422569" cy="307777"/>
              </a:xfrm>
              <a:prstGeom prst="rect">
                <a:avLst/>
              </a:prstGeom>
              <a:blipFill>
                <a:blip r:embed="rId5"/>
                <a:stretch>
                  <a:fillRect l="-3419" r="-5556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B55CE4E0-5E35-4496-A715-3137BC4E23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C1A4CD-0B40-4679-9292-B42E22E96014}"/>
                  </a:ext>
                </a:extLst>
              </p:cNvPr>
              <p:cNvSpPr txBox="1"/>
              <p:nvPr/>
            </p:nvSpPr>
            <p:spPr>
              <a:xfrm>
                <a:off x="926071" y="2714151"/>
                <a:ext cx="2671693" cy="5824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=25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C1A4CD-0B40-4679-9292-B42E22E96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71" y="2714151"/>
                <a:ext cx="2671693" cy="5824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435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Area Under the Curve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75C7C8-2C95-4308-9B9F-4BAE1027E084}"/>
                  </a:ext>
                </a:extLst>
              </p:cNvPr>
              <p:cNvSpPr txBox="1"/>
              <p:nvPr/>
            </p:nvSpPr>
            <p:spPr>
              <a:xfrm>
                <a:off x="1492320" y="1327488"/>
                <a:ext cx="1529329" cy="698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75C7C8-2C95-4308-9B9F-4BAE1027E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320" y="1327488"/>
                <a:ext cx="1529329" cy="6981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DB0B3B-2DE9-4615-BEBB-0E70F0AAD38F}"/>
                  </a:ext>
                </a:extLst>
              </p:cNvPr>
              <p:cNvSpPr txBox="1"/>
              <p:nvPr/>
            </p:nvSpPr>
            <p:spPr>
              <a:xfrm>
                <a:off x="1556488" y="2121573"/>
                <a:ext cx="14225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DB0B3B-2DE9-4615-BEBB-0E70F0AAD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88" y="2121573"/>
                <a:ext cx="1422569" cy="307777"/>
              </a:xfrm>
              <a:prstGeom prst="rect">
                <a:avLst/>
              </a:prstGeom>
              <a:blipFill>
                <a:blip r:embed="rId5"/>
                <a:stretch>
                  <a:fillRect l="-3419" r="-5556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B55CE4E0-5E35-4496-A715-3137BC4E23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1143000"/>
            <a:ext cx="3657600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419F61-E862-4C05-9D0C-851FDF60CF0B}"/>
                  </a:ext>
                </a:extLst>
              </p:cNvPr>
              <p:cNvSpPr txBox="1"/>
              <p:nvPr/>
            </p:nvSpPr>
            <p:spPr>
              <a:xfrm>
                <a:off x="920338" y="3387921"/>
                <a:ext cx="3349250" cy="696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𝑥𝑑𝑥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=25</m:t>
                          </m:r>
                        </m:e>
                      </m:nary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419F61-E862-4C05-9D0C-851FDF60C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338" y="3387921"/>
                <a:ext cx="3349250" cy="6964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C1A4CD-0B40-4679-9292-B42E22E96014}"/>
                  </a:ext>
                </a:extLst>
              </p:cNvPr>
              <p:cNvSpPr txBox="1"/>
              <p:nvPr/>
            </p:nvSpPr>
            <p:spPr>
              <a:xfrm>
                <a:off x="926071" y="2714151"/>
                <a:ext cx="2671693" cy="5824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=25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C1A4CD-0B40-4679-9292-B42E22E96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71" y="2714151"/>
                <a:ext cx="2671693" cy="5824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434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BC3A45C4-CFDB-46E3-8CF0-A3EC686B0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236" y="1364042"/>
            <a:ext cx="5125212" cy="3392424"/>
          </a:xfrm>
          <a:prstGeom prst="rect">
            <a:avLst/>
          </a:prstGeom>
        </p:spPr>
      </p:pic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Problem 1: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ound Same Side Corner Rectangle 16">
            <a:extLst>
              <a:ext uri="{FF2B5EF4-FFF2-40B4-BE49-F238E27FC236}">
                <a16:creationId xmlns:a16="http://schemas.microsoft.com/office/drawing/2014/main" id="{FF60ED2A-2E8B-4A41-8C71-CF3608A2390F}"/>
              </a:ext>
            </a:extLst>
          </p:cNvPr>
          <p:cNvSpPr/>
          <p:nvPr/>
        </p:nvSpPr>
        <p:spPr>
          <a:xfrm>
            <a:off x="496812" y="1159844"/>
            <a:ext cx="4222025" cy="408397"/>
          </a:xfrm>
          <a:prstGeom prst="round2Same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Problem 1: Calculate the AUC.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56472F-4C17-4A69-B200-436EA50F1FBB}"/>
              </a:ext>
            </a:extLst>
          </p:cNvPr>
          <p:cNvSpPr/>
          <p:nvPr/>
        </p:nvSpPr>
        <p:spPr>
          <a:xfrm>
            <a:off x="3153188" y="2074185"/>
            <a:ext cx="5359586" cy="26313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14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BC3A45C4-CFDB-46E3-8CF0-A3EC686B0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236" y="1364042"/>
            <a:ext cx="5125212" cy="3392424"/>
          </a:xfrm>
          <a:prstGeom prst="rect">
            <a:avLst/>
          </a:prstGeom>
        </p:spPr>
      </p:pic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Problem 1: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ound Same Side Corner Rectangle 16">
            <a:extLst>
              <a:ext uri="{FF2B5EF4-FFF2-40B4-BE49-F238E27FC236}">
                <a16:creationId xmlns:a16="http://schemas.microsoft.com/office/drawing/2014/main" id="{FF60ED2A-2E8B-4A41-8C71-CF3608A2390F}"/>
              </a:ext>
            </a:extLst>
          </p:cNvPr>
          <p:cNvSpPr/>
          <p:nvPr/>
        </p:nvSpPr>
        <p:spPr>
          <a:xfrm>
            <a:off x="496812" y="1159844"/>
            <a:ext cx="4222025" cy="408397"/>
          </a:xfrm>
          <a:prstGeom prst="round2Same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Problem 1: Calculate the AUC.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4FB97A-2FAC-4E04-B8D3-886C9A5F5131}"/>
                  </a:ext>
                </a:extLst>
              </p:cNvPr>
              <p:cNvSpPr txBox="1"/>
              <p:nvPr/>
            </p:nvSpPr>
            <p:spPr>
              <a:xfrm>
                <a:off x="658013" y="1914839"/>
                <a:ext cx="1529329" cy="698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4FB97A-2FAC-4E04-B8D3-886C9A5F5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13" y="1914839"/>
                <a:ext cx="1529329" cy="6981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5CEA22-8B18-4A5B-9662-49B5DBAEABE3}"/>
                  </a:ext>
                </a:extLst>
              </p:cNvPr>
              <p:cNvSpPr txBox="1"/>
              <p:nvPr/>
            </p:nvSpPr>
            <p:spPr>
              <a:xfrm>
                <a:off x="722181" y="2708924"/>
                <a:ext cx="14225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5CEA22-8B18-4A5B-9662-49B5DBAEA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81" y="2708924"/>
                <a:ext cx="1422569" cy="307777"/>
              </a:xfrm>
              <a:prstGeom prst="rect">
                <a:avLst/>
              </a:prstGeom>
              <a:blipFill>
                <a:blip r:embed="rId6"/>
                <a:stretch>
                  <a:fillRect l="-3419" r="-5556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A727A06F-658D-45B4-BFA3-6886899F3E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932" y="3450256"/>
            <a:ext cx="2667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32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9ED9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Shape 274" descr="METIS-BLACK.png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2539559" y="0"/>
            <a:ext cx="4064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311700" y="1984125"/>
            <a:ext cx="8520600" cy="12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 b="1" dirty="0">
                <a:latin typeface="+mj-lt"/>
                <a:ea typeface="Proxima Nova"/>
                <a:cs typeface="Proxima Nova"/>
                <a:sym typeface="Proxima Nova"/>
              </a:rPr>
              <a:t>QUESTIONS?</a:t>
            </a:r>
          </a:p>
        </p:txBody>
      </p:sp>
      <p:cxnSp>
        <p:nvCxnSpPr>
          <p:cNvPr id="276" name="Shape 276"/>
          <p:cNvCxnSpPr/>
          <p:nvPr/>
        </p:nvCxnSpPr>
        <p:spPr>
          <a:xfrm>
            <a:off x="1213950" y="36196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7" name="Shape 277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Lecture Overview: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84"/>
          <p:cNvSpPr txBox="1">
            <a:spLocks noGrp="1"/>
          </p:cNvSpPr>
          <p:nvPr>
            <p:ph type="body" idx="1"/>
          </p:nvPr>
        </p:nvSpPr>
        <p:spPr>
          <a:xfrm>
            <a:off x="318598" y="1109676"/>
            <a:ext cx="8520600" cy="3589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r>
              <a:rPr lang="en-US" sz="20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Goals of the lecture:</a:t>
            </a:r>
          </a:p>
          <a:p>
            <a:pPr marL="533400" lvl="0" indent="-457200">
              <a:spcAft>
                <a:spcPts val="0"/>
              </a:spcAft>
              <a:buClr>
                <a:srgbClr val="434343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ea typeface="Proxima Nova"/>
                <a:cs typeface="Proxima Nova"/>
                <a:sym typeface="Proxima Nova"/>
              </a:rPr>
              <a:t>Determine how to calculate the area under the curve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23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F8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 descr="METIS-BLACK.png"/>
          <p:cNvPicPr preferRelativeResize="0"/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2539559" y="0"/>
            <a:ext cx="4064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1831725"/>
            <a:ext cx="8520600" cy="12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6000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Area Under the Curve</a:t>
            </a:r>
            <a:endParaRPr lang="en" sz="6000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4" name="Shape 64"/>
          <p:cNvCxnSpPr/>
          <p:nvPr/>
        </p:nvCxnSpPr>
        <p:spPr>
          <a:xfrm>
            <a:off x="1213950" y="34672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" name="Shape 65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6" name="Shape 66" descr="metis-tex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0962" y="4072650"/>
            <a:ext cx="802075" cy="161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906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Area Under the Curve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4C00F00E-BEF2-4F2C-87D3-524B3F1DD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126" y="1136073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3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Area Under the Curve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4C00F00E-BEF2-4F2C-87D3-524B3F1DD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126" y="1136073"/>
            <a:ext cx="3657600" cy="3657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857DF8-BCE1-48E5-B059-20F9C993E141}"/>
              </a:ext>
            </a:extLst>
          </p:cNvPr>
          <p:cNvSpPr/>
          <p:nvPr/>
        </p:nvSpPr>
        <p:spPr>
          <a:xfrm>
            <a:off x="3775364" y="3193473"/>
            <a:ext cx="1981200" cy="1149927"/>
          </a:xfrm>
          <a:prstGeom prst="rect">
            <a:avLst/>
          </a:prstGeom>
          <a:solidFill>
            <a:srgbClr val="3A9ED9">
              <a:alpha val="25098"/>
            </a:srgbClr>
          </a:solidFill>
          <a:ln>
            <a:solidFill>
              <a:srgbClr val="3A9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5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Area Under the Curve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4C00F00E-BEF2-4F2C-87D3-524B3F1DD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126" y="1136073"/>
            <a:ext cx="3657600" cy="3657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857DF8-BCE1-48E5-B059-20F9C993E141}"/>
              </a:ext>
            </a:extLst>
          </p:cNvPr>
          <p:cNvSpPr/>
          <p:nvPr/>
        </p:nvSpPr>
        <p:spPr>
          <a:xfrm>
            <a:off x="3775364" y="3193473"/>
            <a:ext cx="1981200" cy="1149927"/>
          </a:xfrm>
          <a:prstGeom prst="rect">
            <a:avLst/>
          </a:prstGeom>
          <a:solidFill>
            <a:srgbClr val="3A9ED9">
              <a:alpha val="25098"/>
            </a:srgbClr>
          </a:solidFill>
          <a:ln>
            <a:solidFill>
              <a:srgbClr val="3A9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41DE00-FA61-4426-9E31-11F610988B6B}"/>
                  </a:ext>
                </a:extLst>
              </p:cNvPr>
              <p:cNvSpPr txBox="1"/>
              <p:nvPr/>
            </p:nvSpPr>
            <p:spPr>
              <a:xfrm>
                <a:off x="6576345" y="2480873"/>
                <a:ext cx="16475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41DE00-FA61-4426-9E31-11F610988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345" y="2480873"/>
                <a:ext cx="1647502" cy="369332"/>
              </a:xfrm>
              <a:prstGeom prst="rect">
                <a:avLst/>
              </a:prstGeom>
              <a:blipFill>
                <a:blip r:embed="rId5"/>
                <a:stretch>
                  <a:fillRect l="-3704" r="-1111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826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Area Under the Curve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4C00F00E-BEF2-4F2C-87D3-524B3F1DD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126" y="1136073"/>
            <a:ext cx="3657600" cy="3657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857DF8-BCE1-48E5-B059-20F9C993E141}"/>
              </a:ext>
            </a:extLst>
          </p:cNvPr>
          <p:cNvSpPr/>
          <p:nvPr/>
        </p:nvSpPr>
        <p:spPr>
          <a:xfrm>
            <a:off x="3775364" y="3193473"/>
            <a:ext cx="1981200" cy="1149927"/>
          </a:xfrm>
          <a:prstGeom prst="rect">
            <a:avLst/>
          </a:prstGeom>
          <a:solidFill>
            <a:srgbClr val="3A9ED9">
              <a:alpha val="25098"/>
            </a:srgbClr>
          </a:solidFill>
          <a:ln>
            <a:solidFill>
              <a:srgbClr val="3A9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41DE00-FA61-4426-9E31-11F610988B6B}"/>
                  </a:ext>
                </a:extLst>
              </p:cNvPr>
              <p:cNvSpPr txBox="1"/>
              <p:nvPr/>
            </p:nvSpPr>
            <p:spPr>
              <a:xfrm>
                <a:off x="6576345" y="2480873"/>
                <a:ext cx="16475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41DE00-FA61-4426-9E31-11F610988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345" y="2480873"/>
                <a:ext cx="1647502" cy="369332"/>
              </a:xfrm>
              <a:prstGeom prst="rect">
                <a:avLst/>
              </a:prstGeom>
              <a:blipFill>
                <a:blip r:embed="rId5"/>
                <a:stretch>
                  <a:fillRect l="-3704" r="-1111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ABED8636-80B2-4A5D-BB3B-1ADB96EF5900}"/>
              </a:ext>
            </a:extLst>
          </p:cNvPr>
          <p:cNvGrpSpPr/>
          <p:nvPr/>
        </p:nvGrpSpPr>
        <p:grpSpPr>
          <a:xfrm>
            <a:off x="3775364" y="4742409"/>
            <a:ext cx="1981200" cy="369332"/>
            <a:chOff x="3775364" y="4742409"/>
            <a:chExt cx="19812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E73D1FA-2F5C-412E-B840-2EC8BBC81414}"/>
                    </a:ext>
                  </a:extLst>
                </p:cNvPr>
                <p:cNvSpPr txBox="1"/>
                <p:nvPr/>
              </p:nvSpPr>
              <p:spPr>
                <a:xfrm>
                  <a:off x="4449673" y="4742409"/>
                  <a:ext cx="44050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E73D1FA-2F5C-412E-B840-2EC8BBC814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9673" y="4742409"/>
                  <a:ext cx="440505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5278" r="-5556"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1A882FEF-DACA-4ABE-B3AA-F9AE20FD00AC}"/>
                </a:ext>
              </a:extLst>
            </p:cNvPr>
            <p:cNvCxnSpPr/>
            <p:nvPr/>
          </p:nvCxnSpPr>
          <p:spPr>
            <a:xfrm>
              <a:off x="3775364" y="4745178"/>
              <a:ext cx="1981200" cy="0"/>
            </a:xfrm>
            <a:prstGeom prst="straightConnector1">
              <a:avLst/>
            </a:prstGeom>
            <a:ln w="28575">
              <a:solidFill>
                <a:srgbClr val="3A9ED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9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Area Under the Curve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4C00F00E-BEF2-4F2C-87D3-524B3F1DD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126" y="1136073"/>
            <a:ext cx="3657600" cy="3657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857DF8-BCE1-48E5-B059-20F9C993E141}"/>
              </a:ext>
            </a:extLst>
          </p:cNvPr>
          <p:cNvSpPr/>
          <p:nvPr/>
        </p:nvSpPr>
        <p:spPr>
          <a:xfrm>
            <a:off x="3775365" y="3165764"/>
            <a:ext cx="942110" cy="1177636"/>
          </a:xfrm>
          <a:prstGeom prst="rect">
            <a:avLst/>
          </a:prstGeom>
          <a:solidFill>
            <a:srgbClr val="3A9ED9">
              <a:alpha val="25098"/>
            </a:srgbClr>
          </a:solidFill>
          <a:ln>
            <a:solidFill>
              <a:srgbClr val="3A9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BBF054-13F2-4433-960D-EA01CEE04D68}"/>
              </a:ext>
            </a:extLst>
          </p:cNvPr>
          <p:cNvSpPr/>
          <p:nvPr/>
        </p:nvSpPr>
        <p:spPr>
          <a:xfrm>
            <a:off x="4717474" y="2951019"/>
            <a:ext cx="1039091" cy="1392382"/>
          </a:xfrm>
          <a:prstGeom prst="rect">
            <a:avLst/>
          </a:prstGeom>
          <a:solidFill>
            <a:srgbClr val="3A9ED9">
              <a:alpha val="25098"/>
            </a:srgbClr>
          </a:solidFill>
          <a:ln>
            <a:solidFill>
              <a:srgbClr val="3A9E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266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5767</TotalTime>
  <Words>258</Words>
  <Application>Microsoft Macintosh PowerPoint</Application>
  <PresentationFormat>On-screen Show (16:9)</PresentationFormat>
  <Paragraphs>63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Cambria Math</vt:lpstr>
      <vt:lpstr>Arial</vt:lpstr>
      <vt:lpstr>simple-dark-2</vt:lpstr>
      <vt:lpstr>1_simple-dark-2</vt:lpstr>
      <vt:lpstr>Lesson 9: Area Under the Curve</vt:lpstr>
      <vt:lpstr>Introduction</vt:lpstr>
      <vt:lpstr>Lecture Overview:</vt:lpstr>
      <vt:lpstr>Area Under the Curve</vt:lpstr>
      <vt:lpstr>Area Under the Curve</vt:lpstr>
      <vt:lpstr>Area Under the Curve</vt:lpstr>
      <vt:lpstr>Area Under the Curve</vt:lpstr>
      <vt:lpstr>Area Under the Curve</vt:lpstr>
      <vt:lpstr>Area Under the Curve</vt:lpstr>
      <vt:lpstr>Area Under the Curve</vt:lpstr>
      <vt:lpstr>Area Under the Curve</vt:lpstr>
      <vt:lpstr>Area Under the Curve</vt:lpstr>
      <vt:lpstr>Area Under the Curve</vt:lpstr>
      <vt:lpstr>Area Under the Curve</vt:lpstr>
      <vt:lpstr>Area Under the Curve</vt:lpstr>
      <vt:lpstr>Area Under the Curve</vt:lpstr>
      <vt:lpstr>Area Under the Curve</vt:lpstr>
      <vt:lpstr>Area Under the Curve</vt:lpstr>
      <vt:lpstr>Area Under the Curve</vt:lpstr>
      <vt:lpstr>Area Under the Curve</vt:lpstr>
      <vt:lpstr>Area Under the Curve</vt:lpstr>
      <vt:lpstr>Problem 1:</vt:lpstr>
      <vt:lpstr>Problem 1: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 TITLE</dc:title>
  <cp:lastModifiedBy>Microsoft Office User</cp:lastModifiedBy>
  <cp:revision>167</cp:revision>
  <dcterms:modified xsi:type="dcterms:W3CDTF">2019-12-25T00:02:04Z</dcterms:modified>
</cp:coreProperties>
</file>