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1" r:id="rId5"/>
    <p:sldId id="284" r:id="rId6"/>
    <p:sldId id="293" r:id="rId7"/>
    <p:sldId id="294" r:id="rId8"/>
    <p:sldId id="295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1A4C0-46D5-0FA6-3AD7-2AB8133C6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EF2C2C-AAD0-F100-42DB-F3AADC2C4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8792A-B922-5AD3-7AAD-DB4C7A95C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89E04-4FA6-4253-7332-A5752548C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972B-2712-7B0E-0A28-E908CCBE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5C2BC-45E8-D0FB-6900-43C3C72DC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15466-6B75-1241-9E30-4CD48E91D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9DA1C-C739-2A30-FA72-E3423D1CB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8D8F-9BC4-987C-FDD2-931B73A5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4C21F9-501D-B820-B6CD-9C76725B4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DA7FC-BEE1-9EAC-1FF5-987243695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91373-7A57-BE0C-AC69-6609C68BD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4008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3624"/>
            <a:ext cx="9759696" cy="2286000"/>
          </a:xfrm>
        </p:spPr>
        <p:txBody>
          <a:bodyPr/>
          <a:lstStyle/>
          <a:p>
            <a:r>
              <a:rPr lang="en-US" dirty="0" err="1"/>
              <a:t>IIoT</a:t>
            </a:r>
            <a:r>
              <a:rPr lang="en-US" dirty="0"/>
              <a:t> Time Series Forecasting with </a:t>
            </a:r>
            <a:r>
              <a:rPr lang="en-US" dirty="0" err="1"/>
              <a:t>Nixtla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D8E3A-A3F8-AB09-CF6F-D65488A646EA}"/>
              </a:ext>
            </a:extLst>
          </p:cNvPr>
          <p:cNvSpPr txBox="1">
            <a:spLocks/>
          </p:cNvSpPr>
          <p:nvPr/>
        </p:nvSpPr>
        <p:spPr>
          <a:xfrm>
            <a:off x="6403848" y="4334256"/>
            <a:ext cx="4837176" cy="76809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D6BAE0-C3E5-2652-92E3-3FD09D9DD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" y="5657671"/>
            <a:ext cx="57076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A06 Presentation – ITAI3377 By Jabarr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IIoT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(e.g., temperature, pressure).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Goal: Predict readings to prevent failures.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136" y="1024128"/>
            <a:ext cx="4837176" cy="612648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6C382-8EF4-EF9A-9026-1164C36E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117"/>
          <a:stretch/>
        </p:blipFill>
        <p:spPr>
          <a:xfrm>
            <a:off x="246888" y="850392"/>
            <a:ext cx="6099048" cy="4591367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11C8F86-13CA-548C-E98E-6A12F747B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2432" y="4927383"/>
            <a:ext cx="61874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missing values (5% of data).***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time series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Segmented by hourly intervals.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02171-A9D0-43BD-BF59-29F4526E7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C081-CCB5-F122-4643-41C311D6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250949"/>
            <a:ext cx="9503664" cy="612648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Model Selection &amp; Training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971A79-7A33-71A6-ABDB-6045353CB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212" y="5486339"/>
            <a:ext cx="52430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Nixtla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TimeGPT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Why: Fast, handles noisy IoT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 80% train, 20%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4634E-2B52-37EC-BE28-B54FE79C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863597"/>
            <a:ext cx="9430512" cy="487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E931E-0C83-70B5-9E51-119C8F7F8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2626-31AE-184F-1A84-FCC98DF9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250949"/>
            <a:ext cx="10076688" cy="612648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Features, Evaluation &amp; Generative Models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DC74E3-7A1A-8F0D-3291-3E1FE09D6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6384" y="4920461"/>
            <a:ext cx="9848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Time lags (past 3 hours), trends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 MAE = 0.15, RMSE = 0.22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Synthetic Data: Generated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Nixtla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improved robustness by 10%</a:t>
            </a:r>
          </a:p>
        </p:txBody>
      </p:sp>
      <p:pic>
        <p:nvPicPr>
          <p:cNvPr id="4099" name="Picture 3" descr="Image generated by Grok">
            <a:extLst>
              <a:ext uri="{FF2B5EF4-FFF2-40B4-BE49-F238E27FC236}">
                <a16:creationId xmlns:a16="http://schemas.microsoft.com/office/drawing/2014/main" id="{63E76E39-48C6-BBEF-77C1-EDBC489F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2" y="1035431"/>
            <a:ext cx="9753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8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42050-319C-C76A-9566-2091388A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0D7-DB6F-7ACE-7DA9-F1D8C9C9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4" y="145257"/>
            <a:ext cx="10369296" cy="612648"/>
          </a:xfrm>
          <a:noFill/>
        </p:spPr>
        <p:txBody>
          <a:bodyPr anchor="b">
            <a:noAutofit/>
          </a:bodyPr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simulating 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IIoT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sensor network using multiple protocols (MQTT, CoAP, OPC UA)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B9406-8DA9-A69C-3C72-4C13E1E8FC91}"/>
              </a:ext>
            </a:extLst>
          </p:cNvPr>
          <p:cNvSpPr txBox="1"/>
          <p:nvPr/>
        </p:nvSpPr>
        <p:spPr>
          <a:xfrm>
            <a:off x="1524" y="6435722"/>
            <a:ext cx="60944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Link:</a:t>
            </a:r>
            <a:r>
              <a:rPr lang="en-US" sz="1200" b="0" i="0" u="none" strike="noStrike" baseline="0" dirty="0" err="1">
                <a:solidFill>
                  <a:srgbClr val="467885"/>
                </a:solidFill>
                <a:latin typeface="Aptos" panose="020B0004020202020204" pitchFamily="34" charset="0"/>
              </a:rPr>
              <a:t>https</a:t>
            </a:r>
            <a:r>
              <a:rPr lang="en-US" sz="1200" b="0" i="0" u="none" strike="noStrike" baseline="0" dirty="0">
                <a:solidFill>
                  <a:srgbClr val="467885"/>
                </a:solidFill>
                <a:latin typeface="Aptos" panose="020B0004020202020204" pitchFamily="34" charset="0"/>
              </a:rPr>
              <a:t>://github.com/jasyjabs/Jabarr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7AB5B-5E8D-622E-4C52-CF3CBE43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757905"/>
            <a:ext cx="10668000" cy="57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856" y="283464"/>
            <a:ext cx="9144000" cy="585216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Key Insights &amp; Recommendations</a:t>
            </a:r>
            <a:endParaRPr lang="en-US" sz="36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AAFB2F-735F-6B39-3298-9AA164A7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124" y="1461642"/>
            <a:ext cx="107172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Insights: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Nixtla</a:t>
            </a:r>
            <a:r>
              <a:rPr lang="en-US" dirty="0">
                <a:solidFill>
                  <a:schemeClr val="bg1"/>
                </a:solidFill>
              </a:rPr>
              <a:t> excels with sparse data;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synthetic data helps small sets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Recommendation: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Nixtla</a:t>
            </a:r>
            <a:r>
              <a:rPr lang="en-US" dirty="0">
                <a:solidFill>
                  <a:schemeClr val="bg1"/>
                </a:solidFill>
              </a:rPr>
              <a:t> for real-time </a:t>
            </a:r>
            <a:r>
              <a:rPr lang="en-US" dirty="0" err="1">
                <a:solidFill>
                  <a:schemeClr val="bg1"/>
                </a:solidFill>
              </a:rPr>
              <a:t>IIoT</a:t>
            </a:r>
            <a:r>
              <a:rPr lang="en-US" dirty="0">
                <a:solidFill>
                  <a:schemeClr val="bg1"/>
                </a:solidFill>
              </a:rPr>
              <a:t> forecasting</a:t>
            </a:r>
            <a:endParaRPr lang="en-US" altLang="en-US" cap="non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4742C-8242-B73C-D54D-5D671EEC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4916925"/>
            <a:ext cx="8041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Thank you </a:t>
            </a:r>
            <a:endParaRPr lang="en-US" altLang="en-US" cap="non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{F5A4EBB2-FEAC-47B1-A1D7-3983F4F6D1D3}tf55661986_win32</Template>
  <TotalTime>25</TotalTime>
  <Words>185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Wingdings</vt:lpstr>
      <vt:lpstr>Custom</vt:lpstr>
      <vt:lpstr>IIoT Time Series Forecasting with Nixtla</vt:lpstr>
      <vt:lpstr>Data Preparation</vt:lpstr>
      <vt:lpstr>Model Selection &amp; Training</vt:lpstr>
      <vt:lpstr>Features, Evaluation &amp; Generative Models</vt:lpstr>
      <vt:lpstr>  simulating an IIoT sensor network using multiple protocols (MQTT, CoAP, OPC UA) </vt:lpstr>
      <vt:lpstr>Key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fisayo.jasseyjabarr-W213957909</dc:creator>
  <cp:lastModifiedBy>fisayo.jasseyjabarr-W213957909</cp:lastModifiedBy>
  <cp:revision>1</cp:revision>
  <dcterms:created xsi:type="dcterms:W3CDTF">2025-03-25T19:07:21Z</dcterms:created>
  <dcterms:modified xsi:type="dcterms:W3CDTF">2025-03-25T19:32:33Z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