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0" r:id="rId5"/>
    <p:sldId id="261" r:id="rId6"/>
    <p:sldId id="277" r:id="rId7"/>
    <p:sldId id="293" r:id="rId8"/>
    <p:sldId id="295" r:id="rId9"/>
    <p:sldId id="294" r:id="rId10"/>
    <p:sldId id="296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4" autoAdjust="0"/>
    <p:restoredTop sz="94879" autoAdjust="0"/>
  </p:normalViewPr>
  <p:slideViewPr>
    <p:cSldViewPr snapToGrid="0">
      <p:cViewPr varScale="1">
        <p:scale>
          <a:sx n="103" d="100"/>
          <a:sy n="103" d="100"/>
        </p:scale>
        <p:origin x="666" y="156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17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9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31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33665-40C3-7896-9846-E7FD9F6E0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E69922-BC8C-D01F-6E47-83229B1680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1F69CB-7560-EAEF-4DEE-D3116F7EE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3D2D3-9805-3C03-55BD-90F054BE68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1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D9B95-8E95-F1AF-D071-5BFA5277B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66F544-41D8-B994-182A-5CFBD3EE5B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49A256-32A5-BF8F-0D7B-05DF12B814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20BA2-6A5C-C8F0-B68B-316604975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3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A886C-2400-C14A-5C1B-CA4034565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A25CB9-9E65-CA9C-4F9A-3E354C7CD3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3E8E7E-172A-4894-0D61-E07015D56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45E9B-9E64-56C2-FB8E-9539077EFA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57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562C5-FD06-867D-DDF3-BE042313E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7E4E2C-CB9D-77AC-98AE-F3F009D2F5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14964B-B776-F368-8F1E-2794229EFE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23693-613D-C666-1798-52FBC2F04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60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3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blog.bluemediaconsulting.com/case-study-are-extroverts-good-leaders-or-they-need-become-extroverts-to-be-leader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www.finsmes.com/2018/08/adswerve-acquires-seattle-based-analytics-pro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electronics-lab.com/nanopi-r3s-is-a-low-cost-sbc-with-rockchip-rk3566-soc-and-dual-gbe-port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94D43AA7-0244-2FEB-86AC-B5DECE0232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itle 5">
            <a:extLst>
              <a:ext uri="{FF2B5EF4-FFF2-40B4-BE49-F238E27FC236}">
                <a16:creationId xmlns:a16="http://schemas.microsoft.com/office/drawing/2014/main" id="{14635AB6-9EE6-D4C2-541F-963C0DE26365}"/>
              </a:ext>
            </a:extLst>
          </p:cNvPr>
          <p:cNvSpPr txBox="1">
            <a:spLocks/>
          </p:cNvSpPr>
          <p:nvPr/>
        </p:nvSpPr>
        <p:spPr>
          <a:xfrm>
            <a:off x="1228344" y="2286000"/>
            <a:ext cx="10207752" cy="2286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ITAI 3377: PORTFOLIO HIGHLIGHTS:</a:t>
            </a:r>
            <a:br>
              <a:rPr lang="en-US" sz="4000" b="1" dirty="0"/>
            </a:br>
            <a:br>
              <a:rPr lang="en-US" b="1" dirty="0"/>
            </a:br>
            <a:r>
              <a:rPr lang="en-US" sz="4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AI Integration in Edge/IoT Systems: A Learning Journey</a:t>
            </a:r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r>
              <a:rPr lang="en-US" sz="1600" b="1" dirty="0"/>
              <a:t>The Convergence of AI and Industrial IoT</a:t>
            </a:r>
            <a:endParaRPr lang="en-US" sz="1600" dirty="0"/>
          </a:p>
          <a:p>
            <a:r>
              <a:rPr lang="en-US" sz="1600" i="1" dirty="0"/>
              <a:t>From Theory to Implementation: Key Projects and Technical Discoveries</a:t>
            </a:r>
            <a:endParaRPr lang="en-US" sz="1600" dirty="0"/>
          </a:p>
          <a:p>
            <a:br>
              <a:rPr lang="en-US" sz="4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850B8089-4050-AE19-0C84-DFD863B6B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7184" y="6108192"/>
            <a:ext cx="4882896" cy="585216"/>
          </a:xfrm>
        </p:spPr>
        <p:txBody>
          <a:bodyPr/>
          <a:lstStyle/>
          <a:p>
            <a:pPr>
              <a:buNone/>
            </a:pPr>
            <a:r>
              <a:rPr lang="en-US" sz="4000" b="1" dirty="0"/>
              <a:t>Spring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6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416" y="-301752"/>
            <a:ext cx="7205471" cy="1710354"/>
          </a:xfrm>
          <a:noFill/>
        </p:spPr>
        <p:txBody>
          <a:bodyPr anchor="ctr"/>
          <a:lstStyle/>
          <a:p>
            <a:r>
              <a:rPr lang="en-US" dirty="0"/>
              <a:t>FOUNDATIONS &amp; CORE CONCEPTS</a:t>
            </a:r>
          </a:p>
        </p:txBody>
      </p:sp>
      <p:pic>
        <p:nvPicPr>
          <p:cNvPr id="20" name="Picture Placeholder 7">
            <a:extLst>
              <a:ext uri="{FF2B5EF4-FFF2-40B4-BE49-F238E27FC236}">
                <a16:creationId xmlns:a16="http://schemas.microsoft.com/office/drawing/2014/main" id="{59669B42-CC26-1A2A-1FE7-526E425D019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" r="4400"/>
          <a:stretch/>
        </p:blipFill>
        <p:spPr>
          <a:xfrm>
            <a:off x="0" y="0"/>
            <a:ext cx="4287838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79" y="1078992"/>
            <a:ext cx="7312286" cy="4544568"/>
          </a:xfrm>
          <a:noFill/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From Theory to Practice: Early Implementation Challenges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Privacy-Preserving Edge Computing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Implemented TensorFlow Lite models on Raspberry Pi devices that process pedestrian data locally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Discovered 73% reduction in bandwidth usage while maintaining 94% detection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Lesson Learned</a:t>
            </a:r>
            <a:r>
              <a:rPr lang="en-US" dirty="0"/>
              <a:t>: Local processing at the edge significantly reduces privacy risks compared to cloud-based alternatives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Network Architecture Optimization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Configured MQTT broker with QoS 1 delivery guarantee that reduced message loss from 12% to &lt;0.5%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Key Challenge Overcome</a:t>
            </a:r>
            <a:r>
              <a:rPr lang="en-US" dirty="0"/>
              <a:t>: Unreliable wireless connectivity in industrial environments required implementing store-and-forward mechanisms at the edge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02" y="-790956"/>
            <a:ext cx="6942361" cy="1613916"/>
          </a:xfrm>
          <a:noFill/>
        </p:spPr>
        <p:txBody>
          <a:bodyPr anchor="b"/>
          <a:lstStyle/>
          <a:p>
            <a:r>
              <a:rPr lang="en-US" sz="3600" b="1" dirty="0"/>
              <a:t>ADVANCED AI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99103" y="914400"/>
            <a:ext cx="7207537" cy="5120640"/>
          </a:xfrm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Real-World Implementation Results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Predictive Maintenance System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Deployed LSTM neural network that predicted equipment failures 14 hours before occurrence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Reduced unplanned downtime by 38% in manufacturing test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Critical Insight</a:t>
            </a:r>
            <a:r>
              <a:rPr lang="en-US" dirty="0"/>
              <a:t>: Imbalanced training data led to false positives; solved by implementing SMOTE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Automated Energy Management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Implemented reinforcement learning agent (PPO algorithm) that dynamically adjusted HVAC settings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Achieved 22% energy reduction while maintaining occupant comfort (based on feedback surveys)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Technical Challenge</a:t>
            </a:r>
            <a:r>
              <a:rPr lang="en-US" dirty="0"/>
              <a:t>: Model drift required implementing automated retraining pipeline triggered by 5% performance degradation</a:t>
            </a:r>
          </a:p>
        </p:txBody>
      </p:sp>
      <p:pic>
        <p:nvPicPr>
          <p:cNvPr id="15" name="Picture Placeholder 5" descr="A person looking at blueprints on a brick wall">
            <a:extLst>
              <a:ext uri="{FF2B5EF4-FFF2-40B4-BE49-F238E27FC236}">
                <a16:creationId xmlns:a16="http://schemas.microsoft.com/office/drawing/2014/main" id="{BBD84AA8-495D-1210-1B06-DA73C5BCF3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7157" r="27157"/>
          <a:stretch/>
        </p:blipFill>
        <p:spPr>
          <a:xfrm>
            <a:off x="7500938" y="-22225"/>
            <a:ext cx="4714875" cy="688022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E0B734-BA45-7157-3E64-FD662BD509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6418264" y="963937"/>
            <a:ext cx="6880226" cy="490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9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19A3C-0EDA-3986-B730-C5DD6E223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095-9A4B-FB55-160F-5B4078E2A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838" y="-475914"/>
            <a:ext cx="7763954" cy="1710354"/>
          </a:xfrm>
          <a:noFill/>
        </p:spPr>
        <p:txBody>
          <a:bodyPr anchor="ctr"/>
          <a:lstStyle/>
          <a:p>
            <a:r>
              <a:rPr lang="en-US" dirty="0"/>
              <a:t>SYSTEM INTEGRATION &amp; DEPLOYMENT</a:t>
            </a:r>
          </a:p>
        </p:txBody>
      </p:sp>
      <p:pic>
        <p:nvPicPr>
          <p:cNvPr id="20" name="Picture Placeholder 7" descr="Close up of len's focus gears">
            <a:extLst>
              <a:ext uri="{FF2B5EF4-FFF2-40B4-BE49-F238E27FC236}">
                <a16:creationId xmlns:a16="http://schemas.microsoft.com/office/drawing/2014/main" id="{A1F0DCE6-18B4-6C45-A6C6-7E59D080067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0" r="29240"/>
          <a:stretch/>
        </p:blipFill>
        <p:spPr>
          <a:xfrm>
            <a:off x="0" y="0"/>
            <a:ext cx="4287838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245A-A1E3-9C46-DB24-30A0652CD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838" y="859536"/>
            <a:ext cx="7763954" cy="4873752"/>
          </a:xfrm>
          <a:noFill/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Infrastructure Challenges &amp; Solutions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Secure OT/IT Integration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Implemented unidirectional security gateways that prevented 100% of simulated attacks during penetration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Created data diodes for critical production systems using Raspberry Pi hardware ($120 per node vs $18,000 commercial solution)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Lesson Learned</a:t>
            </a:r>
            <a:r>
              <a:rPr lang="en-US" dirty="0"/>
              <a:t>: Simple, focused security controls outperform complex solutions in resource-constrained environments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Edge Containerization Implementation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Reduced deployment time from 4 hours to 17 minutes using Docker containers on edge devices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Discovered 15% improved inference performance through custom </a:t>
            </a:r>
            <a:r>
              <a:rPr lang="en-US" dirty="0" err="1"/>
              <a:t>TensorRT</a:t>
            </a:r>
            <a:r>
              <a:rPr lang="en-US" dirty="0"/>
              <a:t> optimization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Technical Insight</a:t>
            </a:r>
            <a:r>
              <a:rPr lang="en-US" dirty="0"/>
              <a:t>: Container size optimization critical for bandwidth-limited environments; reduced image size by 76%</a:t>
            </a:r>
          </a:p>
        </p:txBody>
      </p:sp>
    </p:spTree>
    <p:extLst>
      <p:ext uri="{BB962C8B-B14F-4D97-AF65-F5344CB8AC3E}">
        <p14:creationId xmlns:p14="http://schemas.microsoft.com/office/powerpoint/2010/main" val="230009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0D37F-952E-6738-E922-AF83A757E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A904-A3F9-4F26-934F-0543DD2C1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21788"/>
            <a:ext cx="7692170" cy="1705356"/>
          </a:xfrm>
          <a:noFill/>
        </p:spPr>
        <p:txBody>
          <a:bodyPr anchor="b"/>
          <a:lstStyle/>
          <a:p>
            <a:r>
              <a:rPr lang="en-US" sz="2800" dirty="0"/>
              <a:t>PRACTICAL APPLICATIONS &amp; CASE STUDIES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51FDC-7ED9-7522-077A-44BE00BF2C6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" y="914400"/>
            <a:ext cx="7500938" cy="5120640"/>
          </a:xfrm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Real-World Impact Assessment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Smart Pedestrian Monitoring System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Detected 92% of near-miss incidents at crosswalks using edge-based computer vision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Generated heat maps that led to redesign of problematic intersection, reducing accidents by 35%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Implementation Challenge</a:t>
            </a:r>
            <a:r>
              <a:rPr lang="en-US" dirty="0"/>
              <a:t>: Camera positioning significantly impacted detection accuracy; developed field guide for optimal sensor placement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Factory Floor Safety System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Created CNN-based PPE detection system running on NVIDIA Jetson devices that achieved 98.7%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System successfully identified 27 safety violations in first week of operation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Key Learning</a:t>
            </a:r>
            <a:r>
              <a:rPr lang="en-US" dirty="0"/>
              <a:t>: Edge AI models require continuous adaptation; implemented weekly fine-tuning process to address concept drift</a:t>
            </a:r>
          </a:p>
        </p:txBody>
      </p:sp>
      <p:pic>
        <p:nvPicPr>
          <p:cNvPr id="15" name="Picture Placeholder 5">
            <a:extLst>
              <a:ext uri="{FF2B5EF4-FFF2-40B4-BE49-F238E27FC236}">
                <a16:creationId xmlns:a16="http://schemas.microsoft.com/office/drawing/2014/main" id="{8B42E0D5-F699-3CE0-EC74-9B96DB96BCD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7157" r="27157"/>
          <a:stretch/>
        </p:blipFill>
        <p:spPr>
          <a:xfrm>
            <a:off x="7500938" y="-22225"/>
            <a:ext cx="4714875" cy="688022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90B86-96F8-64E2-4ABE-3EA67B644F36}"/>
              </a:ext>
            </a:extLst>
          </p:cNvPr>
          <p:cNvSpPr txBox="1"/>
          <p:nvPr/>
        </p:nvSpPr>
        <p:spPr>
          <a:xfrm>
            <a:off x="7500938" y="6858000"/>
            <a:ext cx="47148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blog.bluemediaconsulting.com/case-study-are-extroverts-good-leaders-or-they-need-become-extroverts-to-be-leader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774358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6B9E5-8DC5-F873-8307-23F25D08A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7105-948F-39BC-6C4F-29F159DFC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838" y="-475914"/>
            <a:ext cx="7763954" cy="1710354"/>
          </a:xfrm>
          <a:noFill/>
        </p:spPr>
        <p:txBody>
          <a:bodyPr anchor="ctr"/>
          <a:lstStyle/>
          <a:p>
            <a:r>
              <a:rPr lang="en-US" dirty="0"/>
              <a:t>KEY TECHNICAL LESSONS</a:t>
            </a:r>
          </a:p>
        </p:txBody>
      </p:sp>
      <p:pic>
        <p:nvPicPr>
          <p:cNvPr id="20" name="Picture Placeholder 7">
            <a:extLst>
              <a:ext uri="{FF2B5EF4-FFF2-40B4-BE49-F238E27FC236}">
                <a16:creationId xmlns:a16="http://schemas.microsoft.com/office/drawing/2014/main" id="{B9BB5A9C-A8D4-117A-B22A-A29A4C8AB1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9774" r="29774"/>
          <a:stretch/>
        </p:blipFill>
        <p:spPr>
          <a:xfrm>
            <a:off x="0" y="0"/>
            <a:ext cx="4287838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B6599-049A-CA8D-8695-5BA3B86F2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838" y="859536"/>
            <a:ext cx="7763954" cy="5340096"/>
          </a:xfrm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Critical Technical Insights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Edge AI Model Optimization Techniques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Quantization reduced model size by 84% with only 2.3% accuracy loss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Knowledge distillation from large cloud models to edge-deployable versions achieved 91% of original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Technical Takeaway</a:t>
            </a:r>
            <a:r>
              <a:rPr lang="en-US" dirty="0"/>
              <a:t>: Hybrid precision approach (16-bit for critical layers, 8-bit elsewhere) provided optimal balance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Real-Time Data Processing Architecture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Implemented sliding window approach that reduced compute requirements by 47%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Designed adaptive sampling system that dynamically adjusted based on anomaly probability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Practical Insight</a:t>
            </a:r>
            <a:r>
              <a:rPr lang="en-US" dirty="0"/>
              <a:t>: Tiered processing architecture (edge → fog → cloud) optimizes latency-sensitive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C0EE5-E2D7-104C-C3DD-2CD812BDC539}"/>
              </a:ext>
            </a:extLst>
          </p:cNvPr>
          <p:cNvSpPr txBox="1"/>
          <p:nvPr/>
        </p:nvSpPr>
        <p:spPr>
          <a:xfrm>
            <a:off x="0" y="6858000"/>
            <a:ext cx="42878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www.finsmes.com/2018/08/adswerve-acquires-seattle-based-analytics-pros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81451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16B3E-108C-86E0-2B40-FA6C4F045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764D1-5B74-558C-AF55-FA59DD221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838" y="-475914"/>
            <a:ext cx="7763954" cy="1710354"/>
          </a:xfrm>
          <a:noFill/>
        </p:spPr>
        <p:txBody>
          <a:bodyPr anchor="ctr"/>
          <a:lstStyle/>
          <a:p>
            <a:r>
              <a:rPr lang="en-US" dirty="0"/>
              <a:t>CONCLUSION &amp; FUTURE Projects</a:t>
            </a:r>
          </a:p>
        </p:txBody>
      </p:sp>
      <p:pic>
        <p:nvPicPr>
          <p:cNvPr id="20" name="Picture Placeholder 7">
            <a:extLst>
              <a:ext uri="{FF2B5EF4-FFF2-40B4-BE49-F238E27FC236}">
                <a16:creationId xmlns:a16="http://schemas.microsoft.com/office/drawing/2014/main" id="{D69795C5-20A5-634E-ADF6-5170C50EEF8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6554" r="26554"/>
          <a:stretch/>
        </p:blipFill>
        <p:spPr>
          <a:xfrm>
            <a:off x="0" y="0"/>
            <a:ext cx="4287838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7FEFF-BF4D-6C1D-FA1F-84DA44F1E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838" y="859536"/>
            <a:ext cx="7763954" cy="5340096"/>
          </a:xfrm>
          <a:noFill/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Application of Course Knowledge to Future Projects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Demonstrated Technical Capabilities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Designed and implemented end-to-end AI-enhanced </a:t>
            </a:r>
            <a:r>
              <a:rPr lang="en-US" dirty="0" err="1"/>
              <a:t>IIoT</a:t>
            </a:r>
            <a:r>
              <a:rPr lang="en-US" dirty="0"/>
              <a:t> systems from sensors to actionable insights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Balanced security, privacy, and performance in resource-constrained environments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Successfully applied reinforcement learning in real-world control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Next Steps in Advanced Implementation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Exploring federated learning across distributed edge nodes to enhance privacy while improving model robustness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Developing multi-modal sensor fusion techniques that combine vision, audio, and environmental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Creating standardized deployment frameworks to reduce implementation time by 60%</a:t>
            </a:r>
          </a:p>
          <a:p>
            <a:r>
              <a:rPr lang="en-US" b="1" dirty="0"/>
              <a:t>Contact: jasseyjabarr@gmail.com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230696-B8AE-0CB3-43D7-943004300D5B}"/>
              </a:ext>
            </a:extLst>
          </p:cNvPr>
          <p:cNvSpPr txBox="1"/>
          <p:nvPr/>
        </p:nvSpPr>
        <p:spPr>
          <a:xfrm>
            <a:off x="0" y="6858000"/>
            <a:ext cx="42878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www.electronics-lab.com/nanopi-r3s-is-a-low-cost-sbc-with-rockchip-rk3566-soc-and-dual-gbe-port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591220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>
            <a:extLst>
              <a:ext uri="{FF2B5EF4-FFF2-40B4-BE49-F238E27FC236}">
                <a16:creationId xmlns:a16="http://schemas.microsoft.com/office/drawing/2014/main" id="{A336FEA9-C85A-3569-16F0-5ECBABBE0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3728" y="232462"/>
            <a:ext cx="9144000" cy="683219"/>
          </a:xfrm>
        </p:spPr>
        <p:txBody>
          <a:bodyPr/>
          <a:lstStyle/>
          <a:p>
            <a:r>
              <a:rPr lang="en-US" dirty="0"/>
              <a:t>CONCLUSION &amp; FUTURE Projects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6F005-7A53-EC5E-869F-90CFF898D99F}"/>
              </a:ext>
            </a:extLst>
          </p:cNvPr>
          <p:cNvSpPr txBox="1"/>
          <p:nvPr/>
        </p:nvSpPr>
        <p:spPr>
          <a:xfrm>
            <a:off x="283464" y="1216152"/>
            <a:ext cx="1190853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Throughout this course , I've bridged theoretical concepts with practical implementation, discovering that edge-based processing can achieve remarkable efficiency while preserving privacy—demonstrated by the 73% bandwidth reduction in the pedestrian monitoring system while maintaining 94% detection accuracy.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most valuable technical insight came from implementing optimized AI models on resource-constrained devices, where quantization and knowledge distillation techniques reduced model sizes by over 80% with minimal accuracy loss. These hands-on implementations transformed abstract course concepts into measurable outcomes, particularly in predictive maintenance where LSTM neural networks successfully forecasted equipment failures 14 hours in advance.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course significantly enhanced my ability to balance competing requirements in industrial environments, particularly security versus performance. Implementing unidirectional security gateways and creating cost-effective data diodes ($120 vs $18,000 commercial solutions) demonstrated that simple, focused controls outperform complex solutions in resource-constrained settings.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 These practical implementations have provided an invaluable framework for approaching future AI-</a:t>
            </a:r>
            <a:r>
              <a:rPr lang="en-US" dirty="0" err="1"/>
              <a:t>IIoT</a:t>
            </a:r>
            <a:r>
              <a:rPr lang="en-US" dirty="0"/>
              <a:t> integration projects with both technical rigor and practical feasibility.</a:t>
            </a:r>
          </a:p>
        </p:txBody>
      </p:sp>
    </p:spTree>
    <p:extLst>
      <p:ext uri="{BB962C8B-B14F-4D97-AF65-F5344CB8AC3E}">
        <p14:creationId xmlns:p14="http://schemas.microsoft.com/office/powerpoint/2010/main" val="16799366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{E01D0D2F-EE70-4691-A8CB-C147411A8FDA}tf55661986_win32</Template>
  <TotalTime>24</TotalTime>
  <Words>853</Words>
  <Application>Microsoft Office PowerPoint</Application>
  <PresentationFormat>Widescreen</PresentationFormat>
  <Paragraphs>86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Wingdings</vt:lpstr>
      <vt:lpstr>Custom</vt:lpstr>
      <vt:lpstr>Spring 2025</vt:lpstr>
      <vt:lpstr>FOUNDATIONS &amp; CORE CONCEPTS</vt:lpstr>
      <vt:lpstr>ADVANCED AI APPLICATIONS</vt:lpstr>
      <vt:lpstr>SYSTEM INTEGRATION &amp; DEPLOYMENT</vt:lpstr>
      <vt:lpstr>PRACTICAL APPLICATIONS &amp; CASE STUDIES</vt:lpstr>
      <vt:lpstr>KEY TECHNICAL LESSONS</vt:lpstr>
      <vt:lpstr>CONCLUSION &amp; FUTURE Projects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fisayo.jasseyjabarr-W213957909</dc:creator>
  <cp:lastModifiedBy>fisayo.jasseyjabarr-W213957909</cp:lastModifiedBy>
  <cp:revision>2</cp:revision>
  <dcterms:created xsi:type="dcterms:W3CDTF">2025-05-05T19:27:34Z</dcterms:created>
  <dcterms:modified xsi:type="dcterms:W3CDTF">2025-05-05T20:34:08Z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