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376" r:id="rId5"/>
    <p:sldId id="390" r:id="rId6"/>
    <p:sldId id="396" r:id="rId7"/>
    <p:sldId id="398" r:id="rId8"/>
    <p:sldId id="397" r:id="rId9"/>
    <p:sldId id="378" r:id="rId10"/>
    <p:sldId id="392" r:id="rId11"/>
    <p:sldId id="394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2C4A5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388" autoAdjust="0"/>
  </p:normalViewPr>
  <p:slideViewPr>
    <p:cSldViewPr snapToGrid="0" showGuides="1">
      <p:cViewPr varScale="1">
        <p:scale>
          <a:sx n="88" d="100"/>
          <a:sy n="88" d="100"/>
        </p:scale>
        <p:origin x="210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2/15/2024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06913-4198-C5BA-6B13-02095EAA2B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770BC68-C025-CE63-EEBA-5DC7ADC44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2F993316-5D9D-6B5D-B678-3E0B84A3C0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1C39372-CEC6-2265-7611-84F187C126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E13D63F-D0AC-7CD2-770C-6AB09F1BA6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5BF73EF-490D-CA1C-DAD3-BACB141D09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82C914D-7190-2AD0-228B-6DA1384376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AE3299D-125C-8DBC-60F9-82920ADE3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B84261D4-8740-689B-A5CA-C6442BC13E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D4393D6-D866-E411-A222-2FE8B99C4D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94666BC0-682D-FE04-6EC3-AA81EA3F96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9" r:id="rId5"/>
    <p:sldLayoutId id="2147483746" r:id="rId6"/>
    <p:sldLayoutId id="2147483747" r:id="rId7"/>
    <p:sldLayoutId id="2147483748" r:id="rId8"/>
    <p:sldLayoutId id="2147483750" r:id="rId9"/>
    <p:sldLayoutId id="2147483756" r:id="rId10"/>
    <p:sldLayoutId id="2147483751" r:id="rId11"/>
    <p:sldLayoutId id="2147483752" r:id="rId12"/>
    <p:sldLayoutId id="2147483754" r:id="rId13"/>
    <p:sldLayoutId id="2147483755" r:id="rId14"/>
    <p:sldLayoutId id="214748375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94">
            <a:extLst>
              <a:ext uri="{FF2B5EF4-FFF2-40B4-BE49-F238E27FC236}">
                <a16:creationId xmlns:a16="http://schemas.microsoft.com/office/drawing/2014/main" id="{7643F50D-950F-5A7E-722A-79E4F5D31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890" y="723440"/>
            <a:ext cx="4323426" cy="25790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11111"/>
                </a:solidFill>
                <a:latin typeface="-apple-system"/>
              </a:rPr>
              <a:t>I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mage filtering and edge detection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96" name="Subtitle 95">
            <a:extLst>
              <a:ext uri="{FF2B5EF4-FFF2-40B4-BE49-F238E27FC236}">
                <a16:creationId xmlns:a16="http://schemas.microsoft.com/office/drawing/2014/main" id="{1C5A4B6C-BAC7-A685-A9B1-2F354B12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8152" y="5248834"/>
            <a:ext cx="4323426" cy="1008925"/>
          </a:xfrm>
        </p:spPr>
        <p:txBody>
          <a:bodyPr/>
          <a:lstStyle/>
          <a:p>
            <a:r>
              <a:rPr lang="en-US" dirty="0"/>
              <a:t>Presentation by: Group 1</a:t>
            </a:r>
          </a:p>
        </p:txBody>
      </p:sp>
      <p:pic>
        <p:nvPicPr>
          <p:cNvPr id="82" name="Picture Placeholder 81" descr="A person standing in a hallway with a computer">
            <a:extLst>
              <a:ext uri="{FF2B5EF4-FFF2-40B4-BE49-F238E27FC236}">
                <a16:creationId xmlns:a16="http://schemas.microsoft.com/office/drawing/2014/main" id="{146F06CC-0FBA-25FB-03E4-AEA27BB636B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742" r="1742"/>
          <a:stretch/>
        </p:blipFill>
        <p:spPr>
          <a:xfrm>
            <a:off x="0" y="-2235"/>
            <a:ext cx="5840730" cy="6862275"/>
          </a:xfrm>
        </p:spPr>
      </p:pic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2A924E96-9B1C-6D19-49F6-49CA70E655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9274" y="3373515"/>
            <a:ext cx="4323426" cy="1008926"/>
          </a:xfrm>
        </p:spPr>
        <p:txBody>
          <a:bodyPr/>
          <a:lstStyle/>
          <a:p>
            <a:r>
              <a:rPr lang="en-US" dirty="0"/>
              <a:t>A05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07757" y="-1116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chemeClr val="accent1"/>
          </a:solidFill>
          <a:ln w="91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76E346A4-9D4C-AF1D-025B-1CF0D189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68" y="0"/>
            <a:ext cx="10622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45E2-699D-78C4-0BDD-955048C1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E511BE9-61F1-CD17-C0AD-8606CD6F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54394" y="0"/>
            <a:ext cx="10356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B33C0-C61F-D7E8-0A24-F3417C96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C4A20-F96D-85E2-9ED1-6FB937C1D423}"/>
              </a:ext>
            </a:extLst>
          </p:cNvPr>
          <p:cNvSpPr txBox="1"/>
          <p:nvPr/>
        </p:nvSpPr>
        <p:spPr>
          <a:xfrm>
            <a:off x="713013" y="874254"/>
            <a:ext cx="10722429" cy="3934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Techniques: How the magic happens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Convolution: Applying a filter kernel (matrix) to each pixel, multiplying corresponding values with adjacent pixels, and summing them to get the new pixel value. 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Popular filters include Gaussian blur, median filter, Sobel filter for edge detection.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Frequency domain filtering: Transforming the image to the frequency domain (using Fourier transform), manipulating specific frequency bands, and transforming back to the spatial domain. (different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dimensions vertically and ho)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Non-linear filtering: Techniques like bilateral filtering or guided filtering utilize additional information (e.g., edge maps) to adaptively modify pixel values while preserving edges.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36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7BAB-614C-591D-DECE-C292969A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squares with numbers and symbols&#10;&#10;Description automatically generated">
            <a:extLst>
              <a:ext uri="{FF2B5EF4-FFF2-40B4-BE49-F238E27FC236}">
                <a16:creationId xmlns:a16="http://schemas.microsoft.com/office/drawing/2014/main" id="{6C384B66-9C50-8B38-0975-EB85B299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89" y="0"/>
            <a:ext cx="10310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541" y="715654"/>
            <a:ext cx="4786877" cy="1518315"/>
          </a:xfrm>
        </p:spPr>
        <p:txBody>
          <a:bodyPr/>
          <a:lstStyle/>
          <a:p>
            <a:r>
              <a:rPr lang="en-US" dirty="0"/>
              <a:t>Lesson Learned 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A498B66-C42E-029B-6F9F-FF45F4C1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708" y="2431477"/>
            <a:ext cx="4786877" cy="763899"/>
          </a:xfrm>
        </p:spPr>
        <p:txBody>
          <a:bodyPr/>
          <a:lstStyle/>
          <a:p>
            <a:r>
              <a:rPr lang="en-US" dirty="0"/>
              <a:t>What does these mean to us? </a:t>
            </a:r>
          </a:p>
          <a:p>
            <a:endParaRPr lang="en-US" dirty="0"/>
          </a:p>
        </p:txBody>
      </p:sp>
      <p:pic>
        <p:nvPicPr>
          <p:cNvPr id="11" name="Picture Placeholder 10" descr="A person with his hand on his chin">
            <a:extLst>
              <a:ext uri="{FF2B5EF4-FFF2-40B4-BE49-F238E27FC236}">
                <a16:creationId xmlns:a16="http://schemas.microsoft.com/office/drawing/2014/main" id="{8FB04EF3-CC57-2C94-49E0-6F49EAA5217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2" r="172"/>
          <a:stretch/>
        </p:blipFill>
        <p:spPr>
          <a:xfrm>
            <a:off x="0" y="-2235"/>
            <a:ext cx="5840730" cy="6862275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B8BFA9-FBE9-EDA2-FBB1-C2B55CD7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5707" y="3348617"/>
            <a:ext cx="5303263" cy="2569866"/>
          </a:xfrm>
        </p:spPr>
        <p:txBody>
          <a:bodyPr>
            <a:normAutofit/>
          </a:bodyPr>
          <a:lstStyle/>
          <a:p>
            <a:r>
              <a:rPr lang="en-US" sz="2000" dirty="0"/>
              <a:t>How is it being used, providing real examples and anticipating the future.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3E677C-B30B-9361-1557-EE90A7448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9081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9511001-6F2E-D16C-C5A6-4486407F6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498189" y="17722"/>
            <a:ext cx="2545001" cy="6837172"/>
          </a:xfrm>
          <a:custGeom>
            <a:avLst/>
            <a:gdLst>
              <a:gd name="connsiteX0" fmla="*/ 2518452 w 2545001"/>
              <a:gd name="connsiteY0" fmla="*/ 0 h 6837172"/>
              <a:gd name="connsiteX1" fmla="*/ 1701725 w 2545001"/>
              <a:gd name="connsiteY1" fmla="*/ 3172236 h 6837172"/>
              <a:gd name="connsiteX2" fmla="*/ 1361633 w 2545001"/>
              <a:gd name="connsiteY2" fmla="*/ 4439362 h 6837172"/>
              <a:gd name="connsiteX3" fmla="*/ 1178312 w 2545001"/>
              <a:gd name="connsiteY3" fmla="*/ 4524005 h 6837172"/>
              <a:gd name="connsiteX4" fmla="*/ 1067055 w 2545001"/>
              <a:gd name="connsiteY4" fmla="*/ 4330715 h 6837172"/>
              <a:gd name="connsiteX5" fmla="*/ 1324969 w 2545001"/>
              <a:gd name="connsiteY5" fmla="*/ 3379423 h 6837172"/>
              <a:gd name="connsiteX6" fmla="*/ 1307268 w 2545001"/>
              <a:gd name="connsiteY6" fmla="*/ 3240456 h 6837172"/>
              <a:gd name="connsiteX7" fmla="*/ 1196012 w 2545001"/>
              <a:gd name="connsiteY7" fmla="*/ 3154549 h 6837172"/>
              <a:gd name="connsiteX8" fmla="*/ 972233 w 2545001"/>
              <a:gd name="connsiteY8" fmla="*/ 3283409 h 6837172"/>
              <a:gd name="connsiteX9" fmla="*/ 580306 w 2545001"/>
              <a:gd name="connsiteY9" fmla="*/ 4728666 h 6837172"/>
              <a:gd name="connsiteX10" fmla="*/ 5057 w 2545001"/>
              <a:gd name="connsiteY10" fmla="*/ 6820750 h 6837172"/>
              <a:gd name="connsiteX11" fmla="*/ 0 w 2545001"/>
              <a:gd name="connsiteY11" fmla="*/ 6837173 h 6837172"/>
              <a:gd name="connsiteX12" fmla="*/ 26550 w 2545001"/>
              <a:gd name="connsiteY12" fmla="*/ 6837173 h 6837172"/>
              <a:gd name="connsiteX13" fmla="*/ 605591 w 2545001"/>
              <a:gd name="connsiteY13" fmla="*/ 4736246 h 6837172"/>
              <a:gd name="connsiteX14" fmla="*/ 997519 w 2545001"/>
              <a:gd name="connsiteY14" fmla="*/ 3290990 h 6837172"/>
              <a:gd name="connsiteX15" fmla="*/ 1190954 w 2545001"/>
              <a:gd name="connsiteY15" fmla="*/ 3179816 h 6837172"/>
              <a:gd name="connsiteX16" fmla="*/ 1285776 w 2545001"/>
              <a:gd name="connsiteY16" fmla="*/ 3253089 h 6837172"/>
              <a:gd name="connsiteX17" fmla="*/ 1300947 w 2545001"/>
              <a:gd name="connsiteY17" fmla="*/ 3373106 h 6837172"/>
              <a:gd name="connsiteX18" fmla="*/ 1043033 w 2545001"/>
              <a:gd name="connsiteY18" fmla="*/ 4324398 h 6837172"/>
              <a:gd name="connsiteX19" fmla="*/ 1171990 w 2545001"/>
              <a:gd name="connsiteY19" fmla="*/ 4548009 h 6837172"/>
              <a:gd name="connsiteX20" fmla="*/ 1385654 w 2545001"/>
              <a:gd name="connsiteY20" fmla="*/ 4448205 h 6837172"/>
              <a:gd name="connsiteX21" fmla="*/ 1385654 w 2545001"/>
              <a:gd name="connsiteY21" fmla="*/ 4446942 h 6837172"/>
              <a:gd name="connsiteX22" fmla="*/ 1725746 w 2545001"/>
              <a:gd name="connsiteY22" fmla="*/ 3178553 h 6837172"/>
              <a:gd name="connsiteX23" fmla="*/ 2545002 w 2545001"/>
              <a:gd name="connsiteY23" fmla="*/ 1263 h 6837172"/>
              <a:gd name="connsiteX24" fmla="*/ 2518452 w 2545001"/>
              <a:gd name="connsiteY24" fmla="*/ 0 h 683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45001" h="6837172">
                <a:moveTo>
                  <a:pt x="2518452" y="0"/>
                </a:moveTo>
                <a:lnTo>
                  <a:pt x="1701725" y="3172236"/>
                </a:lnTo>
                <a:lnTo>
                  <a:pt x="1361633" y="4439362"/>
                </a:lnTo>
                <a:cubicBezTo>
                  <a:pt x="1328761" y="4508845"/>
                  <a:pt x="1251640" y="4544219"/>
                  <a:pt x="1178312" y="4524005"/>
                </a:cubicBezTo>
                <a:cubicBezTo>
                  <a:pt x="1094869" y="4501265"/>
                  <a:pt x="1044298" y="4414095"/>
                  <a:pt x="1067055" y="4330715"/>
                </a:cubicBezTo>
                <a:lnTo>
                  <a:pt x="1324969" y="3379423"/>
                </a:lnTo>
                <a:cubicBezTo>
                  <a:pt x="1337611" y="3332679"/>
                  <a:pt x="1331290" y="3283409"/>
                  <a:pt x="1307268" y="3240456"/>
                </a:cubicBezTo>
                <a:cubicBezTo>
                  <a:pt x="1283247" y="3197503"/>
                  <a:pt x="1244054" y="3167183"/>
                  <a:pt x="1196012" y="3154549"/>
                </a:cubicBezTo>
                <a:cubicBezTo>
                  <a:pt x="1098662" y="3128019"/>
                  <a:pt x="997519" y="3186133"/>
                  <a:pt x="972233" y="3283409"/>
                </a:cubicBezTo>
                <a:lnTo>
                  <a:pt x="580306" y="4728666"/>
                </a:lnTo>
                <a:lnTo>
                  <a:pt x="5057" y="6820750"/>
                </a:lnTo>
                <a:cubicBezTo>
                  <a:pt x="5057" y="6820750"/>
                  <a:pt x="1264" y="6833383"/>
                  <a:pt x="0" y="6837173"/>
                </a:cubicBezTo>
                <a:lnTo>
                  <a:pt x="26550" y="6837173"/>
                </a:lnTo>
                <a:lnTo>
                  <a:pt x="605591" y="4736246"/>
                </a:lnTo>
                <a:lnTo>
                  <a:pt x="997519" y="3290990"/>
                </a:lnTo>
                <a:cubicBezTo>
                  <a:pt x="1020276" y="3207609"/>
                  <a:pt x="1107512" y="3157076"/>
                  <a:pt x="1190954" y="3179816"/>
                </a:cubicBezTo>
                <a:cubicBezTo>
                  <a:pt x="1231411" y="3191186"/>
                  <a:pt x="1265547" y="3216453"/>
                  <a:pt x="1285776" y="3253089"/>
                </a:cubicBezTo>
                <a:cubicBezTo>
                  <a:pt x="1307268" y="3289726"/>
                  <a:pt x="1312326" y="3331416"/>
                  <a:pt x="1300947" y="3373106"/>
                </a:cubicBezTo>
                <a:lnTo>
                  <a:pt x="1043033" y="4324398"/>
                </a:lnTo>
                <a:cubicBezTo>
                  <a:pt x="1016483" y="4421675"/>
                  <a:pt x="1074640" y="4522742"/>
                  <a:pt x="1171990" y="4548009"/>
                </a:cubicBezTo>
                <a:cubicBezTo>
                  <a:pt x="1257961" y="4570749"/>
                  <a:pt x="1347725" y="4529059"/>
                  <a:pt x="1385654" y="4448205"/>
                </a:cubicBezTo>
                <a:lnTo>
                  <a:pt x="1385654" y="4446942"/>
                </a:lnTo>
                <a:lnTo>
                  <a:pt x="1725746" y="3178553"/>
                </a:lnTo>
                <a:lnTo>
                  <a:pt x="2545002" y="1263"/>
                </a:lnTo>
                <a:cubicBezTo>
                  <a:pt x="2536151" y="0"/>
                  <a:pt x="2527302" y="0"/>
                  <a:pt x="2518452" y="0"/>
                </a:cubicBezTo>
                <a:close/>
              </a:path>
            </a:pathLst>
          </a:custGeom>
          <a:solidFill>
            <a:schemeClr val="accent1"/>
          </a:solidFill>
          <a:ln w="126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E48F1-10B3-6D7F-3942-148AA505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AE2A8-9BDB-0F39-9F24-E5520C8838CD}"/>
              </a:ext>
            </a:extLst>
          </p:cNvPr>
          <p:cNvSpPr txBox="1"/>
          <p:nvPr/>
        </p:nvSpPr>
        <p:spPr>
          <a:xfrm>
            <a:off x="174172" y="249265"/>
            <a:ext cx="119634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processing and edge detection have a vast range of applications in various fields, impacting our daily lives in numerous ways. Here are some real-world examples:</a:t>
            </a:r>
          </a:p>
          <a:p>
            <a:endParaRPr lang="en-US" dirty="0"/>
          </a:p>
          <a:p>
            <a:r>
              <a:rPr lang="en-US" b="1" dirty="0"/>
              <a:t>Medical Imaging: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Detecting tumors and abnormalities: Edge detection is used in X-rays, mammograms, and MRIs to identify abnormalities in tissue density, helping diagnose diseases like cancer at early stages.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Surgical guidance: Real-time edge detection during surgery helps surgeons visualize anatomical structures and tumors more accurately, leading to minimally invasive procedures with improved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analysis: Algorithms trained on edge-detected images automate tasks like cell counting or blood vessel analysis, aiding in faster diagnosis and treatment decisions.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Robotics and Automation: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recognition and tracking: Robots use edge detection to identify objects in their environment, enabling tasks like autonomous navigation, object manipulation, and quality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Self-driving cars: Lane detection and obstacle identification rely heavily on edge detection algorithms, ensuring safe and reliable autonomous driving.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Facial recognition: Edge detection plays a crucial role in identifying facial features like eyes, nose, and mouth, enabling applications like security systems and personalized marketing.</a:t>
            </a:r>
          </a:p>
        </p:txBody>
      </p:sp>
    </p:spTree>
    <p:extLst>
      <p:ext uri="{BB962C8B-B14F-4D97-AF65-F5344CB8AC3E}">
        <p14:creationId xmlns:p14="http://schemas.microsoft.com/office/powerpoint/2010/main" val="218720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47AF-D0BC-4D8B-4828-8917C72D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4A9204-49CF-763D-CEF3-56A7D9A368BF}"/>
              </a:ext>
            </a:extLst>
          </p:cNvPr>
          <p:cNvSpPr txBox="1"/>
          <p:nvPr/>
        </p:nvSpPr>
        <p:spPr>
          <a:xfrm>
            <a:off x="54429" y="43543"/>
            <a:ext cx="12083143" cy="6946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Manufacturing and Quality Control:</a:t>
            </a:r>
          </a:p>
          <a:p>
            <a:r>
              <a:rPr lang="en-US" dirty="0"/>
              <a:t>Defect detection: Automated inspection systems use edge detection to identify flaws in products on assembly lines, ensuring quality control and minimizing defects.</a:t>
            </a:r>
          </a:p>
          <a:p>
            <a:r>
              <a:rPr lang="en-US" dirty="0"/>
              <a:t>Robot-assisted welding: Precise edge detection guides robots in welding tasks, improving accuracy and efficiency in manufacturing processes.</a:t>
            </a:r>
          </a:p>
          <a:p>
            <a:r>
              <a:rPr lang="en-US" dirty="0"/>
              <a:t>Automated packaging: Systems employing edge detection ensure proper product placement and alignment for efficient packaging and safe transportation.</a:t>
            </a:r>
          </a:p>
          <a:p>
            <a:r>
              <a:rPr lang="en-US" dirty="0"/>
              <a:t>Security and Surveillance:</a:t>
            </a:r>
          </a:p>
          <a:p>
            <a:endParaRPr lang="en-US" dirty="0"/>
          </a:p>
          <a:p>
            <a:r>
              <a:rPr lang="en-US" b="1" dirty="0"/>
              <a:t>Motion detection: </a:t>
            </a:r>
            <a:r>
              <a:rPr lang="en-US" dirty="0"/>
              <a:t>Security cameras use edge detection to identify moving objects, triggering alerts and improving security measures.</a:t>
            </a:r>
          </a:p>
          <a:p>
            <a:r>
              <a:rPr lang="en-US" dirty="0"/>
              <a:t>Facial recognition for access control: Secure building access can be granted or denied based on facial recognition systems aided by edge detection.</a:t>
            </a:r>
          </a:p>
          <a:p>
            <a:r>
              <a:rPr lang="en-US" dirty="0"/>
              <a:t>Traffic monitoring: Automated traffic management systems use edge detection to identify vehicles and track their movement, optimizing traffic flow and reducing congestion.</a:t>
            </a:r>
          </a:p>
          <a:p>
            <a:r>
              <a:rPr lang="en-US" dirty="0"/>
              <a:t>Other Applications:</a:t>
            </a:r>
          </a:p>
          <a:p>
            <a:endParaRPr lang="en-US" dirty="0"/>
          </a:p>
          <a:p>
            <a:r>
              <a:rPr lang="en-US" b="1" dirty="0"/>
              <a:t>Satellite imaging: </a:t>
            </a:r>
            <a:r>
              <a:rPr lang="en-US" dirty="0"/>
              <a:t>Edge detection helps identify geographical features, analyze land cover changes, and monitor environmental conditions.</a:t>
            </a:r>
          </a:p>
          <a:p>
            <a:endParaRPr lang="en-US" dirty="0"/>
          </a:p>
          <a:p>
            <a:r>
              <a:rPr lang="en-US" b="1" dirty="0"/>
              <a:t>Fingerprint and iris recognition: </a:t>
            </a:r>
            <a:r>
              <a:rPr lang="en-US" dirty="0"/>
              <a:t>Secure authentication systems rely on edge detection to extract unique features from fingerprints or irises for identification.</a:t>
            </a:r>
          </a:p>
          <a:p>
            <a:r>
              <a:rPr lang="en-US" dirty="0"/>
              <a:t>Augmented reality: Edge detection enables accurate overlaying of digital information onto real-world images, creating immersive AR experiences.</a:t>
            </a:r>
          </a:p>
        </p:txBody>
      </p:sp>
    </p:spTree>
    <p:extLst>
      <p:ext uri="{BB962C8B-B14F-4D97-AF65-F5344CB8AC3E}">
        <p14:creationId xmlns:p14="http://schemas.microsoft.com/office/powerpoint/2010/main" val="782388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52219-785E-4657-C5F4-A53FEF2E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326" y="1679216"/>
            <a:ext cx="4786877" cy="151831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person and person looking at a computer screen">
            <a:extLst>
              <a:ext uri="{FF2B5EF4-FFF2-40B4-BE49-F238E27FC236}">
                <a16:creationId xmlns:a16="http://schemas.microsoft.com/office/drawing/2014/main" id="{AA35CD3A-9896-7953-C82D-AAE87F6124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27" r="127"/>
          <a:stretch/>
        </p:blipFill>
        <p:spPr>
          <a:xfrm>
            <a:off x="-29499" y="-2236"/>
            <a:ext cx="6814124" cy="68710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90D79-5C58-F576-D2D0-3F4F1822E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70326" y="3748958"/>
            <a:ext cx="4786878" cy="2258013"/>
          </a:xfrm>
        </p:spPr>
        <p:txBody>
          <a:bodyPr/>
          <a:lstStyle/>
          <a:p>
            <a:r>
              <a:rPr lang="en-US" dirty="0"/>
              <a:t>Questions and suggestions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8DFC8D-4AE6-170E-C27A-DA97EBD7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059704" y="0"/>
            <a:ext cx="2928883" cy="6871447"/>
            <a:chOff x="4059704" y="0"/>
            <a:chExt cx="2928883" cy="687144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966C9E-A9A2-BF8C-EDCB-B7F6AE51C425}"/>
                </a:ext>
              </a:extLst>
            </p:cNvPr>
            <p:cNvSpPr/>
            <p:nvPr/>
          </p:nvSpPr>
          <p:spPr>
            <a:xfrm rot="10800000">
              <a:off x="4443586" y="5022"/>
              <a:ext cx="2545001" cy="6837172"/>
            </a:xfrm>
            <a:custGeom>
              <a:avLst/>
              <a:gdLst>
                <a:gd name="connsiteX0" fmla="*/ 2518452 w 2545001"/>
                <a:gd name="connsiteY0" fmla="*/ 0 h 6837172"/>
                <a:gd name="connsiteX1" fmla="*/ 1701725 w 2545001"/>
                <a:gd name="connsiteY1" fmla="*/ 3172236 h 6837172"/>
                <a:gd name="connsiteX2" fmla="*/ 1361633 w 2545001"/>
                <a:gd name="connsiteY2" fmla="*/ 4439362 h 6837172"/>
                <a:gd name="connsiteX3" fmla="*/ 1178312 w 2545001"/>
                <a:gd name="connsiteY3" fmla="*/ 4524005 h 6837172"/>
                <a:gd name="connsiteX4" fmla="*/ 1067055 w 2545001"/>
                <a:gd name="connsiteY4" fmla="*/ 4330715 h 6837172"/>
                <a:gd name="connsiteX5" fmla="*/ 1324969 w 2545001"/>
                <a:gd name="connsiteY5" fmla="*/ 3379423 h 6837172"/>
                <a:gd name="connsiteX6" fmla="*/ 1307268 w 2545001"/>
                <a:gd name="connsiteY6" fmla="*/ 3240456 h 6837172"/>
                <a:gd name="connsiteX7" fmla="*/ 1196012 w 2545001"/>
                <a:gd name="connsiteY7" fmla="*/ 3154549 h 6837172"/>
                <a:gd name="connsiteX8" fmla="*/ 972233 w 2545001"/>
                <a:gd name="connsiteY8" fmla="*/ 3283409 h 6837172"/>
                <a:gd name="connsiteX9" fmla="*/ 580306 w 2545001"/>
                <a:gd name="connsiteY9" fmla="*/ 4728666 h 6837172"/>
                <a:gd name="connsiteX10" fmla="*/ 5057 w 2545001"/>
                <a:gd name="connsiteY10" fmla="*/ 6820750 h 6837172"/>
                <a:gd name="connsiteX11" fmla="*/ 0 w 2545001"/>
                <a:gd name="connsiteY11" fmla="*/ 6837173 h 6837172"/>
                <a:gd name="connsiteX12" fmla="*/ 26550 w 2545001"/>
                <a:gd name="connsiteY12" fmla="*/ 6837173 h 6837172"/>
                <a:gd name="connsiteX13" fmla="*/ 605591 w 2545001"/>
                <a:gd name="connsiteY13" fmla="*/ 4736246 h 6837172"/>
                <a:gd name="connsiteX14" fmla="*/ 997519 w 2545001"/>
                <a:gd name="connsiteY14" fmla="*/ 3290990 h 6837172"/>
                <a:gd name="connsiteX15" fmla="*/ 1190954 w 2545001"/>
                <a:gd name="connsiteY15" fmla="*/ 3179816 h 6837172"/>
                <a:gd name="connsiteX16" fmla="*/ 1285776 w 2545001"/>
                <a:gd name="connsiteY16" fmla="*/ 3253089 h 6837172"/>
                <a:gd name="connsiteX17" fmla="*/ 1300947 w 2545001"/>
                <a:gd name="connsiteY17" fmla="*/ 3373106 h 6837172"/>
                <a:gd name="connsiteX18" fmla="*/ 1043033 w 2545001"/>
                <a:gd name="connsiteY18" fmla="*/ 4324398 h 6837172"/>
                <a:gd name="connsiteX19" fmla="*/ 1171990 w 2545001"/>
                <a:gd name="connsiteY19" fmla="*/ 4548009 h 6837172"/>
                <a:gd name="connsiteX20" fmla="*/ 1385654 w 2545001"/>
                <a:gd name="connsiteY20" fmla="*/ 4448205 h 6837172"/>
                <a:gd name="connsiteX21" fmla="*/ 1385654 w 2545001"/>
                <a:gd name="connsiteY21" fmla="*/ 4446942 h 6837172"/>
                <a:gd name="connsiteX22" fmla="*/ 1725746 w 2545001"/>
                <a:gd name="connsiteY22" fmla="*/ 3178553 h 6837172"/>
                <a:gd name="connsiteX23" fmla="*/ 2545002 w 2545001"/>
                <a:gd name="connsiteY23" fmla="*/ 1263 h 6837172"/>
                <a:gd name="connsiteX24" fmla="*/ 2518452 w 2545001"/>
                <a:gd name="connsiteY24" fmla="*/ 0 h 683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545001" h="6837172">
                  <a:moveTo>
                    <a:pt x="2518452" y="0"/>
                  </a:moveTo>
                  <a:lnTo>
                    <a:pt x="1701725" y="3172236"/>
                  </a:lnTo>
                  <a:lnTo>
                    <a:pt x="1361633" y="4439362"/>
                  </a:lnTo>
                  <a:cubicBezTo>
                    <a:pt x="1328761" y="4508845"/>
                    <a:pt x="1251640" y="4544219"/>
                    <a:pt x="1178312" y="4524005"/>
                  </a:cubicBezTo>
                  <a:cubicBezTo>
                    <a:pt x="1094869" y="4501265"/>
                    <a:pt x="1044298" y="4414095"/>
                    <a:pt x="1067055" y="4330715"/>
                  </a:cubicBezTo>
                  <a:lnTo>
                    <a:pt x="1324969" y="3379423"/>
                  </a:lnTo>
                  <a:cubicBezTo>
                    <a:pt x="1337611" y="3332679"/>
                    <a:pt x="1331290" y="3283409"/>
                    <a:pt x="1307268" y="3240456"/>
                  </a:cubicBezTo>
                  <a:cubicBezTo>
                    <a:pt x="1283247" y="3197503"/>
                    <a:pt x="1244054" y="3167183"/>
                    <a:pt x="1196012" y="3154549"/>
                  </a:cubicBezTo>
                  <a:cubicBezTo>
                    <a:pt x="1098662" y="3128019"/>
                    <a:pt x="997519" y="3186133"/>
                    <a:pt x="972233" y="3283409"/>
                  </a:cubicBezTo>
                  <a:lnTo>
                    <a:pt x="580306" y="4728666"/>
                  </a:lnTo>
                  <a:lnTo>
                    <a:pt x="5057" y="6820750"/>
                  </a:lnTo>
                  <a:cubicBezTo>
                    <a:pt x="5057" y="6820750"/>
                    <a:pt x="1264" y="6833383"/>
                    <a:pt x="0" y="6837173"/>
                  </a:cubicBezTo>
                  <a:lnTo>
                    <a:pt x="26550" y="6837173"/>
                  </a:lnTo>
                  <a:lnTo>
                    <a:pt x="605591" y="4736246"/>
                  </a:lnTo>
                  <a:lnTo>
                    <a:pt x="997519" y="3290990"/>
                  </a:lnTo>
                  <a:cubicBezTo>
                    <a:pt x="1020276" y="3207609"/>
                    <a:pt x="1107512" y="3157076"/>
                    <a:pt x="1190954" y="3179816"/>
                  </a:cubicBezTo>
                  <a:cubicBezTo>
                    <a:pt x="1231411" y="3191186"/>
                    <a:pt x="1265547" y="3216453"/>
                    <a:pt x="1285776" y="3253089"/>
                  </a:cubicBezTo>
                  <a:cubicBezTo>
                    <a:pt x="1307268" y="3289726"/>
                    <a:pt x="1312326" y="3331416"/>
                    <a:pt x="1300947" y="3373106"/>
                  </a:cubicBezTo>
                  <a:lnTo>
                    <a:pt x="1043033" y="4324398"/>
                  </a:lnTo>
                  <a:cubicBezTo>
                    <a:pt x="1016483" y="4421675"/>
                    <a:pt x="1074640" y="4522742"/>
                    <a:pt x="1171990" y="4548009"/>
                  </a:cubicBezTo>
                  <a:cubicBezTo>
                    <a:pt x="1257961" y="4570749"/>
                    <a:pt x="1347725" y="4529059"/>
                    <a:pt x="1385654" y="4448205"/>
                  </a:cubicBezTo>
                  <a:lnTo>
                    <a:pt x="1385654" y="4446942"/>
                  </a:lnTo>
                  <a:lnTo>
                    <a:pt x="1725746" y="3178553"/>
                  </a:lnTo>
                  <a:lnTo>
                    <a:pt x="2545002" y="1263"/>
                  </a:lnTo>
                  <a:cubicBezTo>
                    <a:pt x="2536151" y="0"/>
                    <a:pt x="2527302" y="0"/>
                    <a:pt x="2518452" y="0"/>
                  </a:cubicBezTo>
                  <a:close/>
                </a:path>
              </a:pathLst>
            </a:custGeom>
            <a:solidFill>
              <a:schemeClr val="accent1"/>
            </a:solidFill>
            <a:ln w="12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3BC35A-F255-48AA-48B8-D6561A6FA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9704" y="0"/>
              <a:ext cx="1822122" cy="6871447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9485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997564FD-A068-4008-83B6-070AA4A47434}" vid="{E6A5A359-31DF-46AC-82A0-260451C80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CD227D-A683-415D-A610-20912E1CEA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E11EC4-AF13-4A6E-A5E0-5A264B291FD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E5DFD21-F030-4913-A53B-53AB3DF1C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34</TotalTime>
  <Words>569</Words>
  <Application>Microsoft Office PowerPoint</Application>
  <PresentationFormat>Widescreen</PresentationFormat>
  <Paragraphs>45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Aptos</vt:lpstr>
      <vt:lpstr>Arial</vt:lpstr>
      <vt:lpstr>Book Antiqua</vt:lpstr>
      <vt:lpstr>Calibri</vt:lpstr>
      <vt:lpstr>Century Gothic</vt:lpstr>
      <vt:lpstr>Courier New</vt:lpstr>
      <vt:lpstr>Symbol</vt:lpstr>
      <vt:lpstr>Custom</vt:lpstr>
      <vt:lpstr>Image filtering and edge detection.</vt:lpstr>
      <vt:lpstr>PowerPoint Presentation</vt:lpstr>
      <vt:lpstr>PowerPoint Presentation</vt:lpstr>
      <vt:lpstr>PowerPoint Presentation</vt:lpstr>
      <vt:lpstr>PowerPoint Presentation</vt:lpstr>
      <vt:lpstr>Lesson Learned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filtering and edge detection.</dc:title>
  <dc:creator>fisayo.jasseyjabarr-W213957909</dc:creator>
  <cp:lastModifiedBy>fisayo.jasseyjabarr-W213957909</cp:lastModifiedBy>
  <cp:revision>3</cp:revision>
  <dcterms:created xsi:type="dcterms:W3CDTF">2024-02-15T19:21:20Z</dcterms:created>
  <dcterms:modified xsi:type="dcterms:W3CDTF">2024-02-16T00:40:26Z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