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82" autoAdjust="0"/>
    <p:restoredTop sz="94660"/>
  </p:normalViewPr>
  <p:slideViewPr>
    <p:cSldViewPr snapToGrid="0">
      <p:cViewPr>
        <p:scale>
          <a:sx n="66" d="100"/>
          <a:sy n="66" d="100"/>
        </p:scale>
        <p:origin x="22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DD82-AB3C-42C7-8159-3FBD54AA7A8A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7918-C264-4D8C-AB77-3C59632EDB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7722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DD82-AB3C-42C7-8159-3FBD54AA7A8A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7918-C264-4D8C-AB77-3C59632EDB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74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DD82-AB3C-42C7-8159-3FBD54AA7A8A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7918-C264-4D8C-AB77-3C59632EDB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123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DD82-AB3C-42C7-8159-3FBD54AA7A8A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7918-C264-4D8C-AB77-3C59632EDB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030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DD82-AB3C-42C7-8159-3FBD54AA7A8A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7918-C264-4D8C-AB77-3C59632EDB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736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DD82-AB3C-42C7-8159-3FBD54AA7A8A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7918-C264-4D8C-AB77-3C59632EDB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62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DD82-AB3C-42C7-8159-3FBD54AA7A8A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7918-C264-4D8C-AB77-3C59632EDB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076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DD82-AB3C-42C7-8159-3FBD54AA7A8A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7918-C264-4D8C-AB77-3C59632EDB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331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DD82-AB3C-42C7-8159-3FBD54AA7A8A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7918-C264-4D8C-AB77-3C59632EDB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912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DD82-AB3C-42C7-8159-3FBD54AA7A8A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7918-C264-4D8C-AB77-3C59632EDB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901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DD82-AB3C-42C7-8159-3FBD54AA7A8A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7918-C264-4D8C-AB77-3C59632EDB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787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4DD82-AB3C-42C7-8159-3FBD54AA7A8A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97918-C264-4D8C-AB77-3C59632EDB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359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15DFFB-C7EB-8592-03E5-DE7F6EE6B2F1}"/>
              </a:ext>
            </a:extLst>
          </p:cNvPr>
          <p:cNvSpPr txBox="1"/>
          <p:nvPr/>
        </p:nvSpPr>
        <p:spPr>
          <a:xfrm>
            <a:off x="868355" y="962753"/>
            <a:ext cx="113325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67" dirty="0"/>
              <a:t>Chapter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91C308-6682-39F0-8B35-B178A154BCE1}"/>
              </a:ext>
            </a:extLst>
          </p:cNvPr>
          <p:cNvSpPr txBox="1"/>
          <p:nvPr/>
        </p:nvSpPr>
        <p:spPr>
          <a:xfrm>
            <a:off x="2439199" y="964996"/>
            <a:ext cx="2400393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dirty="0"/>
              <a:t>Can heavy-tailed distributions of error be explained by decision-making processes, instead of memory?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65BEE-821E-F871-CA71-F23ECF4B29FD}"/>
              </a:ext>
            </a:extLst>
          </p:cNvPr>
          <p:cNvSpPr txBox="1"/>
          <p:nvPr/>
        </p:nvSpPr>
        <p:spPr>
          <a:xfrm>
            <a:off x="5076792" y="964996"/>
            <a:ext cx="2539865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dirty="0"/>
              <a:t>Are source “guesses” due to a lack of source information for unrecognised items, instead of source retrieval failure?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595786-B8E4-D0A1-0841-3F3B8BD4990F}"/>
              </a:ext>
            </a:extLst>
          </p:cNvPr>
          <p:cNvCxnSpPr>
            <a:cxnSpLocks/>
          </p:cNvCxnSpPr>
          <p:nvPr/>
        </p:nvCxnSpPr>
        <p:spPr>
          <a:xfrm>
            <a:off x="3619243" y="1808260"/>
            <a:ext cx="0" cy="50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AF9BC01-ED3A-1F18-0C55-78CD36372B51}"/>
              </a:ext>
            </a:extLst>
          </p:cNvPr>
          <p:cNvSpPr/>
          <p:nvPr/>
        </p:nvSpPr>
        <p:spPr>
          <a:xfrm>
            <a:off x="2439197" y="2321435"/>
            <a:ext cx="2400393" cy="9798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Heavy-tailed errors are a memory phenomenon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47ECFB-E2EF-F431-484E-EADB5B37AA64}"/>
              </a:ext>
            </a:extLst>
          </p:cNvPr>
          <p:cNvSpPr txBox="1"/>
          <p:nvPr/>
        </p:nvSpPr>
        <p:spPr>
          <a:xfrm>
            <a:off x="3224583" y="1874302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No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F8C299D-4CC6-3F66-7CE8-775A37A69416}"/>
              </a:ext>
            </a:extLst>
          </p:cNvPr>
          <p:cNvSpPr/>
          <p:nvPr/>
        </p:nvSpPr>
        <p:spPr>
          <a:xfrm>
            <a:off x="5156998" y="2311910"/>
            <a:ext cx="2400393" cy="9798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Source responses conditioned on successful recognition are still heavy-tailed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03C91E-3796-5B68-CE8A-1C7E56E1B3BE}"/>
              </a:ext>
            </a:extLst>
          </p:cNvPr>
          <p:cNvCxnSpPr>
            <a:cxnSpLocks/>
          </p:cNvCxnSpPr>
          <p:nvPr/>
        </p:nvCxnSpPr>
        <p:spPr>
          <a:xfrm>
            <a:off x="3639393" y="3300372"/>
            <a:ext cx="6722" cy="507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D022CB4-1420-E23D-F21E-89089EB62674}"/>
              </a:ext>
            </a:extLst>
          </p:cNvPr>
          <p:cNvSpPr txBox="1"/>
          <p:nvPr/>
        </p:nvSpPr>
        <p:spPr>
          <a:xfrm>
            <a:off x="2439197" y="3813259"/>
            <a:ext cx="2400393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dirty="0"/>
              <a:t>Are errors due to intrusions from non-target items in memory or guesses?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8D7721-9FE6-5B90-44E6-0E2C37E46656}"/>
              </a:ext>
            </a:extLst>
          </p:cNvPr>
          <p:cNvSpPr txBox="1"/>
          <p:nvPr/>
        </p:nvSpPr>
        <p:spPr>
          <a:xfrm>
            <a:off x="5156998" y="3805276"/>
            <a:ext cx="2539865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dirty="0"/>
              <a:t>Does presenting item and source information sequentially (as in Chapter 2) weaken the association between the two, leading to an overestimation of the difficulty of source retrieval?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44C5EA5-EFCA-3B9E-D217-038707A18C79}"/>
              </a:ext>
            </a:extLst>
          </p:cNvPr>
          <p:cNvCxnSpPr>
            <a:cxnSpLocks/>
          </p:cNvCxnSpPr>
          <p:nvPr/>
        </p:nvCxnSpPr>
        <p:spPr>
          <a:xfrm>
            <a:off x="3639390" y="4453600"/>
            <a:ext cx="0" cy="599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77FB720-D255-3CE8-6587-02471EB1C3BC}"/>
              </a:ext>
            </a:extLst>
          </p:cNvPr>
          <p:cNvSpPr txBox="1"/>
          <p:nvPr/>
        </p:nvSpPr>
        <p:spPr>
          <a:xfrm>
            <a:off x="3113597" y="454790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Both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0FB92B4-A70E-67DE-6EC3-2B40A803ED7B}"/>
              </a:ext>
            </a:extLst>
          </p:cNvPr>
          <p:cNvSpPr/>
          <p:nvPr/>
        </p:nvSpPr>
        <p:spPr>
          <a:xfrm>
            <a:off x="2439198" y="5052651"/>
            <a:ext cx="2400392" cy="16312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Intrusions account for some errors. Previous studies have overestimated the proportion of guesses, but source retrieval is still </a:t>
            </a:r>
            <a:r>
              <a:rPr lang="en-AU" sz="1200" dirty="0" err="1">
                <a:solidFill>
                  <a:schemeClr val="tx1"/>
                </a:solidFill>
              </a:rPr>
              <a:t>thresholded</a:t>
            </a:r>
            <a:r>
              <a:rPr lang="en-AU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0172370-B0EA-7FEC-D516-09A5994DFE0B}"/>
              </a:ext>
            </a:extLst>
          </p:cNvPr>
          <p:cNvSpPr/>
          <p:nvPr/>
        </p:nvSpPr>
        <p:spPr>
          <a:xfrm>
            <a:off x="5156998" y="5521841"/>
            <a:ext cx="2400393" cy="11620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Presentation modality does not affect source retrieval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D61750B-C5DE-1B42-11BD-502CDEB7EF29}"/>
              </a:ext>
            </a:extLst>
          </p:cNvPr>
          <p:cNvSpPr txBox="1"/>
          <p:nvPr/>
        </p:nvSpPr>
        <p:spPr>
          <a:xfrm>
            <a:off x="868355" y="3816162"/>
            <a:ext cx="113325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67" dirty="0"/>
              <a:t>Chapter 3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A34B0B5-622F-0D64-C9B9-ABB104409211}"/>
              </a:ext>
            </a:extLst>
          </p:cNvPr>
          <p:cNvCxnSpPr>
            <a:cxnSpLocks/>
          </p:cNvCxnSpPr>
          <p:nvPr/>
        </p:nvCxnSpPr>
        <p:spPr>
          <a:xfrm>
            <a:off x="712938" y="3586742"/>
            <a:ext cx="709104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5E26726-7990-4707-AFBC-40D1DCB96DFE}"/>
              </a:ext>
            </a:extLst>
          </p:cNvPr>
          <p:cNvCxnSpPr>
            <a:cxnSpLocks/>
          </p:cNvCxnSpPr>
          <p:nvPr/>
        </p:nvCxnSpPr>
        <p:spPr>
          <a:xfrm>
            <a:off x="3639390" y="6685957"/>
            <a:ext cx="6725" cy="50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83B9D6D-A13E-4573-E19E-6E331347AE19}"/>
              </a:ext>
            </a:extLst>
          </p:cNvPr>
          <p:cNvSpPr txBox="1"/>
          <p:nvPr/>
        </p:nvSpPr>
        <p:spPr>
          <a:xfrm>
            <a:off x="2439195" y="7189319"/>
            <a:ext cx="2400393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dirty="0"/>
              <a:t>Are all non-target items equally likely to intrude? 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9ED137B-19D8-423D-4148-AED3927B0D05}"/>
              </a:ext>
            </a:extLst>
          </p:cNvPr>
          <p:cNvCxnSpPr>
            <a:cxnSpLocks/>
          </p:cNvCxnSpPr>
          <p:nvPr/>
        </p:nvCxnSpPr>
        <p:spPr>
          <a:xfrm>
            <a:off x="6357193" y="1800947"/>
            <a:ext cx="0" cy="50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B6FA500-0F8F-05B8-A358-5DAA5DFB862D}"/>
              </a:ext>
            </a:extLst>
          </p:cNvPr>
          <p:cNvSpPr txBox="1"/>
          <p:nvPr/>
        </p:nvSpPr>
        <p:spPr>
          <a:xfrm>
            <a:off x="5962440" y="1874301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No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B2B5888-6B97-FE2B-BC34-505C3E5E30B4}"/>
              </a:ext>
            </a:extLst>
          </p:cNvPr>
          <p:cNvCxnSpPr>
            <a:cxnSpLocks/>
          </p:cNvCxnSpPr>
          <p:nvPr/>
        </p:nvCxnSpPr>
        <p:spPr>
          <a:xfrm>
            <a:off x="6357193" y="5009440"/>
            <a:ext cx="0" cy="50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ECF5C12-9D05-E05C-737C-68279DB372F5}"/>
              </a:ext>
            </a:extLst>
          </p:cNvPr>
          <p:cNvSpPr txBox="1"/>
          <p:nvPr/>
        </p:nvSpPr>
        <p:spPr>
          <a:xfrm>
            <a:off x="5962440" y="5082794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No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D42D35C-BB47-E803-6165-701F81470A5C}"/>
              </a:ext>
            </a:extLst>
          </p:cNvPr>
          <p:cNvCxnSpPr>
            <a:cxnSpLocks/>
          </p:cNvCxnSpPr>
          <p:nvPr/>
        </p:nvCxnSpPr>
        <p:spPr>
          <a:xfrm>
            <a:off x="3649334" y="7660852"/>
            <a:ext cx="0" cy="50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825409C-201C-69DF-6DC5-6F65B4B5DDE4}"/>
              </a:ext>
            </a:extLst>
          </p:cNvPr>
          <p:cNvSpPr txBox="1"/>
          <p:nvPr/>
        </p:nvSpPr>
        <p:spPr>
          <a:xfrm>
            <a:off x="3254674" y="7726894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No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9AD73AB-090B-14B8-38FE-A3E40A4CADF5}"/>
              </a:ext>
            </a:extLst>
          </p:cNvPr>
          <p:cNvSpPr/>
          <p:nvPr/>
        </p:nvSpPr>
        <p:spPr>
          <a:xfrm>
            <a:off x="2439193" y="8168448"/>
            <a:ext cx="2400393" cy="13164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Intrusion probability is influenced by the spatiotemporal similarity of item presentation, but not the similarity of the items themselves (orthography/semantics of words).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56E1A13-4A65-C8F2-BE85-9630F7D63C8C}"/>
              </a:ext>
            </a:extLst>
          </p:cNvPr>
          <p:cNvCxnSpPr>
            <a:cxnSpLocks/>
            <a:stCxn id="66" idx="3"/>
          </p:cNvCxnSpPr>
          <p:nvPr/>
        </p:nvCxnSpPr>
        <p:spPr>
          <a:xfrm flipV="1">
            <a:off x="4839586" y="8826669"/>
            <a:ext cx="148601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AF0D6E8-8334-7376-952D-86D4F8B174C1}"/>
              </a:ext>
            </a:extLst>
          </p:cNvPr>
          <p:cNvCxnSpPr>
            <a:cxnSpLocks/>
          </p:cNvCxnSpPr>
          <p:nvPr/>
        </p:nvCxnSpPr>
        <p:spPr>
          <a:xfrm>
            <a:off x="6325602" y="8826669"/>
            <a:ext cx="0" cy="1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E8AE524-D811-4D62-79AD-6B48ADE16B8A}"/>
              </a:ext>
            </a:extLst>
          </p:cNvPr>
          <p:cNvSpPr txBox="1"/>
          <p:nvPr/>
        </p:nvSpPr>
        <p:spPr>
          <a:xfrm>
            <a:off x="5125405" y="9974757"/>
            <a:ext cx="2400393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dirty="0"/>
              <a:t>Were between-item similarities too low to observe an effect of orthography or semantics on intrusion probability?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4417A1E-F4F2-2CBE-F03B-D4E7A1995E7A}"/>
              </a:ext>
            </a:extLst>
          </p:cNvPr>
          <p:cNvCxnSpPr>
            <a:cxnSpLocks/>
          </p:cNvCxnSpPr>
          <p:nvPr/>
        </p:nvCxnSpPr>
        <p:spPr>
          <a:xfrm>
            <a:off x="712938" y="9673217"/>
            <a:ext cx="709104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AF1BB96-BA41-ED1E-D18F-C7080235D25F}"/>
              </a:ext>
            </a:extLst>
          </p:cNvPr>
          <p:cNvSpPr txBox="1"/>
          <p:nvPr/>
        </p:nvSpPr>
        <p:spPr>
          <a:xfrm>
            <a:off x="620705" y="10197213"/>
            <a:ext cx="113325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67" dirty="0"/>
              <a:t>Chapter 4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7801F37-B8E7-F34D-0725-025DD9C3107E}"/>
              </a:ext>
            </a:extLst>
          </p:cNvPr>
          <p:cNvCxnSpPr>
            <a:cxnSpLocks/>
          </p:cNvCxnSpPr>
          <p:nvPr/>
        </p:nvCxnSpPr>
        <p:spPr>
          <a:xfrm>
            <a:off x="6317086" y="10805754"/>
            <a:ext cx="0" cy="50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9EE2C4CB-A1CE-37A8-7554-4D428D4FC254}"/>
              </a:ext>
            </a:extLst>
          </p:cNvPr>
          <p:cNvSpPr/>
          <p:nvPr/>
        </p:nvSpPr>
        <p:spPr>
          <a:xfrm>
            <a:off x="5116889" y="11312753"/>
            <a:ext cx="2400393" cy="9798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When orthographic and semantic similarity are manipulated within lists, these factors influence intrusion probability.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DD7B5-10C4-6F06-1213-65BF51048E33}"/>
              </a:ext>
            </a:extLst>
          </p:cNvPr>
          <p:cNvSpPr txBox="1"/>
          <p:nvPr/>
        </p:nvSpPr>
        <p:spPr>
          <a:xfrm>
            <a:off x="2658504" y="450086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Model Comparison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E62A15-5F29-9AB4-EBC5-0247A980C9FB}"/>
              </a:ext>
            </a:extLst>
          </p:cNvPr>
          <p:cNvSpPr txBox="1"/>
          <p:nvPr/>
        </p:nvSpPr>
        <p:spPr>
          <a:xfrm>
            <a:off x="5792903" y="452933"/>
            <a:ext cx="104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Empirical</a:t>
            </a:r>
          </a:p>
        </p:txBody>
      </p:sp>
    </p:spTree>
    <p:extLst>
      <p:ext uri="{BB962C8B-B14F-4D97-AF65-F5344CB8AC3E}">
        <p14:creationId xmlns:p14="http://schemas.microsoft.com/office/powerpoint/2010/main" val="1795965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2620</TotalTime>
  <Words>208</Words>
  <Application>Microsoft Office PowerPoint</Application>
  <PresentationFormat>A3 Paper (297x420 mm)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Zhou</dc:creator>
  <cp:lastModifiedBy>Jason Zhou</cp:lastModifiedBy>
  <cp:revision>2</cp:revision>
  <dcterms:created xsi:type="dcterms:W3CDTF">2022-06-21T03:41:45Z</dcterms:created>
  <dcterms:modified xsi:type="dcterms:W3CDTF">2022-06-23T00:56:21Z</dcterms:modified>
</cp:coreProperties>
</file>