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4"/>
  </p:notesMasterIdLst>
  <p:sldIdLst>
    <p:sldId id="256" r:id="rId3"/>
    <p:sldId id="371" r:id="rId4"/>
    <p:sldId id="372" r:id="rId5"/>
    <p:sldId id="373" r:id="rId6"/>
    <p:sldId id="379" r:id="rId7"/>
    <p:sldId id="380" r:id="rId8"/>
    <p:sldId id="374" r:id="rId9"/>
    <p:sldId id="347" r:id="rId10"/>
    <p:sldId id="402" r:id="rId11"/>
    <p:sldId id="399" r:id="rId12"/>
    <p:sldId id="405" r:id="rId13"/>
    <p:sldId id="406" r:id="rId14"/>
    <p:sldId id="403" r:id="rId15"/>
    <p:sldId id="407" r:id="rId16"/>
    <p:sldId id="470" r:id="rId17"/>
    <p:sldId id="410" r:id="rId18"/>
    <p:sldId id="419" r:id="rId19"/>
    <p:sldId id="441" r:id="rId20"/>
    <p:sldId id="420" r:id="rId21"/>
    <p:sldId id="375" r:id="rId22"/>
    <p:sldId id="376" r:id="rId23"/>
    <p:sldId id="377" r:id="rId24"/>
    <p:sldId id="357" r:id="rId25"/>
    <p:sldId id="358" r:id="rId26"/>
    <p:sldId id="401" r:id="rId27"/>
    <p:sldId id="310" r:id="rId28"/>
    <p:sldId id="311" r:id="rId29"/>
    <p:sldId id="442" r:id="rId30"/>
    <p:sldId id="411" r:id="rId31"/>
    <p:sldId id="412" r:id="rId32"/>
    <p:sldId id="474" r:id="rId33"/>
    <p:sldId id="422" r:id="rId34"/>
    <p:sldId id="435" r:id="rId35"/>
    <p:sldId id="438" r:id="rId36"/>
    <p:sldId id="439" r:id="rId37"/>
    <p:sldId id="436" r:id="rId38"/>
    <p:sldId id="440" r:id="rId39"/>
    <p:sldId id="404" r:id="rId40"/>
    <p:sldId id="424" r:id="rId41"/>
    <p:sldId id="426" r:id="rId42"/>
    <p:sldId id="349" r:id="rId43"/>
    <p:sldId id="356" r:id="rId44"/>
    <p:sldId id="443" r:id="rId45"/>
    <p:sldId id="360" r:id="rId46"/>
    <p:sldId id="425" r:id="rId47"/>
    <p:sldId id="430" r:id="rId48"/>
    <p:sldId id="432" r:id="rId49"/>
    <p:sldId id="453" r:id="rId50"/>
    <p:sldId id="427" r:id="rId51"/>
    <p:sldId id="423" r:id="rId52"/>
    <p:sldId id="428" r:id="rId53"/>
    <p:sldId id="383" r:id="rId54"/>
    <p:sldId id="444" r:id="rId55"/>
    <p:sldId id="384" r:id="rId56"/>
    <p:sldId id="472" r:id="rId57"/>
    <p:sldId id="471" r:id="rId58"/>
    <p:sldId id="454" r:id="rId59"/>
    <p:sldId id="446" r:id="rId60"/>
    <p:sldId id="455" r:id="rId61"/>
    <p:sldId id="456" r:id="rId62"/>
    <p:sldId id="457" r:id="rId63"/>
    <p:sldId id="394" r:id="rId64"/>
    <p:sldId id="433" r:id="rId65"/>
    <p:sldId id="465" r:id="rId66"/>
    <p:sldId id="466" r:id="rId67"/>
    <p:sldId id="467" r:id="rId68"/>
    <p:sldId id="473" r:id="rId69"/>
    <p:sldId id="462" r:id="rId70"/>
    <p:sldId id="464" r:id="rId71"/>
    <p:sldId id="461" r:id="rId72"/>
    <p:sldId id="431" r:id="rId73"/>
    <p:sldId id="469" r:id="rId74"/>
    <p:sldId id="355" r:id="rId75"/>
    <p:sldId id="460" r:id="rId76"/>
    <p:sldId id="409" r:id="rId77"/>
    <p:sldId id="417" r:id="rId78"/>
    <p:sldId id="416" r:id="rId79"/>
    <p:sldId id="415" r:id="rId80"/>
    <p:sldId id="418" r:id="rId81"/>
    <p:sldId id="381" r:id="rId82"/>
    <p:sldId id="363" r:id="rId83"/>
    <p:sldId id="369" r:id="rId84"/>
    <p:sldId id="370" r:id="rId85"/>
    <p:sldId id="364" r:id="rId86"/>
    <p:sldId id="366" r:id="rId87"/>
    <p:sldId id="447" r:id="rId88"/>
    <p:sldId id="448" r:id="rId89"/>
    <p:sldId id="459" r:id="rId90"/>
    <p:sldId id="452" r:id="rId91"/>
    <p:sldId id="463" r:id="rId92"/>
    <p:sldId id="45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512C680-DF33-4577-A91A-E5435EFC4B1E}">
          <p14:sldIdLst>
            <p14:sldId id="256"/>
          </p14:sldIdLst>
        </p14:section>
        <p14:section name="General Introduction" id="{D07B5D0B-BDA0-4A37-B5BA-6399D6FE5FD7}">
          <p14:sldIdLst>
            <p14:sldId id="371"/>
            <p14:sldId id="372"/>
            <p14:sldId id="373"/>
            <p14:sldId id="379"/>
            <p14:sldId id="380"/>
            <p14:sldId id="374"/>
            <p14:sldId id="347"/>
            <p14:sldId id="402"/>
            <p14:sldId id="399"/>
          </p14:sldIdLst>
        </p14:section>
        <p14:section name="Study 1" id="{8AA175A7-BF3E-4A0E-ABFF-0A12B2C13410}">
          <p14:sldIdLst>
            <p14:sldId id="405"/>
            <p14:sldId id="406"/>
            <p14:sldId id="403"/>
            <p14:sldId id="407"/>
            <p14:sldId id="470"/>
            <p14:sldId id="410"/>
            <p14:sldId id="419"/>
            <p14:sldId id="441"/>
            <p14:sldId id="420"/>
          </p14:sldIdLst>
        </p14:section>
        <p14:section name="Paradigm" id="{A83A1849-8B0A-4563-8B61-ECB31D305BF3}">
          <p14:sldIdLst>
            <p14:sldId id="375"/>
            <p14:sldId id="376"/>
            <p14:sldId id="377"/>
            <p14:sldId id="357"/>
            <p14:sldId id="358"/>
          </p14:sldIdLst>
        </p14:section>
        <p14:section name="Study 1 Results" id="{B14B7B27-E236-4064-89C0-9C22F4768A7B}">
          <p14:sldIdLst>
            <p14:sldId id="401"/>
            <p14:sldId id="310"/>
            <p14:sldId id="311"/>
            <p14:sldId id="442"/>
            <p14:sldId id="411"/>
            <p14:sldId id="412"/>
            <p14:sldId id="474"/>
            <p14:sldId id="422"/>
            <p14:sldId id="435"/>
            <p14:sldId id="438"/>
            <p14:sldId id="439"/>
            <p14:sldId id="436"/>
            <p14:sldId id="440"/>
          </p14:sldIdLst>
        </p14:section>
        <p14:section name="Study 1 Conclusions" id="{727580AD-A255-4D57-8476-A0EF60714F59}">
          <p14:sldIdLst>
            <p14:sldId id="404"/>
          </p14:sldIdLst>
        </p14:section>
        <p14:section name="Study 2" id="{6E15D2EB-C55D-4FF4-B1F0-224316E153A3}">
          <p14:sldIdLst>
            <p14:sldId id="424"/>
            <p14:sldId id="426"/>
          </p14:sldIdLst>
        </p14:section>
        <p14:section name="Intrusions" id="{46D6D4D6-8728-44B6-938D-38FD4985B58E}">
          <p14:sldIdLst>
            <p14:sldId id="349"/>
            <p14:sldId id="356"/>
            <p14:sldId id="443"/>
            <p14:sldId id="360"/>
            <p14:sldId id="425"/>
            <p14:sldId id="430"/>
          </p14:sldIdLst>
        </p14:section>
        <p14:section name="Study 2 Method" id="{7109B4D9-1095-423C-8C5C-1D155B4A1470}">
          <p14:sldIdLst>
            <p14:sldId id="432"/>
            <p14:sldId id="453"/>
          </p14:sldIdLst>
        </p14:section>
        <p14:section name="Study 2 Results" id="{9B5DF894-F5E8-4356-B760-CCCFDBB2933D}">
          <p14:sldIdLst>
            <p14:sldId id="427"/>
            <p14:sldId id="423"/>
            <p14:sldId id="428"/>
            <p14:sldId id="383"/>
            <p14:sldId id="444"/>
          </p14:sldIdLst>
        </p14:section>
        <p14:section name="Weighted Intrusions" id="{94DD932E-7E26-4658-B2F9-14259E57ACD4}">
          <p14:sldIdLst>
            <p14:sldId id="384"/>
            <p14:sldId id="472"/>
            <p14:sldId id="471"/>
            <p14:sldId id="454"/>
            <p14:sldId id="446"/>
            <p14:sldId id="455"/>
            <p14:sldId id="456"/>
            <p14:sldId id="457"/>
            <p14:sldId id="394"/>
            <p14:sldId id="433"/>
            <p14:sldId id="465"/>
            <p14:sldId id="466"/>
            <p14:sldId id="467"/>
            <p14:sldId id="473"/>
            <p14:sldId id="462"/>
            <p14:sldId id="464"/>
            <p14:sldId id="461"/>
          </p14:sldIdLst>
        </p14:section>
        <p14:section name="Experiment 2" id="{4A679550-577B-448C-A1B8-1B21EA82E736}">
          <p14:sldIdLst>
            <p14:sldId id="431"/>
            <p14:sldId id="469"/>
          </p14:sldIdLst>
        </p14:section>
        <p14:section name="Study 3" id="{FA00AA92-A7C8-48DE-8E22-59CD36F84909}">
          <p14:sldIdLst>
            <p14:sldId id="355"/>
          </p14:sldIdLst>
        </p14:section>
        <p14:section name="wrapping up" id="{66D2845E-CC61-42D9-8E11-9D304A59EBCF}">
          <p14:sldIdLst>
            <p14:sldId id="460"/>
          </p14:sldIdLst>
        </p14:section>
        <p14:section name="Appendix" id="{8EE960A6-68ED-4E62-8F83-CB665F5B53BF}">
          <p14:sldIdLst>
            <p14:sldId id="409"/>
            <p14:sldId id="417"/>
            <p14:sldId id="416"/>
            <p14:sldId id="415"/>
            <p14:sldId id="418"/>
            <p14:sldId id="381"/>
            <p14:sldId id="363"/>
            <p14:sldId id="369"/>
            <p14:sldId id="370"/>
            <p14:sldId id="364"/>
            <p14:sldId id="366"/>
            <p14:sldId id="447"/>
            <p14:sldId id="448"/>
            <p14:sldId id="459"/>
            <p14:sldId id="452"/>
            <p14:sldId id="463"/>
            <p14:sldId id="458"/>
          </p14:sldIdLst>
        </p14:section>
      </p14:sectionLst>
    </p:ext>
    <p:ext uri="{EFAFB233-063F-42B5-8137-9DF3F51BA10A}">
      <p15:sldGuideLst xmlns:p15="http://schemas.microsoft.com/office/powerpoint/2012/main">
        <p15:guide id="1" orient="horz" pos="2160" userDrawn="1">
          <p15:clr>
            <a:srgbClr val="A4A3A4"/>
          </p15:clr>
        </p15:guide>
        <p15:guide id="2" orient="horz" pos="3312" userDrawn="1">
          <p15:clr>
            <a:srgbClr val="A4A3A4"/>
          </p15:clr>
        </p15:guide>
        <p15:guide id="3"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Zhou" initials="JZ" lastIdx="1" clrIdx="0">
    <p:extLst>
      <p:ext uri="{19B8F6BF-5375-455C-9EA6-DF929625EA0E}">
        <p15:presenceInfo xmlns:p15="http://schemas.microsoft.com/office/powerpoint/2012/main" userId="fcff45bb2b7f09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6CB5"/>
    <a:srgbClr val="191919"/>
    <a:srgbClr val="EE0000"/>
    <a:srgbClr val="9966FF"/>
    <a:srgbClr val="3B3838"/>
    <a:srgbClr val="272727"/>
    <a:srgbClr val="FF7C80"/>
    <a:srgbClr val="BC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81974" autoAdjust="0"/>
  </p:normalViewPr>
  <p:slideViewPr>
    <p:cSldViewPr>
      <p:cViewPr varScale="1">
        <p:scale>
          <a:sx n="45" d="100"/>
          <a:sy n="45" d="100"/>
        </p:scale>
        <p:origin x="76" y="1180"/>
      </p:cViewPr>
      <p:guideLst>
        <p:guide orient="horz" pos="2160"/>
        <p:guide orient="horz" pos="33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C00000"/>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C00000"/>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C00000"/>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3B3838"/>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3B3838"/>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3B3838"/>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3B3838"/>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C00000"/>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3B3838"/>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6:41:02.427"/>
    </inkml:context>
    <inkml:brush xml:id="br0">
      <inkml:brushProperty name="width" value="0.05" units="cm"/>
      <inkml:brushProperty name="height" value="0.05" units="cm"/>
      <inkml:brushProperty name="color" value="#A6A6A6"/>
    </inkml:brush>
  </inkml:definitions>
  <inkml:trace contextRef="#ctx0" brushRef="#br0">4 3977 24575,'-1'0'0,"1"-1"0,0 0 0,-1 1 0,1-1 0,0 1 0,0-1 0,-1 0 0,1 1 0,0-1 0,0 0 0,0 1 0,0-1 0,0 0 0,0 1 0,0-1 0,0 0 0,0 1 0,0-1 0,1 1 0,-1-1 0,0 0 0,0 1 0,0-1 0,1 1 0,-1-1 0,1-1 0,13-26 0,-7 15 0,136-359 0,-82 204 0,-40 115 0,-9 24 0,-1 0 0,-1-1 0,-2 0 0,6-34 0,-14 58 0,0 11 0,2 16 0,11 10 0,-2 1 0,15 61 0,3 69 0,-20-101 0,-7-42 0,-6-33 0,2-13 0,2 0 0,1 0 0,1 0 0,1 0 0,10-37 0,-7 26 0,16-60 0,3 1 0,74-180 0,-86 245 0,-5 16 0,-1 0 0,-1 0 0,-1-1 0,0 0 0,3-23 0,-7 44 0,0-1 0,0 1 0,1 0 0,-1 0 0,1-1 0,0 1 0,0-1 0,4 5 0,2 6 0,0 5 0,-8-18 0,0 0 0,1 0 0,-1 0 0,0 0 0,0 0 0,0-1 0,0 1 0,1 0 0,-1 0 0,0 0 0,-1 0 0,1 0 0,0 0 0,0 0 0,0 0 0,-1-1 0,1 1 0,0 0 0,-1 0 0,0 1 0,5-29 0,3-20 0,0 10 0,2-52 0,-9 79 0,1-22 0,1 1 0,6-32 0,-8 62 0,0 1 0,0-1 0,0 0 0,0 1 0,0-1 0,0 1 0,0-1 0,0 1 0,0-1 0,0 1 0,1-1 0,-1 1 0,0-1 0,0 1 0,1-1 0,-1 1 0,0 0 0,0-1 0,1 1 0,-1-1 0,1 1 0,-1 0 0,0-1 0,1 1 0,-1 0 0,1-1 0,-1 1 0,1 0 0,-1 0 0,1-1 0,-1 1 0,1 0 0,-1 0 0,1 0 0,-1 0 0,1 0 0,-1 0 0,1 0 0,-1 0 0,1 0 0,-1 0 0,1 0 0,-1 0 0,1 0 0,-1 0 0,1 0 0,-1 0 0,1 1 0,-1-1 0,1 0 0,-1 0 0,1 1 0,-1-1 0,1 1 0,1 0 0,0 1 0,0 0 0,0-1 0,-1 1 0,1 0 0,0 0 0,-1 0 0,1 0 0,-1 1 0,2 3 0,15 63 0,40 63 0,1 2 0,38 242 0,-60-213 0,-34-152 0,1 5 0,-1-1 0,2 20 0,-5-32 0,1 0 0,-1 0 0,0 0 0,0 0 0,-1 0 0,1 1 0,-1-1 0,1 0 0,-1 0 0,0-1 0,0 1 0,0 0 0,-1 0 0,1 0 0,0-1 0,-1 1 0,0-1 0,-2 4 0,4-6 0,0 0 0,0 0 0,0 0 0,-1 0 0,1 0 0,0 0 0,0 0 0,0 0 0,0 0 0,0 0 0,0 0 0,0 0 0,-1 0 0,1 0 0,0 0 0,0 0 0,0 0 0,0 0 0,0 0 0,0 0 0,0 0 0,-1 0 0,1 0 0,0 0 0,0 0 0,0 0 0,0 0 0,0 0 0,0 0 0,0 0 0,0 0 0,-1 0 0,1-1 0,0 1 0,0 0 0,0 0 0,0 0 0,0 0 0,0 0 0,0 0 0,0 0 0,0 0 0,0-1 0,0 1 0,0 0 0,0 0 0,0 0 0,0 0 0,0 0 0,0 0 0,-3-12 0,0-13 0,3 24 0,-6-101 0,-6-77 0,11 170 0,-2-19 0,0-44 0,3 65 0,1 0 0,0-1 0,0 1 0,0 0 0,1 0 0,0 0 0,0 0 0,1 0 0,0 0 0,0 0 0,6-7 0,-9 13 0,0 0 0,1 0 0,-1 1 0,1-1 0,-1 0 0,1 1 0,-1-1 0,1 1 0,0-1 0,-1 1 0,1-1 0,0 1 0,-1-1 0,1 1 0,0 0 0,0-1 0,-1 1 0,1 0 0,0-1 0,0 1 0,0 0 0,-1 0 0,1 0 0,0 0 0,2 0 0,-2 0 0,0 1 0,0 0 0,0-1 0,0 1 0,0 0 0,0-1 0,0 1 0,0 0 0,0 0 0,0 0 0,0 0 0,0 0 0,-1 0 0,1 0 0,0 1 0,4 8 0,-1 0 0,0-1 0,4 15 0,-6-17 0,65 154 0,-6-19 0,65 235 0,-120-357 0,0 0 0,-1 0 0,-1 0 0,2 34 0,-6-47 0,0-1 0,0 1 0,0-1 0,-1 1 0,0-1 0,0 0 0,-1 1 0,1-1 0,-1 0 0,-1 0 0,1 0 0,-1 0 0,0-1 0,-1 1 0,1-1 0,-1 1 0,0-1 0,0-1 0,-6 6 0,26 24 0,-3-10 0,-3 0 0,9 40 0,-17-55 0,-1 15 0,-1-23 0,0 0 0,0 0 0,0-1 0,0 1 0,0 0 0,-1 0 0,1-1 0,0 1 0,0 0 0,0-1 0,-1 1 0,1 0 0,0-1 0,-1 1 0,1 0 0,0-1 0,-1 1 0,1-1 0,-1 1 0,1-1 0,-1 1 0,1-1 0,-1 1 0,1-1 0,-1 1 0,0-1 0,1 1 0,-1-1 0,0 0 0,0 1 0,2-17 0,7-52 0,3 1 0,3 1 0,3 0 0,3 1 0,2 1 0,40-78 0,-59 134 0,10-12 0,-14 21 0,1 0 0,0 0 0,0 0 0,0 0 0,0 0 0,0 1 0,0-1 0,0 0 0,0 0 0,1 0 0,-1 0 0,0 0 0,1 0 0,-1 0 0,0 0 0,2 1 0,8 20 0,2 3 0,-1-1 0,-2 2 0,8 27 0,14 82 0,-22-91 0,-6-33 0,17 98 0,-19-93 0,1 0 0,-2-1 0,0 1 0,-1 0 0,-2 15 0,3-31 0,0 0 0,0 0 0,0 0 0,0 0 0,0 0 0,0 1 0,0-1 0,0 0 0,0 0 0,0 0 0,0 0 0,0 0 0,0 0 0,0 0 0,0 1 0,0-1 0,0 0 0,0 0 0,0 0 0,0 0 0,0 0 0,0 0 0,0 0 0,-1 0 0,1 1 0,0-1 0,0 0 0,0 0 0,0 0 0,0 0 0,0 0 0,0 0 0,0 0 0,0 0 0,0 0 0,-1 0 0,1 0 0,0 0 0,0 0 0,0 0 0,0 0 0,0 0 0,0 1 0,0-1 0,-1 0 0,1 0 0,0 0 0,0 0 0,0-1 0,0 1 0,0 0 0,0 0 0,0 0 0,0 0 0,-1 0 0,1 0 0,0 0 0,0 0 0,0 0 0,-6-9 0,0-17 0,16-27 0,31-99 0,-31 120 0,33-93 0,81-164 0,-121 282 0,9-17 0,-12 23 0,1 0 0,-1 0 0,1 0 0,0 0 0,-1 0 0,1 0 0,0 0 0,0 0 0,-1 1 0,1-1 0,0 0 0,0 1 0,0-1 0,0 0 0,0 1 0,2-1 0,-3 1 0,1 0 0,-1 0 0,0 0 0,1 1 0,-1-1 0,1 0 0,-1 1 0,0-1 0,1 0 0,-1 1 0,0-1 0,1 1 0,-1-1 0,0 0 0,0 1 0,1-1 0,-1 1 0,0-1 0,0 1 0,0-1 0,0 1 0,1-1 0,-1 1 0,0-1 0,0 1 0,0-1 0,0 1 0,2 20 0,-2-18 0,4 32 0,1-1 0,2 0 0,1-1 0,2 0 0,17 40 0,-10-29 0,-2 0 0,12 62 0,7 96 0,-6-32 0,-27-167 0,3 19 0,-4-21 0,1 0 0,-1 0 0,0 0 0,0-1 0,0 1 0,0 0 0,0 0 0,0-1 0,0 1 0,0 0 0,0 0 0,0 0 0,-1-1 0,1 1 0,0 0 0,0 0 0,-1-1 0,1 1 0,0 0 0,-1 0 0,0-3 0,1 0 0,-1 0 0,1 0 0,0 0 0,-1 0 0,1 0 0,0 0 0,1 0 0,-1-3 0,0 5 0,13-117 0,5 1 0,55-186 0,94-217 0,-156 496 0,-5 20 0,-3 15 0,1 39 0,-3-24 0,1 0 0,2 0 0,8 31 0,1-10 0,-7-21 0,2 0 0,0 0 0,2-1 0,17 32 0,-8-35 0,-18-22 0,-1-1 0,0 0 0,0 0 0,1 1 0,-1-1 0,0 0 0,1 0 0,-1 0 0,0 0 0,1 1 0,-1-1 0,0 0 0,1 0 0,-1 0 0,0 0 0,1 0 0,-1 0 0,1 0 0,-1 0 0,0 0 0,1 0 0,-1 0 0,0 0 0,1 0 0,-1 0 0,1-1 0,-1 1 0,1-1 0,-1 1 0,1-1 0,-1 0 0,0 0 0,1 1 0,-1-1 0,0 0 0,0 1 0,1-1 0,-1 0 0,0 0 0,0 0 0,0 1 0,0-1 0,0 0 0,0 0 0,0 0 0,0-158 0,26-203 0,-24 346 0,17-117 0,37-136 0,-56 268 0,0 0 0,1-1 0,-1 1 0,0 0 0,1 0 0,-1-1 0,1 1 0,-1 0 0,1 0 0,0 0 0,0 0 0,-1 0 0,1 0 0,0 0 0,1-1 0,-1 2 0,-1 0 0,1 0 0,0 1 0,-1-1 0,1 0 0,0 1 0,-1-1 0,1 0 0,-1 1 0,1-1 0,-1 1 0,1-1 0,-1 1 0,1-1 0,-1 1 0,0 0 0,1-1 0,-1 1 0,0-1 0,1 1 0,-1 0 0,0-1 0,0 1 0,0 0 0,1-1 0,-1 1 0,0 0 0,0 0 0,29 88 0,-5-34 0,56 97 0,-67-137 0,-13-15 0,0 0 0,0 0 0,0 0 0,1 0 0,-1 0 0,0 0 0,0 0 0,0 0 0,1-1 0,-1 1 0,0 0 0,0 0 0,0 0 0,0 0 0,1 0 0,-1 0 0,0 0 0,0-1 0,0 1 0,0 0 0,1 0 0,-1 0 0,0 0 0,0-1 0,0 1 0,0 0 0,0 0 0,0 0 0,0 0 0,0-1 0,0 1 0,0 0 0,0 0 0,0-1 0,0 1 0,0 0 0,0 0 0,0 0 0,0-1 0,0 1 0,0 0 0,-2-38 0,1 28 0,-1-34 0,1 0 0,2 0 0,3 1 0,1-1 0,17-65 0,9-35 0,-14 61 0,35-104 0,-49 177 0,-2 5 0,1 0 0,-1 0 0,1 1 0,0-1 0,1 0 0,-1 1 0,1 0 0,0-1 0,0 1 0,0 0 0,6-6 0,-9 10 0,1 0 0,-1 0 0,1-1 0,-1 1 0,1 0 0,-1 0 0,1 0 0,-1 0 0,1 0 0,-1-1 0,1 1 0,-1 0 0,1 0 0,0 0 0,-1 0 0,1 1 0,-1-1 0,1 0 0,-1 0 0,1 0 0,-1 0 0,1 0 0,-1 1 0,1-1 0,-1 0 0,0 0 0,1 1 0,0 0 0,11 15 0,3 23 0,-15-38 0,38 147 0,8 27 0,-32-128 0,30 83 0,-44-130 0,0 1 0,0-1 0,0 0 0,0 0 0,0 0 0,0 0 0,0 1 0,0-1 0,1 0 0,-1 0 0,0 0 0,0 0 0,0 0 0,0 1 0,0-1 0,0 0 0,0 0 0,0 0 0,1 0 0,-1 0 0,0 0 0,0 1 0,0-1 0,0 0 0,0 0 0,1 0 0,-1 0 0,0 0 0,0 0 0,0 0 0,0 0 0,0 0 0,1 0 0,-1 0 0,0 0 0,0 0 0,0 0 0,0 0 0,1 0 0,-1 0 0,0 0 0,0 0 0,0 0 0,0 0 0,1 0 0,-1 0 0,0 0 0,0 0 0,0-1 0,0 1 0,0 0 0,1 0 0,-1 0 0,8-14 0,5-25 0,-12 33 0,154-475 0,-134 395 0,-16 59 0,1 0 0,11-27 0,-5 26 0,1 1 0,24-38 0,-36 64 0,-1 0 0,1 1 0,-1-1 0,1 0 0,-1 0 0,1 1 0,-1-1 0,1 1 0,0-1 0,-1 0 0,1 1 0,0-1 0,-1 1 0,1-1 0,0 1 0,0 0 0,-1-1 0,1 1 0,2-1 0,-3 2 0,1-1 0,-1 0 0,1 0 0,-1 0 0,1 0 0,0 1 0,-1-1 0,1 0 0,-1 1 0,1-1 0,-1 0 0,1 1 0,-1-1 0,0 0 0,1 1 0,-1-1 0,1 1 0,-1-1 0,0 1 0,1-1 0,-1 2 0,3 4 0,0 1 0,-1 0 0,4 13 0,-3-7 0,24 64 0,14 44 0,-25-76 0,26 55 0,3 7 0,108 400 0,-150-492 0,0-7 0,-1 1 0,-1 0 0,1-1 0,-1 19 0,-1-28 0,0 1 0,0 0 0,0 0 0,0 0 0,0 0 0,-1 0 0,1-1 0,0 1 0,0 0 0,0 0 0,0 0 0,0 0 0,0 0 0,-1 0 0,1-1 0,0 1 0,0 0 0,0 0 0,0 0 0,0 0 0,-1 0 0,1 0 0,0 0 0,0 0 0,0 0 0,0 0 0,-1 0 0,1 0 0,0 0 0,0 0 0,0 0 0,-1 0 0,1 0 0,0 0 0,0 0 0,0 0 0,0 0 0,-1 0 0,1 0 0,0 0 0,0 0 0,0 1 0,0-1 0,0 0 0,-1 0 0,1 0 0,0 0 0,3-37 0,2 1 0,1-1 0,17-56 0,-14 58 0,16-70 0,38-128 0,-63 232 0,1-1 0,-1 1 0,0 0 0,1 0 0,-1 0 0,1 0 0,-1 0 0,1 0 0,-1 0 0,1 0 0,0 0 0,0 0 0,-1 0 0,1 0 0,1-1 0,-1 2 0,-1 1 0,0-1 0,1 0 0,-1 0 0,0 0 0,1 0 0,-1 0 0,0 0 0,1 1 0,-1-1 0,0 0 0,0 0 0,1 1 0,-1-1 0,0 0 0,0 0 0,1 1 0,-1-1 0,0 0 0,0 1 0,0-1 0,1 0 0,-1 0 0,0 1 0,0-1 0,0 1 0,0-1 0,0 0 0,0 1 0,0-1 0,7 40 0,-6-38 0,5 44 0,3 0 0,24 71 0,43 85 0,-72-192 0,13 37 0,-2 0 0,-3 1 0,-1 0 0,8 94 0,-20-130 0,-2-15 0,-1-22 0,7 8 0,2-1 0,0 1 0,0 0 0,2 1 0,0-1 0,17-27 0,-4 5 0,4-10 0,-1 7 0,-3-2 0,-1 0 0,16-60 0,-36 109 0,1 1 0,0 0 0,0-1 0,0 1 0,1-1 0,-1 1 0,1-1 0,1 1 0,1 5 0,23 62 0,-3-13 0,3 16 0,3-2 0,4 0 0,3-2 0,56 82 0,-74-126 0,-8-15 0,-1 1 0,0 0 0,-1 0 0,0 1 0,-2 0 0,1 1 0,4 19 0,-11-35 0,0 1 0,1-1 0,-1 0 0,0 1 0,0-1 0,0 1 0,0-1 0,1 0 0,-1 1 0,0-1 0,0 1 0,0-1 0,0 1 0,0-1 0,0 0 0,0 1 0,0-1 0,0 1 0,0-1 0,0 1 0,-1-1 0,1 0 0,0 1 0,0-1 0,0 0 0,0 1 0,-1-1 0,1 1 0,0-1 0,0 0 0,-1 1 0,1-1 0,0 0 0,-1 0 0,1 1 0,0-1 0,-1 0 0,1 0 0,-1 1 0,0-1 0,-15-7 0,15 6 0,0 0 0,1 1 0,-1-1 0,0 1 0,1-1 0,-1 1 0,0-1 0,0 1 0,1 0 0,-1-1 0,0 1 0,0 0 0,0-1 0,0 1 0,0 0 0,0 0 0,1 0 0,-1 0 0,0 0 0,0 0 0,0 0 0,0 0 0,-1 1 0,3 2 0,0-1 0,0 1 0,0 0 0,0 0 0,1-1 0,-1 1 0,3 2 0,-2-1 0,31 55 0,-15-28 0,-1 0 0,24 66 0,-37-85 0,7 17 0,-2 1 0,-1 0 0,-2 1 0,-1 0 0,2 34 0,-7-65 0,0 1 0,0-1 0,0 1 0,0-1 0,0 0 0,0 1 0,0-1 0,0 0 0,0 1 0,0-1 0,0 0 0,0 1 0,0-1 0,0 1 0,-1-1 0,1 0 0,0 1 0,0-1 0,0 0 0,0 0 0,-1 1 0,1-1 0,0 0 0,0 1 0,-1-1 0,1 0 0,0 0 0,0 1 0,-1-1 0,1 0 0,0 0 0,-1 0 0,1 1 0,0-1 0,-1 0 0,1 0 0,0 0 0,-1 0 0,1 0 0,0 0 0,-1 0 0,1 0 0,-1 0 0,1 0 0,0 0 0,-1 0 0,1 0 0,0 0 0,-1 0 0,1 0 0,0 0 0,-1-1 0,1 1 0,0 0 0,-1 0 0,1 0 0,0 0 0,-1-1 0,0 1 0,1-1 0,-1 1 0,0 0 0,0-1 0,1 1 0,-1-1 0,1 1 0,-1-1 0,1 1 0,-1-1 0,0 1 0,1-1 0,0 0 0,-1 1 0,1-1 0,-1 0 0,1 1 0,0-1 0,0 0 0,-1 0 0,1-1 0,5-8 0,0-1 0,0 0 0,-1-1 0,-1 1 0,0-1 0,0 1 0,0-16 0,-1-8 0,-2-41 0,-2 43 0,2 21 0,1 0 0,-1 0 0,5-18 0,-5 28 0,1-1 0,-1 1 0,1-1 0,-1 1 0,1-1 0,0 1 0,0 0 0,0 0 0,1-1 0,-1 1 0,0 0 0,1 0 0,0 0 0,-1 0 0,1 0 0,0 1 0,0-1 0,0 0 0,0 1 0,0 0 0,0-1 0,0 1 0,4-1 0,-5 2 0,0 0 0,1 0 0,-1 0 0,0 0 0,0 0 0,1 1 0,-1-1 0,0 0 0,0 1 0,0-1 0,1 1 0,-1-1 0,0 1 0,0 0 0,0 0 0,0-1 0,0 1 0,0 0 0,0 0 0,0 0 0,-1 0 0,1 0 0,0 0 0,0 0 0,0 2 0,19 36 0,-16-28 0,13 29 0,15 53 0,3 10 0,20 25 0,72 122 0,-126-249 0,0 1 0,0-1 0,0 1 0,-1-1 0,1 1 0,0 0 0,-1-1 0,1 1 0,-1 0 0,1 0 0,-1-1 0,0 1 0,0 0 0,0 0 0,0-1 0,0 1 0,0 0 0,-1 0 0,1-1 0,-1 1 0,0 2 0,8-27 0,-6 13 0,80-405 0,-43 195 0,-26 152 0,-2 8 0,2 0 0,3 0 0,27-66 0,-41 123 0,0 0 0,1-1 0,-1 1 0,1 0 0,0 1 0,0-1 0,0 0 0,4-3 0,-6 6 0,0 0 0,0 0 0,1-1 0,-1 1 0,0 0 0,1 0 0,-1 0 0,0 0 0,1-1 0,-1 1 0,0 0 0,1 0 0,-1 0 0,1 0 0,-1 0 0,0 0 0,1 0 0,-1 0 0,0 0 0,1 0 0,-1 0 0,0 0 0,1 0 0,-1 1 0,1-1 0,-1 0 0,0 0 0,1 0 0,0 1 0,0 0 0,0 0 0,0 1 0,0-1 0,-1 0 0,1 0 0,0 0 0,0 1 0,-1-1 0,1 0 0,-1 0 0,1 2 0,122 296 0,-117-285 0,1-1 0,0 0 0,1-1 0,0 1 0,17 17 0,-25-30 0,0 0 0,0-1 0,0 1 0,0 0 0,0 0 0,0 0 0,0 0 0,0-1 0,0 1 0,0 0 0,0 0 0,0 0 0,0-1 0,0 1 0,0 0 0,0 0 0,0 0 0,0 0 0,0-1 0,0 1 0,0 0 0,1 0 0,-1 0 0,0 0 0,0-1 0,0 1 0,0 0 0,0 0 0,1 0 0,-1 0 0,0 0 0,0 0 0,0 0 0,0 0 0,1-1 0,-1 1 0,0 0 0,0 0 0,0 0 0,0 0 0,1 0 0,-1 0 0,0 0 0,0 0 0,0 0 0,1 0 0,-1 0 0,0 0 0,0 0 0,0 0 0,0 0 0,1 0 0,-1 1 0,0-1 0,0 0 0,0 0 0,0 0 0,1 0 0,-1 0 0,0 0 0,0 0 0,0 1 0,0-1 0,0 0 0,1 0 0,-3-23 0,0 14 0,2-84 0,4 1 0,18-103 0,-7 76 0,-5 16 0,16-116 0,-26 216 0,1 1 0,-1 0 0,1 0 0,-1 0 0,1 0 0,0 0 0,0 0 0,0 0 0,0 0 0,0 0 0,1 0 0,-1 1 0,0-1 0,1 0 0,-1 1 0,1-1 0,2-1 0,-3 3 0,0-1 0,0 1 0,0-1 0,0 1 0,0 0 0,1 0 0,-1-1 0,0 1 0,0 0 0,0 0 0,0 0 0,0 0 0,0 0 0,0 1 0,1-1 0,-1 0 0,0 0 0,0 1 0,0-1 0,0 1 0,0-1 0,0 1 0,0-1 0,0 1 0,0 0 0,0-1 0,-1 1 0,1 0 0,0 0 0,0-1 0,-1 1 0,1 0 0,0 0 0,-1 0 0,2 2 0,-1-1 0,0 1 0,0-1 0,0 1 0,0 0 0,0-1 0,-1 1 0,1 0 0,-1 0 0,1 0 0,-1 4 0,0-4 0,0 1 0,0 0 0,1 0 0,0-1 0,0 1 0,2 5 0,10 24 0,15 54 0,-20-59 0,1 0 0,1 0 0,17 32 0,-20-49 0,19 34 0,-24-43 0,-1 0 0,1 0 0,0 0 0,0 0 0,-1 0 0,2 0 0,-1 0 0,0-1 0,0 1 0,0-1 0,1 1 0,-1-1 0,0 0 0,1 0 0,3 1 0,-5-2 0,-1 0 0,1 0 0,0 0 0,0 0 0,0-1 0,-1 1 0,1 0 0,0-1 0,0 1 0,-1 0 0,1-1 0,0 1 0,-1 0 0,1-1 0,-1 1 0,1-1 0,0 0 0,-1 1 0,1-1 0,-1 1 0,1-1 0,-1 0 0,0 1 0,1-1 0,-1 0 0,0 0 0,1 1 0,-1-1 0,0-1 0,8-28 0,-7 23 0,8-49 0,-3-1 0,-2-87 0,2-17 0,-1 104 0,4 2 0,15-60 0,-14 81 0,2-1 0,0 2 0,3 0 0,24-43 0,-29 61 0,-2 0 0,0-1 0,-1 0 0,0-1 0,-1 1 0,6-35 0,32-123 0,-16 69 0,-15 47 0,16-57 0,7-19 0,-30 101 0,1 1 0,2 0 0,2 1 0,1 0 0,19-36 0,-23 52 0,-1-1 0,8-26 0,-8 22 0,13-28 0,-20 57 0,0 0 0,1 0 0,0 0 0,2 10 0,-1-4 0,2 10 0,2 0 0,0 0 0,1-1 0,2 0 0,17 35 0,-15-35 0,-2 1 0,0 0 0,-1 0 0,-1 1 0,-2 0 0,-1 0 0,0 0 0,-2 1 0,-2-1 0,0 1 0,-4 27 0,4-52 0,0-1 0,0 1 0,-1-1 0,1 1 0,-1 0 0,1-1 0,-1 1 0,1-1 0,-1 1 0,0-1 0,0 1 0,0-1 0,1 0 0,-3 3 0,2-4 0,1 0 0,0 0 0,0 0 0,0 0 0,-1 0 0,1 0 0,0 0 0,0 0 0,-1 0 0,1 1 0,0-1 0,0 0 0,-1 0 0,1 0 0,0 0 0,0-1 0,-1 1 0,1 0 0,0 0 0,0 0 0,-1 0 0,1 0 0,0 0 0,0 0 0,-1 0 0,1 0 0,0-1 0,0 1 0,0 0 0,-1 0 0,1 0 0,-8-15 0,6 5 0,-1-1 0,2 1 0,-1 0 0,2-1 0,0-17 0,8-57 0,-2 32 0,-4 5 0,-5-52 0,0-24 0,3 119 0,1 0 0,-1-1 0,1 1 0,0 0 0,0-1 0,1 1 0,0 0 0,-1 0 0,2 0 0,-1 0 0,1 0 0,-1 1 0,1-1 0,0 1 0,1-1 0,-1 1 0,1 0 0,0 1 0,0-1 0,0 1 0,7-5 0,-7 5 0,0-1 0,0 0 0,-1 0 0,1 0 0,-1 0 0,6-9 0,14-17 0,-22 30 0,0 0 0,0 0 0,0 0 0,0 0 0,0 0 0,-1 0 0,1 0 0,0 1 0,0-1 0,0 0 0,0 1 0,0-1 0,-1 0 0,1 1 0,0-1 0,0 1 0,-1-1 0,1 1 0,0-1 0,-1 1 0,1 0 0,0-1 0,-1 1 0,1 0 0,-1 0 0,1-1 0,0 2 0,17 23 0,-9-7 0,-1 0 0,-1 0 0,-1 1 0,0 0 0,-2 0 0,0 0 0,1 21 0,11 43 0,12 33 0,144 524 0,-168-626 0,-3-8 0,1-1 0,-1 0 0,1 0 0,0 0 0,1 0 0,-1 0 0,1 0 0,5 8 0,-8-13 0,1 0 0,-1 0 0,0 0 0,0 0 0,0 0 0,0 0 0,1 0 0,-1 0 0,0 1 0,0-1 0,0 0 0,0 0 0,1 0 0,-1 0 0,0 0 0,0 0 0,0 0 0,0 0 0,1 0 0,-1 0 0,0 0 0,0 0 0,0 0 0,0 0 0,1 0 0,-1 0 0,0 0 0,0 0 0,0-1 0,0 1 0,1 0 0,-1 0 0,0 0 0,0 0 0,0 0 0,0 0 0,0 0 0,1-1 0,-1 1 0,6-10 0,1-16 0,-6 23 0,19-92 0,10-125 0,-19 121 0,-9 87 0,6-40 0,-8 48 0,1 1 0,0 0 0,0-1 0,0 1 0,1 0 0,-1 0 0,1 0 0,0 0 0,0 0 0,0 0 0,4-4 0,-6 7 0,1-1 0,-1 1 0,1 0 0,0 0 0,-1 0 0,1 0 0,-1 0 0,1 0 0,-1 0 0,1 0 0,-1 0 0,1 0 0,0 0 0,-1 0 0,1 0 0,-1 1 0,1-1 0,-1 0 0,1 0 0,-1 1 0,1-1 0,-1 0 0,1 0 0,-1 1 0,0-1 0,1 1 0,-1-1 0,1 0 0,-1 1 0,0-1 0,1 1 0,-1-1 0,0 1 0,0-1 0,1 1 0,13 23 0,-11-19 0,11 23 0,-2 1 0,0 1 0,11 48 0,3 6 0,176 514 0,-195-578 0,-4-10 0,0 0 0,1-1 0,0 1 0,9 15 0,-13-25 0,0 0 0,0 0 0,0 0 0,0-1 0,0 1 0,0 0 0,0 0 0,0 0 0,0-1 0,0 1 0,0 0 0,0 0 0,0 0 0,1 0 0,-1-1 0,0 1 0,0 0 0,0 0 0,0 0 0,0 0 0,0 0 0,0-1 0,1 1 0,-1 0 0,0 0 0,0 0 0,0 0 0,0 0 0,0 0 0,1 0 0,-1 0 0,0 0 0,0-1 0,0 1 0,0 0 0,1 0 0,-1 0 0,0 0 0,0 0 0,0 0 0,1 0 0,-1 0 0,0 0 0,0 0 0,0 0 0,0 0 0,1 1 0,-1-1 0,0 0 0,0 0 0,0 0 0,0 0 0,1 0 0,-1 0 0,0 0 0,0 0 0,0 0 0,0 1 0,0-1 0,1 0 0,-1 0 0,0 0 0,0 0 0,0 1 0,0-1 0,0 0 0,2-20 0,-1 14 0,8-41 0,2 1 0,26-72 0,-13 46 0,105-278 0,-128 346 0,9-17 0,21-36 0,-28 52 0,-1 1 0,1 0 0,0 0 0,0 1 0,1-1 0,-1 1 0,1-1 0,0 1 0,0 0 0,0 0 0,0 1 0,0-1 0,0 1 0,1 0 0,6-2 0,-10 4 0,0 0 0,1 0 0,-1 0 0,1 0 0,-1 0 0,1 0 0,-1 1 0,1-1 0,-1 1 0,0-1 0,1 1 0,-1-1 0,0 1 0,0 0 0,1 0 0,-1-1 0,0 1 0,0 0 0,0 0 0,0 0 0,0 0 0,0 1 0,0-1 0,0 0 0,0 0 0,-1 0 0,1 1 0,0-1 0,-1 0 0,1 1 0,-1-1 0,1 3 0,2 7 0,0-1 0,-1 1 0,2 12 0,-4-17 0,9 74 0,-8-55 0,1-1 0,1 0 0,1 1 0,2-1 0,0-1 0,17 42 0,1-16 0,-2 1 0,-2 0 0,-3 2 0,12 54 0,-3 64 0,-20-113 0,3 0 0,2 0 0,27 79 0,-38-147 0,0-1 0,1 1 0,1 0 0,4-22 0,-2 14 0,6-62 0,0-154 0,-10 208 0,1-9 0,2 1 0,1-1 0,2 1 0,1 1 0,2-1 0,19-46 0,-26 76 0,0 1 0,0-1 0,1 1 0,-1 0 0,1 0 0,0 0 0,0 0 0,5-4 0,-7 7 0,0 1 0,0-1 0,-1 0 0,1 1 0,0-1 0,0 1 0,0 0 0,0-1 0,0 1 0,0-1 0,0 1 0,0 0 0,0 0 0,0 0 0,0 0 0,0-1 0,0 1 0,0 1 0,0-1 0,0 0 0,0 0 0,0 0 0,0 0 0,0 1 0,0-1 0,-1 0 0,1 1 0,0-1 0,0 1 0,0-1 0,0 1 0,0-1 0,-1 1 0,1 0 0,0 0 0,0-1 0,-1 1 0,1 0 0,-1 0 0,1-1 0,-1 1 0,1 0 0,-1 0 0,1 0 0,-1 0 0,1 1 0,9 19 0,-1 0 0,-1 0 0,-1 1 0,6 28 0,-8-26 0,1-1 0,2 0 0,19 41 0,52 64 0,12 21 0,-85-128 0,-6-15 0,-6-12 0,4 0 0,0 0 0,1-1 0,-1 1 0,1-1 0,0 1 0,1-1 0,-1 1 0,1-1 0,1-8 0,0 6 0,4-69 0,31-147 0,-14 106 0,-11 46 0,-5 27 0,2 0 0,2 0 0,26-74 0,-35 116 0,1 1 0,0-1 0,-1 1 0,1 0 0,1 0 0,-1 0 0,0 0 0,4-3 0,-6 6 0,1-1 0,-1 1 0,1 0 0,-1-1 0,1 1 0,-1 0 0,1-1 0,-1 1 0,1 0 0,0 0 0,-1 0 0,1-1 0,-1 1 0,1 0 0,0 0 0,-1 0 0,1 0 0,0 0 0,-1 0 0,2 1 0,-1-1 0,0 1 0,0-1 0,0 1 0,0-1 0,0 1 0,0 0 0,-1 0 0,1-1 0,0 1 0,0 0 0,-1 0 0,1 0 0,0 0 0,-1 0 0,2 2 0,4 12 0,-1 1 0,0-1 0,-1 1 0,-1 0 0,0 0 0,-1 1 0,-1-1 0,0 19 0,0-5 0,6 34 0,-5-55 0,0 0 0,1 0 0,1 0 0,-1-1 0,1 0 0,1 0 0,0 0 0,0 0 0,0 0 0,1-1 0,0 0 0,0 0 0,15 11 0,-20-17 0,0-1 0,0 1 0,0 0 0,0-1 0,0 1 0,1-1 0,-1 1 0,0-1 0,0 1 0,0-1 0,1 0 0,-1 0 0,0 1 0,1-1 0,-1 0 0,0 0 0,0 0 0,1-1 0,-1 1 0,0 0 0,1 0 0,-1-1 0,1 0 0,1 0 0,-1 0 0,1-1 0,-1 0 0,0 1 0,1-1 0,-1 0 0,0 0 0,0 0 0,0-1 0,1-2 0,4-5 0,-1-1 0,0-1 0,7-19 0,7-33 0,-2-1 0,14-114 0,-25 138 0,28-267 0,-12 86 0,-19 203 0,-4 19 0,0 0 0,0 0 0,0 0 0,0 0 0,0 0 0,0 0 0,1 0 0,-1 0 0,0 0 0,0 0 0,0 0 0,0 0 0,0 0 0,0 0 0,1 0 0,-1 0 0,0 0 0,0 0 0,0 0 0,0 0 0,0 0 0,0 0 0,0 0 0,1 0 0,-1 0 0,0 0 0,0 0 0,0 0 0,0 0 0,0 0 0,0 1 0,0-1 0,0 0 0,0 0 0,0 0 0,0 0 0,1 0 0,-1 0 0,0 0 0,0 0 0,0 1 0,0-1 0,0 0 0,0 0 0,0 0 0,0 0 0,0 0 0,0 0 0,0 0 0,0 1 0,0-1 0,0 0 0,0 0 0,0 0 0,0 0 0,0 0 0,0 0 0,0 1 0,-1-1 0,7 37 0,-4-22 0,8 49 0,4-1 0,2 0 0,3-1 0,40 88 0,-33-93 0,-12-23 0,2-1 0,30 45 0,-45-76 0,1 0 0,-1 0 0,0-1 0,1 1 0,-1 0 0,1-1 0,0 1 0,0-1 0,0 1 0,-1-1 0,1 0 0,0 0 0,4 1 0,-5-1 0,0-1 0,0 0 0,0-1 0,0 1 0,0 0 0,0 0 0,0 0 0,0-1 0,0 1 0,0 0 0,0-1 0,0 1 0,0-1 0,0 1 0,0-1 0,-1 1 0,1-1 0,0 0 0,0 1 0,0-1 0,-1 0 0,1 0 0,0 0 0,-1 0 0,1 0 0,-1 1 0,1-1 0,-1 0 0,1 0 0,-1-2 0,9-20 0,-1 1 0,-1-1 0,-1-1 0,5-45 0,-2 14 0,69-462 0,-55 369 0,-18 123 0,2 1 0,1 0 0,21-43 0,3 0 0,-31 67 0,7-9 0,9-39 0,11-26 0,-7 99 0,-15-14 0,1 0 0,-2 1 0,1 0 0,-2 0 0,0 0 0,0 0 0,3 23 0,-3-16 0,1 0 0,11 29 0,-2-19 0,1-1 0,33 47 0,48 45 0,26 41 0,-37-16 0,0 1 0,-65-116 0,0-1 0,45 46 0,-55-65 0,-6-8 0,-1 1 0,0 0 0,0-1 0,0 2 0,-1-1 0,1 0 0,-1 0 0,1 1 0,-1-1 0,0 1 0,0 0 0,1 5 0,-3-9 0,0 0 0,0 0 0,0 0 0,0 1 0,0-1 0,0 0 0,1 0 0,-1 0 0,0 0 0,0 0 0,0 1 0,0-1 0,0 0 0,0 0 0,0 0 0,-1 0 0,1 0 0,0 1 0,0-1 0,0 0 0,0 0 0,0 0 0,0 0 0,0 0 0,0 0 0,0 1 0,0-1 0,0 0 0,0 0 0,-1 0 0,1 0 0,0 0 0,0 0 0,0 0 0,0 0 0,0 1 0,0-1 0,-1 0 0,1 0 0,0 0 0,0 0 0,0 0 0,0 0 0,-2 1 0,7 7 0,21 36 0,-1 1 0,37 93 0,17 103 0,-78-239 0,1 7 0,-1-5 0,0 0 0,1 0 0,-1 0 0,1 0 0,-1-1 0,1 1 0,0 0 0,4 4 0,-6-8 0,0 0 0,0 0 0,0 0 0,0 1 0,0-1 0,1 0 0,-1 0 0,0 0 0,0 0 0,0 0 0,0 0 0,0 0 0,0 0 0,0 0 0,0 0 0,0 0 0,0 0 0,1 0 0,-1 0 0,0 0 0,0 0 0,0 0 0,0 0 0,0 0 0,0 0 0,0 0 0,0 0 0,1 0 0,-1 0 0,0 0 0,0 0 0,0 0 0,0 0 0,0 0 0,0 0 0,0 0 0,0 0 0,0 0 0,1 0 0,-1 0 0,0 0 0,0-1 0,0 1 0,0 0 0,0 0 0,0 0 0,0 0 0,0 0 0,0 0 0,0 0 0,0 0 0,0 0 0,0-1 0,0 1 0,0 0 0,3-10 0,-2-14 0,-1 22 0,1-11 0,1 0 0,0 1 0,1-1 0,7-19 0,5-19 0,-2-13 0,3 0 0,3 0 0,3 2 0,2 1 0,36-65 0,-53 115 0,-5 5 0,1 0 0,1 0 0,-1 1 0,1 0 0,0-1 0,0 1 0,1 1 0,5-6 0,-9 9 0,-1 1 0,0 0 0,1 0 0,-1 0 0,0-1 0,1 1 0,-1 0 0,1 0 0,-1 0 0,0 0 0,1 0 0,-1-1 0,1 1 0,-1 0 0,0 0 0,1 0 0,-1 0 0,1 0 0,-1 0 0,0 0 0,1 1 0,-1-1 0,1 0 0,-1 0 0,0 0 0,1 0 0,-1 0 0,0 1 0,1-1 0,-1 0 0,1 1 0,6 14 0,-2 24 0,-4-34 0,2 22 0,2-1 0,0 0 0,2 0 0,1-1 0,16 35 0,68 117 0,-76-149 0,-11-18 0,-3-5 0,1 0 0,-1 0 0,1 0 0,1 0 0,-1 0 0,1-1 0,-1 1 0,1-1 0,0 0 0,1 0 0,7 5 0,-12-9 0,1 0 0,-1 0 0,1 0 0,-1 0 0,1 0 0,-1 0 0,1 0 0,-1 0 0,1 0 0,-1 0 0,1 0 0,-1 0 0,1 0 0,-1-1 0,0 1 0,1 0 0,-1 0 0,1-1 0,-1 1 0,0 0 0,1 0 0,-1-1 0,0 1 0,1-1 0,-1 1 0,0 0 0,1-1 0,-1 1 0,0-1 0,0 1 0,1 0 0,-1-1 0,0 1 0,0-1 0,0 1 0,0-1 0,0 0 0,6-23 0,-6 19 0,92-611 0,-88 582 0,-1 14 0,0-13 0,2 0 0,1 0 0,2 0 0,14-36 0,-22 68 0,0 0 0,0 1 0,1-1 0,-1 1 0,0-1 0,0 0 0,1 1 0,-1-1 0,0 1 0,1-1 0,-1 1 0,1-1 0,-1 1 0,0 0 0,1-1 0,-1 1 0,1 0 0,0-1 0,-1 1 0,1-1 0,6 8 0,4 27 0,-7-19 0,5 14 0,8 41 0,-12-48 0,0 0 0,1-1 0,1 1 0,13 26 0,20 27 0,103 225 0,-131-268 0,-7-16 0,1-1 0,0 1 0,14 23 0,-20-39 0,0 0 0,0 0 0,0 0 0,0 0 0,0 0 0,0 0 0,0-1 0,0 1 0,0 0 0,0 0 0,0 0 0,1 0 0,-1 0 0,0 0 0,0 0 0,0 0 0,0 0 0,0 0 0,0 0 0,0 0 0,0 0 0,0 0 0,0 0 0,0 0 0,0 0 0,0 0 0,0 0 0,0 0 0,0 0 0,1 0 0,-1 0 0,0 0 0,0 0 0,0 0 0,0 0 0,0 0 0,0 0 0,0 0 0,0 0 0,0 0 0,0 0 0,0 0 0,0 0 0,0 0 0,1 0 0,-1 0 0,0 0 0,0 0 0,0 0 0,0 0 0,0 0 0,0 0 0,0 0 0,0 0 0,0 0 0,0 0 0,0 0 0,0 0 0,0 0 0,0 0 0,0 0 0,0 1 0,0-1 0,0 0 0,0 0 0,0 0 0,0 0 0,0 0 0,1-9 0,-1-12 0,-3-24 0,2 1 0,2 0 0,2 0 0,2 0 0,2 0 0,2 1 0,2 0 0,32-83 0,18-28 0,58-126 0,-114 272 0,-2 8 0,-2 15 0,-1-2 0,6 18 0,2 0 0,1 0 0,14 33 0,5 18 0,-13-33 0,39 116 0,-43-147 0,-11-18 0,0 0 0,1 0 0,-1 1 0,0-1 0,0 0 0,1 0 0,-1 0 0,0 0 0,1 0 0,-1 1 0,0-1 0,1 0 0,-1 0 0,0 0 0,1 0 0,-1 0 0,0 0 0,1 0 0,-1 0 0,0 0 0,1-1 0,-1 1 0,0 0 0,1 0 0,-1 0 0,0 0 0,1 0 0,-1-1 0,0 1 0,1 0 0,1-2 0,0-1 0,-1 1 0,1 0 0,0-1 0,-1 0 0,0 1 0,0-1 0,0 0 0,0 1 0,1-4 0,106-363 0,-95 317 0,9-86 0,-3 17 0,-18 112 0,0 4 0,0-1 0,0 1 0,0-1 0,0 1 0,1 0 0,0-1 0,0 1 0,1 0 0,-1 0 0,1 0 0,4-4 0,-7 8 0,1 1 0,-1 0 0,1 0 0,0-1 0,-1 1 0,1 0 0,-1 0 0,1 0 0,-1 0 0,1 0 0,0-1 0,-1 1 0,1 0 0,-1 0 0,1 1 0,-1-1 0,1 0 0,0 0 0,-1 0 0,1 0 0,-1 0 0,1 1 0,-1-1 0,1 0 0,-1 0 0,1 1 0,-1-1 0,1 0 0,-1 1 0,1-1 0,-1 1 0,1-1 0,-1 0 0,0 1 0,1-1 0,-1 1 0,0-1 0,1 1 0,-1-1 0,0 1 0,0-1 0,1 2 0,12 26 0,-11-23 0,-2-4 0,0 0 0,1-1 0,-1 1 0,0 0 0,0 0 0,1 0 0,-1 0 0,1 0 0,-1 0 0,1-1 0,-1 1 0,1 0 0,-1 0 0,1-1 0,0 1 0,-1 0 0,1-1 0,0 1 0,0-1 0,-1 1 0,1-1 0,0 1 0,0-1 0,0 0 0,0 1 0,-1-1 0,3 1 0,-2-2 0,0 0 0,0 0 0,0 0 0,0 0 0,0 0 0,0 0 0,0 0 0,0 0 0,0 0 0,0-1 0,-1 1 0,1 0 0,-1-1 0,1 1 0,-1 0 0,1-1 0,-1 1 0,0-3 0,4-16 0,-1-1 0,-1 1 0,0-1 0,-4-39 0,1 36 0,0-1 0,6-43 0,-4 64 0,-1 1 0,1 0 0,0 0 0,0 0 0,0 0 0,0 1 0,0-1 0,4-5 0,-5 8 0,0 0 0,0-1 0,1 1 0,-1 0 0,0 0 0,1-1 0,-1 1 0,0 0 0,1 0 0,-1-1 0,0 1 0,1 0 0,-1 0 0,1 0 0,-1 0 0,0-1 0,1 1 0,-1 0 0,1 0 0,-1 0 0,1 0 0,-1 0 0,0 0 0,1 0 0,0 0 0,0 1 0,0 0 0,0-1 0,0 1 0,0-1 0,0 1 0,0 0 0,0 0 0,-1 0 0,1-1 0,0 1 0,0 0 0,-1 0 0,2 2 0,2 4 0,1-1 0,-1-1 0,1 1 0,7 6 0,-8-7 0,-1 1 0,1 0 0,-1 0 0,-1 1 0,1-1 0,-1 0 0,0 1 0,0 0 0,-1-1 0,1 10 0,4 11 0,11 31 0,34 72 0,-8-21 0,-34-84 0,3 12 0,2-2 0,25 48 0,-29-72 0,-9-11 0,-1 0 0,0 0 0,0 0 0,1 0 0,-1 0 0,0 0 0,0-1 0,1 1 0,-1 0 0,0 0 0,0 0 0,1 0 0,-1 0 0,0 0 0,0 0 0,0-1 0,1 1 0,-1 0 0,0 0 0,0 0 0,0-1 0,0 1 0,1 0 0,-1 0 0,0 0 0,0-1 0,0 1 0,0 0 0,0 0 0,0-1 0,0 1 0,0 0 0,5-32 0,-4 18 0,10-58 0,19-110 0,-20 135 0,31-84 0,-37 121 0,15-38 0,1 0 0,34-56 0,-53 101 0,1 1 0,0-1 0,0 1 0,0-1 0,0 1 0,0 0 0,1 0 0,-1 0 0,1 0 0,-1 1 0,1-1 0,0 1 0,-1-1 0,7-1 0,-8 3 0,0 0 0,0 0 0,0-1 0,0 1 0,0 0 0,-1 0 0,1 1 0,0-1 0,0 0 0,0 0 0,0 0 0,0 1 0,0-1 0,0 0 0,0 1 0,-1-1 0,1 0 0,0 1 0,0 0 0,0 0 0,1 0 0,-1 1 0,0-1 0,0 1 0,0-1 0,0 1 0,0 0 0,-1-1 0,1 1 0,0 0 0,-1 0 0,1-1 0,-1 1 0,1 4 0,2 24 0,2-1 0,1 1 0,1-1 0,1 0 0,2-1 0,26 54 0,87 159 0,-104-204 0,-14-27 0,-2-3 0,0 0 0,1 0 0,0 0 0,0-1 0,9 11 0,-13-17 0,1 0 0,-1 0 0,0 1 0,1-1 0,-1 0 0,0 0 0,1 0 0,-1 0 0,1 0 0,-1 0 0,0 0 0,1 0 0,-1 0 0,0 0 0,1 0 0,-1 0 0,0 0 0,1 0 0,-1 0 0,0 0 0,1 0 0,-1 0 0,1 0 0,-1-1 0,0 1 0,0 0 0,1 0 0,-1 0 0,0-1 0,1 1 0,-1 0 0,0 0 0,0-1 0,1 1 0,-1 0 0,0-1 0,0 1 0,0 0 0,1-1 0,-1 1 0,0 0 0,0-1 0,0 1 0,0 0 0,0-1 0,9-23 0,-6 18 0,0-2 0,139-373 0,-134 354 0,172-525 0,-169 521 0,-6 16 0,12-27 0,-21 65 0,3-21 0,1-1 0,0 0 0,0 0 0,0 0 0,0 0 0,0 0 0,0 0 0,0 0 0,0 0 0,0 0 0,0 1 0,0-1 0,1 0 0,-1 0 0,0 0 0,1 0 0,-1 0 0,1 0 0,-1 0 0,1 0 0,0-1 0,-1 1 0,2 1 0,16-21 0,-12 13 0,-1 0 0,0 0 0,-1 0 0,1-1 0,-1 0 0,0 0 0,-1 0 0,0 0 0,0-1 0,0 1 0,1-11 0,-3 18-24,-1 0-1,0 0 1,0 0 0,0 0-1,0 0 1,0 0 0,0 0-1,0 0 1,0 0-1,0 0 1,1 0 0,-1 1-1,0-1 1,0 0 0,0 0-1,0 0 1,0 0-1,0 0 1,0 0 0,1 0-1,-1 0 1,0-1 0,0 1-1,0 0 1,0 0-1,0 0 1,0 0 0,0 0-1,0 0 1,1 0 0,-1 0-1,0 0 1,0 0-1,0 0 1,0 0 0,0 0-1,0 0 1,0 0 0,0-1-1,1 2-365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9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4.26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9.255"/>
    </inkml:context>
    <inkml:brush xml:id="br0">
      <inkml:brushProperty name="width" value="0.05" units="cm"/>
      <inkml:brushProperty name="height" value="0.05" units="cm"/>
      <inkml:brushProperty name="color" value="#FFFFFF"/>
    </inkml:brush>
  </inkml:definitions>
  <inkml:trace contextRef="#ctx0" brushRef="#br0">30 0 24575,'-5'0'0,"-7"0"0,-1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1.102"/>
    </inkml:context>
    <inkml:brush xml:id="br0">
      <inkml:brushProperty name="width" value="0.05" units="cm"/>
      <inkml:brushProperty name="height" value="0.05" units="cm"/>
      <inkml:brushProperty name="color" value="#FFFFFF"/>
    </inkml:brush>
  </inkml:definitions>
  <inkml:trace contextRef="#ctx0" brushRef="#br0">1 0 24575,'5'0'0,"7"0"0,7 0 0,5 0 0,3 0 0,3 0 0,-4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6.43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8:55.78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54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9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4.26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9.255"/>
    </inkml:context>
    <inkml:brush xml:id="br0">
      <inkml:brushProperty name="width" value="0.05" units="cm"/>
      <inkml:brushProperty name="height" value="0.05" units="cm"/>
      <inkml:brushProperty name="color" value="#FFFFFF"/>
    </inkml:brush>
  </inkml:definitions>
  <inkml:trace contextRef="#ctx0" brushRef="#br0">30 0 24575,'-5'0'0,"-7"0"0,-1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6:41:02.427"/>
    </inkml:context>
    <inkml:brush xml:id="br0">
      <inkml:brushProperty name="width" value="0.05" units="cm"/>
      <inkml:brushProperty name="height" value="0.05" units="cm"/>
      <inkml:brushProperty name="color" value="#A6A6A6"/>
    </inkml:brush>
  </inkml:definitions>
  <inkml:trace contextRef="#ctx0" brushRef="#br0">4 3977 24575,'-1'0'0,"1"-1"0,0 0 0,-1 1 0,1-1 0,0 1 0,0-1 0,-1 0 0,1 1 0,0-1 0,0 0 0,0 1 0,0-1 0,0 0 0,0 1 0,0-1 0,0 0 0,0 1 0,0-1 0,1 1 0,-1-1 0,0 0 0,0 1 0,0-1 0,1 1 0,-1-1 0,1-1 0,13-26 0,-7 15 0,136-359 0,-82 204 0,-40 115 0,-9 24 0,-1 0 0,-1-1 0,-2 0 0,6-34 0,-14 58 0,0 11 0,2 16 0,11 10 0,-2 1 0,15 61 0,3 69 0,-20-101 0,-7-42 0,-6-33 0,2-13 0,2 0 0,1 0 0,1 0 0,1 0 0,10-37 0,-7 26 0,16-60 0,3 1 0,74-180 0,-86 245 0,-5 16 0,-1 0 0,-1 0 0,-1-1 0,0 0 0,3-23 0,-7 44 0,0-1 0,0 1 0,1 0 0,-1 0 0,1-1 0,0 1 0,0-1 0,4 5 0,2 6 0,0 5 0,-8-18 0,0 0 0,1 0 0,-1 0 0,0 0 0,0 0 0,0-1 0,0 1 0,1 0 0,-1 0 0,0 0 0,-1 0 0,1 0 0,0 0 0,0 0 0,0 0 0,-1-1 0,1 1 0,0 0 0,-1 0 0,0 1 0,5-29 0,3-20 0,0 10 0,2-52 0,-9 79 0,1-22 0,1 1 0,6-32 0,-8 62 0,0 1 0,0-1 0,0 0 0,0 1 0,0-1 0,0 1 0,0-1 0,0 1 0,0-1 0,0 1 0,1-1 0,-1 1 0,0-1 0,0 1 0,1-1 0,-1 1 0,0 0 0,0-1 0,1 1 0,-1-1 0,1 1 0,-1 0 0,0-1 0,1 1 0,-1 0 0,1-1 0,-1 1 0,1 0 0,-1 0 0,1-1 0,-1 1 0,1 0 0,-1 0 0,1 0 0,-1 0 0,1 0 0,-1 0 0,1 0 0,-1 0 0,1 0 0,-1 0 0,1 0 0,-1 0 0,1 0 0,-1 0 0,1 0 0,-1 0 0,1 1 0,-1-1 0,1 0 0,-1 0 0,1 1 0,-1-1 0,1 1 0,1 0 0,0 1 0,0 0 0,0-1 0,-1 1 0,1 0 0,0 0 0,-1 0 0,1 0 0,-1 1 0,2 3 0,15 63 0,40 63 0,1 2 0,38 242 0,-60-213 0,-34-152 0,1 5 0,-1-1 0,2 20 0,-5-32 0,1 0 0,-1 0 0,0 0 0,0 0 0,-1 0 0,1 1 0,-1-1 0,1 0 0,-1 0 0,0-1 0,0 1 0,0 0 0,-1 0 0,1 0 0,0-1 0,-1 1 0,0-1 0,-2 4 0,4-6 0,0 0 0,0 0 0,0 0 0,-1 0 0,1 0 0,0 0 0,0 0 0,0 0 0,0 0 0,0 0 0,0 0 0,0 0 0,-1 0 0,1 0 0,0 0 0,0 0 0,0 0 0,0 0 0,0 0 0,0 0 0,0 0 0,-1 0 0,1 0 0,0 0 0,0 0 0,0 0 0,0 0 0,0 0 0,0 0 0,0 0 0,0 0 0,-1 0 0,1-1 0,0 1 0,0 0 0,0 0 0,0 0 0,0 0 0,0 0 0,0 0 0,0 0 0,0 0 0,0-1 0,0 1 0,0 0 0,0 0 0,0 0 0,0 0 0,0 0 0,0 0 0,-3-12 0,0-13 0,3 24 0,-6-101 0,-6-77 0,11 170 0,-2-19 0,0-44 0,3 65 0,1 0 0,0-1 0,0 1 0,0 0 0,1 0 0,0 0 0,0 0 0,1 0 0,0 0 0,0 0 0,6-7 0,-9 13 0,0 0 0,1 0 0,-1 1 0,1-1 0,-1 0 0,1 1 0,-1-1 0,1 1 0,0-1 0,-1 1 0,1-1 0,0 1 0,-1-1 0,1 1 0,0 0 0,0-1 0,-1 1 0,1 0 0,0-1 0,0 1 0,0 0 0,-1 0 0,1 0 0,0 0 0,2 0 0,-2 0 0,0 1 0,0 0 0,0-1 0,0 1 0,0 0 0,0-1 0,0 1 0,0 0 0,0 0 0,0 0 0,0 0 0,0 0 0,-1 0 0,1 0 0,0 1 0,4 8 0,-1 0 0,0-1 0,4 15 0,-6-17 0,65 154 0,-6-19 0,65 235 0,-120-357 0,0 0 0,-1 0 0,-1 0 0,2 34 0,-6-47 0,0-1 0,0 1 0,0-1 0,-1 1 0,0-1 0,0 0 0,-1 1 0,1-1 0,-1 0 0,-1 0 0,1 0 0,-1 0 0,0-1 0,-1 1 0,1-1 0,-1 1 0,0-1 0,0-1 0,-6 6 0,26 24 0,-3-10 0,-3 0 0,9 40 0,-17-55 0,-1 15 0,-1-23 0,0 0 0,0 0 0,0-1 0,0 1 0,0 0 0,-1 0 0,1-1 0,0 1 0,0 0 0,0-1 0,-1 1 0,1 0 0,0-1 0,-1 1 0,1 0 0,0-1 0,-1 1 0,1-1 0,-1 1 0,1-1 0,-1 1 0,1-1 0,-1 1 0,1-1 0,-1 1 0,0-1 0,1 1 0,-1-1 0,0 0 0,0 1 0,2-17 0,7-52 0,3 1 0,3 1 0,3 0 0,3 1 0,2 1 0,40-78 0,-59 134 0,10-12 0,-14 21 0,1 0 0,0 0 0,0 0 0,0 0 0,0 0 0,0 1 0,0-1 0,0 0 0,0 0 0,1 0 0,-1 0 0,0 0 0,1 0 0,-1 0 0,0 0 0,2 1 0,8 20 0,2 3 0,-1-1 0,-2 2 0,8 27 0,14 82 0,-22-91 0,-6-33 0,17 98 0,-19-93 0,1 0 0,-2-1 0,0 1 0,-1 0 0,-2 15 0,3-31 0,0 0 0,0 0 0,0 0 0,0 0 0,0 0 0,0 1 0,0-1 0,0 0 0,0 0 0,0 0 0,0 0 0,0 0 0,0 0 0,0 0 0,0 1 0,0-1 0,0 0 0,0 0 0,0 0 0,0 0 0,0 0 0,0 0 0,0 0 0,-1 0 0,1 1 0,0-1 0,0 0 0,0 0 0,0 0 0,0 0 0,0 0 0,0 0 0,0 0 0,0 0 0,0 0 0,-1 0 0,1 0 0,0 0 0,0 0 0,0 0 0,0 0 0,0 0 0,0 1 0,0-1 0,-1 0 0,1 0 0,0 0 0,0 0 0,0-1 0,0 1 0,0 0 0,0 0 0,0 0 0,0 0 0,-1 0 0,1 0 0,0 0 0,0 0 0,0 0 0,-6-9 0,0-17 0,16-27 0,31-99 0,-31 120 0,33-93 0,81-164 0,-121 282 0,9-17 0,-12 23 0,1 0 0,-1 0 0,1 0 0,0 0 0,-1 0 0,1 0 0,0 0 0,0 0 0,-1 1 0,1-1 0,0 0 0,0 1 0,0-1 0,0 0 0,0 1 0,2-1 0,-3 1 0,1 0 0,-1 0 0,0 0 0,1 1 0,-1-1 0,1 0 0,-1 1 0,0-1 0,1 0 0,-1 1 0,0-1 0,1 1 0,-1-1 0,0 0 0,0 1 0,1-1 0,-1 1 0,0-1 0,0 1 0,0-1 0,0 1 0,1-1 0,-1 1 0,0-1 0,0 1 0,0-1 0,0 1 0,2 20 0,-2-18 0,4 32 0,1-1 0,2 0 0,1-1 0,2 0 0,17 40 0,-10-29 0,-2 0 0,12 62 0,7 96 0,-6-32 0,-27-167 0,3 19 0,-4-21 0,1 0 0,-1 0 0,0 0 0,0-1 0,0 1 0,0 0 0,0 0 0,0-1 0,0 1 0,0 0 0,0 0 0,0 0 0,-1-1 0,1 1 0,0 0 0,0 0 0,-1-1 0,1 1 0,0 0 0,-1 0 0,0-3 0,1 0 0,-1 0 0,1 0 0,0 0 0,-1 0 0,1 0 0,0 0 0,1 0 0,-1-3 0,0 5 0,13-117 0,5 1 0,55-186 0,94-217 0,-156 496 0,-5 20 0,-3 15 0,1 39 0,-3-24 0,1 0 0,2 0 0,8 31 0,1-10 0,-7-21 0,2 0 0,0 0 0,2-1 0,17 32 0,-8-35 0,-18-22 0,-1-1 0,0 0 0,0 0 0,1 1 0,-1-1 0,0 0 0,1 0 0,-1 0 0,0 0 0,1 1 0,-1-1 0,0 0 0,1 0 0,-1 0 0,0 0 0,1 0 0,-1 0 0,1 0 0,-1 0 0,0 0 0,1 0 0,-1 0 0,0 0 0,1 0 0,-1 0 0,1-1 0,-1 1 0,1-1 0,-1 1 0,1-1 0,-1 0 0,0 0 0,1 1 0,-1-1 0,0 0 0,0 1 0,1-1 0,-1 0 0,0 0 0,0 0 0,0 1 0,0-1 0,0 0 0,0 0 0,0 0 0,0-158 0,26-203 0,-24 346 0,17-117 0,37-136 0,-56 268 0,0 0 0,1-1 0,-1 1 0,0 0 0,1 0 0,-1-1 0,1 1 0,-1 0 0,1 0 0,0 0 0,0 0 0,-1 0 0,1 0 0,0 0 0,1-1 0,-1 2 0,-1 0 0,1 0 0,0 1 0,-1-1 0,1 0 0,0 1 0,-1-1 0,1 0 0,-1 1 0,1-1 0,-1 1 0,1-1 0,-1 1 0,1-1 0,-1 1 0,0 0 0,1-1 0,-1 1 0,0-1 0,1 1 0,-1 0 0,0-1 0,0 1 0,0 0 0,1-1 0,-1 1 0,0 0 0,0 0 0,29 88 0,-5-34 0,56 97 0,-67-137 0,-13-15 0,0 0 0,0 0 0,0 0 0,1 0 0,-1 0 0,0 0 0,0 0 0,0 0 0,1-1 0,-1 1 0,0 0 0,0 0 0,0 0 0,0 0 0,1 0 0,-1 0 0,0 0 0,0-1 0,0 1 0,0 0 0,1 0 0,-1 0 0,0 0 0,0-1 0,0 1 0,0 0 0,0 0 0,0 0 0,0 0 0,0-1 0,0 1 0,0 0 0,0 0 0,0-1 0,0 1 0,0 0 0,0 0 0,0 0 0,0-1 0,0 1 0,0 0 0,-2-38 0,1 28 0,-1-34 0,1 0 0,2 0 0,3 1 0,1-1 0,17-65 0,9-35 0,-14 61 0,35-104 0,-49 177 0,-2 5 0,1 0 0,-1 0 0,1 1 0,0-1 0,1 0 0,-1 1 0,1 0 0,0-1 0,0 1 0,0 0 0,6-6 0,-9 10 0,1 0 0,-1 0 0,1-1 0,-1 1 0,1 0 0,-1 0 0,1 0 0,-1 0 0,1 0 0,-1-1 0,1 1 0,-1 0 0,1 0 0,0 0 0,-1 0 0,1 1 0,-1-1 0,1 0 0,-1 0 0,1 0 0,-1 0 0,1 0 0,-1 1 0,1-1 0,-1 0 0,0 0 0,1 1 0,0 0 0,11 15 0,3 23 0,-15-38 0,38 147 0,8 27 0,-32-128 0,30 83 0,-44-130 0,0 1 0,0-1 0,0 0 0,0 0 0,0 0 0,0 0 0,0 1 0,0-1 0,1 0 0,-1 0 0,0 0 0,0 0 0,0 0 0,0 1 0,0-1 0,0 0 0,0 0 0,0 0 0,1 0 0,-1 0 0,0 0 0,0 1 0,0-1 0,0 0 0,0 0 0,1 0 0,-1 0 0,0 0 0,0 0 0,0 0 0,0 0 0,0 0 0,1 0 0,-1 0 0,0 0 0,0 0 0,0 0 0,0 0 0,1 0 0,-1 0 0,0 0 0,0 0 0,0 0 0,0 0 0,1 0 0,-1 0 0,0 0 0,0 0 0,0-1 0,0 1 0,0 0 0,1 0 0,-1 0 0,8-14 0,5-25 0,-12 33 0,154-475 0,-134 395 0,-16 59 0,1 0 0,11-27 0,-5 26 0,1 1 0,24-38 0,-36 64 0,-1 0 0,1 1 0,-1-1 0,1 0 0,-1 0 0,1 1 0,-1-1 0,1 1 0,0-1 0,-1 0 0,1 1 0,0-1 0,-1 1 0,1-1 0,0 1 0,0 0 0,-1-1 0,1 1 0,2-1 0,-3 2 0,1-1 0,-1 0 0,1 0 0,-1 0 0,1 0 0,0 1 0,-1-1 0,1 0 0,-1 1 0,1-1 0,-1 0 0,1 1 0,-1-1 0,0 0 0,1 1 0,-1-1 0,1 1 0,-1-1 0,0 1 0,1-1 0,-1 2 0,3 4 0,0 1 0,-1 0 0,4 13 0,-3-7 0,24 64 0,14 44 0,-25-76 0,26 55 0,3 7 0,108 400 0,-150-492 0,0-7 0,-1 1 0,-1 0 0,1-1 0,-1 19 0,-1-28 0,0 1 0,0 0 0,0 0 0,0 0 0,0 0 0,-1 0 0,1-1 0,0 1 0,0 0 0,0 0 0,0 0 0,0 0 0,0 0 0,-1 0 0,1-1 0,0 1 0,0 0 0,0 0 0,0 0 0,0 0 0,-1 0 0,1 0 0,0 0 0,0 0 0,0 0 0,0 0 0,-1 0 0,1 0 0,0 0 0,0 0 0,0 0 0,-1 0 0,1 0 0,0 0 0,0 0 0,0 0 0,0 0 0,-1 0 0,1 0 0,0 0 0,0 0 0,0 1 0,0-1 0,0 0 0,-1 0 0,1 0 0,0 0 0,3-37 0,2 1 0,1-1 0,17-56 0,-14 58 0,16-70 0,38-128 0,-63 232 0,1-1 0,-1 1 0,0 0 0,1 0 0,-1 0 0,1 0 0,-1 0 0,1 0 0,-1 0 0,1 0 0,0 0 0,0 0 0,-1 0 0,1 0 0,1-1 0,-1 2 0,-1 1 0,0-1 0,1 0 0,-1 0 0,0 0 0,1 0 0,-1 0 0,0 0 0,1 1 0,-1-1 0,0 0 0,0 0 0,1 1 0,-1-1 0,0 0 0,0 0 0,1 1 0,-1-1 0,0 0 0,0 1 0,0-1 0,1 0 0,-1 0 0,0 1 0,0-1 0,0 1 0,0-1 0,0 0 0,0 1 0,0-1 0,7 40 0,-6-38 0,5 44 0,3 0 0,24 71 0,43 85 0,-72-192 0,13 37 0,-2 0 0,-3 1 0,-1 0 0,8 94 0,-20-130 0,-2-15 0,-1-22 0,7 8 0,2-1 0,0 1 0,0 0 0,2 1 0,0-1 0,17-27 0,-4 5 0,4-10 0,-1 7 0,-3-2 0,-1 0 0,16-60 0,-36 109 0,1 1 0,0 0 0,0-1 0,0 1 0,1-1 0,-1 1 0,1-1 0,1 1 0,1 5 0,23 62 0,-3-13 0,3 16 0,3-2 0,4 0 0,3-2 0,56 82 0,-74-126 0,-8-15 0,-1 1 0,0 0 0,-1 0 0,0 1 0,-2 0 0,1 1 0,4 19 0,-11-35 0,0 1 0,1-1 0,-1 0 0,0 1 0,0-1 0,0 1 0,0-1 0,1 0 0,-1 1 0,0-1 0,0 1 0,0-1 0,0 1 0,0-1 0,0 0 0,0 1 0,0-1 0,0 1 0,0-1 0,0 1 0,-1-1 0,1 0 0,0 1 0,0-1 0,0 0 0,0 1 0,-1-1 0,1 1 0,0-1 0,0 0 0,-1 1 0,1-1 0,0 0 0,-1 0 0,1 1 0,0-1 0,-1 0 0,1 0 0,-1 1 0,0-1 0,-15-7 0,15 6 0,0 0 0,1 1 0,-1-1 0,0 1 0,1-1 0,-1 1 0,0-1 0,0 1 0,1 0 0,-1-1 0,0 1 0,0 0 0,0-1 0,0 1 0,0 0 0,0 0 0,1 0 0,-1 0 0,0 0 0,0 0 0,0 0 0,0 0 0,-1 1 0,3 2 0,0-1 0,0 1 0,0 0 0,0 0 0,1-1 0,-1 1 0,3 2 0,-2-1 0,31 55 0,-15-28 0,-1 0 0,24 66 0,-37-85 0,7 17 0,-2 1 0,-1 0 0,-2 1 0,-1 0 0,2 34 0,-7-65 0,0 1 0,0-1 0,0 1 0,0-1 0,0 0 0,0 1 0,0-1 0,0 0 0,0 1 0,0-1 0,0 0 0,0 1 0,0-1 0,0 1 0,-1-1 0,1 0 0,0 1 0,0-1 0,0 0 0,0 0 0,-1 1 0,1-1 0,0 0 0,0 1 0,-1-1 0,1 0 0,0 0 0,0 1 0,-1-1 0,1 0 0,0 0 0,-1 0 0,1 1 0,0-1 0,-1 0 0,1 0 0,0 0 0,-1 0 0,1 0 0,0 0 0,-1 0 0,1 0 0,-1 0 0,1 0 0,0 0 0,-1 0 0,1 0 0,0 0 0,-1 0 0,1 0 0,0 0 0,-1-1 0,1 1 0,0 0 0,-1 0 0,1 0 0,0 0 0,-1-1 0,0 1 0,1-1 0,-1 1 0,0 0 0,0-1 0,1 1 0,-1-1 0,1 1 0,-1-1 0,1 1 0,-1-1 0,0 1 0,1-1 0,0 0 0,-1 1 0,1-1 0,-1 0 0,1 1 0,0-1 0,0 0 0,-1 0 0,1-1 0,5-8 0,0-1 0,0 0 0,-1-1 0,-1 1 0,0-1 0,0 1 0,0-16 0,-1-8 0,-2-41 0,-2 43 0,2 21 0,1 0 0,-1 0 0,5-18 0,-5 28 0,1-1 0,-1 1 0,1-1 0,-1 1 0,1-1 0,0 1 0,0 0 0,0 0 0,1-1 0,-1 1 0,0 0 0,1 0 0,0 0 0,-1 0 0,1 0 0,0 1 0,0-1 0,0 0 0,0 1 0,0 0 0,0-1 0,0 1 0,4-1 0,-5 2 0,0 0 0,1 0 0,-1 0 0,0 0 0,0 0 0,1 1 0,-1-1 0,0 0 0,0 1 0,0-1 0,1 1 0,-1-1 0,0 1 0,0 0 0,0 0 0,0-1 0,0 1 0,0 0 0,0 0 0,0 0 0,-1 0 0,1 0 0,0 0 0,0 0 0,0 2 0,19 36 0,-16-28 0,13 29 0,15 53 0,3 10 0,20 25 0,72 122 0,-126-249 0,0 1 0,0-1 0,0 1 0,-1-1 0,1 1 0,0 0 0,-1-1 0,1 1 0,-1 0 0,1 0 0,-1-1 0,0 1 0,0 0 0,0 0 0,0-1 0,0 1 0,0 0 0,-1 0 0,1-1 0,-1 1 0,0 2 0,8-27 0,-6 13 0,80-405 0,-43 195 0,-26 152 0,-2 8 0,2 0 0,3 0 0,27-66 0,-41 123 0,0 0 0,1-1 0,-1 1 0,1 0 0,0 1 0,0-1 0,0 0 0,4-3 0,-6 6 0,0 0 0,0 0 0,1-1 0,-1 1 0,0 0 0,1 0 0,-1 0 0,0 0 0,1-1 0,-1 1 0,0 0 0,1 0 0,-1 0 0,1 0 0,-1 0 0,0 0 0,1 0 0,-1 0 0,0 0 0,1 0 0,-1 0 0,0 0 0,1 0 0,-1 1 0,1-1 0,-1 0 0,0 0 0,1 0 0,0 1 0,0 0 0,0 0 0,0 1 0,0-1 0,-1 0 0,1 0 0,0 0 0,0 1 0,-1-1 0,1 0 0,-1 0 0,1 2 0,122 296 0,-117-285 0,1-1 0,0 0 0,1-1 0,0 1 0,17 17 0,-25-30 0,0 0 0,0-1 0,0 1 0,0 0 0,0 0 0,0 0 0,0 0 0,0-1 0,0 1 0,0 0 0,0 0 0,0 0 0,0-1 0,0 1 0,0 0 0,0 0 0,0 0 0,0 0 0,0-1 0,0 1 0,0 0 0,1 0 0,-1 0 0,0 0 0,0-1 0,0 1 0,0 0 0,0 0 0,1 0 0,-1 0 0,0 0 0,0 0 0,0 0 0,0 0 0,1-1 0,-1 1 0,0 0 0,0 0 0,0 0 0,0 0 0,1 0 0,-1 0 0,0 0 0,0 0 0,0 0 0,1 0 0,-1 0 0,0 0 0,0 0 0,0 0 0,0 0 0,1 0 0,-1 1 0,0-1 0,0 0 0,0 0 0,0 0 0,1 0 0,-1 0 0,0 0 0,0 0 0,0 1 0,0-1 0,0 0 0,1 0 0,-3-23 0,0 14 0,2-84 0,4 1 0,18-103 0,-7 76 0,-5 16 0,16-116 0,-26 216 0,1 1 0,-1 0 0,1 0 0,-1 0 0,1 0 0,0 0 0,0 0 0,0 0 0,0 0 0,0 0 0,1 0 0,-1 1 0,0-1 0,1 0 0,-1 1 0,1-1 0,2-1 0,-3 3 0,0-1 0,0 1 0,0-1 0,0 1 0,0 0 0,1 0 0,-1-1 0,0 1 0,0 0 0,0 0 0,0 0 0,0 0 0,0 0 0,0 1 0,1-1 0,-1 0 0,0 0 0,0 1 0,0-1 0,0 1 0,0-1 0,0 1 0,0-1 0,0 1 0,0 0 0,0-1 0,-1 1 0,1 0 0,0 0 0,0-1 0,-1 1 0,1 0 0,0 0 0,-1 0 0,2 2 0,-1-1 0,0 1 0,0-1 0,0 1 0,0 0 0,0-1 0,-1 1 0,1 0 0,-1 0 0,1 0 0,-1 4 0,0-4 0,0 1 0,0 0 0,1 0 0,0-1 0,0 1 0,2 5 0,10 24 0,15 54 0,-20-59 0,1 0 0,1 0 0,17 32 0,-20-49 0,19 34 0,-24-43 0,-1 0 0,1 0 0,0 0 0,0 0 0,-1 0 0,2 0 0,-1 0 0,0-1 0,0 1 0,0-1 0,1 1 0,-1-1 0,0 0 0,1 0 0,3 1 0,-5-2 0,-1 0 0,1 0 0,0 0 0,0 0 0,0-1 0,-1 1 0,1 0 0,0-1 0,0 1 0,-1 0 0,1-1 0,0 1 0,-1 0 0,1-1 0,-1 1 0,1-1 0,0 0 0,-1 1 0,1-1 0,-1 1 0,1-1 0,-1 0 0,0 1 0,1-1 0,-1 0 0,0 0 0,1 1 0,-1-1 0,0-1 0,8-28 0,-7 23 0,8-49 0,-3-1 0,-2-87 0,2-17 0,-1 104 0,4 2 0,15-60 0,-14 81 0,2-1 0,0 2 0,3 0 0,24-43 0,-29 61 0,-2 0 0,0-1 0,-1 0 0,0-1 0,-1 1 0,6-35 0,32-123 0,-16 69 0,-15 47 0,16-57 0,7-19 0,-30 101 0,1 1 0,2 0 0,2 1 0,1 0 0,19-36 0,-23 52 0,-1-1 0,8-26 0,-8 22 0,13-28 0,-20 57 0,0 0 0,1 0 0,0 0 0,2 10 0,-1-4 0,2 10 0,2 0 0,0 0 0,1-1 0,2 0 0,17 35 0,-15-35 0,-2 1 0,0 0 0,-1 0 0,-1 1 0,-2 0 0,-1 0 0,0 0 0,-2 1 0,-2-1 0,0 1 0,-4 27 0,4-52 0,0-1 0,0 1 0,-1-1 0,1 1 0,-1 0 0,1-1 0,-1 1 0,1-1 0,-1 1 0,0-1 0,0 1 0,0-1 0,1 0 0,-3 3 0,2-4 0,1 0 0,0 0 0,0 0 0,0 0 0,-1 0 0,1 0 0,0 0 0,0 0 0,-1 0 0,1 1 0,0-1 0,0 0 0,-1 0 0,1 0 0,0 0 0,0-1 0,-1 1 0,1 0 0,0 0 0,0 0 0,-1 0 0,1 0 0,0 0 0,0 0 0,-1 0 0,1 0 0,0-1 0,0 1 0,0 0 0,-1 0 0,1 0 0,-8-15 0,6 5 0,-1-1 0,2 1 0,-1 0 0,2-1 0,0-17 0,8-57 0,-2 32 0,-4 5 0,-5-52 0,0-24 0,3 119 0,1 0 0,-1-1 0,1 1 0,0 0 0,0-1 0,1 1 0,0 0 0,-1 0 0,2 0 0,-1 0 0,1 0 0,-1 1 0,1-1 0,0 1 0,1-1 0,-1 1 0,1 0 0,0 1 0,0-1 0,0 1 0,7-5 0,-7 5 0,0-1 0,0 0 0,-1 0 0,1 0 0,-1 0 0,6-9 0,14-17 0,-22 30 0,0 0 0,0 0 0,0 0 0,0 0 0,0 0 0,-1 0 0,1 0 0,0 1 0,0-1 0,0 0 0,0 1 0,0-1 0,-1 0 0,1 1 0,0-1 0,0 1 0,-1-1 0,1 1 0,0-1 0,-1 1 0,1 0 0,0-1 0,-1 1 0,1 0 0,-1 0 0,1-1 0,0 2 0,17 23 0,-9-7 0,-1 0 0,-1 0 0,-1 1 0,0 0 0,-2 0 0,0 0 0,1 21 0,11 43 0,12 33 0,144 524 0,-168-626 0,-3-8 0,1-1 0,-1 0 0,1 0 0,0 0 0,1 0 0,-1 0 0,1 0 0,5 8 0,-8-13 0,1 0 0,-1 0 0,0 0 0,0 0 0,0 0 0,0 0 0,1 0 0,-1 0 0,0 1 0,0-1 0,0 0 0,0 0 0,1 0 0,-1 0 0,0 0 0,0 0 0,0 0 0,0 0 0,1 0 0,-1 0 0,0 0 0,0 0 0,0 0 0,0 0 0,1 0 0,-1 0 0,0 0 0,0 0 0,0-1 0,0 1 0,1 0 0,-1 0 0,0 0 0,0 0 0,0 0 0,0 0 0,0 0 0,1-1 0,-1 1 0,6-10 0,1-16 0,-6 23 0,19-92 0,10-125 0,-19 121 0,-9 87 0,6-40 0,-8 48 0,1 1 0,0 0 0,0-1 0,0 1 0,1 0 0,-1 0 0,1 0 0,0 0 0,0 0 0,0 0 0,4-4 0,-6 7 0,1-1 0,-1 1 0,1 0 0,0 0 0,-1 0 0,1 0 0,-1 0 0,1 0 0,-1 0 0,1 0 0,-1 0 0,1 0 0,0 0 0,-1 0 0,1 0 0,-1 1 0,1-1 0,-1 0 0,1 0 0,-1 1 0,1-1 0,-1 0 0,1 0 0,-1 1 0,0-1 0,1 1 0,-1-1 0,1 0 0,-1 1 0,0-1 0,1 1 0,-1-1 0,0 1 0,0-1 0,1 1 0,13 23 0,-11-19 0,11 23 0,-2 1 0,0 1 0,11 48 0,3 6 0,176 514 0,-195-578 0,-4-10 0,0 0 0,1-1 0,0 1 0,9 15 0,-13-25 0,0 0 0,0 0 0,0 0 0,0-1 0,0 1 0,0 0 0,0 0 0,0 0 0,0-1 0,0 1 0,0 0 0,0 0 0,0 0 0,1 0 0,-1-1 0,0 1 0,0 0 0,0 0 0,0 0 0,0 0 0,0 0 0,0-1 0,1 1 0,-1 0 0,0 0 0,0 0 0,0 0 0,0 0 0,0 0 0,1 0 0,-1 0 0,0 0 0,0-1 0,0 1 0,0 0 0,1 0 0,-1 0 0,0 0 0,0 0 0,0 0 0,1 0 0,-1 0 0,0 0 0,0 0 0,0 0 0,0 0 0,1 1 0,-1-1 0,0 0 0,0 0 0,0 0 0,0 0 0,1 0 0,-1 0 0,0 0 0,0 0 0,0 0 0,0 1 0,0-1 0,1 0 0,-1 0 0,0 0 0,0 0 0,0 1 0,0-1 0,0 0 0,2-20 0,-1 14 0,8-41 0,2 1 0,26-72 0,-13 46 0,105-278 0,-128 346 0,9-17 0,21-36 0,-28 52 0,-1 1 0,1 0 0,0 0 0,0 1 0,1-1 0,-1 1 0,1-1 0,0 1 0,0 0 0,0 0 0,0 1 0,0-1 0,0 1 0,1 0 0,6-2 0,-10 4 0,0 0 0,1 0 0,-1 0 0,1 0 0,-1 0 0,1 0 0,-1 1 0,1-1 0,-1 1 0,0-1 0,1 1 0,-1-1 0,0 1 0,0 0 0,1 0 0,-1-1 0,0 1 0,0 0 0,0 0 0,0 0 0,0 0 0,0 1 0,0-1 0,0 0 0,0 0 0,-1 0 0,1 1 0,0-1 0,-1 0 0,1 1 0,-1-1 0,1 3 0,2 7 0,0-1 0,-1 1 0,2 12 0,-4-17 0,9 74 0,-8-55 0,1-1 0,1 0 0,1 1 0,2-1 0,0-1 0,17 42 0,1-16 0,-2 1 0,-2 0 0,-3 2 0,12 54 0,-3 64 0,-20-113 0,3 0 0,2 0 0,27 79 0,-38-147 0,0-1 0,1 1 0,1 0 0,4-22 0,-2 14 0,6-62 0,0-154 0,-10 208 0,1-9 0,2 1 0,1-1 0,2 1 0,1 1 0,2-1 0,19-46 0,-26 76 0,0 1 0,0-1 0,1 1 0,-1 0 0,1 0 0,0 0 0,0 0 0,5-4 0,-7 7 0,0 1 0,0-1 0,-1 0 0,1 1 0,0-1 0,0 1 0,0 0 0,0-1 0,0 1 0,0-1 0,0 1 0,0 0 0,0 0 0,0 0 0,0 0 0,0-1 0,0 1 0,0 1 0,0-1 0,0 0 0,0 0 0,0 0 0,0 0 0,0 1 0,0-1 0,-1 0 0,1 1 0,0-1 0,0 1 0,0-1 0,0 1 0,0-1 0,-1 1 0,1 0 0,0 0 0,0-1 0,-1 1 0,1 0 0,-1 0 0,1-1 0,-1 1 0,1 0 0,-1 0 0,1 0 0,-1 0 0,1 1 0,9 19 0,-1 0 0,-1 0 0,-1 1 0,6 28 0,-8-26 0,1-1 0,2 0 0,19 41 0,52 64 0,12 21 0,-85-128 0,-6-15 0,-6-12 0,4 0 0,0 0 0,1-1 0,-1 1 0,1-1 0,0 1 0,1-1 0,-1 1 0,1-1 0,1-8 0,0 6 0,4-69 0,31-147 0,-14 106 0,-11 46 0,-5 27 0,2 0 0,2 0 0,26-74 0,-35 116 0,1 1 0,0-1 0,-1 1 0,1 0 0,1 0 0,-1 0 0,0 0 0,4-3 0,-6 6 0,1-1 0,-1 1 0,1 0 0,-1-1 0,1 1 0,-1 0 0,1-1 0,-1 1 0,1 0 0,0 0 0,-1 0 0,1-1 0,-1 1 0,1 0 0,0 0 0,-1 0 0,1 0 0,0 0 0,-1 0 0,2 1 0,-1-1 0,0 1 0,0-1 0,0 1 0,0-1 0,0 1 0,0 0 0,-1 0 0,1-1 0,0 1 0,0 0 0,-1 0 0,1 0 0,0 0 0,-1 0 0,2 2 0,4 12 0,-1 1 0,0-1 0,-1 1 0,-1 0 0,0 0 0,-1 1 0,-1-1 0,0 19 0,0-5 0,6 34 0,-5-55 0,0 0 0,1 0 0,1 0 0,-1-1 0,1 0 0,1 0 0,0 0 0,0 0 0,0 0 0,1-1 0,0 0 0,0 0 0,15 11 0,-20-17 0,0-1 0,0 1 0,0 0 0,0-1 0,0 1 0,1-1 0,-1 1 0,0-1 0,0 1 0,0-1 0,1 0 0,-1 0 0,0 1 0,1-1 0,-1 0 0,0 0 0,0 0 0,1-1 0,-1 1 0,0 0 0,1 0 0,-1-1 0,1 0 0,1 0 0,-1 0 0,1-1 0,-1 0 0,0 1 0,1-1 0,-1 0 0,0 0 0,0 0 0,0-1 0,1-2 0,4-5 0,-1-1 0,0-1 0,7-19 0,7-33 0,-2-1 0,14-114 0,-25 138 0,28-267 0,-12 86 0,-19 203 0,-4 19 0,0 0 0,0 0 0,0 0 0,0 0 0,0 0 0,0 0 0,1 0 0,-1 0 0,0 0 0,0 0 0,0 0 0,0 0 0,0 0 0,0 0 0,1 0 0,-1 0 0,0 0 0,0 0 0,0 0 0,0 0 0,0 0 0,0 0 0,0 0 0,1 0 0,-1 0 0,0 0 0,0 0 0,0 0 0,0 0 0,0 0 0,0 1 0,0-1 0,0 0 0,0 0 0,0 0 0,0 0 0,1 0 0,-1 0 0,0 0 0,0 0 0,0 1 0,0-1 0,0 0 0,0 0 0,0 0 0,0 0 0,0 0 0,0 0 0,0 0 0,0 1 0,0-1 0,0 0 0,0 0 0,0 0 0,0 0 0,0 0 0,0 0 0,0 1 0,-1-1 0,7 37 0,-4-22 0,8 49 0,4-1 0,2 0 0,3-1 0,40 88 0,-33-93 0,-12-23 0,2-1 0,30 45 0,-45-76 0,1 0 0,-1 0 0,0-1 0,1 1 0,-1 0 0,1-1 0,0 1 0,0-1 0,0 1 0,-1-1 0,1 0 0,0 0 0,4 1 0,-5-1 0,0-1 0,0 0 0,0-1 0,0 1 0,0 0 0,0 0 0,0 0 0,0-1 0,0 1 0,0 0 0,0-1 0,0 1 0,0-1 0,0 1 0,0-1 0,-1 1 0,1-1 0,0 0 0,0 1 0,0-1 0,-1 0 0,1 0 0,0 0 0,-1 0 0,1 0 0,-1 1 0,1-1 0,-1 0 0,1 0 0,-1-2 0,9-20 0,-1 1 0,-1-1 0,-1-1 0,5-45 0,-2 14 0,69-462 0,-55 369 0,-18 123 0,2 1 0,1 0 0,21-43 0,3 0 0,-31 67 0,7-9 0,9-39 0,11-26 0,-7 99 0,-15-14 0,1 0 0,-2 1 0,1 0 0,-2 0 0,0 0 0,0 0 0,3 23 0,-3-16 0,1 0 0,11 29 0,-2-19 0,1-1 0,33 47 0,48 45 0,26 41 0,-37-16 0,0 1 0,-65-116 0,0-1 0,45 46 0,-55-65 0,-6-8 0,-1 1 0,0 0 0,0-1 0,0 2 0,-1-1 0,1 0 0,-1 0 0,1 1 0,-1-1 0,0 1 0,0 0 0,1 5 0,-3-9 0,0 0 0,0 0 0,0 0 0,0 1 0,0-1 0,0 0 0,1 0 0,-1 0 0,0 0 0,0 0 0,0 1 0,0-1 0,0 0 0,0 0 0,0 0 0,-1 0 0,1 0 0,0 1 0,0-1 0,0 0 0,0 0 0,0 0 0,0 0 0,0 0 0,0 0 0,0 1 0,0-1 0,0 0 0,0 0 0,-1 0 0,1 0 0,0 0 0,0 0 0,0 0 0,0 0 0,0 1 0,0-1 0,-1 0 0,1 0 0,0 0 0,0 0 0,0 0 0,0 0 0,-2 1 0,7 7 0,21 36 0,-1 1 0,37 93 0,17 103 0,-78-239 0,1 7 0,-1-5 0,0 0 0,1 0 0,-1 0 0,1 0 0,-1-1 0,1 1 0,0 0 0,4 4 0,-6-8 0,0 0 0,0 0 0,0 0 0,0 1 0,0-1 0,1 0 0,-1 0 0,0 0 0,0 0 0,0 0 0,0 0 0,0 0 0,0 0 0,0 0 0,0 0 0,0 0 0,0 0 0,1 0 0,-1 0 0,0 0 0,0 0 0,0 0 0,0 0 0,0 0 0,0 0 0,0 0 0,0 0 0,1 0 0,-1 0 0,0 0 0,0 0 0,0 0 0,0 0 0,0 0 0,0 0 0,0 0 0,0 0 0,0 0 0,1 0 0,-1 0 0,0 0 0,0-1 0,0 1 0,0 0 0,0 0 0,0 0 0,0 0 0,0 0 0,0 0 0,0 0 0,0 0 0,0 0 0,0-1 0,0 1 0,0 0 0,3-10 0,-2-14 0,-1 22 0,1-11 0,1 0 0,0 1 0,1-1 0,7-19 0,5-19 0,-2-13 0,3 0 0,3 0 0,3 2 0,2 1 0,36-65 0,-53 115 0,-5 5 0,1 0 0,1 0 0,-1 1 0,1 0 0,0-1 0,0 1 0,1 1 0,5-6 0,-9 9 0,-1 1 0,0 0 0,1 0 0,-1 0 0,0-1 0,1 1 0,-1 0 0,1 0 0,-1 0 0,0 0 0,1 0 0,-1-1 0,1 1 0,-1 0 0,0 0 0,1 0 0,-1 0 0,1 0 0,-1 0 0,0 0 0,1 1 0,-1-1 0,1 0 0,-1 0 0,0 0 0,1 0 0,-1 0 0,0 1 0,1-1 0,-1 0 0,1 1 0,6 14 0,-2 24 0,-4-34 0,2 22 0,2-1 0,0 0 0,2 0 0,1-1 0,16 35 0,68 117 0,-76-149 0,-11-18 0,-3-5 0,1 0 0,-1 0 0,1 0 0,1 0 0,-1 0 0,1-1 0,-1 1 0,1-1 0,0 0 0,1 0 0,7 5 0,-12-9 0,1 0 0,-1 0 0,1 0 0,-1 0 0,1 0 0,-1 0 0,1 0 0,-1 0 0,1 0 0,-1 0 0,1 0 0,-1 0 0,1 0 0,-1-1 0,0 1 0,1 0 0,-1 0 0,1-1 0,-1 1 0,0 0 0,1 0 0,-1-1 0,0 1 0,1-1 0,-1 1 0,0 0 0,1-1 0,-1 1 0,0-1 0,0 1 0,1 0 0,-1-1 0,0 1 0,0-1 0,0 1 0,0-1 0,0 0 0,6-23 0,-6 19 0,92-611 0,-88 582 0,-1 14 0,0-13 0,2 0 0,1 0 0,2 0 0,14-36 0,-22 68 0,0 0 0,0 1 0,1-1 0,-1 1 0,0-1 0,0 0 0,1 1 0,-1-1 0,0 1 0,1-1 0,-1 1 0,1-1 0,-1 1 0,0 0 0,1-1 0,-1 1 0,1 0 0,0-1 0,-1 1 0,1-1 0,6 8 0,4 27 0,-7-19 0,5 14 0,8 41 0,-12-48 0,0 0 0,1-1 0,1 1 0,13 26 0,20 27 0,103 225 0,-131-268 0,-7-16 0,1-1 0,0 1 0,14 23 0,-20-39 0,0 0 0,0 0 0,0 0 0,0 0 0,0 0 0,0 0 0,0-1 0,0 1 0,0 0 0,0 0 0,0 0 0,1 0 0,-1 0 0,0 0 0,0 0 0,0 0 0,0 0 0,0 0 0,0 0 0,0 0 0,0 0 0,0 0 0,0 0 0,0 0 0,0 0 0,0 0 0,0 0 0,0 0 0,0 0 0,1 0 0,-1 0 0,0 0 0,0 0 0,0 0 0,0 0 0,0 0 0,0 0 0,0 0 0,0 0 0,0 0 0,0 0 0,0 0 0,0 0 0,0 0 0,1 0 0,-1 0 0,0 0 0,0 0 0,0 0 0,0 0 0,0 0 0,0 0 0,0 0 0,0 0 0,0 0 0,0 0 0,0 0 0,0 0 0,0 0 0,0 0 0,0 0 0,0 1 0,0-1 0,0 0 0,0 0 0,0 0 0,0 0 0,0 0 0,1-9 0,-1-12 0,-3-24 0,2 1 0,2 0 0,2 0 0,2 0 0,2 0 0,2 1 0,2 0 0,32-83 0,18-28 0,58-126 0,-114 272 0,-2 8 0,-2 15 0,-1-2 0,6 18 0,2 0 0,1 0 0,14 33 0,5 18 0,-13-33 0,39 116 0,-43-147 0,-11-18 0,0 0 0,1 0 0,-1 1 0,0-1 0,0 0 0,1 0 0,-1 0 0,0 0 0,1 0 0,-1 1 0,0-1 0,1 0 0,-1 0 0,0 0 0,1 0 0,-1 0 0,0 0 0,1 0 0,-1 0 0,0 0 0,1-1 0,-1 1 0,0 0 0,1 0 0,-1 0 0,0 0 0,1 0 0,-1-1 0,0 1 0,1 0 0,1-2 0,0-1 0,-1 1 0,1 0 0,0-1 0,-1 0 0,0 1 0,0-1 0,0 0 0,0 1 0,1-4 0,106-363 0,-95 317 0,9-86 0,-3 17 0,-18 112 0,0 4 0,0-1 0,0 1 0,0-1 0,0 1 0,1 0 0,0-1 0,0 1 0,1 0 0,-1 0 0,1 0 0,4-4 0,-7 8 0,1 1 0,-1 0 0,1 0 0,0-1 0,-1 1 0,1 0 0,-1 0 0,1 0 0,-1 0 0,1 0 0,0-1 0,-1 1 0,1 0 0,-1 0 0,1 1 0,-1-1 0,1 0 0,0 0 0,-1 0 0,1 0 0,-1 0 0,1 1 0,-1-1 0,1 0 0,-1 0 0,1 1 0,-1-1 0,1 0 0,-1 1 0,1-1 0,-1 1 0,1-1 0,-1 0 0,0 1 0,1-1 0,-1 1 0,0-1 0,1 1 0,-1-1 0,0 1 0,0-1 0,1 2 0,12 26 0,-11-23 0,-2-4 0,0 0 0,1-1 0,-1 1 0,0 0 0,0 0 0,1 0 0,-1 0 0,1 0 0,-1 0 0,1-1 0,-1 1 0,1 0 0,-1 0 0,1-1 0,0 1 0,-1 0 0,1-1 0,0 1 0,0-1 0,-1 1 0,1-1 0,0 1 0,0-1 0,0 0 0,0 1 0,-1-1 0,3 1 0,-2-2 0,0 0 0,0 0 0,0 0 0,0 0 0,0 0 0,0 0 0,0 0 0,0 0 0,0 0 0,0-1 0,-1 1 0,1 0 0,-1-1 0,1 1 0,-1 0 0,1-1 0,-1 1 0,0-3 0,4-16 0,-1-1 0,-1 1 0,0-1 0,-4-39 0,1 36 0,0-1 0,6-43 0,-4 64 0,-1 1 0,1 0 0,0 0 0,0 0 0,0 0 0,0 1 0,0-1 0,4-5 0,-5 8 0,0 0 0,0-1 0,1 1 0,-1 0 0,0 0 0,1-1 0,-1 1 0,0 0 0,1 0 0,-1-1 0,0 1 0,1 0 0,-1 0 0,1 0 0,-1 0 0,0-1 0,1 1 0,-1 0 0,1 0 0,-1 0 0,1 0 0,-1 0 0,0 0 0,1 0 0,0 0 0,0 1 0,0 0 0,0-1 0,0 1 0,0-1 0,0 1 0,0 0 0,0 0 0,-1 0 0,1-1 0,0 1 0,0 0 0,-1 0 0,2 2 0,2 4 0,1-1 0,-1-1 0,1 1 0,7 6 0,-8-7 0,-1 1 0,1 0 0,-1 0 0,-1 1 0,1-1 0,-1 0 0,0 1 0,0 0 0,-1-1 0,1 10 0,4 11 0,11 31 0,34 72 0,-8-21 0,-34-84 0,3 12 0,2-2 0,25 48 0,-29-72 0,-9-11 0,-1 0 0,0 0 0,0 0 0,1 0 0,-1 0 0,0 0 0,0-1 0,1 1 0,-1 0 0,0 0 0,0 0 0,1 0 0,-1 0 0,0 0 0,0 0 0,0-1 0,1 1 0,-1 0 0,0 0 0,0 0 0,0-1 0,0 1 0,1 0 0,-1 0 0,0 0 0,0-1 0,0 1 0,0 0 0,0 0 0,0-1 0,0 1 0,0 0 0,5-32 0,-4 18 0,10-58 0,19-110 0,-20 135 0,31-84 0,-37 121 0,15-38 0,1 0 0,34-56 0,-53 101 0,1 1 0,0-1 0,0 1 0,0-1 0,0 1 0,0 0 0,1 0 0,-1 0 0,1 0 0,-1 1 0,1-1 0,0 1 0,-1-1 0,7-1 0,-8 3 0,0 0 0,0 0 0,0-1 0,0 1 0,0 0 0,-1 0 0,1 1 0,0-1 0,0 0 0,0 0 0,0 0 0,0 1 0,0-1 0,0 0 0,0 1 0,-1-1 0,1 0 0,0 1 0,0 0 0,0 0 0,1 0 0,-1 1 0,0-1 0,0 1 0,0-1 0,0 1 0,0 0 0,-1-1 0,1 1 0,0 0 0,-1 0 0,1-1 0,-1 1 0,1 4 0,2 24 0,2-1 0,1 1 0,1-1 0,1 0 0,2-1 0,26 54 0,87 159 0,-104-204 0,-14-27 0,-2-3 0,0 0 0,1 0 0,0 0 0,0-1 0,9 11 0,-13-17 0,1 0 0,-1 0 0,0 1 0,1-1 0,-1 0 0,0 0 0,1 0 0,-1 0 0,1 0 0,-1 0 0,0 0 0,1 0 0,-1 0 0,0 0 0,1 0 0,-1 0 0,0 0 0,1 0 0,-1 0 0,0 0 0,1 0 0,-1 0 0,1 0 0,-1-1 0,0 1 0,0 0 0,1 0 0,-1 0 0,0-1 0,1 1 0,-1 0 0,0 0 0,0-1 0,1 1 0,-1 0 0,0-1 0,0 1 0,0 0 0,1-1 0,-1 1 0,0 0 0,0-1 0,0 1 0,0 0 0,0-1 0,9-23 0,-6 18 0,0-2 0,139-373 0,-134 354 0,172-525 0,-169 521 0,-6 16 0,12-27 0,-21 65 0,3-21 0,1-1 0,0 0 0,0 0 0,0 0 0,0 0 0,0 0 0,0 0 0,0 0 0,0 0 0,0 0 0,0 1 0,0-1 0,1 0 0,-1 0 0,0 0 0,1 0 0,-1 0 0,1 0 0,-1 0 0,1 0 0,0-1 0,-1 1 0,2 1 0,16-21 0,-12 13 0,-1 0 0,0 0 0,-1 0 0,1-1 0,-1 0 0,0 0 0,-1 0 0,0 0 0,0-1 0,0 1 0,1-11 0,-3 18-24,-1 0-1,0 0 1,0 0 0,0 0-1,0 0 1,0 0 0,0 0-1,0 0 1,0 0-1,0 0 1,1 0 0,-1 1-1,0-1 1,0 0 0,0 0-1,0 0 1,0 0-1,0 0 1,0 0 0,1 0-1,-1 0 1,0-1 0,0 1-1,0 0 1,0 0-1,0 0 1,0 0 0,0 0-1,0 0 1,1 0 0,-1 0-1,0 0 1,0 0-1,0 0 1,0 0 0,0 0-1,0 0 1,0 0 0,0-1-1,1 2-365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1.102"/>
    </inkml:context>
    <inkml:brush xml:id="br0">
      <inkml:brushProperty name="width" value="0.05" units="cm"/>
      <inkml:brushProperty name="height" value="0.05" units="cm"/>
      <inkml:brushProperty name="color" value="#FFFFFF"/>
    </inkml:brush>
  </inkml:definitions>
  <inkml:trace contextRef="#ctx0" brushRef="#br0">1 0 24575,'5'0'0,"7"0"0,7 0 0,5 0 0,3 0 0,3 0 0,-4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16.43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30T06:12:32.285"/>
    </inkml:context>
    <inkml:brush xml:id="br0">
      <inkml:brushProperty name="width" value="0.35" units="cm"/>
      <inkml:brushProperty name="height" value="0.35" units="cm"/>
      <inkml:brushProperty name="color" value="#FFFFFF"/>
    </inkml:brush>
  </inkml:definitions>
  <inkml:trace contextRef="#ctx0" brushRef="#br0">1 1679 24575,'2'-1'0,"-1"1"0,1-1 0,0 0 0,0 0 0,0 1 0,0-1 0,-1 0 0,1 0 0,2-3 0,7-3 0,11-2 0,0 0 0,1 2 0,0 0 0,0 2 0,31-4 0,-6 4 0,80 2 0,-81 4 0,218-1 0,-250-2 0,0 0 0,21-7 0,-21 5 0,0 1 0,22-3 0,299-3 0,-319 7 0,0-1 0,0 0 0,0-1 0,0-1 0,24-10 0,-34 11 0,0 1 0,0-1 0,0-1 0,0 1 0,9-9 0,-8 7 0,-1 0 0,2 0 0,16-9 0,47-15 0,2 3 0,133-31 0,-104 33 0,96-17 0,-61 10 0,-61 12 0,54-6 0,74-20 0,19-1 0,1-1 0,-167 32 0,210-55 0,-212 59 0,1 3 0,105-3 0,-13 5 0,-57 7 0,7-1 0,-90 0 0,-1-1 0,1 0 0,15-6 0,-16 5 0,0 1 0,0-1 0,0 1 0,16-1 0,8 3 0,-23 0 0,1 0 0,-1 0 0,0-1 0,1 0 0,-1-1 0,16-4 0,14-6 0,-27 9 0,-1-1 0,0 0 0,0 0 0,17-10 0,-27 14 0,0-1 0,0 0 0,0 0 0,-1 1 0,1-1 0,0 0 0,0 0 0,0 0 0,-1 0 0,1 0 0,-1 0 0,1 0 0,-1 0 0,1 0 0,-1 0 0,1 0 0,-1-1 0,0 1 0,0 0 0,1 0 0,-1 0 0,0 0 0,0-2 0,-8-29 0,2 6 0,-6-129 0,0-5 0,10 142 0,-9-50 0,10 62 0,-1 0 0,0 0 0,0 0 0,-1 1 0,1-1 0,-1 0 0,-1 1 0,-5-9 0,-3-3 0,11 15 0,0 0 0,0 0 0,0 1 0,-1-1 0,1 0 0,0 1 0,-1-1 0,1 1 0,-4-3 0,4 4 0,0-1 0,0 1 0,0 0 0,-1 0 0,1-1 0,0 1 0,0 0 0,-1 0 0,1 0 0,0 0 0,0 1 0,-1-1 0,1 0 0,0 0 0,0 1 0,0-1 0,0 1 0,-1-1 0,1 1 0,0-1 0,-1 2 0,-2 0 0,1 0 0,0 0 0,1 1 0,-1-1 0,0 1 0,1-1 0,-1 1 0,1 0 0,0 0 0,0 0 0,0 0 0,0 0 0,1 1 0,-1-1 0,1 0 0,0 1 0,0 0 0,0-1 0,0 1 0,1-1 0,-1 1 0,1 0 0,0-1 0,0 1 0,0 0 0,1-1 0,-1 1 0,1 0 0,0-1 0,0 1 0,0-1 0,0 1 0,1-1 0,0 0 0,-1 0 0,1 1 0,0-1 0,1 0 0,-1-1 0,0 1 0,1 0 0,0-1 0,2 3 0,3 0 0,0-1 0,0 0 0,0-1 0,1 0 0,-1 0 0,1-1 0,-1 0 0,1 0 0,0-1 0,0 0 0,-1-1 0,1 0 0,0 0 0,10-2 0,93-11 0,47-2 0,-124 13 0,-1 2 0,56 7 0,-86-6 0,-1-1 0,1 1 0,-1 0 0,1-1 0,-1 1 0,1 1 0,-1-1 0,0 1 0,0-1 0,1 1 0,-1 0 0,0 0 0,-1 0 0,1 0 0,5 6 0,-6-5 0,0 1 0,0 0 0,0 0 0,-1 0 0,1 0 0,-1 0 0,0 0 0,0 0 0,0 0 0,-1 1 0,0-1 0,1 0 0,-2 5 0,2 16 0,-1-5 0,1-1 0,-2 0 0,-1 1 0,0-1 0,-7 23 0,9-40 0,-1-1 0,1 1 0,-1-1 0,1 1 0,-1-1 0,0 0 0,0 1 0,1-1 0,-1 0 0,0 1 0,0-1 0,0 0 0,-1 0 0,1 0 0,0 0 0,0 0 0,-1 0 0,1-1 0,0 1 0,-1 0 0,1-1 0,-3 2 0,0-2 0,0 1 0,0-1 0,0 0 0,0 0 0,0 0 0,-7-2 0,7 1 0,1 1 0,-1-1 0,1 1 0,-1 0 0,1 0 0,-1 0 0,0 1 0,1-1 0,-1 1 0,-3 1 0,7-2 0,0 0 0,0 0 0,0 0 0,0 0 0,0 0 0,-1 0 0,1 0 0,0 0 0,0 0 0,0 0 0,0 0 0,0 0 0,0 0 0,0 0 0,0 0 0,-1 0 0,1 1 0,0-1 0,0 0 0,0 0 0,0 0 0,0 0 0,0 0 0,0 0 0,0 0 0,0 0 0,0 1 0,0-1 0,0 0 0,0 0 0,0 0 0,0 0 0,0 0 0,0 0 0,0 1 0,0-1 0,0 0 0,0 0 0,0 0 0,0 0 0,0 0 0,0 0 0,0 0 0,0 1 0,0-1 0,0 0 0,0 0 0,0 0 0,0 0 0,8 5 0,8 1 0,42-3 0,-42-3 0,0 1 0,-1 0 0,22 5 0,415 91 0,-321-77 0,195 5 0,-290-25 0,160-2 0,-195 2 0,11-2 0,-12 2 0,0 0 0,1 0 0,-1-1 0,0 1 0,0 0 0,0 0 0,0 0 0,0-1 0,1 1 0,-1 0 0,0 0 0,0-1 0,0 1 0,0 0 0,0 0 0,0 0 0,0-1 0,0 1 0,0 0 0,0-1 0,0 1 0,0 0 0,0 0 0,0-1 0,0 1 0,0 0 0,0 0 0,0-1 0,0 1 0,0 0 0,0 0 0,0 0 0,-1-1 0,1 1 0,0 0 0,0-1 0,0 1 0,0-1 0,0 1 0,0 0 0,0-1 0,1 1 0,-1-1 0,0 1 0,0 0 0,1-1 0,-1 1 0,0 0 0,0-1 0,1 1 0,-1 0 0,0-1 0,1 1 0,-1 0 0,1 0 0,-1-1 0,0 1 0,1 0 0,-1 0 0,1 0 0,-1 0 0,0-1 0,1 1 0,0 0 0,16-5 0,-16 5 0,86-19 0,1 4 0,121-4 0,-193 18 0,804-34 0,-510 27 0,169 4 0,-290 5 0,-179 0 0,-1 0 0,0 0 0,0 1 0,0 1 0,10 3 0,-10-3 0,1 0 0,0-1 0,0 0 0,13 1 0,-21-3 0,0 1 0,1-1 0,-1 0 0,1 0 0,-1-1 0,0 1 0,1 0 0,-1-1 0,0 0 0,0 1 0,3-2 0,-4 1 0,0 0 0,0 0 0,0 0 0,0 0 0,0-1 0,0 1 0,-1 0 0,1 0 0,0 0 0,-1-1 0,1 1 0,-1 0 0,1-1 0,-1 1 0,0 0 0,0-1 0,0 1 0,0 0 0,1-1 0,-2-2 0,-1-29 0,-1 0 0,-1 0 0,-2 0 0,-2 0 0,-15-41 0,-5-23 0,27 90 0,-2-7 0,-1 0 0,1 0 0,-2 1 0,0 0 0,-1 0 0,0 0 0,-10-15 0,12 24 0,1 1 0,-1-1 0,0 1 0,1 0 0,-1 1 0,-1-1 0,1 0 0,0 1 0,-5-2 0,-46-13 0,10 3 0,31 9 0,0 1 0,0 0 0,-1 1 0,-27-3 0,-61 5 0,58 1 0,-39-1 0,-227 3 0,81 17 0,44-1 0,18-11 0,-143 13 0,-419 57 0,639-64 0,-155 44 0,150-26 0,90-30 0,0 1 0,0-1 0,0-1 0,-11 1 0,13-1 0,1 0 0,-1 0 0,0 0 0,1 0 0,-1 1 0,0 0 0,1-1 0,-1 1 0,0 1 0,1-1 0,0 0 0,-1 1 0,1 0 0,-6 4 0,8-5 0,-1 0 0,1 0 0,-1 0 0,1 0 0,0 0 0,0 0 0,0 1 0,0-1 0,0 1 0,0-1 0,0 1 0,0-1 0,0 1 0,1-1 0,-1 1 0,1 0 0,-1-1 0,1 1 0,-1 0 0,1-1 0,0 3 0,0-3 0,1 1 0,-1-1 0,1 1 0,0-1 0,0 0 0,-1 0 0,1 1 0,0-1 0,0 0 0,0 0 0,0 0 0,0 0 0,0 0 0,0 0 0,1 0 0,-1 0 0,0-1 0,0 1 0,3 0 0,3 3 0,1-2 0,-1 1 0,1-1 0,0 0 0,0-1 0,0 0 0,14 1 0,284-34 0,-103 7 0,130 11 0,-118 9 0,-100-6 0,0-5 0,114-32 0,-37 7 0,-124 31 0,1 3 0,68 2 0,-111 5 0,-8-2 0,0 0 0,-1-1 0,24-8 0,11-1 0,-6 3 0,1 2 0,-1 3 0,82 1 0,-126 4 0,1-1 0,-1 0 0,0 1 0,0-1 0,0 1 0,0 0 0,0 0 0,0 0 0,0 0 0,0 0 0,0 0 0,-1 0 0,1 0 0,0 1 0,-1-1 0,1 1 0,1 2 0,2 2 0,-1 1 0,0 0 0,5 11 0,11 16 0,5-7 0,10 13 0,-33-37 0,0-1 0,-1 1 0,1-1 0,-1 1 0,0 0 0,1 0 0,-1 0 0,-1 0 0,1 0 0,0 0 0,-1 0 0,1 0 0,-1 6 0,-1-8 0,1 0 0,0 1 0,-1-1 0,1 0 0,-1 1 0,0-1 0,1 0 0,-1 0 0,0 0 0,0 1 0,0-1 0,0 0 0,0 0 0,0 0 0,0-1 0,0 1 0,0 0 0,0 0 0,0 0 0,-1-1 0,1 1 0,0-1 0,-1 1 0,1-1 0,0 0 0,-3 1 0,-36 4 0,25-6 0,1-1 0,1 0 0,-1-1 0,0 0 0,0-1 0,-18-9 0,-11-2 0,-502-121 0,258 71 0,273 60 0,1 0 0,-1-1 0,1 0 0,0-1 0,1 0 0,-1-1 0,-10-10 0,6 6 0,0 0 0,-30-14 0,-56-13 0,-8-3 0,110 41 0,0 1 0,0 0 0,0 0 0,0-1 0,0 1 0,1-1 0,-1 1 0,0-1 0,0 1 0,0-1 0,1 0 0,-1 1 0,0-1 0,1 0 0,-1 1 0,1-1 0,-1 0 0,1 0 0,-1 0 0,1 1 0,-1-1 0,1 0 0,0 0 0,0 0 0,-1 0 0,1 0 0,0-1 0,0 1 0,1-1 0,-1 1 0,1-1 0,0 1 0,-1 0 0,1 0 0,0-1 0,0 1 0,0 0 0,0 0 0,0 0 0,0 0 0,0 0 0,0 0 0,2-1 0,4-2 0,0-1 0,0 2 0,0-1 0,0 1 0,11-3 0,1 3 0,1 0 0,-1 2 0,1 0 0,0 2 0,-1 0 0,34 6 0,-30-4 0,-21-3-97,0 1-1,0-1 1,-1 0-1,1 1 1,0-1-1,0 1 1,-1 0-1,1 0 1,-1 0-1,1-1 1,0 1-1,-1 1 0,3 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4:48.651"/>
    </inkml:context>
    <inkml:brush xml:id="br0">
      <inkml:brushProperty name="width" value="0.05" units="cm"/>
      <inkml:brushProperty name="height" value="0.05" units="cm"/>
      <inkml:brushProperty name="color" value="#FFFFFF"/>
    </inkml:brush>
  </inkml:definitions>
  <inkml:trace contextRef="#ctx0" brushRef="#br0">0 1 24575,'0'1'0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5:01.029"/>
    </inkml:context>
    <inkml:brush xml:id="br0">
      <inkml:brushProperty name="width" value="0.05" units="cm"/>
      <inkml:brushProperty name="height" value="0.05" units="cm"/>
      <inkml:brushProperty name="color" value="#FFFFFF"/>
    </inkml:brush>
  </inkml:definitions>
  <inkml:trace contextRef="#ctx0" brushRef="#br0">491 267 24575,'-8'0'0,"1"1"0,-1 0 0,1 0 0,-1 1 0,1 0 0,0 0 0,-1 0 0,1 1 0,-11 6 0,15-7 0,1-1 0,0 0 0,-1 1 0,1-1 0,0 1 0,0 0 0,0 0 0,0 0 0,1 0 0,-1 0 0,0 0 0,1 0 0,-1 1 0,1-1 0,0 1 0,0-1 0,0 1 0,0-1 0,0 1 0,1-1 0,-1 1 0,1 0 0,0-1 0,-1 1 0,1 0 0,1-1 0,-1 1 0,0 0 0,0-1 0,2 5 0,-1-6 0,0 1 0,0-1 0,0 0 0,1 0 0,-1 0 0,0 1 0,1-1 0,-1 0 0,0-1 0,1 1 0,-1 0 0,1 0 0,2 0 0,4 5 0,-30-5 0,-4-2 0,42 2 0,38 7 0,-106-6 0,39-5 0,-44-4 0,90 5 0,-5 0 0,1 2 0,-1 0 0,1 2 0,36 7 0,-69-10 0,-1 1 0,1 1 0,0-1 0,-1 1 0,1-1 0,0 1 0,-8 3 0,-22 3 0,4-8 0,0-2 0,0-2 0,-30-7 0,-42-7 0,127 11 0,0 0 0,40-7 0,19 10 0,119 8 0,-238-8 0,0-1 0,-62-19 0,-20-5 0,195 33 0,-19-2 0,221 37 0,-218-28 0,-345-63 0,365 47 0,41 5 0,-118 0 0,-9-1 0,-18-1 0,-38-3 0,-557-13 0,611 18 0,8 1 0,23 0 0,44 0 0,1285 0 0,-1444-19 0,-146-3 0,-326 9 0,412 13 0,66 1 0,69-1 0,52 0 0,845-16 0,-837 13 0,-39 0 0,-22 1 0,-29-1 0,-547-1 0,57 2 0,512-2 0,50-1 0,483-46 0,-269 31 0,320-31 0,-533 46 0,-45 2 0,-50 2 0,-940 33 0,971-27 0,34-3 0,8-1 0,59 1 0,572-14-1365,-557 10-5461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5:04.745"/>
    </inkml:context>
    <inkml:brush xml:id="br0">
      <inkml:brushProperty name="width" value="0.05" units="cm"/>
      <inkml:brushProperty name="height" value="0.05" units="cm"/>
      <inkml:brushProperty name="color" value="#FFFFFF"/>
    </inkml:brush>
  </inkml:definitions>
  <inkml:trace contextRef="#ctx0" brushRef="#br0">120 159 24575,'17'0'0,"0"-2"0,0 0 0,0 0 0,0-2 0,18-6 0,-35 10 0,0 0 0,0 0 0,0 0 0,0 0 0,0 0 0,1 0 0,-1 0 0,0 0 0,0 0 0,0 0 0,0 0 0,0 0 0,0-1 0,0 1 0,0 0 0,1 0 0,-1 0 0,0 0 0,0 0 0,0 0 0,0 0 0,0 0 0,0-1 0,0 1 0,0 0 0,0 0 0,0 0 0,0 0 0,0 0 0,0-1 0,0 1 0,0 0 0,0 0 0,0 0 0,0 0 0,0 0 0,0 0 0,0-1 0,0 1 0,0 0 0,0 0 0,0 0 0,0 0 0,0 0 0,-1 0 0,1 0 0,0-1 0,0 1 0,0 0 0,0 0 0,0 0 0,0 0 0,0 0 0,0 0 0,-1 0 0,1 0 0,0 0 0,0 0 0,0 0 0,0 0 0,0 0 0,0 0 0,-1 0 0,1 0 0,0 0 0,0 0 0,0 0 0,0 0 0,-18-8 0,-20-4 0,-145-10 0,208 23 0,7 0 0,1-2 0,0 0 0,0-2 0,35-9 0,-35 5 0,48-4 0,-111 11 0,-52-6 0,-16-1 0,60 9 0,26-1 0,0 0 0,0-1 0,1-1 0,-24-3 0,74-14 0,3 9-273,-1 2 0,1 2 0,0 1 0,49 2 0,-81 2-6553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15:06.9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8:55.78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07:49:03.54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8865D-06A5-47EE-975F-99320E1A5A6C}"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DFA27-3C32-44BA-A07B-2A1F86AA0E02}" type="slidenum">
              <a:rPr lang="en-US" smtClean="0"/>
              <a:t>‹#›</a:t>
            </a:fld>
            <a:endParaRPr lang="en-US"/>
          </a:p>
        </p:txBody>
      </p:sp>
    </p:spTree>
    <p:extLst>
      <p:ext uri="{BB962C8B-B14F-4D97-AF65-F5344CB8AC3E}">
        <p14:creationId xmlns:p14="http://schemas.microsoft.com/office/powerpoint/2010/main" val="325738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DFA27-3C32-44BA-A07B-2A1F86AA0E02}" type="slidenum">
              <a:rPr lang="en-US" smtClean="0"/>
              <a:t>1</a:t>
            </a:fld>
            <a:endParaRPr lang="en-US"/>
          </a:p>
        </p:txBody>
      </p:sp>
    </p:spTree>
    <p:extLst>
      <p:ext uri="{BB962C8B-B14F-4D97-AF65-F5344CB8AC3E}">
        <p14:creationId xmlns:p14="http://schemas.microsoft.com/office/powerpoint/2010/main" val="2888543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10</a:t>
            </a:fld>
            <a:endParaRPr lang="en-US"/>
          </a:p>
        </p:txBody>
      </p:sp>
    </p:spTree>
    <p:extLst>
      <p:ext uri="{BB962C8B-B14F-4D97-AF65-F5344CB8AC3E}">
        <p14:creationId xmlns:p14="http://schemas.microsoft.com/office/powerpoint/2010/main" val="185818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A lack of source discriminability for unrecognized items has been replicated numerous times (Bell, </a:t>
            </a:r>
            <a:r>
              <a:rPr lang="en-US" sz="1800" dirty="0" err="1">
                <a:effectLst/>
                <a:latin typeface="Times New Roman" panose="02020603050405020304" pitchFamily="18" charset="0"/>
                <a:ea typeface="SimSun" panose="02010600030101010101" pitchFamily="2" charset="-122"/>
              </a:rPr>
              <a:t>Mieth</a:t>
            </a:r>
            <a:r>
              <a:rPr lang="en-US" sz="1800" dirty="0">
                <a:effectLst/>
                <a:latin typeface="Times New Roman" panose="02020603050405020304" pitchFamily="18" charset="0"/>
                <a:ea typeface="SimSun" panose="02010600030101010101" pitchFamily="2" charset="-122"/>
              </a:rPr>
              <a:t>, &amp; Buchner, 2017; </a:t>
            </a:r>
            <a:r>
              <a:rPr lang="en-US" sz="1800" dirty="0" err="1">
                <a:effectLst/>
                <a:latin typeface="Times New Roman" panose="02020603050405020304" pitchFamily="18" charset="0"/>
                <a:ea typeface="SimSun" panose="02010600030101010101" pitchFamily="2" charset="-122"/>
              </a:rPr>
              <a:t>Malejka</a:t>
            </a:r>
            <a:r>
              <a:rPr lang="en-US" sz="1800" dirty="0">
                <a:effectLst/>
                <a:latin typeface="Times New Roman" panose="02020603050405020304" pitchFamily="18" charset="0"/>
                <a:ea typeface="SimSun" panose="02010600030101010101" pitchFamily="2" charset="-122"/>
              </a:rPr>
              <a:t> &amp; Broder, 2016; </a:t>
            </a:r>
            <a:r>
              <a:rPr lang="en-US" sz="1800" dirty="0" err="1">
                <a:effectLst/>
                <a:latin typeface="Times New Roman" panose="02020603050405020304" pitchFamily="18" charset="0"/>
                <a:ea typeface="SimSun" panose="02010600030101010101" pitchFamily="2" charset="-122"/>
              </a:rPr>
              <a:t>Onyper</a:t>
            </a:r>
            <a:r>
              <a:rPr lang="en-US" sz="1800" dirty="0">
                <a:effectLst/>
                <a:latin typeface="Times New Roman" panose="02020603050405020304" pitchFamily="18" charset="0"/>
                <a:ea typeface="SimSun" panose="02010600030101010101" pitchFamily="2" charset="-122"/>
              </a:rPr>
              <a:t>, Zhang, &amp; Howard, 2010; but see Fox &amp;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2020 for exceptions), although these studies often employed a procedure where item and source ratings were obtained in the same test trials. When item recognition and source memory tests were in separate blocks,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Fox, McKague, Heathcote, and Dennis (2018) observed reliable source memory for unrecognized items, but discriminability was still close to chance-level accuracy (</a:t>
            </a:r>
            <a:r>
              <a:rPr lang="en-US" sz="1800" i="1" dirty="0">
                <a:effectLst/>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 ~ 0.1).</a:t>
            </a:r>
          </a:p>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r>
              <a:rPr lang="en-US" sz="1800" dirty="0">
                <a:effectLst/>
                <a:latin typeface="Times New Roman" panose="02020603050405020304" pitchFamily="18" charset="0"/>
                <a:ea typeface="SimSun" panose="02010600030101010101" pitchFamily="2" charset="-122"/>
              </a:rPr>
              <a:t>If the lack of source memory for unrecognized items generalizes to continuous report tasks, then the contribution of guesses from the unrecognized items would result in a heavy-tailed error distribution, which would not necessarily reflect a threshold in memory retrieval but might simply reflect a state in which source retrieval was not attempted. In the context of the findings of Harlow and Donaldson (2013), this account of apparent guessing behavior predicts that if unrecognized items are excluded, the heavy tails in the error distribution will disappear, and that a continuous model will be preferred in account for source performance.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11</a:t>
            </a:fld>
            <a:endParaRPr lang="en-US"/>
          </a:p>
        </p:txBody>
      </p:sp>
    </p:spTree>
    <p:extLst>
      <p:ext uri="{BB962C8B-B14F-4D97-AF65-F5344CB8AC3E}">
        <p14:creationId xmlns:p14="http://schemas.microsoft.com/office/powerpoint/2010/main" val="2297061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12</a:t>
            </a:fld>
            <a:endParaRPr lang="en-US"/>
          </a:p>
        </p:txBody>
      </p:sp>
    </p:spTree>
    <p:extLst>
      <p:ext uri="{BB962C8B-B14F-4D97-AF65-F5344CB8AC3E}">
        <p14:creationId xmlns:p14="http://schemas.microsoft.com/office/powerpoint/2010/main" val="2054088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Decision making is this whole intervening step between </a:t>
            </a:r>
            <a:r>
              <a:rPr lang="en-AU" dirty="0" err="1"/>
              <a:t>whats</a:t>
            </a:r>
            <a:r>
              <a:rPr lang="en-AU" dirty="0"/>
              <a:t> happening with memory and what we can observe from the response data. There is a very rich literature about properties of the decision-making process. This makes it somewhat fraught to draw conclusions about the nature of memory on the basis of responses, since anything that’s happening at the level of decision making might change what we can infer about memory.</a:t>
            </a:r>
          </a:p>
          <a:p>
            <a:br>
              <a:rPr lang="en-AU" dirty="0"/>
            </a:br>
            <a:br>
              <a:rPr lang="en-AU" dirty="0"/>
            </a:br>
            <a:r>
              <a:rPr lang="en-AU" dirty="0"/>
              <a:t>In the recognition memory literature we have examples of conclusions changing after modelling decision process and constraining models with RT data</a:t>
            </a: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13</a:t>
            </a:fld>
            <a:endParaRPr lang="en-US"/>
          </a:p>
        </p:txBody>
      </p:sp>
    </p:spTree>
    <p:extLst>
      <p:ext uri="{BB962C8B-B14F-4D97-AF65-F5344CB8AC3E}">
        <p14:creationId xmlns:p14="http://schemas.microsoft.com/office/powerpoint/2010/main" val="1613987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The diffusion model describes decision-making as a noisy evidence accumulation process, the rate of which is defined as the </a:t>
            </a:r>
            <a:r>
              <a:rPr lang="en-US" sz="1800" i="1" dirty="0">
                <a:effectLst/>
                <a:latin typeface="Times New Roman" panose="02020603050405020304" pitchFamily="18" charset="0"/>
                <a:ea typeface="SimSun" panose="02010600030101010101" pitchFamily="2" charset="-122"/>
              </a:rPr>
              <a:t>drift rate</a:t>
            </a:r>
            <a:r>
              <a:rPr lang="en-US" sz="1800" dirty="0">
                <a:effectLst/>
                <a:latin typeface="Times New Roman" panose="02020603050405020304" pitchFamily="18" charset="0"/>
                <a:ea typeface="SimSun" panose="02010600030101010101" pitchFamily="2" charset="-122"/>
              </a:rPr>
              <a:t>, that accumulates until a response boundary or criterion that represents the amount of evidence required for a given response to be output (Ratcliff &amp; </a:t>
            </a:r>
            <a:r>
              <a:rPr lang="en-US" sz="1800" dirty="0" err="1">
                <a:effectLst/>
                <a:latin typeface="Times New Roman" panose="02020603050405020304" pitchFamily="18" charset="0"/>
                <a:ea typeface="SimSun" panose="02010600030101010101" pitchFamily="2" charset="-122"/>
              </a:rPr>
              <a:t>McKoon</a:t>
            </a:r>
            <a:r>
              <a:rPr lang="en-US" sz="1800" dirty="0">
                <a:effectLst/>
                <a:latin typeface="Times New Roman" panose="02020603050405020304" pitchFamily="18" charset="0"/>
                <a:ea typeface="SimSun" panose="02010600030101010101" pitchFamily="2" charset="-122"/>
              </a:rPr>
              <a:t>, 2008).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Drift rate reflects the quality of evidence driving the decision process and draws an explicit link between response accuracy and RT: higher drift rates result in higher accuracy and faster RTs, while lower drift rates result in lower accuracy and slower RTs (Ratcliff et al., 2015).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In applications of the model to memory, the drift rate reflects the quality of the information retrieved from memory, estimates of drift rate from the model and the way in which they varying across experimental conditions are important theoretically in testing between alternative models of the memory system.</a:t>
            </a:r>
          </a:p>
          <a:p>
            <a:endParaRPr lang="en-AU" dirty="0"/>
          </a:p>
          <a:p>
            <a:r>
              <a:rPr lang="en-US" sz="1200" dirty="0">
                <a:effectLst/>
                <a:latin typeface="Times New Roman" panose="02020603050405020304" pitchFamily="18" charset="0"/>
                <a:ea typeface="SimSun" panose="02010600030101010101" pitchFamily="2" charset="-122"/>
              </a:rPr>
              <a:t>The diffusion decision model is a particularly influential account of decision making, which successfully explains well-documented phenomena like the speed-accuracy trade-off, and slow and fast error patterns under different decision conditions (Ratcliff et al., 2016). </a:t>
            </a:r>
          </a:p>
          <a:p>
            <a:endParaRPr lang="en-US" sz="1200" dirty="0">
              <a:effectLst/>
              <a:latin typeface="Times New Roman" panose="02020603050405020304" pitchFamily="18" charset="0"/>
              <a:ea typeface="SimSun" panose="02010600030101010101" pitchFamily="2" charset="-122"/>
            </a:endParaRP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14</a:t>
            </a:fld>
            <a:endParaRPr lang="en-US"/>
          </a:p>
        </p:txBody>
      </p:sp>
    </p:spTree>
    <p:extLst>
      <p:ext uri="{BB962C8B-B14F-4D97-AF65-F5344CB8AC3E}">
        <p14:creationId xmlns:p14="http://schemas.microsoft.com/office/powerpoint/2010/main" val="1096975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The diffusion model describes decision-making as a noisy evidence accumulation process, the rate of which is defined as the </a:t>
            </a:r>
            <a:r>
              <a:rPr lang="en-US" sz="1800" i="1" dirty="0">
                <a:effectLst/>
                <a:latin typeface="Times New Roman" panose="02020603050405020304" pitchFamily="18" charset="0"/>
                <a:ea typeface="SimSun" panose="02010600030101010101" pitchFamily="2" charset="-122"/>
              </a:rPr>
              <a:t>drift rate</a:t>
            </a:r>
            <a:r>
              <a:rPr lang="en-US" sz="1800" dirty="0">
                <a:effectLst/>
                <a:latin typeface="Times New Roman" panose="02020603050405020304" pitchFamily="18" charset="0"/>
                <a:ea typeface="SimSun" panose="02010600030101010101" pitchFamily="2" charset="-122"/>
              </a:rPr>
              <a:t>, that accumulates until a response boundary or criterion that represents the amount of evidence required for a given response to be output (Ratcliff &amp; </a:t>
            </a:r>
            <a:r>
              <a:rPr lang="en-US" sz="1800" dirty="0" err="1">
                <a:effectLst/>
                <a:latin typeface="Times New Roman" panose="02020603050405020304" pitchFamily="18" charset="0"/>
                <a:ea typeface="SimSun" panose="02010600030101010101" pitchFamily="2" charset="-122"/>
              </a:rPr>
              <a:t>McKoon</a:t>
            </a:r>
            <a:r>
              <a:rPr lang="en-US" sz="1800" dirty="0">
                <a:effectLst/>
                <a:latin typeface="Times New Roman" panose="02020603050405020304" pitchFamily="18" charset="0"/>
                <a:ea typeface="SimSun" panose="02010600030101010101" pitchFamily="2" charset="-122"/>
              </a:rPr>
              <a:t>, 2008).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Drift rate reflects the quality of evidence driving the decision process and draws an explicit link between response accuracy and RT: higher drift rates result in higher accuracy and faster RTs, while lower drift rates result in lower accuracy and slower RTs (Ratcliff et al., 2015).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In applications of the model to memory, the drift rate reflects the quality of the information retrieved from memory, estimates of drift rate from the model and the way in which they varying across experimental conditions are important theoretically in testing between alternative models of the memory system.</a:t>
            </a:r>
          </a:p>
          <a:p>
            <a:endParaRPr lang="en-AU" dirty="0"/>
          </a:p>
          <a:p>
            <a:r>
              <a:rPr lang="en-US" sz="1200" dirty="0">
                <a:effectLst/>
                <a:latin typeface="Times New Roman" panose="02020603050405020304" pitchFamily="18" charset="0"/>
                <a:ea typeface="SimSun" panose="02010600030101010101" pitchFamily="2" charset="-122"/>
              </a:rPr>
              <a:t>The diffusion decision model is a particularly influential account of decision making, which successfully explains well-documented phenomena like the speed-accuracy trade-off, and slow and fast error patterns under different decision conditions (Ratcliff et al., 2016). </a:t>
            </a:r>
          </a:p>
          <a:p>
            <a:endParaRPr lang="en-US" sz="1200" dirty="0">
              <a:effectLst/>
              <a:latin typeface="Times New Roman" panose="02020603050405020304" pitchFamily="18" charset="0"/>
              <a:ea typeface="SimSun" panose="02010600030101010101" pitchFamily="2" charset="-122"/>
            </a:endParaRP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15</a:t>
            </a:fld>
            <a:endParaRPr lang="en-US"/>
          </a:p>
        </p:txBody>
      </p:sp>
    </p:spTree>
    <p:extLst>
      <p:ext uri="{BB962C8B-B14F-4D97-AF65-F5344CB8AC3E}">
        <p14:creationId xmlns:p14="http://schemas.microsoft.com/office/powerpoint/2010/main" val="108267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The drift rate is vector-valued and consists of two components, (μ</a:t>
            </a:r>
            <a:r>
              <a:rPr lang="en-US" sz="1800" baseline="-25000" dirty="0">
                <a:effectLst/>
                <a:latin typeface="Times New Roman" panose="02020603050405020304" pitchFamily="18" charset="0"/>
                <a:ea typeface="SimSun" panose="02010600030101010101" pitchFamily="2" charset="-122"/>
              </a:rPr>
              <a:t>1, </a:t>
            </a:r>
            <a:r>
              <a:rPr lang="en-US" sz="1800" dirty="0">
                <a:effectLst/>
                <a:latin typeface="Times New Roman" panose="02020603050405020304" pitchFamily="18" charset="0"/>
                <a:ea typeface="SimSun" panose="02010600030101010101" pitchFamily="2" charset="-122"/>
              </a:rPr>
              <a:t>μ</a:t>
            </a:r>
            <a:r>
              <a:rPr lang="en-US" sz="1800" baseline="-25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 which jointly specify its magnitude and direction. In polar coordinates the magnitude is represented by the drift norm ||μ|| and direction is represented by the phase angle </a:t>
            </a:r>
            <a:r>
              <a:rPr lang="en-US" sz="1800" dirty="0" err="1">
                <a:effectLst/>
                <a:latin typeface="Times New Roman" panose="02020603050405020304" pitchFamily="18" charset="0"/>
                <a:ea typeface="SimSun" panose="02010600030101010101" pitchFamily="2" charset="-122"/>
              </a:rPr>
              <a:t>θ</a:t>
            </a:r>
            <a:r>
              <a:rPr lang="en-US" sz="1800" baseline="-25000" dirty="0" err="1">
                <a:effectLst/>
                <a:latin typeface="Times New Roman" panose="02020603050405020304" pitchFamily="18" charset="0"/>
                <a:ea typeface="SimSun" panose="02010600030101010101" pitchFamily="2" charset="-122"/>
              </a:rPr>
              <a:t>μ</a:t>
            </a:r>
            <a:r>
              <a:rPr lang="en-US" sz="1800" dirty="0">
                <a:effectLst/>
                <a:latin typeface="Times New Roman" panose="02020603050405020304" pitchFamily="18" charset="0"/>
                <a:ea typeface="SimSun" panose="02010600030101010101" pitchFamily="2" charset="-122"/>
              </a:rPr>
              <a:t>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16</a:t>
            </a:fld>
            <a:endParaRPr lang="en-US"/>
          </a:p>
        </p:txBody>
      </p:sp>
    </p:spTree>
    <p:extLst>
      <p:ext uri="{BB962C8B-B14F-4D97-AF65-F5344CB8AC3E}">
        <p14:creationId xmlns:p14="http://schemas.microsoft.com/office/powerpoint/2010/main" val="822826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In difficult two-choice decisions in which accuracy is stressed, error RTs are typically slower than correct RTs (Luce, 1986, p. 233), especially in </a:t>
            </a:r>
            <a:r>
              <a:rPr lang="en-US" sz="1200" dirty="0" err="1">
                <a:effectLst/>
                <a:latin typeface="Times New Roman" panose="02020603050405020304" pitchFamily="18" charset="0"/>
                <a:ea typeface="SimSun" panose="02010600030101010101" pitchFamily="2" charset="-122"/>
              </a:rPr>
              <a:t>memoy</a:t>
            </a:r>
            <a:r>
              <a:rPr lang="en-US" sz="1200" dirty="0">
                <a:effectLst/>
                <a:latin typeface="Times New Roman" panose="02020603050405020304" pitchFamily="18" charset="0"/>
                <a:ea typeface="SimSun" panose="02010600030101010101" pitchFamily="2" charset="-122"/>
              </a:rPr>
              <a:t> tasks (e.g.; </a:t>
            </a:r>
            <a:r>
              <a:rPr lang="en-US" sz="1200" dirty="0" err="1">
                <a:effectLst/>
                <a:latin typeface="Times New Roman" panose="02020603050405020304" pitchFamily="18" charset="0"/>
                <a:ea typeface="SimSun" panose="02010600030101010101" pitchFamily="2" charset="-122"/>
              </a:rPr>
              <a:t>Osth</a:t>
            </a:r>
            <a:r>
              <a:rPr lang="en-US" sz="1200" dirty="0">
                <a:effectLst/>
                <a:latin typeface="Times New Roman" panose="02020603050405020304" pitchFamily="18" charset="0"/>
                <a:ea typeface="SimSun" panose="02010600030101010101" pitchFamily="2" charset="-122"/>
              </a:rPr>
              <a:t>, Bora, Dennis, &amp; Heathcote, 2017; Ratcliff &amp; Smith, 2004). </a:t>
            </a:r>
            <a:endParaRPr lang="en-AU" dirty="0"/>
          </a:p>
          <a:p>
            <a:endParaRPr lang="en-AU" dirty="0"/>
          </a:p>
          <a:p>
            <a:endParaRPr lang="en-AU" dirty="0"/>
          </a:p>
          <a:p>
            <a:r>
              <a:rPr lang="en-US" sz="1800" dirty="0">
                <a:effectLst/>
                <a:latin typeface="Times New Roman" panose="02020603050405020304" pitchFamily="18" charset="0"/>
                <a:ea typeface="SimSun" panose="02010600030101010101" pitchFamily="2" charset="-122"/>
              </a:rPr>
              <a:t>when drift rate varies across trials: The fastest responses are those made with the smallest error and RTs systematically increase with increasing error.</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17</a:t>
            </a:fld>
            <a:endParaRPr lang="en-US"/>
          </a:p>
        </p:txBody>
      </p:sp>
    </p:spTree>
    <p:extLst>
      <p:ext uri="{BB962C8B-B14F-4D97-AF65-F5344CB8AC3E}">
        <p14:creationId xmlns:p14="http://schemas.microsoft.com/office/powerpoint/2010/main" val="1988654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18</a:t>
            </a:fld>
            <a:endParaRPr lang="en-US"/>
          </a:p>
        </p:txBody>
      </p:sp>
    </p:spTree>
    <p:extLst>
      <p:ext uri="{BB962C8B-B14F-4D97-AF65-F5344CB8AC3E}">
        <p14:creationId xmlns:p14="http://schemas.microsoft.com/office/powerpoint/2010/main" val="2115094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A lack of source discriminability for unrecognized items has been replicated numerous times (Bell, </a:t>
            </a:r>
            <a:r>
              <a:rPr lang="en-US" sz="1800" dirty="0" err="1">
                <a:effectLst/>
                <a:latin typeface="Times New Roman" panose="02020603050405020304" pitchFamily="18" charset="0"/>
                <a:ea typeface="SimSun" panose="02010600030101010101" pitchFamily="2" charset="-122"/>
              </a:rPr>
              <a:t>Mieth</a:t>
            </a:r>
            <a:r>
              <a:rPr lang="en-US" sz="1800" dirty="0">
                <a:effectLst/>
                <a:latin typeface="Times New Roman" panose="02020603050405020304" pitchFamily="18" charset="0"/>
                <a:ea typeface="SimSun" panose="02010600030101010101" pitchFamily="2" charset="-122"/>
              </a:rPr>
              <a:t>, &amp; Buchner, 2017; </a:t>
            </a:r>
            <a:r>
              <a:rPr lang="en-US" sz="1800" dirty="0" err="1">
                <a:effectLst/>
                <a:latin typeface="Times New Roman" panose="02020603050405020304" pitchFamily="18" charset="0"/>
                <a:ea typeface="SimSun" panose="02010600030101010101" pitchFamily="2" charset="-122"/>
              </a:rPr>
              <a:t>Malejka</a:t>
            </a:r>
            <a:r>
              <a:rPr lang="en-US" sz="1800" dirty="0">
                <a:effectLst/>
                <a:latin typeface="Times New Roman" panose="02020603050405020304" pitchFamily="18" charset="0"/>
                <a:ea typeface="SimSun" panose="02010600030101010101" pitchFamily="2" charset="-122"/>
              </a:rPr>
              <a:t> &amp; Broder, 2016; </a:t>
            </a:r>
            <a:r>
              <a:rPr lang="en-US" sz="1800" dirty="0" err="1">
                <a:effectLst/>
                <a:latin typeface="Times New Roman" panose="02020603050405020304" pitchFamily="18" charset="0"/>
                <a:ea typeface="SimSun" panose="02010600030101010101" pitchFamily="2" charset="-122"/>
              </a:rPr>
              <a:t>Onyper</a:t>
            </a:r>
            <a:r>
              <a:rPr lang="en-US" sz="1800" dirty="0">
                <a:effectLst/>
                <a:latin typeface="Times New Roman" panose="02020603050405020304" pitchFamily="18" charset="0"/>
                <a:ea typeface="SimSun" panose="02010600030101010101" pitchFamily="2" charset="-122"/>
              </a:rPr>
              <a:t>, Zhang, &amp; Howard, 2010; but see Fox &amp;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2020 for exceptions), although these studies often employed a procedure where item and source ratings were obtained in the same test trials. When item recognition and source memory tests were in separate blocks, </a:t>
            </a:r>
            <a:r>
              <a:rPr lang="en-US" sz="1800" dirty="0" err="1">
                <a:effectLst/>
                <a:latin typeface="Times New Roman" panose="02020603050405020304" pitchFamily="18" charset="0"/>
                <a:ea typeface="SimSun" panose="02010600030101010101" pitchFamily="2" charset="-122"/>
              </a:rPr>
              <a:t>Osth</a:t>
            </a:r>
            <a:r>
              <a:rPr lang="en-US" sz="1800" dirty="0">
                <a:effectLst/>
                <a:latin typeface="Times New Roman" panose="02020603050405020304" pitchFamily="18" charset="0"/>
                <a:ea typeface="SimSun" panose="02010600030101010101" pitchFamily="2" charset="-122"/>
              </a:rPr>
              <a:t>, Fox, McKague, Heathcote, and Dennis (2018) observed reliable source memory for unrecognized items, but discriminability was still close to chance-level accuracy (</a:t>
            </a:r>
            <a:r>
              <a:rPr lang="en-US" sz="1800" i="1" dirty="0">
                <a:effectLst/>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 ~ 0.1).</a:t>
            </a:r>
          </a:p>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r>
              <a:rPr lang="en-US" sz="1800" dirty="0">
                <a:effectLst/>
                <a:latin typeface="Times New Roman" panose="02020603050405020304" pitchFamily="18" charset="0"/>
                <a:ea typeface="SimSun" panose="02010600030101010101" pitchFamily="2" charset="-122"/>
              </a:rPr>
              <a:t>If the lack of source memory for unrecognized items generalizes to continuous report tasks, then the contribution of guesses from the unrecognized items would result in a heavy-tailed error distribution, which would not necessarily reflect a threshold in memory retrieval but might simply reflect a state in which source retrieval was not attempted. In the context of the findings of Harlow and Donaldson (2013), this account of apparent guessing behavior predicts that if unrecognized items are excluded, the heavy tails in the error distribution will disappear, and that a continuous model will be preferred in account for source performance.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19</a:t>
            </a:fld>
            <a:endParaRPr lang="en-US"/>
          </a:p>
        </p:txBody>
      </p:sp>
    </p:spTree>
    <p:extLst>
      <p:ext uri="{BB962C8B-B14F-4D97-AF65-F5344CB8AC3E}">
        <p14:creationId xmlns:p14="http://schemas.microsoft.com/office/powerpoint/2010/main" val="224956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a “fact”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being able to remember whether the person you’re about to tell a joke to is the person you heard it from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Amnesia</a:t>
            </a:r>
            <a:br>
              <a:rPr lang="en-US" dirty="0"/>
            </a:br>
            <a:br>
              <a:rPr lang="en-US" dirty="0"/>
            </a:br>
            <a:r>
              <a:rPr lang="en-US" dirty="0"/>
              <a:t>Context matters a lot in how people encode, organize, and retrieve information from memory</a:t>
            </a:r>
            <a:br>
              <a:rPr lang="en-US" dirty="0"/>
            </a:br>
            <a:endParaRPr lang="en-US" dirty="0"/>
          </a:p>
        </p:txBody>
      </p:sp>
      <p:sp>
        <p:nvSpPr>
          <p:cNvPr id="4" name="Slide Number Placeholder 3"/>
          <p:cNvSpPr>
            <a:spLocks noGrp="1"/>
          </p:cNvSpPr>
          <p:nvPr>
            <p:ph type="sldNum" sz="quarter" idx="5"/>
          </p:nvPr>
        </p:nvSpPr>
        <p:spPr/>
        <p:txBody>
          <a:bodyPr/>
          <a:lstStyle/>
          <a:p>
            <a:fld id="{F30DFA27-3C32-44BA-A07B-2A1F86AA0E02}" type="slidenum">
              <a:rPr lang="en-US" smtClean="0"/>
              <a:t>2</a:t>
            </a:fld>
            <a:endParaRPr lang="en-US"/>
          </a:p>
        </p:txBody>
      </p:sp>
    </p:spTree>
    <p:extLst>
      <p:ext uri="{BB962C8B-B14F-4D97-AF65-F5344CB8AC3E}">
        <p14:creationId xmlns:p14="http://schemas.microsoft.com/office/powerpoint/2010/main" val="12013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23</a:t>
            </a:fld>
            <a:endParaRPr lang="en-US"/>
          </a:p>
        </p:txBody>
      </p:sp>
    </p:spTree>
    <p:extLst>
      <p:ext uri="{BB962C8B-B14F-4D97-AF65-F5344CB8AC3E}">
        <p14:creationId xmlns:p14="http://schemas.microsoft.com/office/powerpoint/2010/main" val="3969722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DFA27-3C32-44BA-A07B-2A1F86AA0E02}" type="slidenum">
              <a:rPr lang="en-US" smtClean="0"/>
              <a:t>24</a:t>
            </a:fld>
            <a:endParaRPr lang="en-US"/>
          </a:p>
        </p:txBody>
      </p:sp>
    </p:spTree>
    <p:extLst>
      <p:ext uri="{BB962C8B-B14F-4D97-AF65-F5344CB8AC3E}">
        <p14:creationId xmlns:p14="http://schemas.microsoft.com/office/powerpoint/2010/main" val="842238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model would allow us to distinguish between the predictions of SDT-like variable precision models and </a:t>
            </a:r>
            <a:r>
              <a:rPr lang="en-US" sz="1800" dirty="0" err="1">
                <a:effectLst/>
                <a:latin typeface="Times New Roman" panose="02020603050405020304" pitchFamily="18" charset="0"/>
                <a:ea typeface="SimSun" panose="02010600030101010101" pitchFamily="2" charset="-122"/>
              </a:rPr>
              <a:t>thresholded</a:t>
            </a:r>
            <a:r>
              <a:rPr lang="en-US" sz="1800" dirty="0">
                <a:effectLst/>
                <a:latin typeface="Times New Roman" panose="02020603050405020304" pitchFamily="18" charset="0"/>
                <a:ea typeface="SimSun" panose="02010600030101010101" pitchFamily="2" charset="-122"/>
              </a:rPr>
              <a:t> models of memory in the RT and accuracy data from a continuous outcome retrieval task</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29</a:t>
            </a:fld>
            <a:endParaRPr lang="en-US"/>
          </a:p>
        </p:txBody>
      </p:sp>
    </p:spTree>
    <p:extLst>
      <p:ext uri="{BB962C8B-B14F-4D97-AF65-F5344CB8AC3E}">
        <p14:creationId xmlns:p14="http://schemas.microsoft.com/office/powerpoint/2010/main" val="775988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30</a:t>
            </a:fld>
            <a:endParaRPr lang="en-US"/>
          </a:p>
        </p:txBody>
      </p:sp>
    </p:spTree>
    <p:extLst>
      <p:ext uri="{BB962C8B-B14F-4D97-AF65-F5344CB8AC3E}">
        <p14:creationId xmlns:p14="http://schemas.microsoft.com/office/powerpoint/2010/main" val="4190153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31</a:t>
            </a:fld>
            <a:endParaRPr lang="en-US"/>
          </a:p>
        </p:txBody>
      </p:sp>
    </p:spTree>
    <p:extLst>
      <p:ext uri="{BB962C8B-B14F-4D97-AF65-F5344CB8AC3E}">
        <p14:creationId xmlns:p14="http://schemas.microsoft.com/office/powerpoint/2010/main" val="1782964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when drift rate varies across trials: The fastest responses are those made with the smallest error and RTs systematically increase with increasing error.</a:t>
            </a:r>
            <a:endParaRPr lang="en-AU" dirty="0"/>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35</a:t>
            </a:fld>
            <a:endParaRPr lang="en-US"/>
          </a:p>
        </p:txBody>
      </p:sp>
    </p:spTree>
    <p:extLst>
      <p:ext uri="{BB962C8B-B14F-4D97-AF65-F5344CB8AC3E}">
        <p14:creationId xmlns:p14="http://schemas.microsoft.com/office/powerpoint/2010/main" val="3384408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4000" dirty="0"/>
              <a:t>Guesses are not due to </a:t>
            </a:r>
            <a:r>
              <a:rPr lang="en-AU" sz="4000" dirty="0"/>
              <a:t>unrecognised</a:t>
            </a:r>
            <a:r>
              <a:rPr lang="en-US" sz="4000" dirty="0"/>
              <a:t> items</a:t>
            </a:r>
          </a:p>
          <a:p>
            <a:pPr>
              <a:lnSpc>
                <a:spcPct val="150000"/>
              </a:lnSpc>
            </a:pPr>
            <a:r>
              <a:rPr lang="en-US" sz="4000" dirty="0"/>
              <a:t>Heavy-tailed distribution is a memory phenomenon, not a decision one</a:t>
            </a:r>
          </a:p>
          <a:p>
            <a:pPr>
              <a:lnSpc>
                <a:spcPct val="150000"/>
              </a:lnSpc>
            </a:pPr>
            <a:r>
              <a:rPr lang="en-US" sz="4000" dirty="0"/>
              <a:t>Source memory retrieval appears to be </a:t>
            </a:r>
            <a:r>
              <a:rPr lang="en-US" sz="4000" dirty="0" err="1"/>
              <a:t>thresholded</a:t>
            </a:r>
            <a:endParaRPr lang="en-US" sz="4000" dirty="0"/>
          </a:p>
        </p:txBody>
      </p:sp>
      <p:sp>
        <p:nvSpPr>
          <p:cNvPr id="4" name="Slide Number Placeholder 3"/>
          <p:cNvSpPr>
            <a:spLocks noGrp="1"/>
          </p:cNvSpPr>
          <p:nvPr>
            <p:ph type="sldNum" sz="quarter" idx="5"/>
          </p:nvPr>
        </p:nvSpPr>
        <p:spPr/>
        <p:txBody>
          <a:bodyPr/>
          <a:lstStyle/>
          <a:p>
            <a:fld id="{F30DFA27-3C32-44BA-A07B-2A1F86AA0E02}" type="slidenum">
              <a:rPr lang="en-US" smtClean="0"/>
              <a:t>38</a:t>
            </a:fld>
            <a:endParaRPr lang="en-US"/>
          </a:p>
        </p:txBody>
      </p:sp>
    </p:spTree>
    <p:extLst>
      <p:ext uri="{BB962C8B-B14F-4D97-AF65-F5344CB8AC3E}">
        <p14:creationId xmlns:p14="http://schemas.microsoft.com/office/powerpoint/2010/main" val="1289492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39</a:t>
            </a:fld>
            <a:endParaRPr lang="en-US"/>
          </a:p>
        </p:txBody>
      </p:sp>
    </p:spTree>
    <p:extLst>
      <p:ext uri="{BB962C8B-B14F-4D97-AF65-F5344CB8AC3E}">
        <p14:creationId xmlns:p14="http://schemas.microsoft.com/office/powerpoint/2010/main" val="3261243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40</a:t>
            </a:fld>
            <a:endParaRPr lang="en-US"/>
          </a:p>
        </p:txBody>
      </p:sp>
    </p:spTree>
    <p:extLst>
      <p:ext uri="{BB962C8B-B14F-4D97-AF65-F5344CB8AC3E}">
        <p14:creationId xmlns:p14="http://schemas.microsoft.com/office/powerpoint/2010/main" val="1092607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evidence that, to this point, been used to support threshold model of source memory actually explainable by intrusions?</a:t>
            </a:r>
            <a:br>
              <a:rPr lang="en-US" dirty="0"/>
            </a:br>
            <a:br>
              <a:rPr lang="en-US" dirty="0"/>
            </a:br>
            <a:r>
              <a:rPr lang="en-US" dirty="0"/>
              <a:t>Note this is only for one trial, because intrusions are uniformly distributed across trials, the overall distribution of errors across trials will look like a flat tail. The key difference is that one any one trial, the errors from intrusions are systematic, and linked to the locations of possible intrusions.</a:t>
            </a:r>
            <a:br>
              <a:rPr lang="en-US" dirty="0"/>
            </a:br>
            <a:br>
              <a:rPr lang="en-US" dirty="0"/>
            </a:br>
            <a:r>
              <a:rPr lang="en-US" dirty="0"/>
              <a:t>The driving rationale here is inspired by Paul Bays work- if we account for intrusions, does the amount of uniform guessing (in a no-information state) go down? In his work, it did substantially 62% down to 14%.</a:t>
            </a:r>
          </a:p>
        </p:txBody>
      </p:sp>
      <p:sp>
        <p:nvSpPr>
          <p:cNvPr id="4" name="Slide Number Placeholder 3"/>
          <p:cNvSpPr>
            <a:spLocks noGrp="1"/>
          </p:cNvSpPr>
          <p:nvPr>
            <p:ph type="sldNum" sz="quarter" idx="5"/>
          </p:nvPr>
        </p:nvSpPr>
        <p:spPr/>
        <p:txBody>
          <a:bodyPr/>
          <a:lstStyle/>
          <a:p>
            <a:fld id="{3B46E85A-EF0D-4E17-91D6-189B11833986}" type="slidenum">
              <a:rPr lang="en-US" smtClean="0"/>
              <a:t>42</a:t>
            </a:fld>
            <a:endParaRPr lang="en-US"/>
          </a:p>
        </p:txBody>
      </p:sp>
    </p:spTree>
    <p:extLst>
      <p:ext uri="{BB962C8B-B14F-4D97-AF65-F5344CB8AC3E}">
        <p14:creationId xmlns:p14="http://schemas.microsoft.com/office/powerpoint/2010/main" val="95187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memory is one of the tools that have been used to study episodic memory. Another prominent tool is the recognition task.</a:t>
            </a:r>
            <a:br>
              <a:rPr lang="en-US" dirty="0"/>
            </a:br>
            <a:br>
              <a:rPr lang="en-US" dirty="0"/>
            </a:br>
            <a:r>
              <a:rPr lang="en-US" dirty="0"/>
              <a:t>In recognition, people study a set of items, and then need to discriminate between old studied items and new unstudied items (lures).</a:t>
            </a:r>
            <a:br>
              <a:rPr lang="en-US" dirty="0"/>
            </a:br>
            <a:br>
              <a:rPr lang="en-US" dirty="0"/>
            </a:br>
            <a:r>
              <a:rPr lang="en-US" dirty="0"/>
              <a:t>In source, people are shown a set of items in different sources (font </a:t>
            </a:r>
            <a:r>
              <a:rPr lang="en-US" dirty="0" err="1"/>
              <a:t>colour</a:t>
            </a:r>
            <a:r>
              <a:rPr lang="en-US" dirty="0"/>
              <a:t> of words, side of a screen, gender of a speaker, sensory modality) and then report the source of an item.</a:t>
            </a:r>
            <a:br>
              <a:rPr lang="en-US" dirty="0"/>
            </a:br>
            <a:br>
              <a:rPr lang="en-US" dirty="0"/>
            </a:br>
            <a:r>
              <a:rPr lang="en-US" dirty="0"/>
              <a:t>From </a:t>
            </a:r>
            <a:r>
              <a:rPr lang="en-US" dirty="0" err="1"/>
              <a:t>Osth</a:t>
            </a:r>
            <a:r>
              <a:rPr lang="en-US" dirty="0"/>
              <a:t> et al. 2018:</a:t>
            </a:r>
            <a:br>
              <a:rPr lang="en-US" dirty="0"/>
            </a:br>
            <a:r>
              <a:rPr lang="en-US" dirty="0"/>
              <a:t>“The relationship between memory for content and context is studied in the laboratory using the item recognition and source memory paradigms. In the item recognition paradigm, participants study a list of items and at test are asked to discriminate between studied items (targets) and unstudied items (lures). The source memory paradigm presents participants with a set of items in different sources, such as different font colors, studied locations, or sensory modalities. At test, participants judge which source studied items were presented in.”</a:t>
            </a:r>
          </a:p>
        </p:txBody>
      </p:sp>
      <p:sp>
        <p:nvSpPr>
          <p:cNvPr id="4" name="Slide Number Placeholder 3"/>
          <p:cNvSpPr>
            <a:spLocks noGrp="1"/>
          </p:cNvSpPr>
          <p:nvPr>
            <p:ph type="sldNum" sz="quarter" idx="5"/>
          </p:nvPr>
        </p:nvSpPr>
        <p:spPr/>
        <p:txBody>
          <a:bodyPr/>
          <a:lstStyle/>
          <a:p>
            <a:fld id="{F30DFA27-3C32-44BA-A07B-2A1F86AA0E02}" type="slidenum">
              <a:rPr lang="en-US" smtClean="0"/>
              <a:t>3</a:t>
            </a:fld>
            <a:endParaRPr lang="en-US"/>
          </a:p>
        </p:txBody>
      </p:sp>
    </p:spTree>
    <p:extLst>
      <p:ext uri="{BB962C8B-B14F-4D97-AF65-F5344CB8AC3E}">
        <p14:creationId xmlns:p14="http://schemas.microsoft.com/office/powerpoint/2010/main" val="2362520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evidence that, to this point, been used to support threshold model of source memory actually explainable by intrusions?</a:t>
            </a:r>
            <a:br>
              <a:rPr lang="en-US" dirty="0"/>
            </a:br>
            <a:br>
              <a:rPr lang="en-US" dirty="0"/>
            </a:br>
            <a:r>
              <a:rPr lang="en-US" dirty="0"/>
              <a:t>Note this is only for one trial, because intrusions are uniformly distributed across trials, the overall distribution of errors across trials will look like a flat tail. The key difference is that one any one trial, the errors from intrusions are systematic, and linked to the locations of possible intrusions.</a:t>
            </a:r>
            <a:br>
              <a:rPr lang="en-US" dirty="0"/>
            </a:br>
            <a:br>
              <a:rPr lang="en-US" dirty="0"/>
            </a:br>
            <a:r>
              <a:rPr lang="en-US" dirty="0"/>
              <a:t>The driving rationale here is inspired by Paul Bays work- if we account for intrusions, does the amount of uniform guessing (in a no-information state) go down? In his work, it did substantially 62% down to 14%.</a:t>
            </a:r>
          </a:p>
        </p:txBody>
      </p:sp>
      <p:sp>
        <p:nvSpPr>
          <p:cNvPr id="4" name="Slide Number Placeholder 3"/>
          <p:cNvSpPr>
            <a:spLocks noGrp="1"/>
          </p:cNvSpPr>
          <p:nvPr>
            <p:ph type="sldNum" sz="quarter" idx="5"/>
          </p:nvPr>
        </p:nvSpPr>
        <p:spPr/>
        <p:txBody>
          <a:bodyPr/>
          <a:lstStyle/>
          <a:p>
            <a:fld id="{3B46E85A-EF0D-4E17-91D6-189B11833986}" type="slidenum">
              <a:rPr lang="en-US" smtClean="0"/>
              <a:t>43</a:t>
            </a:fld>
            <a:endParaRPr lang="en-US"/>
          </a:p>
        </p:txBody>
      </p:sp>
    </p:spTree>
    <p:extLst>
      <p:ext uri="{BB962C8B-B14F-4D97-AF65-F5344CB8AC3E}">
        <p14:creationId xmlns:p14="http://schemas.microsoft.com/office/powerpoint/2010/main" val="404302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the modelling, there’s some evidence that intrusions are happening by just looking at the data</a:t>
            </a:r>
          </a:p>
        </p:txBody>
      </p:sp>
      <p:sp>
        <p:nvSpPr>
          <p:cNvPr id="4" name="Slide Number Placeholder 3"/>
          <p:cNvSpPr>
            <a:spLocks noGrp="1"/>
          </p:cNvSpPr>
          <p:nvPr>
            <p:ph type="sldNum" sz="quarter" idx="5"/>
          </p:nvPr>
        </p:nvSpPr>
        <p:spPr/>
        <p:txBody>
          <a:bodyPr/>
          <a:lstStyle/>
          <a:p>
            <a:fld id="{3B46E85A-EF0D-4E17-91D6-189B11833986}" type="slidenum">
              <a:rPr lang="en-US" smtClean="0"/>
              <a:t>44</a:t>
            </a:fld>
            <a:endParaRPr lang="en-US"/>
          </a:p>
        </p:txBody>
      </p:sp>
    </p:spTree>
    <p:extLst>
      <p:ext uri="{BB962C8B-B14F-4D97-AF65-F5344CB8AC3E}">
        <p14:creationId xmlns:p14="http://schemas.microsoft.com/office/powerpoint/2010/main" val="3182146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the modelling, there’s some evidence that intrusions are happening by just looking at the data</a:t>
            </a:r>
          </a:p>
        </p:txBody>
      </p:sp>
      <p:sp>
        <p:nvSpPr>
          <p:cNvPr id="4" name="Slide Number Placeholder 3"/>
          <p:cNvSpPr>
            <a:spLocks noGrp="1"/>
          </p:cNvSpPr>
          <p:nvPr>
            <p:ph type="sldNum" sz="quarter" idx="5"/>
          </p:nvPr>
        </p:nvSpPr>
        <p:spPr/>
        <p:txBody>
          <a:bodyPr/>
          <a:lstStyle/>
          <a:p>
            <a:fld id="{3B46E85A-EF0D-4E17-91D6-189B11833986}" type="slidenum">
              <a:rPr lang="en-US" smtClean="0"/>
              <a:t>45</a:t>
            </a:fld>
            <a:endParaRPr lang="en-US"/>
          </a:p>
        </p:txBody>
      </p:sp>
    </p:spTree>
    <p:extLst>
      <p:ext uri="{BB962C8B-B14F-4D97-AF65-F5344CB8AC3E}">
        <p14:creationId xmlns:p14="http://schemas.microsoft.com/office/powerpoint/2010/main" val="2130619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47</a:t>
            </a:fld>
            <a:endParaRPr lang="en-US"/>
          </a:p>
        </p:txBody>
      </p:sp>
    </p:spTree>
    <p:extLst>
      <p:ext uri="{BB962C8B-B14F-4D97-AF65-F5344CB8AC3E}">
        <p14:creationId xmlns:p14="http://schemas.microsoft.com/office/powerpoint/2010/main" val="1069553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49</a:t>
            </a:fld>
            <a:endParaRPr lang="en-US"/>
          </a:p>
        </p:txBody>
      </p:sp>
    </p:spTree>
    <p:extLst>
      <p:ext uri="{BB962C8B-B14F-4D97-AF65-F5344CB8AC3E}">
        <p14:creationId xmlns:p14="http://schemas.microsoft.com/office/powerpoint/2010/main" val="2253083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51</a:t>
            </a:fld>
            <a:endParaRPr lang="en-US"/>
          </a:p>
        </p:txBody>
      </p:sp>
    </p:spTree>
    <p:extLst>
      <p:ext uri="{BB962C8B-B14F-4D97-AF65-F5344CB8AC3E}">
        <p14:creationId xmlns:p14="http://schemas.microsoft.com/office/powerpoint/2010/main" val="137979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52</a:t>
            </a:fld>
            <a:endParaRPr lang="en-US"/>
          </a:p>
        </p:txBody>
      </p:sp>
    </p:spTree>
    <p:extLst>
      <p:ext uri="{BB962C8B-B14F-4D97-AF65-F5344CB8AC3E}">
        <p14:creationId xmlns:p14="http://schemas.microsoft.com/office/powerpoint/2010/main" val="3321424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purely continuous with intrusions model is ruled out</a:t>
            </a:r>
          </a:p>
        </p:txBody>
      </p:sp>
      <p:sp>
        <p:nvSpPr>
          <p:cNvPr id="4" name="Slide Number Placeholder 3"/>
          <p:cNvSpPr>
            <a:spLocks noGrp="1"/>
          </p:cNvSpPr>
          <p:nvPr>
            <p:ph type="sldNum" sz="quarter" idx="5"/>
          </p:nvPr>
        </p:nvSpPr>
        <p:spPr/>
        <p:txBody>
          <a:bodyPr/>
          <a:lstStyle/>
          <a:p>
            <a:fld id="{F30DFA27-3C32-44BA-A07B-2A1F86AA0E02}" type="slidenum">
              <a:rPr lang="en-US" smtClean="0"/>
              <a:t>53</a:t>
            </a:fld>
            <a:endParaRPr lang="en-US"/>
          </a:p>
        </p:txBody>
      </p:sp>
    </p:spTree>
    <p:extLst>
      <p:ext uri="{BB962C8B-B14F-4D97-AF65-F5344CB8AC3E}">
        <p14:creationId xmlns:p14="http://schemas.microsoft.com/office/powerpoint/2010/main" val="332802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55</a:t>
            </a:fld>
            <a:endParaRPr lang="en-US"/>
          </a:p>
        </p:txBody>
      </p:sp>
    </p:spTree>
    <p:extLst>
      <p:ext uri="{BB962C8B-B14F-4D97-AF65-F5344CB8AC3E}">
        <p14:creationId xmlns:p14="http://schemas.microsoft.com/office/powerpoint/2010/main" val="3141987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56</a:t>
            </a:fld>
            <a:endParaRPr lang="en-US"/>
          </a:p>
        </p:txBody>
      </p:sp>
    </p:spTree>
    <p:extLst>
      <p:ext uri="{BB962C8B-B14F-4D97-AF65-F5344CB8AC3E}">
        <p14:creationId xmlns:p14="http://schemas.microsoft.com/office/powerpoint/2010/main" val="377495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Elaborating on why source memory is interesting to researchers:</a:t>
            </a:r>
            <a:br>
              <a:rPr lang="en-US" dirty="0"/>
            </a:br>
            <a:br>
              <a:rPr lang="en-US" dirty="0"/>
            </a:br>
            <a:r>
              <a:rPr lang="en-US" dirty="0"/>
              <a:t>From </a:t>
            </a:r>
            <a:r>
              <a:rPr lang="en-US" dirty="0" err="1"/>
              <a:t>Osth</a:t>
            </a:r>
            <a:r>
              <a:rPr lang="en-US" dirty="0"/>
              <a:t> et al. 2018:</a:t>
            </a:r>
            <a:br>
              <a:rPr lang="en-US" dirty="0"/>
            </a:br>
            <a:r>
              <a:rPr lang="en-US" dirty="0"/>
              <a:t>“The relationship between memory for content and context is studied in the laboratory using the item recognition and source memory paradigms. In the item recognition paradigm, participants study a list of items and at test are asked to discriminate between studied items (targets) and unstudied items (lures). The source memory paradigm presents participants with a set of items in different sources, such as different font colors, studied locations, or sensory modalities. At test, participants judge which source studied items were presented in.”</a:t>
            </a:r>
          </a:p>
        </p:txBody>
      </p:sp>
      <p:sp>
        <p:nvSpPr>
          <p:cNvPr id="4" name="Slide Number Placeholder 3"/>
          <p:cNvSpPr>
            <a:spLocks noGrp="1"/>
          </p:cNvSpPr>
          <p:nvPr>
            <p:ph type="sldNum" sz="quarter" idx="5"/>
          </p:nvPr>
        </p:nvSpPr>
        <p:spPr/>
        <p:txBody>
          <a:bodyPr/>
          <a:lstStyle/>
          <a:p>
            <a:fld id="{F30DFA27-3C32-44BA-A07B-2A1F86AA0E02}" type="slidenum">
              <a:rPr lang="en-US" smtClean="0"/>
              <a:t>4</a:t>
            </a:fld>
            <a:endParaRPr lang="en-US"/>
          </a:p>
        </p:txBody>
      </p:sp>
    </p:spTree>
    <p:extLst>
      <p:ext uri="{BB962C8B-B14F-4D97-AF65-F5344CB8AC3E}">
        <p14:creationId xmlns:p14="http://schemas.microsoft.com/office/powerpoint/2010/main" val="28436961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57</a:t>
            </a:fld>
            <a:endParaRPr lang="en-US"/>
          </a:p>
        </p:txBody>
      </p:sp>
    </p:spTree>
    <p:extLst>
      <p:ext uri="{BB962C8B-B14F-4D97-AF65-F5344CB8AC3E}">
        <p14:creationId xmlns:p14="http://schemas.microsoft.com/office/powerpoint/2010/main" val="360594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58</a:t>
            </a:fld>
            <a:endParaRPr lang="en-US"/>
          </a:p>
        </p:txBody>
      </p:sp>
    </p:spTree>
    <p:extLst>
      <p:ext uri="{BB962C8B-B14F-4D97-AF65-F5344CB8AC3E}">
        <p14:creationId xmlns:p14="http://schemas.microsoft.com/office/powerpoint/2010/main" val="2731358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59</a:t>
            </a:fld>
            <a:endParaRPr lang="en-US"/>
          </a:p>
        </p:txBody>
      </p:sp>
    </p:spTree>
    <p:extLst>
      <p:ext uri="{BB962C8B-B14F-4D97-AF65-F5344CB8AC3E}">
        <p14:creationId xmlns:p14="http://schemas.microsoft.com/office/powerpoint/2010/main" val="892980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60</a:t>
            </a:fld>
            <a:endParaRPr lang="en-US"/>
          </a:p>
        </p:txBody>
      </p:sp>
    </p:spTree>
    <p:extLst>
      <p:ext uri="{BB962C8B-B14F-4D97-AF65-F5344CB8AC3E}">
        <p14:creationId xmlns:p14="http://schemas.microsoft.com/office/powerpoint/2010/main" val="2821271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61</a:t>
            </a:fld>
            <a:endParaRPr lang="en-US"/>
          </a:p>
        </p:txBody>
      </p:sp>
    </p:spTree>
    <p:extLst>
      <p:ext uri="{BB962C8B-B14F-4D97-AF65-F5344CB8AC3E}">
        <p14:creationId xmlns:p14="http://schemas.microsoft.com/office/powerpoint/2010/main" val="2614861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Weighted product</a:t>
            </a:r>
          </a:p>
        </p:txBody>
      </p:sp>
      <p:sp>
        <p:nvSpPr>
          <p:cNvPr id="4" name="Slide Number Placeholder 3"/>
          <p:cNvSpPr>
            <a:spLocks noGrp="1"/>
          </p:cNvSpPr>
          <p:nvPr>
            <p:ph type="sldNum" sz="quarter" idx="5"/>
          </p:nvPr>
        </p:nvSpPr>
        <p:spPr/>
        <p:txBody>
          <a:bodyPr/>
          <a:lstStyle/>
          <a:p>
            <a:fld id="{F30DFA27-3C32-44BA-A07B-2A1F86AA0E02}" type="slidenum">
              <a:rPr lang="en-US" smtClean="0"/>
              <a:t>62</a:t>
            </a:fld>
            <a:endParaRPr lang="en-US"/>
          </a:p>
        </p:txBody>
      </p:sp>
    </p:spTree>
    <p:extLst>
      <p:ext uri="{BB962C8B-B14F-4D97-AF65-F5344CB8AC3E}">
        <p14:creationId xmlns:p14="http://schemas.microsoft.com/office/powerpoint/2010/main" val="3954905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68</a:t>
            </a:fld>
            <a:endParaRPr lang="en-US"/>
          </a:p>
        </p:txBody>
      </p:sp>
    </p:spTree>
    <p:extLst>
      <p:ext uri="{BB962C8B-B14F-4D97-AF65-F5344CB8AC3E}">
        <p14:creationId xmlns:p14="http://schemas.microsoft.com/office/powerpoint/2010/main" val="898066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The main reason for the spatiotemporal model’s advantage over the alternative models was its ability to predict the RT and the proportion of guessed responses with high error compared to the temporal and flat gradient models which overpredicted high error responses. Other than uniform guesses, intrusions in the spatiotemporal model are also more likely to come from near non targets, which reduces the contribution of further intrusions which yield high error responses. </a:t>
            </a:r>
            <a:endParaRPr lang="en-AU" dirty="0"/>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70</a:t>
            </a:fld>
            <a:endParaRPr lang="en-US"/>
          </a:p>
        </p:txBody>
      </p:sp>
    </p:spTree>
    <p:extLst>
      <p:ext uri="{BB962C8B-B14F-4D97-AF65-F5344CB8AC3E}">
        <p14:creationId xmlns:p14="http://schemas.microsoft.com/office/powerpoint/2010/main" val="1637193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Our primary aim is to understand whether there really are discrete failures to retrieve source information *or* whether some of these apparent failures are due to non-target confusions. </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71</a:t>
            </a:fld>
            <a:endParaRPr lang="en-US"/>
          </a:p>
        </p:txBody>
      </p:sp>
    </p:spTree>
    <p:extLst>
      <p:ext uri="{BB962C8B-B14F-4D97-AF65-F5344CB8AC3E}">
        <p14:creationId xmlns:p14="http://schemas.microsoft.com/office/powerpoint/2010/main" val="258276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Last point pretty surprising.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DRM false memory related semantic, but semantic similarity can exert effects even in lists of unrelated words, including transitions between list words in a free recall task and predicting false alarms in recognition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Semantic links facilitate free recall. Semantic can increase familiarity of words, leading to false alarms in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In source, associations aren’t formed between items. You use an item and list context to cue a source location, so semantic similarity may exert less of an influence in source than free recall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It’s possible that semantic and orthographic do exert and effect, but the between-words similarities are too low to exert a noticeable influence. Spatiotemporal dominates. Most of the literature would suggest we should see an effect of both item and context similarity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72</a:t>
            </a:fld>
            <a:endParaRPr lang="en-US"/>
          </a:p>
        </p:txBody>
      </p:sp>
    </p:spTree>
    <p:extLst>
      <p:ext uri="{BB962C8B-B14F-4D97-AF65-F5344CB8AC3E}">
        <p14:creationId xmlns:p14="http://schemas.microsoft.com/office/powerpoint/2010/main" val="177548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Familiarity is a continuous measure of the strength of an item in memory, its like a rough sense of whether you’ve encountered something before</a:t>
            </a:r>
          </a:p>
          <a:p>
            <a:endParaRPr lang="en-AU" dirty="0"/>
          </a:p>
          <a:p>
            <a:r>
              <a:rPr lang="en-AU" dirty="0"/>
              <a:t>Recollection is the full richness of the encounter. Crucially, recollection sometimes just doesn’t work, it fails absolutely, and so there is a threshold on it. </a:t>
            </a:r>
          </a:p>
        </p:txBody>
      </p:sp>
      <p:sp>
        <p:nvSpPr>
          <p:cNvPr id="4" name="Slide Number Placeholder 3"/>
          <p:cNvSpPr>
            <a:spLocks noGrp="1"/>
          </p:cNvSpPr>
          <p:nvPr>
            <p:ph type="sldNum" sz="quarter" idx="5"/>
          </p:nvPr>
        </p:nvSpPr>
        <p:spPr/>
        <p:txBody>
          <a:bodyPr/>
          <a:lstStyle/>
          <a:p>
            <a:fld id="{F30DFA27-3C32-44BA-A07B-2A1F86AA0E02}" type="slidenum">
              <a:rPr lang="en-US" smtClean="0"/>
              <a:t>5</a:t>
            </a:fld>
            <a:endParaRPr lang="en-US"/>
          </a:p>
        </p:txBody>
      </p:sp>
    </p:spTree>
    <p:extLst>
      <p:ext uri="{BB962C8B-B14F-4D97-AF65-F5344CB8AC3E}">
        <p14:creationId xmlns:p14="http://schemas.microsoft.com/office/powerpoint/2010/main" val="6012487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a:t>Not due to unrecognised items</a:t>
            </a:r>
          </a:p>
          <a:p>
            <a:pPr lvl="1"/>
            <a:r>
              <a:rPr lang="en-AU" dirty="0"/>
              <a:t>Not attributable to drift rate variability</a:t>
            </a:r>
          </a:p>
          <a:p>
            <a:pPr lvl="1"/>
            <a:r>
              <a:rPr lang="en-AU" dirty="0"/>
              <a:t>Doesn’t matter how source is presented (sequentially/simultaneously)</a:t>
            </a:r>
          </a:p>
          <a:p>
            <a:pPr lvl="1"/>
            <a:r>
              <a:rPr lang="en-AU" dirty="0"/>
              <a:t>Even when intrusions are accounted for (although previous estimates of guess rate were too high)</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74</a:t>
            </a:fld>
            <a:endParaRPr lang="en-US"/>
          </a:p>
        </p:txBody>
      </p:sp>
    </p:spTree>
    <p:extLst>
      <p:ext uri="{BB962C8B-B14F-4D97-AF65-F5344CB8AC3E}">
        <p14:creationId xmlns:p14="http://schemas.microsoft.com/office/powerpoint/2010/main" val="14037515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76</a:t>
            </a:fld>
            <a:endParaRPr lang="en-US"/>
          </a:p>
        </p:txBody>
      </p:sp>
    </p:spTree>
    <p:extLst>
      <p:ext uri="{BB962C8B-B14F-4D97-AF65-F5344CB8AC3E}">
        <p14:creationId xmlns:p14="http://schemas.microsoft.com/office/powerpoint/2010/main" val="1148359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77</a:t>
            </a:fld>
            <a:endParaRPr lang="en-US"/>
          </a:p>
        </p:txBody>
      </p:sp>
    </p:spTree>
    <p:extLst>
      <p:ext uri="{BB962C8B-B14F-4D97-AF65-F5344CB8AC3E}">
        <p14:creationId xmlns:p14="http://schemas.microsoft.com/office/powerpoint/2010/main" val="29602512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78</a:t>
            </a:fld>
            <a:endParaRPr lang="en-US"/>
          </a:p>
        </p:txBody>
      </p:sp>
    </p:spTree>
    <p:extLst>
      <p:ext uri="{BB962C8B-B14F-4D97-AF65-F5344CB8AC3E}">
        <p14:creationId xmlns:p14="http://schemas.microsoft.com/office/powerpoint/2010/main" val="32960552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precision is equal to the quality of the information in the stimulus, represented by the drift norm, multiplied by the amount of evidence required for a response, represented by the decision criterion, divided by the noisiness of the evidence accumulation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un" panose="02010600030101010101" pitchFamily="2" charset="-122"/>
              </a:rPr>
              <a:t>This relationship between precision, strength of evidence and the decision criterion is a key feature of the circular diffusion model which motivates our application of the model to the source memory task. As previously discussed, the analytic decomposition of precision in the preceding equation allows to distinguish the effects of evidence quality and decision criterion on precision in fits of the model to data.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79</a:t>
            </a:fld>
            <a:endParaRPr lang="en-US"/>
          </a:p>
        </p:txBody>
      </p:sp>
    </p:spTree>
    <p:extLst>
      <p:ext uri="{BB962C8B-B14F-4D97-AF65-F5344CB8AC3E}">
        <p14:creationId xmlns:p14="http://schemas.microsoft.com/office/powerpoint/2010/main" val="1791530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86</a:t>
            </a:fld>
            <a:endParaRPr lang="en-US"/>
          </a:p>
        </p:txBody>
      </p:sp>
    </p:spTree>
    <p:extLst>
      <p:ext uri="{BB962C8B-B14F-4D97-AF65-F5344CB8AC3E}">
        <p14:creationId xmlns:p14="http://schemas.microsoft.com/office/powerpoint/2010/main" val="23734930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SimSun" panose="02010600030101010101" pitchFamily="2" charset="-122"/>
              </a:rPr>
              <a:t>Assumption that the strength of association between items is an exponentially decreasing function of distance</a:t>
            </a:r>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87</a:t>
            </a:fld>
            <a:endParaRPr lang="en-US"/>
          </a:p>
        </p:txBody>
      </p:sp>
    </p:spTree>
    <p:extLst>
      <p:ext uri="{BB962C8B-B14F-4D97-AF65-F5344CB8AC3E}">
        <p14:creationId xmlns:p14="http://schemas.microsoft.com/office/powerpoint/2010/main" val="28129681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88</a:t>
            </a:fld>
            <a:endParaRPr lang="en-US"/>
          </a:p>
        </p:txBody>
      </p:sp>
    </p:spTree>
    <p:extLst>
      <p:ext uri="{BB962C8B-B14F-4D97-AF65-F5344CB8AC3E}">
        <p14:creationId xmlns:p14="http://schemas.microsoft.com/office/powerpoint/2010/main" val="22736650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89</a:t>
            </a:fld>
            <a:endParaRPr lang="en-US"/>
          </a:p>
        </p:txBody>
      </p:sp>
    </p:spTree>
    <p:extLst>
      <p:ext uri="{BB962C8B-B14F-4D97-AF65-F5344CB8AC3E}">
        <p14:creationId xmlns:p14="http://schemas.microsoft.com/office/powerpoint/2010/main" val="2294246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90</a:t>
            </a:fld>
            <a:endParaRPr lang="en-US"/>
          </a:p>
        </p:txBody>
      </p:sp>
    </p:spTree>
    <p:extLst>
      <p:ext uri="{BB962C8B-B14F-4D97-AF65-F5344CB8AC3E}">
        <p14:creationId xmlns:p14="http://schemas.microsoft.com/office/powerpoint/2010/main" val="3066493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u="sng" dirty="0">
                <a:solidFill>
                  <a:srgbClr val="008080"/>
                </a:solidFill>
                <a:effectLst/>
                <a:latin typeface="Times New Roman" panose="02020603050405020304" pitchFamily="18" charset="0"/>
                <a:ea typeface="SimSun" panose="02010600030101010101" pitchFamily="2" charset="-122"/>
              </a:rPr>
              <a:t>When performing a recognition task, one can respond by directly retrieve an item from memory through recollection, or by simply making a judgement about whether the item is memory or not without retrieving it, based on a feeling of familiarity. </a:t>
            </a:r>
          </a:p>
          <a:p>
            <a:pPr marL="0" marR="0" indent="457200">
              <a:lnSpc>
                <a:spcPct val="200000"/>
              </a:lnSpc>
              <a:spcBef>
                <a:spcPts val="0"/>
              </a:spcBef>
              <a:spcAft>
                <a:spcPts val="0"/>
              </a:spcAft>
            </a:pPr>
            <a:endParaRPr lang="en-US" sz="1800" u="sng" dirty="0">
              <a:solidFill>
                <a:srgbClr val="008080"/>
              </a:solidFill>
              <a:effectLst/>
              <a:latin typeface="Times New Roman" panose="02020603050405020304" pitchFamily="18" charset="0"/>
              <a:ea typeface="SimSun" panose="02010600030101010101" pitchFamily="2" charset="-122"/>
            </a:endParaRPr>
          </a:p>
          <a:p>
            <a:pPr marL="0" marR="0" indent="457200">
              <a:lnSpc>
                <a:spcPct val="200000"/>
              </a:lnSpc>
              <a:spcBef>
                <a:spcPts val="0"/>
              </a:spcBef>
              <a:spcAft>
                <a:spcPts val="0"/>
              </a:spcAft>
            </a:pPr>
            <a:r>
              <a:rPr lang="en-US" sz="1800" u="sng" dirty="0">
                <a:solidFill>
                  <a:srgbClr val="008080"/>
                </a:solidFill>
                <a:effectLst/>
                <a:latin typeface="Times New Roman" panose="02020603050405020304" pitchFamily="18" charset="0"/>
                <a:ea typeface="SimSun" panose="02010600030101010101" pitchFamily="2" charset="-122"/>
              </a:rPr>
              <a:t>In this way, both recollection and familiarity can contribute to successful recognition. </a:t>
            </a:r>
          </a:p>
          <a:p>
            <a:pPr marL="0" marR="0" indent="457200">
              <a:lnSpc>
                <a:spcPct val="200000"/>
              </a:lnSpc>
              <a:spcBef>
                <a:spcPts val="0"/>
              </a:spcBef>
              <a:spcAft>
                <a:spcPts val="0"/>
              </a:spcAft>
            </a:pPr>
            <a:endParaRPr lang="en-US" sz="1800" u="sng" dirty="0">
              <a:solidFill>
                <a:srgbClr val="008080"/>
              </a:solidFill>
              <a:effectLst/>
              <a:latin typeface="Times New Roman" panose="02020603050405020304" pitchFamily="18" charset="0"/>
              <a:ea typeface="SimSun" panose="02010600030101010101" pitchFamily="2" charset="-122"/>
            </a:endParaRPr>
          </a:p>
          <a:p>
            <a:pPr marL="0" marR="0" indent="457200">
              <a:lnSpc>
                <a:spcPct val="200000"/>
              </a:lnSpc>
              <a:spcBef>
                <a:spcPts val="0"/>
              </a:spcBef>
              <a:spcAft>
                <a:spcPts val="0"/>
              </a:spcAft>
            </a:pPr>
            <a:r>
              <a:rPr lang="en-US" sz="1800" u="sng" dirty="0">
                <a:solidFill>
                  <a:srgbClr val="008080"/>
                </a:solidFill>
                <a:effectLst/>
                <a:latin typeface="Times New Roman" panose="02020603050405020304" pitchFamily="18" charset="0"/>
                <a:ea typeface="SimSun" panose="02010600030101010101" pitchFamily="2" charset="-122"/>
              </a:rPr>
              <a:t>On the other hand, in a source memory task, familiarity cannot distinguish between two studied items from different sources, as both items are present in memory and should therefore be equally familiar.</a:t>
            </a:r>
            <a:r>
              <a:rPr lang="en-US" sz="1800" dirty="0">
                <a:effectLst/>
                <a:latin typeface="Times New Roman" panose="02020603050405020304" pitchFamily="18" charset="0"/>
                <a:ea typeface="SimSun" panose="02010600030101010101" pitchFamily="2" charset="-122"/>
              </a:rPr>
              <a:t> </a:t>
            </a:r>
          </a:p>
          <a:p>
            <a:pPr marL="0" marR="0" indent="457200">
              <a:lnSpc>
                <a:spcPct val="200000"/>
              </a:lnSpc>
              <a:spcBef>
                <a:spcPts val="0"/>
              </a:spcBef>
              <a:spcAft>
                <a:spcPts val="0"/>
              </a:spcAft>
            </a:pPr>
            <a:endParaRPr lang="en-US" sz="1800" dirty="0">
              <a:effectLst/>
              <a:latin typeface="Times New Roman" panose="02020603050405020304" pitchFamily="18" charset="0"/>
              <a:ea typeface="SimSun" panose="02010600030101010101" pitchFamily="2" charset="-122"/>
            </a:endParaRPr>
          </a:p>
          <a:p>
            <a:pPr marL="0" marR="0" indent="45720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Thus, the </a:t>
            </a:r>
            <a:r>
              <a:rPr lang="en-US" sz="1800" dirty="0" err="1">
                <a:effectLst/>
                <a:latin typeface="Times New Roman" panose="02020603050405020304" pitchFamily="18" charset="0"/>
                <a:ea typeface="SimSun" panose="02010600030101010101" pitchFamily="2" charset="-122"/>
              </a:rPr>
              <a:t>Yonelinas</a:t>
            </a:r>
            <a:r>
              <a:rPr lang="en-US" sz="1800" dirty="0">
                <a:effectLst/>
                <a:latin typeface="Times New Roman" panose="02020603050405020304" pitchFamily="18" charset="0"/>
                <a:ea typeface="SimSun" panose="02010600030101010101" pitchFamily="2" charset="-122"/>
              </a:rPr>
              <a:t> (1999) dual-process model predicts that source judgements should rely purely on a high threshold recollection process.  </a:t>
            </a:r>
          </a:p>
          <a:p>
            <a:pPr marL="0" marR="0">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  </a:t>
            </a:r>
          </a:p>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6</a:t>
            </a:fld>
            <a:endParaRPr lang="en-US"/>
          </a:p>
        </p:txBody>
      </p:sp>
    </p:spTree>
    <p:extLst>
      <p:ext uri="{BB962C8B-B14F-4D97-AF65-F5344CB8AC3E}">
        <p14:creationId xmlns:p14="http://schemas.microsoft.com/office/powerpoint/2010/main" val="14690111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91</a:t>
            </a:fld>
            <a:endParaRPr lang="en-US"/>
          </a:p>
        </p:txBody>
      </p:sp>
    </p:spTree>
    <p:extLst>
      <p:ext uri="{BB962C8B-B14F-4D97-AF65-F5344CB8AC3E}">
        <p14:creationId xmlns:p14="http://schemas.microsoft.com/office/powerpoint/2010/main" val="353346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or not source memory is actually </a:t>
            </a:r>
            <a:r>
              <a:rPr lang="en-US" dirty="0" err="1"/>
              <a:t>thresholded</a:t>
            </a:r>
            <a:r>
              <a:rPr lang="en-US" dirty="0"/>
              <a:t> is pretty consequential question for how we understand the nature of episodic memory retrieval</a:t>
            </a:r>
          </a:p>
        </p:txBody>
      </p:sp>
      <p:sp>
        <p:nvSpPr>
          <p:cNvPr id="4" name="Slide Number Placeholder 3"/>
          <p:cNvSpPr>
            <a:spLocks noGrp="1"/>
          </p:cNvSpPr>
          <p:nvPr>
            <p:ph type="sldNum" sz="quarter" idx="5"/>
          </p:nvPr>
        </p:nvSpPr>
        <p:spPr/>
        <p:txBody>
          <a:bodyPr/>
          <a:lstStyle/>
          <a:p>
            <a:fld id="{F30DFA27-3C32-44BA-A07B-2A1F86AA0E02}" type="slidenum">
              <a:rPr lang="en-US" smtClean="0"/>
              <a:t>7</a:t>
            </a:fld>
            <a:endParaRPr lang="en-US"/>
          </a:p>
        </p:txBody>
      </p:sp>
    </p:spTree>
    <p:extLst>
      <p:ext uri="{BB962C8B-B14F-4D97-AF65-F5344CB8AC3E}">
        <p14:creationId xmlns:p14="http://schemas.microsoft.com/office/powerpoint/2010/main" val="346987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6000" dirty="0"/>
              <a:t>Two-Choice Tasks are Inconclusive</a:t>
            </a:r>
            <a:br>
              <a:rPr lang="en-US" sz="1800" dirty="0">
                <a:effectLst/>
                <a:latin typeface="Times New Roman" panose="02020603050405020304" pitchFamily="18" charset="0"/>
                <a:ea typeface="SimSun" panose="02010600030101010101" pitchFamily="2" charset="-122"/>
              </a:rPr>
            </a:b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Historically, the continuous-outcome task has its origins in the method of adjustment of classical psychophysics (Woodworth &amp; Schlossberg, 1954), in which sensory thresholds were measured by asking participants to adjust the intensity of a variable stimulus to match a standard. It was reintroduced to modern cognitive psychology by </a:t>
            </a:r>
            <a:r>
              <a:rPr lang="en-US" sz="1800" dirty="0" err="1">
                <a:effectLst/>
                <a:latin typeface="Times New Roman" panose="02020603050405020304" pitchFamily="18" charset="0"/>
                <a:ea typeface="SimSun" panose="02010600030101010101" pitchFamily="2" charset="-122"/>
              </a:rPr>
              <a:t>Prinzmetal</a:t>
            </a:r>
            <a:r>
              <a:rPr lang="en-US" sz="1800" dirty="0">
                <a:effectLst/>
                <a:latin typeface="Times New Roman" panose="02020603050405020304" pitchFamily="18" charset="0"/>
                <a:ea typeface="SimSun" panose="02010600030101010101" pitchFamily="2" charset="-122"/>
              </a:rPr>
              <a:t>, Amiri, Allen, and Edwards (1998), who used it to study the effects of attention on perceptual variability. It was first applied to the study of memory by Wilken and Ma (2004), who used it to investigate how the representations of items in visual working memory change with the number of items that stored. </a:t>
            </a:r>
            <a:endParaRPr lang="en-US" dirty="0"/>
          </a:p>
        </p:txBody>
      </p:sp>
      <p:sp>
        <p:nvSpPr>
          <p:cNvPr id="4" name="Slide Number Placeholder 3"/>
          <p:cNvSpPr>
            <a:spLocks noGrp="1"/>
          </p:cNvSpPr>
          <p:nvPr>
            <p:ph type="sldNum" sz="quarter" idx="5"/>
          </p:nvPr>
        </p:nvSpPr>
        <p:spPr/>
        <p:txBody>
          <a:bodyPr/>
          <a:lstStyle/>
          <a:p>
            <a:fld id="{62D0D48E-5181-4D4C-9839-6D80097011C6}" type="slidenum">
              <a:rPr lang="en-US" smtClean="0"/>
              <a:t>8</a:t>
            </a:fld>
            <a:endParaRPr lang="en-US"/>
          </a:p>
        </p:txBody>
      </p:sp>
    </p:spTree>
    <p:extLst>
      <p:ext uri="{BB962C8B-B14F-4D97-AF65-F5344CB8AC3E}">
        <p14:creationId xmlns:p14="http://schemas.microsoft.com/office/powerpoint/2010/main" val="236250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30DFA27-3C32-44BA-A07B-2A1F86AA0E02}" type="slidenum">
              <a:rPr lang="en-US" smtClean="0"/>
              <a:t>9</a:t>
            </a:fld>
            <a:endParaRPr lang="en-US"/>
          </a:p>
        </p:txBody>
      </p:sp>
    </p:spTree>
    <p:extLst>
      <p:ext uri="{BB962C8B-B14F-4D97-AF65-F5344CB8AC3E}">
        <p14:creationId xmlns:p14="http://schemas.microsoft.com/office/powerpoint/2010/main" val="83371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AC0-4D9F-4166-BB13-176094865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8428E-CCAB-42CF-961B-078326C647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4FC39D-A983-435D-863C-028EFEDDBBC5}"/>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a:extLst>
              <a:ext uri="{FF2B5EF4-FFF2-40B4-BE49-F238E27FC236}">
                <a16:creationId xmlns:a16="http://schemas.microsoft.com/office/drawing/2014/main" id="{618ED8E2-8D3A-4357-891D-10E61DB25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6D5B6-0AEB-4A8C-A319-A6229A5ADB00}"/>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26731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0B64-38C6-4B24-ADDC-F7B4E5E2F82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9F2E44A-6D6C-4F63-91B3-2ED844287D07}"/>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00F93-2C30-4B9E-AA72-84B28D0CAE03}"/>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a:extLst>
              <a:ext uri="{FF2B5EF4-FFF2-40B4-BE49-F238E27FC236}">
                <a16:creationId xmlns:a16="http://schemas.microsoft.com/office/drawing/2014/main" id="{90895B04-9A23-42A4-9183-8A6A77FC3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87163-D5BB-4BBF-8758-136544079B7F}"/>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82404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0FF11-D914-4A92-9681-37FB5D94EC12}"/>
              </a:ext>
            </a:extLst>
          </p:cNvPr>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AC51023-1372-487B-A63F-9EED2AB5C383}"/>
              </a:ext>
            </a:extLst>
          </p:cNvPr>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8F6CB0-7002-405F-BBAF-8B86D236333C}"/>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a:extLst>
              <a:ext uri="{FF2B5EF4-FFF2-40B4-BE49-F238E27FC236}">
                <a16:creationId xmlns:a16="http://schemas.microsoft.com/office/drawing/2014/main" id="{EF0FD527-20D4-4039-867E-182C5C229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47C1D-0AA1-44B4-8344-C254C1332222}"/>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18591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837252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68400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205333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C613E-9B78-4C1D-B55F-115A88FC23D8}"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018201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6C613E-9B78-4C1D-B55F-115A88FC23D8}"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411395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C613E-9B78-4C1D-B55F-115A88FC23D8}"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82547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613E-9B78-4C1D-B55F-115A88FC23D8}"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583003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C613E-9B78-4C1D-B55F-115A88FC23D8}"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7203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C46A-8B64-4119-8CF9-C84C435C97A7}"/>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1BBE4B7-56D7-4B81-9EB3-3E63DD7A1BA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E1DB30F-7E57-4B50-83C9-081C06C024F8}"/>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a:extLst>
              <a:ext uri="{FF2B5EF4-FFF2-40B4-BE49-F238E27FC236}">
                <a16:creationId xmlns:a16="http://schemas.microsoft.com/office/drawing/2014/main" id="{E42432C6-0BF8-49B9-B96D-E029F99EC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6B93A-B6AA-4379-B212-33CDFDD3754E}"/>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763018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C613E-9B78-4C1D-B55F-115A88FC23D8}"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436973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336074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140864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CE31-C67D-417F-97D2-C36AC9B00A10}"/>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837FF623-301D-4883-A1E7-D47D5EC0362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633D7523-3553-40BD-96E0-32D7BBA3A72F}"/>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5" name="Footer Placeholder 4">
            <a:extLst>
              <a:ext uri="{FF2B5EF4-FFF2-40B4-BE49-F238E27FC236}">
                <a16:creationId xmlns:a16="http://schemas.microsoft.com/office/drawing/2014/main" id="{341655CE-6DD7-4311-9E9F-18DAFBE10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A8F63-DD49-40AF-837B-47EC8B0DB63E}"/>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173045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8440-D86F-4725-9FB6-A096FFE8CC7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907DE06-AF28-443D-BF77-F6CD45197886}"/>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4EF6028-5FD7-4763-8045-55EE97561F4B}"/>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6655B33-CC1C-45B8-861F-97F2F8D030A5}"/>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6" name="Footer Placeholder 5">
            <a:extLst>
              <a:ext uri="{FF2B5EF4-FFF2-40B4-BE49-F238E27FC236}">
                <a16:creationId xmlns:a16="http://schemas.microsoft.com/office/drawing/2014/main" id="{CF396B41-EB9F-4468-B149-E244968E1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13CC3-9382-4EC3-B30A-AECB8B05906F}"/>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69582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9EB0-07B8-4D6E-B808-B9454B414362}"/>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304408B-F29D-4A3C-9523-B1A541524F98}"/>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943991A-1D11-4162-9CD2-72CC94553A22}"/>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A6F573A-8458-4D53-9CE2-0187B1B2AB8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ACDC346-EA4E-4A59-A406-EFF2F404859C}"/>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031EF34-AAB2-4AD4-A642-D77106350BEB}"/>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8" name="Footer Placeholder 7">
            <a:extLst>
              <a:ext uri="{FF2B5EF4-FFF2-40B4-BE49-F238E27FC236}">
                <a16:creationId xmlns:a16="http://schemas.microsoft.com/office/drawing/2014/main" id="{2B3E597C-03CA-40F2-82D8-533963ADFD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0F574-78ED-4B18-A82F-D19D38702EAA}"/>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79336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A889-1123-40A9-8D1C-03D70D76752B}"/>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340F7E0E-7C2E-43EC-A0F3-AB5DE9D5911E}"/>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4" name="Footer Placeholder 3">
            <a:extLst>
              <a:ext uri="{FF2B5EF4-FFF2-40B4-BE49-F238E27FC236}">
                <a16:creationId xmlns:a16="http://schemas.microsoft.com/office/drawing/2014/main" id="{1E4EAC01-2C52-41D8-A5A7-FA5763D276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2A33C-2AF9-46B8-A895-46134DA4FF22}"/>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42262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6E6B4-084B-4EAB-9CB3-E1E44003FBAC}"/>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3" name="Footer Placeholder 2">
            <a:extLst>
              <a:ext uri="{FF2B5EF4-FFF2-40B4-BE49-F238E27FC236}">
                <a16:creationId xmlns:a16="http://schemas.microsoft.com/office/drawing/2014/main" id="{2F9FC424-9856-4B04-9C1D-6162E01295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98EA0-AE7D-47AD-9F70-BD4442438618}"/>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383836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1200-EBD6-4AAE-ACC0-BC0AAE71DEE1}"/>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8479739-2B85-468C-AB28-A5E3853142E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605CB05-9FDC-48CA-8E75-DE355A05883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8CFEFD1-6253-4537-B723-4695B886388A}"/>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6" name="Footer Placeholder 5">
            <a:extLst>
              <a:ext uri="{FF2B5EF4-FFF2-40B4-BE49-F238E27FC236}">
                <a16:creationId xmlns:a16="http://schemas.microsoft.com/office/drawing/2014/main" id="{919DFE13-5951-4578-9254-C8484B9E7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6B8B5-1575-459F-B502-728DD046367E}"/>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82583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2EEB-D2C3-43CE-A866-80DABC5411C9}"/>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5B459D8B-5279-4115-9F71-786BD3164A80}"/>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9F0F3E4-EED4-4CE8-9B16-9DC2BECB38D9}"/>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8977532-DAC0-4648-848A-053EB21E1773}"/>
              </a:ext>
            </a:extLst>
          </p:cNvPr>
          <p:cNvSpPr>
            <a:spLocks noGrp="1"/>
          </p:cNvSpPr>
          <p:nvPr>
            <p:ph type="dt" sz="half" idx="10"/>
          </p:nvPr>
        </p:nvSpPr>
        <p:spPr/>
        <p:txBody>
          <a:bodyPr/>
          <a:lstStyle/>
          <a:p>
            <a:fld id="{276C613E-9B78-4C1D-B55F-115A88FC23D8}" type="datetimeFigureOut">
              <a:rPr lang="en-US" smtClean="0"/>
              <a:t>5/15/2022</a:t>
            </a:fld>
            <a:endParaRPr lang="en-US"/>
          </a:p>
        </p:txBody>
      </p:sp>
      <p:sp>
        <p:nvSpPr>
          <p:cNvPr id="6" name="Footer Placeholder 5">
            <a:extLst>
              <a:ext uri="{FF2B5EF4-FFF2-40B4-BE49-F238E27FC236}">
                <a16:creationId xmlns:a16="http://schemas.microsoft.com/office/drawing/2014/main" id="{2CB5EFE4-7660-49FF-87C7-13A683DA3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1B531-F6DC-4489-914C-3AD12517A614}"/>
              </a:ext>
            </a:extLst>
          </p:cNvPr>
          <p:cNvSpPr>
            <a:spLocks noGrp="1"/>
          </p:cNvSpPr>
          <p:nvPr>
            <p:ph type="sldNum" sz="quarter" idx="12"/>
          </p:nvPr>
        </p:nvSpPr>
        <p:spPr/>
        <p:txBody>
          <a:bodyPr/>
          <a:lstStyle/>
          <a:p>
            <a:fld id="{8C90130E-BF56-4419-98D0-51327BAE18A3}" type="slidenum">
              <a:rPr lang="en-US" smtClean="0"/>
              <a:t>‹#›</a:t>
            </a:fld>
            <a:endParaRPr lang="en-US"/>
          </a:p>
        </p:txBody>
      </p:sp>
    </p:spTree>
    <p:extLst>
      <p:ext uri="{BB962C8B-B14F-4D97-AF65-F5344CB8AC3E}">
        <p14:creationId xmlns:p14="http://schemas.microsoft.com/office/powerpoint/2010/main" val="222177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23F12-51BB-4D1E-B9FB-46F924587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B52340-DFC1-419B-BDA9-21BB4D673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57B67-45AC-499E-A661-F612B27AE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C613E-9B78-4C1D-B55F-115A88FC23D8}" type="datetimeFigureOut">
              <a:rPr lang="en-US" smtClean="0"/>
              <a:t>5/15/2022</a:t>
            </a:fld>
            <a:endParaRPr lang="en-US"/>
          </a:p>
        </p:txBody>
      </p:sp>
      <p:sp>
        <p:nvSpPr>
          <p:cNvPr id="5" name="Footer Placeholder 4">
            <a:extLst>
              <a:ext uri="{FF2B5EF4-FFF2-40B4-BE49-F238E27FC236}">
                <a16:creationId xmlns:a16="http://schemas.microsoft.com/office/drawing/2014/main" id="{857F6982-64B1-454C-B06E-B8C58F1F5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3F82E-C6CC-4346-A9A4-0B38ECEFB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0130E-BF56-4419-98D0-51327BAE18A3}" type="slidenum">
              <a:rPr lang="en-US" smtClean="0"/>
              <a:t>‹#›</a:t>
            </a:fld>
            <a:endParaRPr lang="en-US"/>
          </a:p>
        </p:txBody>
      </p:sp>
    </p:spTree>
    <p:extLst>
      <p:ext uri="{BB962C8B-B14F-4D97-AF65-F5344CB8AC3E}">
        <p14:creationId xmlns:p14="http://schemas.microsoft.com/office/powerpoint/2010/main" val="387258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C613E-9B78-4C1D-B55F-115A88FC23D8}" type="datetimeFigureOut">
              <a:rPr lang="en-US" smtClean="0"/>
              <a:t>5/15/2022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0130E-BF56-4419-98D0-51327BAE18A3}" type="slidenum">
              <a:rPr lang="en-US" smtClean="0"/>
              <a:t>‹#›</a:t>
            </a:fld>
            <a:endParaRPr lang="en-US"/>
          </a:p>
        </p:txBody>
      </p:sp>
    </p:spTree>
    <p:extLst>
      <p:ext uri="{BB962C8B-B14F-4D97-AF65-F5344CB8AC3E}">
        <p14:creationId xmlns:p14="http://schemas.microsoft.com/office/powerpoint/2010/main" val="415734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5.png"/><Relationship Id="rId12" Type="http://schemas.openxmlformats.org/officeDocument/2006/relationships/customXml" Target="../ink/ink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3.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customXml" Target="../ink/ink9.xml"/><Relationship Id="rId12" Type="http://schemas.openxmlformats.org/officeDocument/2006/relationships/customXml" Target="../ink/ink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3.png"/><Relationship Id="rId15" Type="http://schemas.openxmlformats.org/officeDocument/2006/relationships/image" Target="../media/image23.PNG"/><Relationship Id="rId10" Type="http://schemas.openxmlformats.org/officeDocument/2006/relationships/customXml" Target="../ink/ink12.xml"/><Relationship Id="rId4" Type="http://schemas.openxmlformats.org/officeDocument/2006/relationships/customXml" Target="../ink/ink8.xml"/><Relationship Id="rId9" Type="http://schemas.openxmlformats.org/officeDocument/2006/relationships/customXml" Target="../ink/ink11.xml"/><Relationship Id="rId14" Type="http://schemas.openxmlformats.org/officeDocument/2006/relationships/customXml" Target="../ink/ink14.xml"/></Relationships>
</file>

<file path=ppt/slides/_rels/slide31.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customXml" Target="../ink/ink16.xml"/><Relationship Id="rId12" Type="http://schemas.openxmlformats.org/officeDocument/2006/relationships/customXml" Target="../ink/ink2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5.png"/><Relationship Id="rId5" Type="http://schemas.openxmlformats.org/officeDocument/2006/relationships/customXml" Target="../ink/ink15.xml"/><Relationship Id="rId10" Type="http://schemas.openxmlformats.org/officeDocument/2006/relationships/customXml" Target="../ink/ink19.xml"/><Relationship Id="rId4" Type="http://schemas.openxmlformats.org/officeDocument/2006/relationships/image" Target="../media/image22.PNG"/><Relationship Id="rId9" Type="http://schemas.openxmlformats.org/officeDocument/2006/relationships/customXml" Target="../ink/ink18.xml"/><Relationship Id="rId14" Type="http://schemas.openxmlformats.org/officeDocument/2006/relationships/customXml" Target="../ink/ink2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D74B-C57B-4109-84E9-D1EA177DEC8A}"/>
              </a:ext>
            </a:extLst>
          </p:cNvPr>
          <p:cNvSpPr>
            <a:spLocks noGrp="1"/>
          </p:cNvSpPr>
          <p:nvPr>
            <p:ph type="ctrTitle"/>
          </p:nvPr>
        </p:nvSpPr>
        <p:spPr/>
        <p:txBody>
          <a:bodyPr>
            <a:noAutofit/>
          </a:bodyPr>
          <a:lstStyle/>
          <a:p>
            <a:r>
              <a:rPr lang="en-US" sz="4000" dirty="0">
                <a:solidFill>
                  <a:schemeClr val="bg1"/>
                </a:solidFill>
              </a:rPr>
              <a:t>Source Memory Retrieval is </a:t>
            </a:r>
            <a:r>
              <a:rPr lang="en-US" sz="4000" dirty="0" err="1">
                <a:solidFill>
                  <a:schemeClr val="bg1"/>
                </a:solidFill>
              </a:rPr>
              <a:t>Thresholded</a:t>
            </a:r>
            <a:r>
              <a:rPr lang="en-US" sz="4000" dirty="0">
                <a:solidFill>
                  <a:schemeClr val="bg1"/>
                </a:solidFill>
              </a:rPr>
              <a:t>:</a:t>
            </a:r>
            <a:br>
              <a:rPr lang="en-US" sz="4000" dirty="0">
                <a:solidFill>
                  <a:schemeClr val="bg1"/>
                </a:solidFill>
              </a:rPr>
            </a:br>
            <a:r>
              <a:rPr lang="en-US" sz="2400" dirty="0">
                <a:solidFill>
                  <a:schemeClr val="bg1"/>
                </a:solidFill>
              </a:rPr>
              <a:t>Evidence from Diffusion Modelling of Continuous-Outcome Tasks</a:t>
            </a:r>
            <a:endParaRPr lang="en-US" sz="4000" dirty="0">
              <a:solidFill>
                <a:schemeClr val="bg1"/>
              </a:solidFill>
            </a:endParaRPr>
          </a:p>
        </p:txBody>
      </p:sp>
      <p:sp>
        <p:nvSpPr>
          <p:cNvPr id="3" name="Subtitle 2">
            <a:extLst>
              <a:ext uri="{FF2B5EF4-FFF2-40B4-BE49-F238E27FC236}">
                <a16:creationId xmlns:a16="http://schemas.microsoft.com/office/drawing/2014/main" id="{5525D42F-B966-4E3F-8F02-F083968EC44F}"/>
              </a:ext>
            </a:extLst>
          </p:cNvPr>
          <p:cNvSpPr>
            <a:spLocks noGrp="1"/>
          </p:cNvSpPr>
          <p:nvPr>
            <p:ph type="subTitle" idx="1"/>
          </p:nvPr>
        </p:nvSpPr>
        <p:spPr/>
        <p:txBody>
          <a:bodyPr anchor="ctr">
            <a:normAutofit/>
          </a:bodyPr>
          <a:lstStyle/>
          <a:p>
            <a:r>
              <a:rPr lang="en-US" sz="2000" dirty="0">
                <a:solidFill>
                  <a:schemeClr val="bg1"/>
                </a:solidFill>
              </a:rPr>
              <a:t>Complex Human Data Hub </a:t>
            </a:r>
            <a:br>
              <a:rPr lang="en-US" sz="2000" dirty="0">
                <a:solidFill>
                  <a:schemeClr val="bg1"/>
                </a:solidFill>
              </a:rPr>
            </a:br>
            <a:r>
              <a:rPr lang="en-US" sz="2000" dirty="0">
                <a:solidFill>
                  <a:schemeClr val="bg1"/>
                </a:solidFill>
              </a:rPr>
              <a:t>2022 Seminar Series</a:t>
            </a:r>
          </a:p>
        </p:txBody>
      </p:sp>
      <p:sp>
        <p:nvSpPr>
          <p:cNvPr id="7" name="TextBox 6">
            <a:extLst>
              <a:ext uri="{FF2B5EF4-FFF2-40B4-BE49-F238E27FC236}">
                <a16:creationId xmlns:a16="http://schemas.microsoft.com/office/drawing/2014/main" id="{5D4C156F-6009-4F6A-97AC-EB8167AE9BD2}"/>
              </a:ext>
            </a:extLst>
          </p:cNvPr>
          <p:cNvSpPr txBox="1"/>
          <p:nvPr/>
        </p:nvSpPr>
        <p:spPr>
          <a:xfrm>
            <a:off x="4419600" y="5029200"/>
            <a:ext cx="3313984" cy="369332"/>
          </a:xfrm>
          <a:prstGeom prst="rect">
            <a:avLst/>
          </a:prstGeom>
          <a:noFill/>
        </p:spPr>
        <p:txBody>
          <a:bodyPr wrap="none" rtlCol="0">
            <a:spAutoFit/>
          </a:bodyPr>
          <a:lstStyle/>
          <a:p>
            <a:r>
              <a:rPr lang="en-US" dirty="0">
                <a:solidFill>
                  <a:schemeClr val="bg1"/>
                </a:solidFill>
              </a:rPr>
              <a:t>…also a “</a:t>
            </a:r>
            <a:r>
              <a:rPr lang="en-US" dirty="0" err="1">
                <a:solidFill>
                  <a:schemeClr val="bg1"/>
                </a:solidFill>
              </a:rPr>
              <a:t>precompletion</a:t>
            </a:r>
            <a:r>
              <a:rPr lang="en-US" dirty="0">
                <a:solidFill>
                  <a:schemeClr val="bg1"/>
                </a:solidFill>
              </a:rPr>
              <a:t>” seminar</a:t>
            </a:r>
          </a:p>
        </p:txBody>
      </p:sp>
    </p:spTree>
    <p:extLst>
      <p:ext uri="{BB962C8B-B14F-4D97-AF65-F5344CB8AC3E}">
        <p14:creationId xmlns:p14="http://schemas.microsoft.com/office/powerpoint/2010/main" val="337435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6C2154-89B0-46DE-B6E3-434318C063E5}"/>
              </a:ext>
            </a:extLst>
          </p:cNvPr>
          <p:cNvSpPr/>
          <p:nvPr/>
        </p:nvSpPr>
        <p:spPr>
          <a:xfrm>
            <a:off x="0" y="1523999"/>
            <a:ext cx="12192000" cy="4968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037376D-EE1A-4EB2-870A-F61C1349285C}"/>
              </a:ext>
            </a:extLst>
          </p:cNvPr>
          <p:cNvSpPr>
            <a:spLocks noGrp="1"/>
          </p:cNvSpPr>
          <p:nvPr>
            <p:ph type="title"/>
          </p:nvPr>
        </p:nvSpPr>
        <p:spPr/>
        <p:txBody>
          <a:bodyPr/>
          <a:lstStyle/>
          <a:p>
            <a:r>
              <a:rPr lang="en-AU" dirty="0"/>
              <a:t>Harlow &amp; Donaldson (2013)</a:t>
            </a:r>
          </a:p>
        </p:txBody>
      </p:sp>
      <p:sp>
        <p:nvSpPr>
          <p:cNvPr id="6" name="Rectangle: Rounded Corners 5">
            <a:extLst>
              <a:ext uri="{FF2B5EF4-FFF2-40B4-BE49-F238E27FC236}">
                <a16:creationId xmlns:a16="http://schemas.microsoft.com/office/drawing/2014/main" id="{4CAE8F60-64F1-411F-9A31-7377DF6ED6AD}"/>
              </a:ext>
            </a:extLst>
          </p:cNvPr>
          <p:cNvSpPr/>
          <p:nvPr/>
        </p:nvSpPr>
        <p:spPr>
          <a:xfrm>
            <a:off x="4114800" y="2545188"/>
            <a:ext cx="1981200" cy="2667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454AF749-C9A4-4579-B705-DD037587BF1E}"/>
              </a:ext>
            </a:extLst>
          </p:cNvPr>
          <p:cNvSpPr/>
          <p:nvPr/>
        </p:nvSpPr>
        <p:spPr>
          <a:xfrm>
            <a:off x="9067800" y="2438400"/>
            <a:ext cx="1981200" cy="2667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TextBox 8">
            <a:extLst>
              <a:ext uri="{FF2B5EF4-FFF2-40B4-BE49-F238E27FC236}">
                <a16:creationId xmlns:a16="http://schemas.microsoft.com/office/drawing/2014/main" id="{352C59D1-28DF-406E-A1E4-E1ADD9F69397}"/>
              </a:ext>
            </a:extLst>
          </p:cNvPr>
          <p:cNvSpPr txBox="1"/>
          <p:nvPr/>
        </p:nvSpPr>
        <p:spPr>
          <a:xfrm>
            <a:off x="5848955" y="6484589"/>
            <a:ext cx="6343045" cy="600164"/>
          </a:xfrm>
          <a:prstGeom prst="rect">
            <a:avLst/>
          </a:prstGeom>
          <a:noFill/>
        </p:spPr>
        <p:txBody>
          <a:bodyPr wrap="square" rtlCol="0">
            <a:spAutoFit/>
          </a:bodyPr>
          <a:lstStyle/>
          <a:p>
            <a:pPr algn="r"/>
            <a:r>
              <a:rPr lang="en-AU" sz="1100" dirty="0">
                <a:solidFill>
                  <a:schemeClr val="bg1"/>
                </a:solidFill>
              </a:rPr>
              <a:t>Harlow, I. M., &amp; Donaldson, D. I. (2013). Source accuracy data reveal the </a:t>
            </a:r>
            <a:r>
              <a:rPr lang="en-AU" sz="1100" dirty="0" err="1">
                <a:solidFill>
                  <a:schemeClr val="bg1"/>
                </a:solidFill>
              </a:rPr>
              <a:t>thresholded</a:t>
            </a:r>
            <a:r>
              <a:rPr lang="en-AU" sz="1100" dirty="0">
                <a:solidFill>
                  <a:schemeClr val="bg1"/>
                </a:solidFill>
              </a:rPr>
              <a:t> nature of human episodic memory. </a:t>
            </a:r>
            <a:r>
              <a:rPr lang="en-AU" sz="1100" i="1" dirty="0">
                <a:solidFill>
                  <a:schemeClr val="bg1"/>
                </a:solidFill>
              </a:rPr>
              <a:t>Psychonomic bulletin &amp; review</a:t>
            </a:r>
            <a:r>
              <a:rPr lang="en-AU" sz="1100" dirty="0">
                <a:solidFill>
                  <a:schemeClr val="bg1"/>
                </a:solidFill>
              </a:rPr>
              <a:t>, </a:t>
            </a:r>
            <a:r>
              <a:rPr lang="en-AU" sz="1100" i="1" dirty="0">
                <a:solidFill>
                  <a:schemeClr val="bg1"/>
                </a:solidFill>
              </a:rPr>
              <a:t>20</a:t>
            </a:r>
            <a:r>
              <a:rPr lang="en-AU" sz="1100" dirty="0">
                <a:solidFill>
                  <a:schemeClr val="bg1"/>
                </a:solidFill>
              </a:rPr>
              <a:t>(2), 318-325.</a:t>
            </a:r>
            <a:endParaRPr lang="en-US" sz="1100" dirty="0">
              <a:solidFill>
                <a:schemeClr val="bg1"/>
              </a:solidFill>
            </a:endParaRPr>
          </a:p>
          <a:p>
            <a:pPr algn="r"/>
            <a:endParaRPr lang="en-US" sz="1100" dirty="0">
              <a:solidFill>
                <a:schemeClr val="bg1"/>
              </a:solidFill>
            </a:endParaRPr>
          </a:p>
        </p:txBody>
      </p:sp>
      <p:pic>
        <p:nvPicPr>
          <p:cNvPr id="11" name="Picture 10">
            <a:extLst>
              <a:ext uri="{FF2B5EF4-FFF2-40B4-BE49-F238E27FC236}">
                <a16:creationId xmlns:a16="http://schemas.microsoft.com/office/drawing/2014/main" id="{1E8B0FD6-21D6-4310-9EDE-34F73DB386EA}"/>
              </a:ext>
            </a:extLst>
          </p:cNvPr>
          <p:cNvPicPr>
            <a:picLocks noChangeAspect="1"/>
          </p:cNvPicPr>
          <p:nvPr/>
        </p:nvPicPr>
        <p:blipFill>
          <a:blip r:embed="rId3"/>
          <a:stretch>
            <a:fillRect/>
          </a:stretch>
        </p:blipFill>
        <p:spPr>
          <a:xfrm>
            <a:off x="3124201" y="1584772"/>
            <a:ext cx="5705475" cy="4816028"/>
          </a:xfrm>
          <a:prstGeom prst="rect">
            <a:avLst/>
          </a:prstGeom>
        </p:spPr>
      </p:pic>
      <p:sp>
        <p:nvSpPr>
          <p:cNvPr id="12" name="Rectangle: Rounded Corners 11">
            <a:extLst>
              <a:ext uri="{FF2B5EF4-FFF2-40B4-BE49-F238E27FC236}">
                <a16:creationId xmlns:a16="http://schemas.microsoft.com/office/drawing/2014/main" id="{9CC9BFB2-15F4-4350-8BDD-AFCF1280020A}"/>
              </a:ext>
            </a:extLst>
          </p:cNvPr>
          <p:cNvSpPr/>
          <p:nvPr/>
        </p:nvSpPr>
        <p:spPr>
          <a:xfrm>
            <a:off x="6248400" y="1688207"/>
            <a:ext cx="2269303" cy="295999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8483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t>Q: Could source “guesses” be due to recognition failure?</a:t>
            </a:r>
          </a:p>
          <a:p>
            <a:pPr marL="0" indent="0">
              <a:lnSpc>
                <a:spcPct val="150000"/>
              </a:lnSpc>
              <a:buNone/>
            </a:pPr>
            <a:r>
              <a:rPr lang="en-US" dirty="0">
                <a:solidFill>
                  <a:srgbClr val="191919"/>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191919"/>
                </a:solidFill>
              </a:rPr>
              <a:t>A: No, diffusion models which assume a mixture with guesses are preferred over those that do not.</a:t>
            </a:r>
          </a:p>
        </p:txBody>
      </p:sp>
    </p:spTree>
    <p:extLst>
      <p:ext uri="{BB962C8B-B14F-4D97-AF65-F5344CB8AC3E}">
        <p14:creationId xmlns:p14="http://schemas.microsoft.com/office/powerpoint/2010/main" val="206394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0049C7F-9A19-4FF6-819B-2974B73D6A1E}"/>
              </a:ext>
            </a:extLst>
          </p:cNvPr>
          <p:cNvSpPr/>
          <p:nvPr/>
        </p:nvSpPr>
        <p:spPr>
          <a:xfrm>
            <a:off x="0" y="2971802"/>
            <a:ext cx="12192000" cy="3352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3D4E15D-B8E5-4D3B-A7A9-CDF0706747C3}"/>
              </a:ext>
            </a:extLst>
          </p:cNvPr>
          <p:cNvSpPr>
            <a:spLocks noGrp="1"/>
          </p:cNvSpPr>
          <p:nvPr>
            <p:ph type="title"/>
          </p:nvPr>
        </p:nvSpPr>
        <p:spPr/>
        <p:txBody>
          <a:bodyPr/>
          <a:lstStyle/>
          <a:p>
            <a:r>
              <a:rPr lang="en-AU" dirty="0"/>
              <a:t>Recognition</a:t>
            </a:r>
          </a:p>
        </p:txBody>
      </p:sp>
      <p:sp>
        <p:nvSpPr>
          <p:cNvPr id="3" name="Content Placeholder 2">
            <a:extLst>
              <a:ext uri="{FF2B5EF4-FFF2-40B4-BE49-F238E27FC236}">
                <a16:creationId xmlns:a16="http://schemas.microsoft.com/office/drawing/2014/main" id="{173DC666-A1CE-47BB-967A-13A44AC5B67A}"/>
              </a:ext>
            </a:extLst>
          </p:cNvPr>
          <p:cNvSpPr>
            <a:spLocks noGrp="1"/>
          </p:cNvSpPr>
          <p:nvPr>
            <p:ph idx="1"/>
          </p:nvPr>
        </p:nvSpPr>
        <p:spPr/>
        <p:txBody>
          <a:bodyPr/>
          <a:lstStyle/>
          <a:p>
            <a:r>
              <a:rPr lang="en-AU" dirty="0"/>
              <a:t>No source discriminability in discrete choice tasks for unrecognised items</a:t>
            </a:r>
            <a:r>
              <a:rPr lang="en-AU" baseline="30000" dirty="0"/>
              <a:t>1</a:t>
            </a:r>
            <a:endParaRPr lang="en-AU" dirty="0"/>
          </a:p>
        </p:txBody>
      </p:sp>
      <p:cxnSp>
        <p:nvCxnSpPr>
          <p:cNvPr id="5" name="Straight Connector 4">
            <a:extLst>
              <a:ext uri="{FF2B5EF4-FFF2-40B4-BE49-F238E27FC236}">
                <a16:creationId xmlns:a16="http://schemas.microsoft.com/office/drawing/2014/main" id="{8D013EAC-172F-4CD7-BD95-797833215337}"/>
              </a:ext>
            </a:extLst>
          </p:cNvPr>
          <p:cNvCxnSpPr/>
          <p:nvPr/>
        </p:nvCxnSpPr>
        <p:spPr>
          <a:xfrm>
            <a:off x="0" y="6324600"/>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42CAA5E-17CB-4367-842F-8C9AA842D004}"/>
              </a:ext>
            </a:extLst>
          </p:cNvPr>
          <p:cNvSpPr txBox="1"/>
          <p:nvPr/>
        </p:nvSpPr>
        <p:spPr>
          <a:xfrm>
            <a:off x="37171" y="6420948"/>
            <a:ext cx="5036507" cy="369332"/>
          </a:xfrm>
          <a:prstGeom prst="rect">
            <a:avLst/>
          </a:prstGeom>
          <a:noFill/>
        </p:spPr>
        <p:txBody>
          <a:bodyPr wrap="none" rtlCol="0">
            <a:spAutoFit/>
          </a:bodyPr>
          <a:lstStyle/>
          <a:p>
            <a:r>
              <a:rPr lang="en-AU" baseline="30000" dirty="0"/>
              <a:t>1 </a:t>
            </a:r>
            <a:r>
              <a:rPr lang="en-AU" dirty="0"/>
              <a:t>Fox and </a:t>
            </a:r>
            <a:r>
              <a:rPr lang="en-AU" dirty="0" err="1"/>
              <a:t>Osth</a:t>
            </a:r>
            <a:r>
              <a:rPr lang="en-AU" dirty="0"/>
              <a:t> (2022) blocked vs unblocked designs</a:t>
            </a:r>
          </a:p>
        </p:txBody>
      </p:sp>
      <p:pic>
        <p:nvPicPr>
          <p:cNvPr id="7" name="Picture 6">
            <a:extLst>
              <a:ext uri="{FF2B5EF4-FFF2-40B4-BE49-F238E27FC236}">
                <a16:creationId xmlns:a16="http://schemas.microsoft.com/office/drawing/2014/main" id="{3BDF6CA0-E0EF-4982-8A0D-060239FC3787}"/>
              </a:ext>
            </a:extLst>
          </p:cNvPr>
          <p:cNvPicPr>
            <a:picLocks noChangeAspect="1"/>
          </p:cNvPicPr>
          <p:nvPr/>
        </p:nvPicPr>
        <p:blipFill>
          <a:blip r:embed="rId3"/>
          <a:stretch>
            <a:fillRect/>
          </a:stretch>
        </p:blipFill>
        <p:spPr>
          <a:xfrm>
            <a:off x="6832042" y="3254175"/>
            <a:ext cx="4940858" cy="2913495"/>
          </a:xfrm>
          <a:prstGeom prst="rect">
            <a:avLst/>
          </a:prstGeom>
        </p:spPr>
      </p:pic>
      <p:sp>
        <p:nvSpPr>
          <p:cNvPr id="8" name="TextBox 7">
            <a:extLst>
              <a:ext uri="{FF2B5EF4-FFF2-40B4-BE49-F238E27FC236}">
                <a16:creationId xmlns:a16="http://schemas.microsoft.com/office/drawing/2014/main" id="{E3D40F72-12C1-46BE-8ED1-63BEAAE14A46}"/>
              </a:ext>
            </a:extLst>
          </p:cNvPr>
          <p:cNvSpPr txBox="1"/>
          <p:nvPr/>
        </p:nvSpPr>
        <p:spPr>
          <a:xfrm>
            <a:off x="2117094" y="3552397"/>
            <a:ext cx="4718665" cy="1077218"/>
          </a:xfrm>
          <a:prstGeom prst="rect">
            <a:avLst/>
          </a:prstGeom>
          <a:noFill/>
        </p:spPr>
        <p:txBody>
          <a:bodyPr wrap="square" rtlCol="0">
            <a:spAutoFit/>
          </a:bodyPr>
          <a:lstStyle/>
          <a:p>
            <a:pPr algn="ctr"/>
            <a:r>
              <a:rPr lang="en-US" sz="3200" dirty="0">
                <a:solidFill>
                  <a:srgbClr val="0070C0"/>
                </a:solidFill>
              </a:rPr>
              <a:t>Are these </a:t>
            </a:r>
            <a:r>
              <a:rPr lang="en-US" sz="3200" dirty="0" err="1">
                <a:solidFill>
                  <a:srgbClr val="0070C0"/>
                </a:solidFill>
              </a:rPr>
              <a:t>unrecognised</a:t>
            </a:r>
            <a:r>
              <a:rPr lang="en-US" sz="3200" dirty="0">
                <a:solidFill>
                  <a:srgbClr val="0070C0"/>
                </a:solidFill>
              </a:rPr>
              <a:t> items?</a:t>
            </a:r>
          </a:p>
        </p:txBody>
      </p:sp>
      <p:sp>
        <p:nvSpPr>
          <p:cNvPr id="10" name="Left Brace 9">
            <a:extLst>
              <a:ext uri="{FF2B5EF4-FFF2-40B4-BE49-F238E27FC236}">
                <a16:creationId xmlns:a16="http://schemas.microsoft.com/office/drawing/2014/main" id="{13776FD8-FE0B-41D5-8D76-99E06DC3BDA3}"/>
              </a:ext>
            </a:extLst>
          </p:cNvPr>
          <p:cNvSpPr/>
          <p:nvPr/>
        </p:nvSpPr>
        <p:spPr>
          <a:xfrm>
            <a:off x="6553200" y="5486400"/>
            <a:ext cx="278842" cy="381000"/>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2" name="Straight Connector 11">
            <a:extLst>
              <a:ext uri="{FF2B5EF4-FFF2-40B4-BE49-F238E27FC236}">
                <a16:creationId xmlns:a16="http://schemas.microsoft.com/office/drawing/2014/main" id="{C133A7DF-9CCC-49DA-B46F-EE81921E9642}"/>
              </a:ext>
            </a:extLst>
          </p:cNvPr>
          <p:cNvCxnSpPr>
            <a:cxnSpLocks/>
          </p:cNvCxnSpPr>
          <p:nvPr/>
        </p:nvCxnSpPr>
        <p:spPr>
          <a:xfrm flipH="1" flipV="1">
            <a:off x="5686193" y="4318274"/>
            <a:ext cx="914400" cy="1369666"/>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62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85FA-47FE-4892-9BC2-95B0FCA607F7}"/>
              </a:ext>
            </a:extLst>
          </p:cNvPr>
          <p:cNvSpPr>
            <a:spLocks noGrp="1"/>
          </p:cNvSpPr>
          <p:nvPr>
            <p:ph type="title"/>
          </p:nvPr>
        </p:nvSpPr>
        <p:spPr/>
        <p:txBody>
          <a:bodyPr/>
          <a:lstStyle/>
          <a:p>
            <a:r>
              <a:rPr lang="en-AU" dirty="0"/>
              <a:t>Decision-Making and Response Times</a:t>
            </a:r>
          </a:p>
        </p:txBody>
      </p:sp>
      <p:sp>
        <p:nvSpPr>
          <p:cNvPr id="3" name="Content Placeholder 2">
            <a:extLst>
              <a:ext uri="{FF2B5EF4-FFF2-40B4-BE49-F238E27FC236}">
                <a16:creationId xmlns:a16="http://schemas.microsoft.com/office/drawing/2014/main" id="{EC4CB552-52E9-44D8-9EB6-B1A4D3B2FFA1}"/>
              </a:ext>
            </a:extLst>
          </p:cNvPr>
          <p:cNvSpPr>
            <a:spLocks noGrp="1"/>
          </p:cNvSpPr>
          <p:nvPr>
            <p:ph idx="1"/>
          </p:nvPr>
        </p:nvSpPr>
        <p:spPr/>
        <p:txBody>
          <a:bodyPr/>
          <a:lstStyle/>
          <a:p>
            <a:r>
              <a:rPr lang="en-AU" dirty="0"/>
              <a:t>When people respond to a memory task, they are making </a:t>
            </a:r>
            <a:r>
              <a:rPr lang="en-AU" i="1" dirty="0">
                <a:solidFill>
                  <a:srgbClr val="FF0000"/>
                </a:solidFill>
              </a:rPr>
              <a:t>decisions</a:t>
            </a:r>
            <a:r>
              <a:rPr lang="en-AU" i="1" dirty="0"/>
              <a:t> </a:t>
            </a:r>
            <a:r>
              <a:rPr lang="en-AU" dirty="0"/>
              <a:t>based on the information retrieved</a:t>
            </a:r>
          </a:p>
          <a:p>
            <a:endParaRPr lang="en-AU" dirty="0"/>
          </a:p>
          <a:p>
            <a:r>
              <a:rPr lang="en-AU" dirty="0"/>
              <a:t>To analyse only response outcomes is to overlook response time (</a:t>
            </a:r>
            <a:r>
              <a:rPr lang="en-AU" dirty="0">
                <a:solidFill>
                  <a:srgbClr val="FF0000"/>
                </a:solidFill>
              </a:rPr>
              <a:t>RT</a:t>
            </a:r>
            <a:r>
              <a:rPr lang="en-AU" dirty="0"/>
              <a:t>) data (Ratcliff &amp; </a:t>
            </a:r>
            <a:r>
              <a:rPr lang="en-AU" dirty="0" err="1"/>
              <a:t>Starns</a:t>
            </a:r>
            <a:r>
              <a:rPr lang="en-AU" dirty="0"/>
              <a:t>, 2019)</a:t>
            </a:r>
          </a:p>
        </p:txBody>
      </p:sp>
    </p:spTree>
    <p:extLst>
      <p:ext uri="{BB962C8B-B14F-4D97-AF65-F5344CB8AC3E}">
        <p14:creationId xmlns:p14="http://schemas.microsoft.com/office/powerpoint/2010/main" val="28760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5765-62F2-4568-9ED5-8A58C0C26FDA}"/>
              </a:ext>
            </a:extLst>
          </p:cNvPr>
          <p:cNvSpPr>
            <a:spLocks noGrp="1"/>
          </p:cNvSpPr>
          <p:nvPr>
            <p:ph type="title"/>
          </p:nvPr>
        </p:nvSpPr>
        <p:spPr/>
        <p:txBody>
          <a:bodyPr/>
          <a:lstStyle/>
          <a:p>
            <a:r>
              <a:rPr lang="en-AU" dirty="0"/>
              <a:t>The Diffusion Model</a:t>
            </a:r>
          </a:p>
        </p:txBody>
      </p:sp>
      <p:sp>
        <p:nvSpPr>
          <p:cNvPr id="4" name="Rectangle 3">
            <a:extLst>
              <a:ext uri="{FF2B5EF4-FFF2-40B4-BE49-F238E27FC236}">
                <a16:creationId xmlns:a16="http://schemas.microsoft.com/office/drawing/2014/main" id="{BCDF93D2-E990-4892-B24E-29B7A1F0C7C1}"/>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3" name="Oval 2">
            <a:extLst>
              <a:ext uri="{FF2B5EF4-FFF2-40B4-BE49-F238E27FC236}">
                <a16:creationId xmlns:a16="http://schemas.microsoft.com/office/drawing/2014/main" id="{966FA9D8-ED82-4328-867E-FA2FC0620961}"/>
              </a:ext>
            </a:extLst>
          </p:cNvPr>
          <p:cNvSpPr/>
          <p:nvPr/>
        </p:nvSpPr>
        <p:spPr>
          <a:xfrm>
            <a:off x="2362200" y="2590800"/>
            <a:ext cx="7696200" cy="45719"/>
          </a:xfrm>
          <a:prstGeom prst="ellipse">
            <a:avLst/>
          </a:prstGeom>
          <a:no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409DA363-A125-4AF1-A1D2-D749DA504EA2}"/>
              </a:ext>
            </a:extLst>
          </p:cNvPr>
          <p:cNvSpPr/>
          <p:nvPr/>
        </p:nvSpPr>
        <p:spPr>
          <a:xfrm>
            <a:off x="2362200" y="5301871"/>
            <a:ext cx="7696200" cy="45719"/>
          </a:xfrm>
          <a:prstGeom prst="ellipse">
            <a:avLst/>
          </a:prstGeom>
          <a:solidFill>
            <a:srgbClr val="191919"/>
          </a:solid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a:extLst>
              <a:ext uri="{FF2B5EF4-FFF2-40B4-BE49-F238E27FC236}">
                <a16:creationId xmlns:a16="http://schemas.microsoft.com/office/drawing/2014/main" id="{F3A9E114-1FAD-4255-A3B8-197426949CEE}"/>
              </a:ext>
            </a:extLst>
          </p:cNvPr>
          <p:cNvCxnSpPr>
            <a:cxnSpLocks/>
            <a:stCxn id="3" idx="2"/>
          </p:cNvCxnSpPr>
          <p:nvPr/>
        </p:nvCxnSpPr>
        <p:spPr>
          <a:xfrm>
            <a:off x="2362200" y="2613660"/>
            <a:ext cx="0" cy="2733930"/>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18D76A-6384-45EF-BED9-811D5C9D0436}"/>
              </a:ext>
            </a:extLst>
          </p:cNvPr>
          <p:cNvSpPr txBox="1"/>
          <p:nvPr/>
        </p:nvSpPr>
        <p:spPr>
          <a:xfrm>
            <a:off x="9448800" y="1944469"/>
            <a:ext cx="2346989" cy="646331"/>
          </a:xfrm>
          <a:prstGeom prst="rect">
            <a:avLst/>
          </a:prstGeom>
          <a:noFill/>
        </p:spPr>
        <p:txBody>
          <a:bodyPr wrap="none" rtlCol="0">
            <a:spAutoFit/>
          </a:bodyPr>
          <a:lstStyle/>
          <a:p>
            <a:r>
              <a:rPr lang="en-AU" sz="3600" dirty="0">
                <a:solidFill>
                  <a:srgbClr val="191919"/>
                </a:solidFill>
              </a:rPr>
              <a:t>Response A</a:t>
            </a:r>
          </a:p>
        </p:txBody>
      </p:sp>
      <p:sp>
        <p:nvSpPr>
          <p:cNvPr id="10" name="TextBox 9">
            <a:extLst>
              <a:ext uri="{FF2B5EF4-FFF2-40B4-BE49-F238E27FC236}">
                <a16:creationId xmlns:a16="http://schemas.microsoft.com/office/drawing/2014/main" id="{A1CF3F6B-3496-4108-AA2E-D2F422E6BE77}"/>
              </a:ext>
            </a:extLst>
          </p:cNvPr>
          <p:cNvSpPr txBox="1"/>
          <p:nvPr/>
        </p:nvSpPr>
        <p:spPr>
          <a:xfrm>
            <a:off x="9448799" y="5373469"/>
            <a:ext cx="2330959" cy="646331"/>
          </a:xfrm>
          <a:prstGeom prst="rect">
            <a:avLst/>
          </a:prstGeom>
          <a:noFill/>
        </p:spPr>
        <p:txBody>
          <a:bodyPr wrap="none" rtlCol="0">
            <a:spAutoFit/>
          </a:bodyPr>
          <a:lstStyle/>
          <a:p>
            <a:r>
              <a:rPr lang="en-AU" sz="3600" dirty="0">
                <a:solidFill>
                  <a:srgbClr val="191919"/>
                </a:solidFill>
              </a:rPr>
              <a:t>Response B</a:t>
            </a:r>
          </a:p>
        </p:txBody>
      </p:sp>
      <p:sp>
        <p:nvSpPr>
          <p:cNvPr id="13" name="Arrow: Right 12">
            <a:extLst>
              <a:ext uri="{FF2B5EF4-FFF2-40B4-BE49-F238E27FC236}">
                <a16:creationId xmlns:a16="http://schemas.microsoft.com/office/drawing/2014/main" id="{0F406BE8-52E2-4BCA-A812-75E8BB0A29D3}"/>
              </a:ext>
            </a:extLst>
          </p:cNvPr>
          <p:cNvSpPr/>
          <p:nvPr/>
        </p:nvSpPr>
        <p:spPr>
          <a:xfrm>
            <a:off x="9296400" y="3479321"/>
            <a:ext cx="2459197" cy="1127762"/>
          </a:xfrm>
          <a:prstGeom prst="rightArrow">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b="1" dirty="0"/>
              <a:t>TIME</a:t>
            </a:r>
          </a:p>
        </p:txBody>
      </p:sp>
      <p:sp>
        <p:nvSpPr>
          <p:cNvPr id="14" name="Oval 13">
            <a:extLst>
              <a:ext uri="{FF2B5EF4-FFF2-40B4-BE49-F238E27FC236}">
                <a16:creationId xmlns:a16="http://schemas.microsoft.com/office/drawing/2014/main" id="{51BE0713-FF04-4112-A244-88D891C2A26A}"/>
              </a:ext>
            </a:extLst>
          </p:cNvPr>
          <p:cNvSpPr/>
          <p:nvPr/>
        </p:nvSpPr>
        <p:spPr bwMode="auto">
          <a:xfrm>
            <a:off x="2290192" y="3935643"/>
            <a:ext cx="144016" cy="14400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5" name="TextBox 14">
            <a:extLst>
              <a:ext uri="{FF2B5EF4-FFF2-40B4-BE49-F238E27FC236}">
                <a16:creationId xmlns:a16="http://schemas.microsoft.com/office/drawing/2014/main" id="{44B42B54-595A-46BA-9A06-D9935A55F67A}"/>
              </a:ext>
            </a:extLst>
          </p:cNvPr>
          <p:cNvSpPr txBox="1"/>
          <p:nvPr/>
        </p:nvSpPr>
        <p:spPr>
          <a:xfrm>
            <a:off x="514834" y="3749792"/>
            <a:ext cx="1775358" cy="461665"/>
          </a:xfrm>
          <a:prstGeom prst="rect">
            <a:avLst/>
          </a:prstGeom>
          <a:noFill/>
        </p:spPr>
        <p:txBody>
          <a:bodyPr wrap="none" rtlCol="0">
            <a:spAutoFit/>
          </a:bodyPr>
          <a:lstStyle/>
          <a:p>
            <a:r>
              <a:rPr lang="en-AU" sz="2400" dirty="0">
                <a:solidFill>
                  <a:srgbClr val="FF0000"/>
                </a:solidFill>
              </a:rPr>
              <a:t>Accumulator</a:t>
            </a:r>
          </a:p>
        </p:txBody>
      </p:sp>
      <p:cxnSp>
        <p:nvCxnSpPr>
          <p:cNvPr id="18" name="Straight Arrow Connector 17">
            <a:extLst>
              <a:ext uri="{FF2B5EF4-FFF2-40B4-BE49-F238E27FC236}">
                <a16:creationId xmlns:a16="http://schemas.microsoft.com/office/drawing/2014/main" id="{5576AEC4-0F5C-4895-AFD7-4DCFA4C4BB11}"/>
              </a:ext>
            </a:extLst>
          </p:cNvPr>
          <p:cNvCxnSpPr>
            <a:cxnSpLocks/>
          </p:cNvCxnSpPr>
          <p:nvPr/>
        </p:nvCxnSpPr>
        <p:spPr>
          <a:xfrm flipV="1">
            <a:off x="2389891" y="2685547"/>
            <a:ext cx="1953509" cy="13940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23BD75FA-56E7-4BC8-9F99-A605F040828B}"/>
                  </a:ext>
                </a:extLst>
              </p14:cNvPr>
              <p14:cNvContentPartPr/>
              <p14:nvPr/>
            </p14:nvContentPartPr>
            <p14:xfrm>
              <a:off x="2389891" y="2603259"/>
              <a:ext cx="4855680" cy="1544760"/>
            </p14:xfrm>
          </p:contentPart>
        </mc:Choice>
        <mc:Fallback xmlns="">
          <p:pic>
            <p:nvPicPr>
              <p:cNvPr id="25" name="Ink 24">
                <a:extLst>
                  <a:ext uri="{FF2B5EF4-FFF2-40B4-BE49-F238E27FC236}">
                    <a16:creationId xmlns:a16="http://schemas.microsoft.com/office/drawing/2014/main" id="{23BD75FA-56E7-4BC8-9F99-A605F040828B}"/>
                  </a:ext>
                </a:extLst>
              </p:cNvPr>
              <p:cNvPicPr/>
              <p:nvPr/>
            </p:nvPicPr>
            <p:blipFill>
              <a:blip r:embed="rId4"/>
              <a:stretch>
                <a:fillRect/>
              </a:stretch>
            </p:blipFill>
            <p:spPr>
              <a:xfrm>
                <a:off x="2381251" y="2594259"/>
                <a:ext cx="4873320" cy="1562400"/>
              </a:xfrm>
              <a:prstGeom prst="rect">
                <a:avLst/>
              </a:prstGeom>
            </p:spPr>
          </p:pic>
        </mc:Fallback>
      </mc:AlternateContent>
      <p:sp>
        <p:nvSpPr>
          <p:cNvPr id="28" name="TextBox 27">
            <a:extLst>
              <a:ext uri="{FF2B5EF4-FFF2-40B4-BE49-F238E27FC236}">
                <a16:creationId xmlns:a16="http://schemas.microsoft.com/office/drawing/2014/main" id="{02B50403-2D31-4009-90BE-301DD44C6FA1}"/>
              </a:ext>
            </a:extLst>
          </p:cNvPr>
          <p:cNvSpPr txBox="1"/>
          <p:nvPr/>
        </p:nvSpPr>
        <p:spPr>
          <a:xfrm>
            <a:off x="2992042" y="2685547"/>
            <a:ext cx="410690" cy="584775"/>
          </a:xfrm>
          <a:prstGeom prst="rect">
            <a:avLst/>
          </a:prstGeom>
          <a:noFill/>
          <a:ln>
            <a:noFill/>
          </a:ln>
        </p:spPr>
        <p:txBody>
          <a:bodyPr wrap="none" rtlCol="0">
            <a:spAutoFit/>
          </a:bodyPr>
          <a:lstStyle/>
          <a:p>
            <a:r>
              <a:rPr lang="en-US" sz="3200" dirty="0">
                <a:solidFill>
                  <a:schemeClr val="accent2">
                    <a:lumMod val="75000"/>
                  </a:schemeClr>
                </a:solidFill>
              </a:rPr>
              <a:t>μ</a:t>
            </a:r>
            <a:endParaRPr lang="en-AU" sz="3200" dirty="0">
              <a:solidFill>
                <a:schemeClr val="accent2">
                  <a:lumMod val="75000"/>
                </a:schemeClr>
              </a:solidFill>
            </a:endParaRPr>
          </a:p>
        </p:txBody>
      </p:sp>
      <p:sp>
        <p:nvSpPr>
          <p:cNvPr id="29" name="Left Brace 28">
            <a:extLst>
              <a:ext uri="{FF2B5EF4-FFF2-40B4-BE49-F238E27FC236}">
                <a16:creationId xmlns:a16="http://schemas.microsoft.com/office/drawing/2014/main" id="{8A886DB3-2810-4DD3-88FB-D6EC19F66339}"/>
              </a:ext>
            </a:extLst>
          </p:cNvPr>
          <p:cNvSpPr/>
          <p:nvPr/>
        </p:nvSpPr>
        <p:spPr>
          <a:xfrm>
            <a:off x="1524000" y="2613660"/>
            <a:ext cx="512877" cy="2688211"/>
          </a:xfrm>
          <a:prstGeom prst="leftBrac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TextBox 29">
            <a:extLst>
              <a:ext uri="{FF2B5EF4-FFF2-40B4-BE49-F238E27FC236}">
                <a16:creationId xmlns:a16="http://schemas.microsoft.com/office/drawing/2014/main" id="{B0A8D037-1EDC-4C58-9996-CDD14DAAA54C}"/>
              </a:ext>
            </a:extLst>
          </p:cNvPr>
          <p:cNvSpPr txBox="1"/>
          <p:nvPr/>
        </p:nvSpPr>
        <p:spPr>
          <a:xfrm>
            <a:off x="1168811" y="3643255"/>
            <a:ext cx="396262" cy="584775"/>
          </a:xfrm>
          <a:prstGeom prst="rect">
            <a:avLst/>
          </a:prstGeom>
          <a:noFill/>
          <a:ln>
            <a:noFill/>
          </a:ln>
        </p:spPr>
        <p:txBody>
          <a:bodyPr wrap="none" rtlCol="0">
            <a:spAutoFit/>
          </a:bodyPr>
          <a:lstStyle/>
          <a:p>
            <a:r>
              <a:rPr lang="en-US" sz="3200" i="1" dirty="0">
                <a:solidFill>
                  <a:schemeClr val="accent5">
                    <a:lumMod val="75000"/>
                  </a:schemeClr>
                </a:solidFill>
              </a:rPr>
              <a:t>a</a:t>
            </a:r>
            <a:endParaRPr lang="en-AU" sz="3200" i="1" dirty="0">
              <a:solidFill>
                <a:schemeClr val="accent5">
                  <a:lumMod val="75000"/>
                </a:schemeClr>
              </a:solidFill>
            </a:endParaRPr>
          </a:p>
        </p:txBody>
      </p:sp>
      <p:sp>
        <p:nvSpPr>
          <p:cNvPr id="31" name="TextBox 30">
            <a:extLst>
              <a:ext uri="{FF2B5EF4-FFF2-40B4-BE49-F238E27FC236}">
                <a16:creationId xmlns:a16="http://schemas.microsoft.com/office/drawing/2014/main" id="{5ED18527-B697-4CF7-B8AE-2D9F0EB496B5}"/>
              </a:ext>
            </a:extLst>
          </p:cNvPr>
          <p:cNvSpPr txBox="1"/>
          <p:nvPr/>
        </p:nvSpPr>
        <p:spPr>
          <a:xfrm>
            <a:off x="3377332" y="1993970"/>
            <a:ext cx="2845459" cy="584775"/>
          </a:xfrm>
          <a:prstGeom prst="rect">
            <a:avLst/>
          </a:prstGeom>
          <a:noFill/>
          <a:ln>
            <a:noFill/>
          </a:ln>
        </p:spPr>
        <p:txBody>
          <a:bodyPr wrap="none" rtlCol="0">
            <a:spAutoFit/>
          </a:bodyPr>
          <a:lstStyle/>
          <a:p>
            <a:r>
              <a:rPr lang="en-US" sz="3200" dirty="0">
                <a:solidFill>
                  <a:schemeClr val="accent2">
                    <a:lumMod val="75000"/>
                  </a:schemeClr>
                </a:solidFill>
              </a:rPr>
              <a:t>Mean Drift Rate</a:t>
            </a:r>
            <a:endParaRPr lang="en-AU" sz="3200" dirty="0">
              <a:solidFill>
                <a:schemeClr val="accent2">
                  <a:lumMod val="75000"/>
                </a:schemeClr>
              </a:solidFill>
            </a:endParaRPr>
          </a:p>
        </p:txBody>
      </p:sp>
      <p:sp>
        <p:nvSpPr>
          <p:cNvPr id="32" name="TextBox 31">
            <a:extLst>
              <a:ext uri="{FF2B5EF4-FFF2-40B4-BE49-F238E27FC236}">
                <a16:creationId xmlns:a16="http://schemas.microsoft.com/office/drawing/2014/main" id="{4ACB80AA-19A2-4BAC-8E46-5B1E5D782212}"/>
              </a:ext>
            </a:extLst>
          </p:cNvPr>
          <p:cNvSpPr txBox="1"/>
          <p:nvPr/>
        </p:nvSpPr>
        <p:spPr>
          <a:xfrm>
            <a:off x="413484" y="5314609"/>
            <a:ext cx="3246786" cy="584775"/>
          </a:xfrm>
          <a:prstGeom prst="rect">
            <a:avLst/>
          </a:prstGeom>
          <a:noFill/>
          <a:ln>
            <a:noFill/>
          </a:ln>
        </p:spPr>
        <p:txBody>
          <a:bodyPr wrap="none" rtlCol="0">
            <a:spAutoFit/>
          </a:bodyPr>
          <a:lstStyle/>
          <a:p>
            <a:r>
              <a:rPr lang="en-US" sz="3200" dirty="0">
                <a:solidFill>
                  <a:schemeClr val="accent5">
                    <a:lumMod val="75000"/>
                  </a:schemeClr>
                </a:solidFill>
              </a:rPr>
              <a:t>Decision Criterion</a:t>
            </a:r>
            <a:endParaRPr lang="en-AU" sz="3200" dirty="0">
              <a:solidFill>
                <a:schemeClr val="accent5">
                  <a:lumMod val="75000"/>
                </a:schemeClr>
              </a:solidFill>
            </a:endParaRPr>
          </a:p>
        </p:txBody>
      </p:sp>
    </p:spTree>
    <p:extLst>
      <p:ext uri="{BB962C8B-B14F-4D97-AF65-F5344CB8AC3E}">
        <p14:creationId xmlns:p14="http://schemas.microsoft.com/office/powerpoint/2010/main" val="347328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2.77556E-17 7.40741E-7 L 0.01875 -0.06852 " pathEditMode="relative" rAng="0" ptsTypes="AA">
                                      <p:cBhvr>
                                        <p:cTn id="36" dur="2000" fill="hold"/>
                                        <p:tgtEl>
                                          <p:spTgt spid="14"/>
                                        </p:tgtEl>
                                        <p:attrNameLst>
                                          <p:attrName>ppt_x</p:attrName>
                                          <p:attrName>ppt_y</p:attrName>
                                        </p:attrNameLst>
                                      </p:cBhvr>
                                      <p:rCtr x="938" y="-3426"/>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2" nodeType="clickEffect">
                                  <p:stCondLst>
                                    <p:cond delay="0"/>
                                  </p:stCondLst>
                                  <p:childTnLst>
                                    <p:animMotion origin="layout" path="M 0.01875 -0.06852 L 0.03633 -0.00278 " pathEditMode="relative" rAng="0" ptsTypes="AA">
                                      <p:cBhvr>
                                        <p:cTn id="40" dur="2000" fill="hold"/>
                                        <p:tgtEl>
                                          <p:spTgt spid="14"/>
                                        </p:tgtEl>
                                        <p:attrNameLst>
                                          <p:attrName>ppt_x</p:attrName>
                                          <p:attrName>ppt_y</p:attrName>
                                        </p:attrNameLst>
                                      </p:cBhvr>
                                      <p:rCtr x="872" y="3287"/>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3" nodeType="clickEffect">
                                  <p:stCondLst>
                                    <p:cond delay="0"/>
                                  </p:stCondLst>
                                  <p:childTnLst>
                                    <p:animMotion origin="layout" path="M 0.03398 -0.00718 L 0.03398 -0.00718 C 0.03542 -0.00278 0.03659 0.00208 0.03854 0.00579 C 0.03945 0.00764 0.04115 0.00764 0.04219 0.00903 C 0.04336 0.01088 0.04388 0.01366 0.04492 0.01574 C 0.04544 0.0169 0.04609 0.01782 0.04674 0.01898 C 0.04701 0.0206 0.04688 0.02292 0.04766 0.02384 C 0.05117 0.02801 0.05286 0.02477 0.05586 0.02222 C 0.05612 0.01898 0.05651 0.01574 0.05677 0.0125 C 0.05716 0.00856 0.05651 0.00417 0.05768 0.00093 C 0.05833 -0.00093 0.06016 7.40741E-7 0.06133 -0.0007 C 0.06172 -0.00232 0.06172 -0.00394 0.06224 -0.00556 C 0.06276 -0.00671 0.0638 -0.00741 0.06406 -0.0088 C 0.06888 -0.02847 0.06159 -0.00764 0.0668 -0.02176 C 0.06719 -0.02338 0.06719 -0.02523 0.06771 -0.02662 C 0.07057 -0.03264 0.07227 -0.02894 0.07604 -0.02662 C 0.07695 -0.02824 0.07826 -0.0294 0.07878 -0.03148 C 0.07943 -0.03426 0.0793 -0.04259 0.0806 -0.04607 C 0.08125 -0.04815 0.08242 -0.04931 0.08333 -0.05093 C 0.08398 -0.05255 0.08438 -0.0544 0.08516 -0.05579 C 0.08685 -0.05926 0.08919 -0.06181 0.09063 -0.06574 C 0.09128 -0.06736 0.09167 -0.06921 0.09245 -0.0706 C 0.09375 -0.07269 0.09557 -0.07384 0.09701 -0.07546 C 0.10182 -0.08796 0.09935 -0.08218 0.1043 -0.09329 C 0.10521 -0.0912 0.10638 -0.08912 0.10703 -0.08681 C 0.10755 -0.08519 0.10716 -0.08287 0.10807 -0.08195 C 0.10924 -0.08032 0.11107 -0.08079 0.11263 -0.08032 C 0.11276 -0.08009 0.11654 -0.07176 0.1181 -0.07384 C 0.11914 -0.075 0.11862 -0.07801 0.11901 -0.08032 C 0.11927 -0.08195 0.11927 -0.08403 0.11992 -0.08519 C 0.12057 -0.08634 0.12174 -0.08634 0.12266 -0.08681 C 0.12448 -0.08519 0.12656 -0.08426 0.12813 -0.08195 C 0.12891 -0.08079 0.12878 -0.0787 0.12904 -0.07708 C 0.12943 -0.07431 0.12943 -0.07153 0.12995 -0.06898 C 0.13125 -0.06204 0.13242 -0.06111 0.13542 -0.05579 C 0.13633 -0.0581 0.13672 -0.06204 0.13815 -0.0625 C 0.13945 -0.06273 0.14023 -0.05949 0.14089 -0.05741 C 0.14154 -0.05602 0.14141 -0.05417 0.1418 -0.05255 C 0.14323 -0.04792 0.14557 -0.04352 0.14831 -0.0412 C 0.14909 -0.04051 0.15013 -0.04028 0.15104 -0.03958 C 0.15521 -0.02847 0.15299 -0.02732 0.16016 -0.0331 C 0.16172 -0.03449 0.16315 -0.03634 0.16471 -0.03796 C 0.16536 -0.04028 0.16589 -0.04236 0.16654 -0.04445 C 0.16706 -0.0463 0.16797 -0.04769 0.16836 -0.04931 C 0.16927 -0.05324 0.16979 -0.06088 0.17201 -0.06412 C 0.17305 -0.06551 0.17448 -0.0662 0.17565 -0.06736 C 0.17656 -0.06898 0.17786 -0.07014 0.17839 -0.07222 C 0.17904 -0.07407 0.17904 -0.07639 0.1793 -0.0787 C 0.17956 -0.08032 0.17982 -0.08195 0.18021 -0.08357 C 0.18112 -0.08634 0.18216 -0.08889 0.18307 -0.09167 C 0.18424 -0.0912 0.18542 -0.08982 0.18672 -0.09005 C 0.18997 -0.09074 0.1901 -0.09352 0.19219 -0.09653 C 0.19297 -0.09769 0.19401 -0.09861 0.19492 -0.09977 C 0.19609 -0.10139 0.1974 -0.10301 0.19857 -0.10463 C 0.20065 -0.11065 0.20247 -0.11713 0.20495 -0.12245 C 0.20625 -0.12523 0.20755 -0.12894 0.20951 -0.12894 C 0.21107 -0.12894 0.21133 -0.12477 0.21224 -0.12245 C 0.21341 -0.11667 0.21367 -0.11273 0.21784 -0.10949 C 0.21823 -0.10903 0.22344 -0.11227 0.22422 -0.11273 C 0.22474 -0.11065 0.22539 -0.10857 0.22604 -0.10625 C 0.22669 -0.1037 0.22682 -0.10046 0.22786 -0.09815 C 0.22878 -0.0963 0.23034 -0.09607 0.23151 -0.09491 C 0.23268 -0.09537 0.23385 -0.09676 0.23516 -0.09653 C 0.23815 -0.09583 0.23802 -0.09213 0.2388 -0.08843 C 0.24206 -0.07292 0.23945 -0.08657 0.24154 -0.07546 C 0.2431 -0.07593 0.24479 -0.0757 0.24609 -0.07708 C 0.25052 -0.08171 0.25 -0.08449 0.25247 -0.09005 C 0.25313 -0.0912 0.25378 -0.09213 0.2543 -0.09329 C 0.25664 -0.10556 0.25352 -0.09051 0.25716 -0.10301 C 0.25755 -0.10463 0.25742 -0.10648 0.25807 -0.10787 C 0.2599 -0.11204 0.2625 -0.11505 0.26445 -0.11921 L 0.2681 -0.12732 C 0.26966 -0.12639 0.27096 -0.12407 0.27266 -0.12407 C 0.275 -0.12407 0.27891 -0.12778 0.28086 -0.13056 C 0.2819 -0.13218 0.28268 -0.13403 0.28359 -0.13565 C 0.2849 -0.13449 0.2862 -0.1338 0.28724 -0.13218 C 0.29323 -0.12477 0.28685 -0.12917 0.29284 -0.1257 C 0.29375 -0.12801 0.29401 -0.13218 0.29557 -0.13218 C 0.29701 -0.13218 0.29779 -0.12847 0.29831 -0.1257 C 0.29909 -0.1206 0.29753 -0.11412 0.29922 -0.10949 C 0.30065 -0.10556 0.3043 -0.10579 0.30651 -0.10301 C 0.30833 -0.10093 0.30938 -0.09722 0.31107 -0.09491 C 0.31276 -0.09236 0.31654 -0.08843 0.31654 -0.08843 C 0.31745 -0.08958 0.31862 -0.09005 0.31927 -0.09167 C 0.32031 -0.09398 0.31979 -0.09815 0.32109 -0.09977 C 0.32214 -0.10093 0.32357 -0.09861 0.32474 -0.09815 C 0.32539 -0.10093 0.32591 -0.1037 0.32656 -0.10625 C 0.32878 -0.11389 0.33151 -0.11528 0.33581 -0.12083 C 0.33581 -0.1213 0.33698 -0.12986 0.33854 -0.12894 C 0.34036 -0.12801 0.34141 -0.12431 0.3431 -0.12245 C 0.34388 -0.12153 0.34492 -0.12153 0.34583 -0.12083 C 0.34635 -0.12616 0.34688 -0.13565 0.34857 -0.14051 C 0.34922 -0.14213 0.35039 -0.14259 0.3513 -0.14375 C 0.35286 -0.14259 0.3543 -0.14005 0.35586 -0.14051 C 0.35833 -0.1412 0.36016 -0.14491 0.36224 -0.14699 C 0.36315 -0.14769 0.36406 -0.14792 0.3651 -0.14861 C 0.36563 -0.1507 0.36823 -0.16065 0.36966 -0.16157 C 0.37122 -0.1625 0.375 -0.15185 0.37513 -0.15185 C 0.37695 -0.15509 0.37813 -0.15995 0.3806 -0.16157 C 0.38659 -0.16574 0.38385 -0.16296 0.3888 -0.16968 C 0.39063 -0.18542 0.38841 -0.17153 0.39154 -0.18264 C 0.39206 -0.18426 0.39167 -0.18657 0.39245 -0.1875 C 0.39349 -0.18889 0.39492 -0.18866 0.39609 -0.18912 C 0.39701 -0.18958 0.39792 -0.19028 0.39883 -0.19074 C 0.39922 -0.19306 0.39948 -0.19514 0.39974 -0.19722 C 0.40078 -0.2037 0.40065 -0.20023 0.40065 -0.2037 " pathEditMode="relative" ptsTypes="AAAAAAAAAAAAAAAAAAAAAAAAAAAAAAAAAAAAAAAAAAAAAAAAAAAAAAAAAAAAAAAAAAAAAAAAAAAAAAAAAAAAAAAAAAAAAAAAAAAAAAAAAA">
                                      <p:cBhvr>
                                        <p:cTn id="44" dur="2000" fill="hold"/>
                                        <p:tgtEl>
                                          <p:spTgt spid="14"/>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p:bldP spid="10" grpId="0"/>
      <p:bldP spid="13" grpId="0" animBg="1"/>
      <p:bldP spid="14" grpId="0" animBg="1"/>
      <p:bldP spid="14" grpId="1" animBg="1"/>
      <p:bldP spid="14" grpId="2" animBg="1"/>
      <p:bldP spid="14" grpId="3" animBg="1"/>
      <p:bldP spid="15" grpId="0"/>
      <p:bldP spid="15" grpId="1"/>
      <p:bldP spid="28" grpId="0"/>
      <p:bldP spid="29" grpId="0" animBg="1"/>
      <p:bldP spid="30" grpId="0"/>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5765-62F2-4568-9ED5-8A58C0C26FDA}"/>
              </a:ext>
            </a:extLst>
          </p:cNvPr>
          <p:cNvSpPr>
            <a:spLocks noGrp="1"/>
          </p:cNvSpPr>
          <p:nvPr>
            <p:ph type="title"/>
          </p:nvPr>
        </p:nvSpPr>
        <p:spPr/>
        <p:txBody>
          <a:bodyPr/>
          <a:lstStyle/>
          <a:p>
            <a:r>
              <a:rPr lang="en-AU" dirty="0"/>
              <a:t>The Diffusion Model</a:t>
            </a:r>
          </a:p>
        </p:txBody>
      </p:sp>
      <p:sp>
        <p:nvSpPr>
          <p:cNvPr id="4" name="Rectangle 3">
            <a:extLst>
              <a:ext uri="{FF2B5EF4-FFF2-40B4-BE49-F238E27FC236}">
                <a16:creationId xmlns:a16="http://schemas.microsoft.com/office/drawing/2014/main" id="{BCDF93D2-E990-4892-B24E-29B7A1F0C7C1}"/>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3" name="Oval 2">
            <a:extLst>
              <a:ext uri="{FF2B5EF4-FFF2-40B4-BE49-F238E27FC236}">
                <a16:creationId xmlns:a16="http://schemas.microsoft.com/office/drawing/2014/main" id="{966FA9D8-ED82-4328-867E-FA2FC0620961}"/>
              </a:ext>
            </a:extLst>
          </p:cNvPr>
          <p:cNvSpPr/>
          <p:nvPr/>
        </p:nvSpPr>
        <p:spPr>
          <a:xfrm>
            <a:off x="2362200" y="2590800"/>
            <a:ext cx="7696200" cy="45719"/>
          </a:xfrm>
          <a:prstGeom prst="ellipse">
            <a:avLst/>
          </a:prstGeom>
          <a:no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409DA363-A125-4AF1-A1D2-D749DA504EA2}"/>
              </a:ext>
            </a:extLst>
          </p:cNvPr>
          <p:cNvSpPr/>
          <p:nvPr/>
        </p:nvSpPr>
        <p:spPr>
          <a:xfrm>
            <a:off x="2362200" y="5301871"/>
            <a:ext cx="7696200" cy="45719"/>
          </a:xfrm>
          <a:prstGeom prst="ellipse">
            <a:avLst/>
          </a:prstGeom>
          <a:solidFill>
            <a:srgbClr val="191919"/>
          </a:solid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a:extLst>
              <a:ext uri="{FF2B5EF4-FFF2-40B4-BE49-F238E27FC236}">
                <a16:creationId xmlns:a16="http://schemas.microsoft.com/office/drawing/2014/main" id="{F3A9E114-1FAD-4255-A3B8-197426949CEE}"/>
              </a:ext>
            </a:extLst>
          </p:cNvPr>
          <p:cNvCxnSpPr>
            <a:cxnSpLocks/>
            <a:stCxn id="3" idx="2"/>
          </p:cNvCxnSpPr>
          <p:nvPr/>
        </p:nvCxnSpPr>
        <p:spPr>
          <a:xfrm>
            <a:off x="2362200" y="2613660"/>
            <a:ext cx="0" cy="2733930"/>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18D76A-6384-45EF-BED9-811D5C9D0436}"/>
              </a:ext>
            </a:extLst>
          </p:cNvPr>
          <p:cNvSpPr txBox="1"/>
          <p:nvPr/>
        </p:nvSpPr>
        <p:spPr>
          <a:xfrm>
            <a:off x="9448800" y="1944469"/>
            <a:ext cx="2346989" cy="646331"/>
          </a:xfrm>
          <a:prstGeom prst="rect">
            <a:avLst/>
          </a:prstGeom>
          <a:noFill/>
        </p:spPr>
        <p:txBody>
          <a:bodyPr wrap="none" rtlCol="0">
            <a:spAutoFit/>
          </a:bodyPr>
          <a:lstStyle/>
          <a:p>
            <a:r>
              <a:rPr lang="en-AU" sz="3600" dirty="0">
                <a:solidFill>
                  <a:srgbClr val="191919"/>
                </a:solidFill>
              </a:rPr>
              <a:t>Response A</a:t>
            </a:r>
          </a:p>
        </p:txBody>
      </p:sp>
      <p:sp>
        <p:nvSpPr>
          <p:cNvPr id="10" name="TextBox 9">
            <a:extLst>
              <a:ext uri="{FF2B5EF4-FFF2-40B4-BE49-F238E27FC236}">
                <a16:creationId xmlns:a16="http://schemas.microsoft.com/office/drawing/2014/main" id="{A1CF3F6B-3496-4108-AA2E-D2F422E6BE77}"/>
              </a:ext>
            </a:extLst>
          </p:cNvPr>
          <p:cNvSpPr txBox="1"/>
          <p:nvPr/>
        </p:nvSpPr>
        <p:spPr>
          <a:xfrm>
            <a:off x="9448799" y="5373469"/>
            <a:ext cx="2330959" cy="646331"/>
          </a:xfrm>
          <a:prstGeom prst="rect">
            <a:avLst/>
          </a:prstGeom>
          <a:noFill/>
        </p:spPr>
        <p:txBody>
          <a:bodyPr wrap="none" rtlCol="0">
            <a:spAutoFit/>
          </a:bodyPr>
          <a:lstStyle/>
          <a:p>
            <a:r>
              <a:rPr lang="en-AU" sz="3600" dirty="0">
                <a:solidFill>
                  <a:srgbClr val="191919"/>
                </a:solidFill>
              </a:rPr>
              <a:t>Response B</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23BD75FA-56E7-4BC8-9F99-A605F040828B}"/>
                  </a:ext>
                </a:extLst>
              </p14:cNvPr>
              <p14:cNvContentPartPr/>
              <p14:nvPr/>
            </p14:nvContentPartPr>
            <p14:xfrm>
              <a:off x="2389891" y="2603259"/>
              <a:ext cx="4855680" cy="1544760"/>
            </p14:xfrm>
          </p:contentPart>
        </mc:Choice>
        <mc:Fallback xmlns="">
          <p:pic>
            <p:nvPicPr>
              <p:cNvPr id="25" name="Ink 24">
                <a:extLst>
                  <a:ext uri="{FF2B5EF4-FFF2-40B4-BE49-F238E27FC236}">
                    <a16:creationId xmlns:a16="http://schemas.microsoft.com/office/drawing/2014/main" id="{23BD75FA-56E7-4BC8-9F99-A605F040828B}"/>
                  </a:ext>
                </a:extLst>
              </p:cNvPr>
              <p:cNvPicPr/>
              <p:nvPr/>
            </p:nvPicPr>
            <p:blipFill>
              <a:blip r:embed="rId4"/>
              <a:stretch>
                <a:fillRect/>
              </a:stretch>
            </p:blipFill>
            <p:spPr>
              <a:xfrm>
                <a:off x="2380891" y="2594259"/>
                <a:ext cx="4873320" cy="1562400"/>
              </a:xfrm>
              <a:prstGeom prst="rect">
                <a:avLst/>
              </a:prstGeom>
            </p:spPr>
          </p:pic>
        </mc:Fallback>
      </mc:AlternateContent>
      <p:sp>
        <p:nvSpPr>
          <p:cNvPr id="28" name="TextBox 27">
            <a:extLst>
              <a:ext uri="{FF2B5EF4-FFF2-40B4-BE49-F238E27FC236}">
                <a16:creationId xmlns:a16="http://schemas.microsoft.com/office/drawing/2014/main" id="{02B50403-2D31-4009-90BE-301DD44C6FA1}"/>
              </a:ext>
            </a:extLst>
          </p:cNvPr>
          <p:cNvSpPr txBox="1"/>
          <p:nvPr/>
        </p:nvSpPr>
        <p:spPr>
          <a:xfrm>
            <a:off x="2992042" y="2685547"/>
            <a:ext cx="410690" cy="584775"/>
          </a:xfrm>
          <a:prstGeom prst="rect">
            <a:avLst/>
          </a:prstGeom>
          <a:noFill/>
          <a:ln>
            <a:noFill/>
          </a:ln>
        </p:spPr>
        <p:txBody>
          <a:bodyPr wrap="none" rtlCol="0">
            <a:spAutoFit/>
          </a:bodyPr>
          <a:lstStyle/>
          <a:p>
            <a:r>
              <a:rPr lang="en-US" sz="3200" dirty="0">
                <a:solidFill>
                  <a:schemeClr val="accent2">
                    <a:lumMod val="75000"/>
                  </a:schemeClr>
                </a:solidFill>
              </a:rPr>
              <a:t>μ</a:t>
            </a:r>
            <a:endParaRPr lang="en-AU" sz="3200" dirty="0">
              <a:solidFill>
                <a:schemeClr val="accent2">
                  <a:lumMod val="75000"/>
                </a:schemeClr>
              </a:solidFill>
            </a:endParaRPr>
          </a:p>
        </p:txBody>
      </p:sp>
      <p:sp>
        <p:nvSpPr>
          <p:cNvPr id="29" name="Left Brace 28">
            <a:extLst>
              <a:ext uri="{FF2B5EF4-FFF2-40B4-BE49-F238E27FC236}">
                <a16:creationId xmlns:a16="http://schemas.microsoft.com/office/drawing/2014/main" id="{8A886DB3-2810-4DD3-88FB-D6EC19F66339}"/>
              </a:ext>
            </a:extLst>
          </p:cNvPr>
          <p:cNvSpPr/>
          <p:nvPr/>
        </p:nvSpPr>
        <p:spPr>
          <a:xfrm>
            <a:off x="1524000" y="2613660"/>
            <a:ext cx="512877" cy="2688211"/>
          </a:xfrm>
          <a:prstGeom prst="leftBrac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TextBox 29">
            <a:extLst>
              <a:ext uri="{FF2B5EF4-FFF2-40B4-BE49-F238E27FC236}">
                <a16:creationId xmlns:a16="http://schemas.microsoft.com/office/drawing/2014/main" id="{B0A8D037-1EDC-4C58-9996-CDD14DAAA54C}"/>
              </a:ext>
            </a:extLst>
          </p:cNvPr>
          <p:cNvSpPr txBox="1"/>
          <p:nvPr/>
        </p:nvSpPr>
        <p:spPr>
          <a:xfrm>
            <a:off x="1168811" y="3643255"/>
            <a:ext cx="396262" cy="584775"/>
          </a:xfrm>
          <a:prstGeom prst="rect">
            <a:avLst/>
          </a:prstGeom>
          <a:noFill/>
          <a:ln>
            <a:noFill/>
          </a:ln>
        </p:spPr>
        <p:txBody>
          <a:bodyPr wrap="none" rtlCol="0">
            <a:spAutoFit/>
          </a:bodyPr>
          <a:lstStyle/>
          <a:p>
            <a:r>
              <a:rPr lang="en-US" sz="3200" i="1" dirty="0">
                <a:solidFill>
                  <a:schemeClr val="accent5">
                    <a:lumMod val="75000"/>
                  </a:schemeClr>
                </a:solidFill>
              </a:rPr>
              <a:t>a</a:t>
            </a:r>
            <a:endParaRPr lang="en-AU" sz="3200" i="1" dirty="0">
              <a:solidFill>
                <a:schemeClr val="accent5">
                  <a:lumMod val="75000"/>
                </a:schemeClr>
              </a:solidFill>
            </a:endParaRPr>
          </a:p>
        </p:txBody>
      </p:sp>
      <p:sp>
        <p:nvSpPr>
          <p:cNvPr id="31" name="TextBox 30">
            <a:extLst>
              <a:ext uri="{FF2B5EF4-FFF2-40B4-BE49-F238E27FC236}">
                <a16:creationId xmlns:a16="http://schemas.microsoft.com/office/drawing/2014/main" id="{5ED18527-B697-4CF7-B8AE-2D9F0EB496B5}"/>
              </a:ext>
            </a:extLst>
          </p:cNvPr>
          <p:cNvSpPr txBox="1"/>
          <p:nvPr/>
        </p:nvSpPr>
        <p:spPr>
          <a:xfrm>
            <a:off x="3377332" y="1993970"/>
            <a:ext cx="2845459" cy="584775"/>
          </a:xfrm>
          <a:prstGeom prst="rect">
            <a:avLst/>
          </a:prstGeom>
          <a:noFill/>
          <a:ln>
            <a:noFill/>
          </a:ln>
        </p:spPr>
        <p:txBody>
          <a:bodyPr wrap="none" rtlCol="0">
            <a:spAutoFit/>
          </a:bodyPr>
          <a:lstStyle/>
          <a:p>
            <a:r>
              <a:rPr lang="en-US" sz="3200" dirty="0">
                <a:solidFill>
                  <a:schemeClr val="accent2">
                    <a:lumMod val="75000"/>
                  </a:schemeClr>
                </a:solidFill>
              </a:rPr>
              <a:t>Mean Drift Rate</a:t>
            </a:r>
            <a:endParaRPr lang="en-AU" sz="3200" dirty="0">
              <a:solidFill>
                <a:schemeClr val="accent2">
                  <a:lumMod val="75000"/>
                </a:schemeClr>
              </a:solidFill>
            </a:endParaRPr>
          </a:p>
        </p:txBody>
      </p:sp>
      <p:sp>
        <p:nvSpPr>
          <p:cNvPr id="32" name="TextBox 31">
            <a:extLst>
              <a:ext uri="{FF2B5EF4-FFF2-40B4-BE49-F238E27FC236}">
                <a16:creationId xmlns:a16="http://schemas.microsoft.com/office/drawing/2014/main" id="{4ACB80AA-19A2-4BAC-8E46-5B1E5D782212}"/>
              </a:ext>
            </a:extLst>
          </p:cNvPr>
          <p:cNvSpPr txBox="1"/>
          <p:nvPr/>
        </p:nvSpPr>
        <p:spPr>
          <a:xfrm>
            <a:off x="413484" y="5314609"/>
            <a:ext cx="3246786" cy="584775"/>
          </a:xfrm>
          <a:prstGeom prst="rect">
            <a:avLst/>
          </a:prstGeom>
          <a:noFill/>
          <a:ln>
            <a:noFill/>
          </a:ln>
        </p:spPr>
        <p:txBody>
          <a:bodyPr wrap="none" rtlCol="0">
            <a:spAutoFit/>
          </a:bodyPr>
          <a:lstStyle/>
          <a:p>
            <a:r>
              <a:rPr lang="en-US" sz="3200" dirty="0">
                <a:solidFill>
                  <a:schemeClr val="accent5">
                    <a:lumMod val="75000"/>
                  </a:schemeClr>
                </a:solidFill>
              </a:rPr>
              <a:t>Decision Criterion</a:t>
            </a:r>
            <a:endParaRPr lang="en-AU" sz="3200" dirty="0">
              <a:solidFill>
                <a:schemeClr val="accent5">
                  <a:lumMod val="75000"/>
                </a:schemeClr>
              </a:solidFill>
            </a:endParaRPr>
          </a:p>
        </p:txBody>
      </p:sp>
      <p:cxnSp>
        <p:nvCxnSpPr>
          <p:cNvPr id="19" name="Straight Arrow Connector 18">
            <a:extLst>
              <a:ext uri="{FF2B5EF4-FFF2-40B4-BE49-F238E27FC236}">
                <a16:creationId xmlns:a16="http://schemas.microsoft.com/office/drawing/2014/main" id="{294BA45C-BBA4-D22F-5CEF-C48630536C2C}"/>
              </a:ext>
            </a:extLst>
          </p:cNvPr>
          <p:cNvCxnSpPr>
            <a:cxnSpLocks/>
          </p:cNvCxnSpPr>
          <p:nvPr/>
        </p:nvCxnSpPr>
        <p:spPr>
          <a:xfrm flipV="1">
            <a:off x="2440893" y="2755042"/>
            <a:ext cx="3197907" cy="131192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3C03D0-9E2A-2220-2E34-D9B8C12EE7EF}"/>
              </a:ext>
            </a:extLst>
          </p:cNvPr>
          <p:cNvCxnSpPr>
            <a:cxnSpLocks/>
          </p:cNvCxnSpPr>
          <p:nvPr/>
        </p:nvCxnSpPr>
        <p:spPr>
          <a:xfrm flipV="1">
            <a:off x="2389891" y="2685547"/>
            <a:ext cx="1953509" cy="139409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A8C685-4A53-689B-4587-BA1720F138C3}"/>
              </a:ext>
            </a:extLst>
          </p:cNvPr>
          <p:cNvCxnSpPr>
            <a:cxnSpLocks/>
          </p:cNvCxnSpPr>
          <p:nvPr/>
        </p:nvCxnSpPr>
        <p:spPr>
          <a:xfrm flipV="1">
            <a:off x="2414714" y="2680727"/>
            <a:ext cx="633286" cy="140717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2D7351-7D30-1921-19D2-B9AF5CE00AF1}"/>
              </a:ext>
            </a:extLst>
          </p:cNvPr>
          <p:cNvCxnSpPr>
            <a:cxnSpLocks/>
          </p:cNvCxnSpPr>
          <p:nvPr/>
        </p:nvCxnSpPr>
        <p:spPr>
          <a:xfrm flipV="1">
            <a:off x="2362200" y="2755042"/>
            <a:ext cx="5481833" cy="135975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D58CF8-8EB0-B49D-6369-2175D5F0C6A5}"/>
              </a:ext>
            </a:extLst>
          </p:cNvPr>
          <p:cNvSpPr txBox="1"/>
          <p:nvPr/>
        </p:nvSpPr>
        <p:spPr>
          <a:xfrm>
            <a:off x="7138942" y="2951856"/>
            <a:ext cx="4465710" cy="584775"/>
          </a:xfrm>
          <a:prstGeom prst="rect">
            <a:avLst/>
          </a:prstGeom>
          <a:noFill/>
        </p:spPr>
        <p:txBody>
          <a:bodyPr wrap="none" rtlCol="0">
            <a:spAutoFit/>
          </a:bodyPr>
          <a:lstStyle/>
          <a:p>
            <a:r>
              <a:rPr lang="el-GR" sz="3200" b="0" i="0" dirty="0">
                <a:solidFill>
                  <a:srgbClr val="2F6CB5"/>
                </a:solidFill>
                <a:effectLst/>
              </a:rPr>
              <a:t>η</a:t>
            </a:r>
            <a:r>
              <a:rPr lang="en-US" sz="3200" b="0" i="0" dirty="0">
                <a:solidFill>
                  <a:srgbClr val="2F6CB5"/>
                </a:solidFill>
                <a:effectLst/>
              </a:rPr>
              <a:t>	Drift Rate Variability</a:t>
            </a:r>
            <a:endParaRPr lang="en-AU" sz="3200" dirty="0">
              <a:solidFill>
                <a:srgbClr val="2F6CB5"/>
              </a:solidFill>
            </a:endParaRPr>
          </a:p>
        </p:txBody>
      </p:sp>
    </p:spTree>
    <p:extLst>
      <p:ext uri="{BB962C8B-B14F-4D97-AF65-F5344CB8AC3E}">
        <p14:creationId xmlns:p14="http://schemas.microsoft.com/office/powerpoint/2010/main" val="187698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DF93D2-E990-4892-B24E-29B7A1F0C7C1}"/>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pic>
        <p:nvPicPr>
          <p:cNvPr id="19" name="Picture 18">
            <a:extLst>
              <a:ext uri="{FF2B5EF4-FFF2-40B4-BE49-F238E27FC236}">
                <a16:creationId xmlns:a16="http://schemas.microsoft.com/office/drawing/2014/main" id="{DC64E211-E38D-4D6F-A87C-0C16778F1BEF}"/>
              </a:ext>
            </a:extLst>
          </p:cNvPr>
          <p:cNvPicPr/>
          <p:nvPr/>
        </p:nvPicPr>
        <p:blipFill>
          <a:blip r:embed="rId3"/>
          <a:stretch>
            <a:fillRect/>
          </a:stretch>
        </p:blipFill>
        <p:spPr bwMode="auto">
          <a:xfrm>
            <a:off x="2895600" y="914400"/>
            <a:ext cx="7696200" cy="5410200"/>
          </a:xfrm>
          <a:prstGeom prst="rect">
            <a:avLst/>
          </a:prstGeom>
        </p:spPr>
      </p:pic>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1F1DB8D7-10F4-4AB2-8795-32314DD4D924}"/>
                  </a:ext>
                </a:extLst>
              </p14:cNvPr>
              <p14:cNvContentPartPr/>
              <p14:nvPr/>
            </p14:nvContentPartPr>
            <p14:xfrm>
              <a:off x="6940290" y="3605790"/>
              <a:ext cx="3030120" cy="604440"/>
            </p14:xfrm>
          </p:contentPart>
        </mc:Choice>
        <mc:Fallback xmlns="">
          <p:pic>
            <p:nvPicPr>
              <p:cNvPr id="42" name="Ink 41">
                <a:extLst>
                  <a:ext uri="{FF2B5EF4-FFF2-40B4-BE49-F238E27FC236}">
                    <a16:creationId xmlns:a16="http://schemas.microsoft.com/office/drawing/2014/main" id="{1F1DB8D7-10F4-4AB2-8795-32314DD4D924}"/>
                  </a:ext>
                </a:extLst>
              </p:cNvPr>
              <p:cNvPicPr/>
              <p:nvPr/>
            </p:nvPicPr>
            <p:blipFill>
              <a:blip r:embed="rId5"/>
              <a:stretch>
                <a:fillRect/>
              </a:stretch>
            </p:blipFill>
            <p:spPr>
              <a:xfrm>
                <a:off x="6877650" y="3542790"/>
                <a:ext cx="3155760" cy="730080"/>
              </a:xfrm>
              <a:prstGeom prst="rect">
                <a:avLst/>
              </a:prstGeom>
            </p:spPr>
          </p:pic>
        </mc:Fallback>
      </mc:AlternateContent>
      <p:sp>
        <p:nvSpPr>
          <p:cNvPr id="3" name="Oval 2">
            <a:extLst>
              <a:ext uri="{FF2B5EF4-FFF2-40B4-BE49-F238E27FC236}">
                <a16:creationId xmlns:a16="http://schemas.microsoft.com/office/drawing/2014/main" id="{966FA9D8-ED82-4328-867E-FA2FC0620961}"/>
              </a:ext>
            </a:extLst>
          </p:cNvPr>
          <p:cNvSpPr/>
          <p:nvPr/>
        </p:nvSpPr>
        <p:spPr>
          <a:xfrm>
            <a:off x="3767708" y="1851247"/>
            <a:ext cx="4419600" cy="4260056"/>
          </a:xfrm>
          <a:prstGeom prst="ellipse">
            <a:avLst/>
          </a:prstGeom>
          <a:noFill/>
          <a:ln w="7620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B952FD25-EAE2-4592-AE4A-0B226CF73F25}"/>
              </a:ext>
            </a:extLst>
          </p:cNvPr>
          <p:cNvSpPr/>
          <p:nvPr/>
        </p:nvSpPr>
        <p:spPr bwMode="auto">
          <a:xfrm>
            <a:off x="5950884" y="3844618"/>
            <a:ext cx="144016" cy="144002"/>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 name="Title 1">
            <a:extLst>
              <a:ext uri="{FF2B5EF4-FFF2-40B4-BE49-F238E27FC236}">
                <a16:creationId xmlns:a16="http://schemas.microsoft.com/office/drawing/2014/main" id="{17685765-62F2-4568-9ED5-8A58C0C26FDA}"/>
              </a:ext>
            </a:extLst>
          </p:cNvPr>
          <p:cNvSpPr>
            <a:spLocks noGrp="1"/>
          </p:cNvSpPr>
          <p:nvPr>
            <p:ph type="title"/>
          </p:nvPr>
        </p:nvSpPr>
        <p:spPr>
          <a:xfrm>
            <a:off x="838200" y="365126"/>
            <a:ext cx="10515600" cy="1235074"/>
          </a:xfrm>
          <a:solidFill>
            <a:srgbClr val="191919"/>
          </a:solidFill>
        </p:spPr>
        <p:txBody>
          <a:bodyPr/>
          <a:lstStyle/>
          <a:p>
            <a:r>
              <a:rPr lang="en-AU" dirty="0"/>
              <a:t>The Circular Diffusion Model</a:t>
            </a:r>
          </a:p>
        </p:txBody>
      </p:sp>
      <p:sp>
        <p:nvSpPr>
          <p:cNvPr id="34" name="TextBox 33">
            <a:extLst>
              <a:ext uri="{FF2B5EF4-FFF2-40B4-BE49-F238E27FC236}">
                <a16:creationId xmlns:a16="http://schemas.microsoft.com/office/drawing/2014/main" id="{46753301-84D1-4E94-ACE9-E2DC049AEDB6}"/>
              </a:ext>
            </a:extLst>
          </p:cNvPr>
          <p:cNvSpPr txBox="1"/>
          <p:nvPr/>
        </p:nvSpPr>
        <p:spPr>
          <a:xfrm>
            <a:off x="73595" y="6369578"/>
            <a:ext cx="12118405" cy="523220"/>
          </a:xfrm>
          <a:prstGeom prst="rect">
            <a:avLst/>
          </a:prstGeom>
          <a:noFill/>
        </p:spPr>
        <p:txBody>
          <a:bodyPr wrap="square">
            <a:spAutoFit/>
          </a:bodyPr>
          <a:lstStyle/>
          <a:p>
            <a:pPr marL="0" marR="0">
              <a:spcBef>
                <a:spcPts val="0"/>
              </a:spcBef>
              <a:spcAft>
                <a:spcPts val="0"/>
              </a:spcAft>
            </a:pPr>
            <a:r>
              <a:rPr lang="en-US" sz="1400" dirty="0">
                <a:effectLst/>
                <a:latin typeface="Times New Roman" panose="02020603050405020304" pitchFamily="18" charset="0"/>
                <a:ea typeface="SimSun" panose="02010600030101010101" pitchFamily="2" charset="-122"/>
              </a:rPr>
              <a:t>From P. L. Smith (2016). “Diffusion theory of decision making in continuous report’ Psychological review, 123, 425-451. Figure 2. Copyright American Psychological Association.</a:t>
            </a: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9FCDBA8-5659-4D7C-B453-71C1ADB1336F}"/>
                  </a:ext>
                </a:extLst>
              </p14:cNvPr>
              <p14:cNvContentPartPr/>
              <p14:nvPr/>
            </p14:nvContentPartPr>
            <p14:xfrm>
              <a:off x="6130750" y="1787245"/>
              <a:ext cx="360" cy="1080"/>
            </p14:xfrm>
          </p:contentPart>
        </mc:Choice>
        <mc:Fallback xmlns="">
          <p:pic>
            <p:nvPicPr>
              <p:cNvPr id="5" name="Ink 4">
                <a:extLst>
                  <a:ext uri="{FF2B5EF4-FFF2-40B4-BE49-F238E27FC236}">
                    <a16:creationId xmlns:a16="http://schemas.microsoft.com/office/drawing/2014/main" id="{A9FCDBA8-5659-4D7C-B453-71C1ADB1336F}"/>
                  </a:ext>
                </a:extLst>
              </p:cNvPr>
              <p:cNvPicPr/>
              <p:nvPr/>
            </p:nvPicPr>
            <p:blipFill>
              <a:blip r:embed="rId7"/>
              <a:stretch>
                <a:fillRect/>
              </a:stretch>
            </p:blipFill>
            <p:spPr>
              <a:xfrm>
                <a:off x="6121750" y="1778605"/>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2611009-8B19-45CC-BF5B-CA3A4A5FEE54}"/>
                  </a:ext>
                </a:extLst>
              </p14:cNvPr>
              <p14:cNvContentPartPr/>
              <p14:nvPr/>
            </p14:nvContentPartPr>
            <p14:xfrm>
              <a:off x="5950884" y="1653647"/>
              <a:ext cx="522360" cy="146160"/>
            </p14:xfrm>
          </p:contentPart>
        </mc:Choice>
        <mc:Fallback xmlns="">
          <p:pic>
            <p:nvPicPr>
              <p:cNvPr id="6" name="Ink 5">
                <a:extLst>
                  <a:ext uri="{FF2B5EF4-FFF2-40B4-BE49-F238E27FC236}">
                    <a16:creationId xmlns:a16="http://schemas.microsoft.com/office/drawing/2014/main" id="{22611009-8B19-45CC-BF5B-CA3A4A5FEE54}"/>
                  </a:ext>
                </a:extLst>
              </p:cNvPr>
              <p:cNvPicPr/>
              <p:nvPr/>
            </p:nvPicPr>
            <p:blipFill>
              <a:blip r:embed="rId9"/>
              <a:stretch>
                <a:fillRect/>
              </a:stretch>
            </p:blipFill>
            <p:spPr>
              <a:xfrm>
                <a:off x="5942244" y="1645007"/>
                <a:ext cx="540000" cy="163800"/>
              </a:xfrm>
              <a:prstGeom prst="rect">
                <a:avLst/>
              </a:prstGeom>
            </p:spPr>
          </p:pic>
        </mc:Fallback>
      </mc:AlternateContent>
      <p:grpSp>
        <p:nvGrpSpPr>
          <p:cNvPr id="37" name="Group 36">
            <a:extLst>
              <a:ext uri="{FF2B5EF4-FFF2-40B4-BE49-F238E27FC236}">
                <a16:creationId xmlns:a16="http://schemas.microsoft.com/office/drawing/2014/main" id="{FF16327C-6D55-428C-9ECC-5A137B85BD3A}"/>
              </a:ext>
            </a:extLst>
          </p:cNvPr>
          <p:cNvGrpSpPr/>
          <p:nvPr/>
        </p:nvGrpSpPr>
        <p:grpSpPr>
          <a:xfrm>
            <a:off x="6183653" y="1609609"/>
            <a:ext cx="122040" cy="76320"/>
            <a:chOff x="6183653" y="1609609"/>
            <a:chExt cx="122040" cy="76320"/>
          </a:xfrm>
        </p:grpSpPr>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D78232A-B4C9-4646-9D0C-DA8DACDC87AA}"/>
                    </a:ext>
                  </a:extLst>
                </p14:cNvPr>
                <p14:cNvContentPartPr/>
                <p14:nvPr/>
              </p14:nvContentPartPr>
              <p14:xfrm>
                <a:off x="6183653" y="1609609"/>
                <a:ext cx="122040" cy="57600"/>
              </p14:xfrm>
            </p:contentPart>
          </mc:Choice>
          <mc:Fallback xmlns="">
            <p:pic>
              <p:nvPicPr>
                <p:cNvPr id="12" name="Ink 11">
                  <a:extLst>
                    <a:ext uri="{FF2B5EF4-FFF2-40B4-BE49-F238E27FC236}">
                      <a16:creationId xmlns:a16="http://schemas.microsoft.com/office/drawing/2014/main" id="{CD78232A-B4C9-4646-9D0C-DA8DACDC87AA}"/>
                    </a:ext>
                  </a:extLst>
                </p:cNvPr>
                <p:cNvPicPr/>
                <p:nvPr/>
              </p:nvPicPr>
              <p:blipFill>
                <a:blip r:embed="rId11"/>
                <a:stretch>
                  <a:fillRect/>
                </a:stretch>
              </p:blipFill>
              <p:spPr>
                <a:xfrm>
                  <a:off x="6174653" y="1600609"/>
                  <a:ext cx="1396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5">
                  <a:extLst>
                    <a:ext uri="{FF2B5EF4-FFF2-40B4-BE49-F238E27FC236}">
                      <a16:creationId xmlns:a16="http://schemas.microsoft.com/office/drawing/2014/main" id="{407DC3B0-B132-4CF4-9193-03BDF4779C2B}"/>
                    </a:ext>
                  </a:extLst>
                </p14:cNvPr>
                <p14:cNvContentPartPr/>
                <p14:nvPr/>
              </p14:nvContentPartPr>
              <p14:xfrm>
                <a:off x="6286253" y="1685569"/>
                <a:ext cx="360" cy="360"/>
              </p14:xfrm>
            </p:contentPart>
          </mc:Choice>
          <mc:Fallback xmlns="">
            <p:pic>
              <p:nvPicPr>
                <p:cNvPr id="36" name="Ink 35">
                  <a:extLst>
                    <a:ext uri="{FF2B5EF4-FFF2-40B4-BE49-F238E27FC236}">
                      <a16:creationId xmlns:a16="http://schemas.microsoft.com/office/drawing/2014/main" id="{407DC3B0-B132-4CF4-9193-03BDF4779C2B}"/>
                    </a:ext>
                  </a:extLst>
                </p:cNvPr>
                <p:cNvPicPr/>
                <p:nvPr/>
              </p:nvPicPr>
              <p:blipFill>
                <a:blip r:embed="rId7"/>
                <a:stretch>
                  <a:fillRect/>
                </a:stretch>
              </p:blipFill>
              <p:spPr>
                <a:xfrm>
                  <a:off x="6277253" y="1676929"/>
                  <a:ext cx="18000" cy="18000"/>
                </a:xfrm>
                <a:prstGeom prst="rect">
                  <a:avLst/>
                </a:prstGeom>
              </p:spPr>
            </p:pic>
          </mc:Fallback>
        </mc:AlternateContent>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E630867-ED00-4474-8B7E-86F4FA28770B}"/>
                  </a:ext>
                </a:extLst>
              </p:cNvPr>
              <p:cNvSpPr txBox="1"/>
              <p:nvPr/>
            </p:nvSpPr>
            <p:spPr>
              <a:xfrm>
                <a:off x="5996558" y="2574632"/>
                <a:ext cx="657835"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AU" sz="2400" i="1" smtClean="0">
                              <a:solidFill>
                                <a:srgbClr val="191919"/>
                              </a:solidFill>
                              <a:latin typeface="Cambria Math" panose="02040503050406030204" pitchFamily="18" charset="0"/>
                            </a:rPr>
                          </m:ctrlPr>
                        </m:dPr>
                        <m:e>
                          <m:r>
                            <m:rPr>
                              <m:sty m:val="p"/>
                            </m:rPr>
                            <a:rPr lang="en-AU" sz="2400">
                              <a:solidFill>
                                <a:srgbClr val="191919"/>
                              </a:solidFill>
                              <a:latin typeface="Cambria Math" panose="02040503050406030204" pitchFamily="18" charset="0"/>
                            </a:rPr>
                            <m:t>μ</m:t>
                          </m:r>
                        </m:e>
                      </m:d>
                    </m:oMath>
                  </m:oMathPara>
                </a14:m>
                <a:endParaRPr lang="en-AU" sz="3200" dirty="0">
                  <a:solidFill>
                    <a:srgbClr val="191919"/>
                  </a:solidFill>
                </a:endParaRPr>
              </a:p>
            </p:txBody>
          </p:sp>
        </mc:Choice>
        <mc:Fallback xmlns="">
          <p:sp>
            <p:nvSpPr>
              <p:cNvPr id="39" name="TextBox 38">
                <a:extLst>
                  <a:ext uri="{FF2B5EF4-FFF2-40B4-BE49-F238E27FC236}">
                    <a16:creationId xmlns:a16="http://schemas.microsoft.com/office/drawing/2014/main" id="{3E630867-ED00-4474-8B7E-86F4FA28770B}"/>
                  </a:ext>
                </a:extLst>
              </p:cNvPr>
              <p:cNvSpPr txBox="1">
                <a:spLocks noRot="1" noChangeAspect="1" noMove="1" noResize="1" noEditPoints="1" noAdjustHandles="1" noChangeArrowheads="1" noChangeShapeType="1" noTextEdit="1"/>
              </p:cNvSpPr>
              <p:nvPr/>
            </p:nvSpPr>
            <p:spPr>
              <a:xfrm>
                <a:off x="5996558" y="2574632"/>
                <a:ext cx="657835" cy="461665"/>
              </a:xfrm>
              <a:prstGeom prst="rect">
                <a:avLst/>
              </a:prstGeom>
              <a:blipFill>
                <a:blip r:embed="rId13"/>
                <a:stretch>
                  <a:fillRect b="-7895"/>
                </a:stretch>
              </a:blipFill>
            </p:spPr>
            <p:txBody>
              <a:bodyPr/>
              <a:lstStyle/>
              <a:p>
                <a:r>
                  <a:rPr lang="en-AU">
                    <a:noFill/>
                  </a:rPr>
                  <a:t> </a:t>
                </a:r>
              </a:p>
            </p:txBody>
          </p:sp>
        </mc:Fallback>
      </mc:AlternateContent>
    </p:spTree>
    <p:extLst>
      <p:ext uri="{BB962C8B-B14F-4D97-AF65-F5344CB8AC3E}">
        <p14:creationId xmlns:p14="http://schemas.microsoft.com/office/powerpoint/2010/main" val="1852574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0026 0.00463 L -0.00026 0.00487 C 0.00143 0.00834 0.00404 0.01158 0.00482 0.01598 C 0.00508 0.01783 0.00326 0.01829 0.00234 0.01899 C 0.0013 0.01991 0.00013 0.01991 -0.00104 0.02038 C -0.00299 0.01575 -0.00677 0.00533 -0.00273 0.02616 C -0.00221 0.02848 -0.00104 0.02987 -0.00026 0.03195 C 0.00729 0.02963 0.00651 0.03033 -0.00273 0.03033 L 0.00977 0.0375 C 0.01068 0.03334 0.01237 0.0294 0.01237 0.02477 C 0.01237 0.02315 0.01029 0.02477 0.00977 0.02616 C 0.00872 0.0294 0.00872 0.0338 0.0082 0.0375 C 0.00925 0.04352 0.00925 0.05047 0.01146 0.05487 C 0.01276 0.05764 0.01563 0.0544 0.01732 0.05649 C 0.01823 0.05741 0.01523 0.05741 0.01393 0.05788 C 0.01289 0.05741 0.01068 0.05834 0.01068 0.05649 C 0.01068 0.0544 0.01289 0.0544 0.01393 0.05487 C 0.01576 0.05556 0.01732 0.05788 0.01901 0.05926 C 0.01836 0.05788 0.0168 0.05649 0.01732 0.05487 C 0.01771 0.05348 0.01901 0.05602 0.01979 0.05649 C 0.02096 0.05695 0.02201 0.05741 0.02318 0.05788 C 0.0181 0.07223 0.0207 0.05996 0.02318 0.06783 C 0.02383 0.06991 0.0237 0.07269 0.02396 0.07524 C 0.0237 0.07732 0.02201 0.08102 0.02318 0.08241 C 0.02396 0.08334 0.0306 0.0801 0.03229 0.0794 C 0.03255 0.08195 0.03203 0.08797 0.0332 0.08658 C 0.03529 0.08426 0.03646 0.0794 0.03646 0.07524 C 0.03646 0.07315 0.03425 0.07593 0.0332 0.07639 C 0.03086 0.07987 0.02943 0.08635 0.02656 0.08658 C 0.02227 0.08681 0.01836 0.08195 0.01484 0.07801 C 0.01341 0.07639 0.0181 0.07894 0.01979 0.0794 C 0.02031 0.0875 0.01901 0.09676 0.02148 0.10394 C 0.02253 0.10672 0.02565 0.10325 0.02734 0.10093 C 0.02852 0.09931 0.02839 0.0963 0.02917 0.09375 C 0.02734 0.08658 0.02721 0.08149 0.02083 0.08241 C 0.01901 0.08264 0.01836 0.08612 0.01732 0.08797 C 0.01992 0.09723 0.01927 0.09862 0.02917 0.09676 C 0.03073 0.0963 0.0319 0.09283 0.0332 0.09098 C 0.03372 0.08913 0.03438 0.08704 0.0349 0.08519 C 0.03542 0.08241 0.03542 0.07408 0.03646 0.07639 C 0.03815 0.08033 0.03698 0.08612 0.0375 0.09098 C 0.0418 0.08311 0.04727 0.07894 0.04583 0.06644 C 0.04544 0.06505 0.04401 0.06551 0.04323 0.06505 C 0.0418 0.06436 0.0405 0.06413 0.03893 0.06366 C 0.03958 0.06598 0.03945 0.06899 0.04076 0.07084 C 0.04193 0.07269 0.04583 0.07362 0.04583 0.07385 C 0.04531 0.0794 0.04596 0.08542 0.04479 0.09098 C 0.0444 0.09306 0.04232 0.09723 0.04154 0.09514 C 0.03984 0.0919 0.04089 0.08658 0.04076 0.08241 C 0.02552 0.09954 0.02956 0.08982 0.02396 0.13102 C 0.0237 0.13311 0.02396 0.13565 0.02487 0.13704 C 0.02591 0.13843 0.0276 0.1375 0.02917 0.1382 C 0.03047 0.13913 0.0319 0.14028 0.0332 0.14121 C 0.03138 0.15325 0.03216 0.14098 0.0375 0.15139 C 0.03854 0.15348 0.03841 0.15718 0.03893 0.16019 C 0.05104 0.14075 0.05469 0.14584 0.04323 0.13704 C 0.0418 0.13588 0.0405 0.13519 0.03893 0.13403 C 0.0405 0.13357 0.0418 0.13195 0.04323 0.13264 C 0.04427 0.13311 0.04453 0.13704 0.04583 0.13704 C 0.04948 0.13658 0.05287 0.13311 0.05651 0.13102 C 0.05716 0.12454 0.05885 0.11783 0.0582 0.11112 C 0.05664 0.09676 0.05273 0.11019 0.05234 0.11112 C 0.05313 0.11575 0.05208 0.12639 0.05495 0.12547 C 0.05794 0.12454 0.05638 0.11482 0.05742 0.1095 C 0.06146 0.08542 0.06172 0.08913 0.06393 0.06505 C 0.06576 0.04723 0.06224 0.05394 0.06823 0.0463 C 0.06888 0.0375 0.06484 0.02038 0.06979 0.02038 C 0.08255 0.02038 0.07904 0.04584 0.07813 0.05649 C 0.07565 0.05487 0.07201 0.05579 0.07083 0.05209 C 0.06836 0.04514 0.0776 0.04375 0.07813 0.04352 C 0.07839 0.04005 0.07982 0.03658 0.07904 0.03334 C 0.07865 0.03149 0.07682 0.03102 0.07565 0.03195 C 0.07266 0.03473 0.07083 0.03959 0.06823 0.04352 C 0.06081 0.00533 0.06081 0.02894 0.06979 0.02038 C 0.07148 0.01899 0.07201 0.01551 0.07318 0.0132 C 0.07344 0.01181 0.0737 0.01019 0.07409 0.0088 C 0.07474 0.00672 0.07591 0.00533 0.07656 0.00325 C 0.07787 -0.00277 0.07865 -0.00925 0.07995 -0.01574 L 0.07162 -0.0199 C 0.07044 -0.02037 0.06836 -0.01921 0.06823 -0.02129 C 0.06784 -0.02523 0.06979 -0.02893 0.07083 -0.03263 C 0.07109 -0.03726 0.07396 -0.04421 0.07162 -0.04583 C 0.06849 -0.04791 0.06341 -0.04421 0.0625 -0.03865 C 0.06055 -0.02708 0.07253 -0.02291 0.07565 -0.02291 C 0.07747 -0.02291 0.07083 -0.0287 0.07083 -0.02546 C 0.07083 -0.02245 0.07396 -0.02222 0.07565 -0.02129 C 0.0776 -0.02037 0.07969 -0.0206 0.08151 -0.0199 C 0.08268 -0.01944 0.08372 -0.01898 0.0849 -0.01828 C 0.08698 -0.01504 0.0905 -0.01319 0.09167 -0.00856 C 0.09323 -0.00162 0.0918 0.00625 0.09232 0.0132 C 0.09245 0.01459 0.09232 0.01713 0.09323 0.0176 C 0.09622 0.01922 0.09935 0.01852 0.10247 0.01899 C 0.10339 0.02223 0.10365 0.02709 0.10573 0.02917 C 0.11159 0.03473 0.11302 0.03172 0.11667 0.02755 C 0.11693 0.02362 0.11849 0.01968 0.11732 0.01598 C 0.11693 0.01413 0.11497 0.0176 0.11406 0.01899 C 0.11198 0.02176 0.11029 0.02477 0.10833 0.02755 C 0.10925 0.02362 0.11003 0.01945 0.11159 0.01598 C 0.11224 0.01436 0.11458 0.01528 0.11484 0.0132 C 0.11563 0.00788 0.11445 0.00255 0.11406 -0.00254 C 0.11667 -0.003 0.11927 -0.00254 0.12162 -0.00393 C 0.12656 -0.00717 0.11901 -0.01388 0.12656 -0.00393 C 0.12721 -0.00162 0.12708 0.00463 0.12826 0.00325 C 0.13125 -4.81481E-6 0.13542 -0.0206 0.13659 -0.02546 C 0.13685 -0.02291 0.13607 -0.01527 0.13737 -0.01689 C 0.13776 -0.01712 0.14635 -0.03472 0.14245 -0.04143 C 0.14128 -0.04351 0.13906 -0.04328 0.13737 -0.04444 C 0.13776 -0.04629 0.13802 -0.04814 0.13828 -0.05 C 0.14193 -0.07847 0.13958 -0.0618 0.14167 -0.07615 C 0.14297 -0.07245 0.14635 -0.06643 0.1457 -0.06157 C 0.14544 -0.05856 0.14362 -0.05671 0.14245 -0.05439 C 0.14271 -0.05 0.14128 -0.04398 0.1431 -0.04143 C 0.14922 -0.03356 0.15078 -0.05694 0.15078 -0.05717 C 0.15026 -0.06111 0.14844 -0.06504 0.14909 -0.06898 C 0.14948 -0.07083 0.15143 -0.06458 0.15247 -0.06597 C 0.15339 -0.06712 0.15182 -0.0699 0.15143 -0.07152 C 0.1513 -0.07453 0.15104 -0.07754 0.15078 -0.08032 C 0.15104 -0.08263 0.15039 -0.08865 0.15143 -0.0875 C 0.15378 -0.08541 0.1526 -0.07754 0.15495 -0.07615 L 0.15742 -0.07453 C 0.15781 -0.07662 0.15912 -0.09212 0.16328 -0.09328 C 0.16419 -0.09328 0.16497 -0.09236 0.16576 -0.09189 L 0.16849 -0.0905 " pathEditMode="relative" rAng="0" ptsTypes="AAAAAAAAAAAAAAAAAAAAAAAAAAAAAAAAAAAAAAAAAAAAAAAAAAAAAAAAAAAAAAAAAAAAAAAAAAAAAAAAAAAAAAAAAAAAAAAAAAAAAAAAAAAAAAAAAAAAAAAAAAA">
                                      <p:cBhvr>
                                        <p:cTn id="10" dur="2000" fill="hold"/>
                                        <p:tgtEl>
                                          <p:spTgt spid="20"/>
                                        </p:tgtEl>
                                        <p:attrNameLst>
                                          <p:attrName>ppt_x</p:attrName>
                                          <p:attrName>ppt_y</p:attrName>
                                        </p:attrNameLst>
                                      </p:cBhvr>
                                      <p:rCtr x="8216" y="287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34"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7190EC-7A69-433D-84A8-248D260E536D}"/>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 name="Title 1">
            <a:extLst>
              <a:ext uri="{FF2B5EF4-FFF2-40B4-BE49-F238E27FC236}">
                <a16:creationId xmlns:a16="http://schemas.microsoft.com/office/drawing/2014/main" id="{51675282-DF91-4D15-8BD7-73B4968A8F65}"/>
              </a:ext>
            </a:extLst>
          </p:cNvPr>
          <p:cNvSpPr>
            <a:spLocks noGrp="1"/>
          </p:cNvSpPr>
          <p:nvPr>
            <p:ph type="title"/>
          </p:nvPr>
        </p:nvSpPr>
        <p:spPr/>
        <p:txBody>
          <a:bodyPr/>
          <a:lstStyle/>
          <a:p>
            <a:r>
              <a:rPr lang="en-AU" dirty="0"/>
              <a:t>Drift Rate Variability</a:t>
            </a:r>
          </a:p>
        </p:txBody>
      </p:sp>
      <p:pic>
        <p:nvPicPr>
          <p:cNvPr id="5" name="Content Placeholder 4">
            <a:extLst>
              <a:ext uri="{FF2B5EF4-FFF2-40B4-BE49-F238E27FC236}">
                <a16:creationId xmlns:a16="http://schemas.microsoft.com/office/drawing/2014/main" id="{3B483CE8-F3BA-495C-A8E4-B887C7D1CE22}"/>
              </a:ext>
            </a:extLst>
          </p:cNvPr>
          <p:cNvPicPr>
            <a:picLocks noGrp="1" noChangeAspect="1"/>
          </p:cNvPicPr>
          <p:nvPr>
            <p:ph idx="1"/>
          </p:nvPr>
        </p:nvPicPr>
        <p:blipFill>
          <a:blip r:embed="rId3"/>
          <a:stretch>
            <a:fillRect/>
          </a:stretch>
        </p:blipFill>
        <p:spPr>
          <a:xfrm>
            <a:off x="990600" y="2057400"/>
            <a:ext cx="3981450" cy="3695700"/>
          </a:xfrm>
        </p:spPr>
      </p:pic>
      <p:pic>
        <p:nvPicPr>
          <p:cNvPr id="7" name="Picture 6">
            <a:extLst>
              <a:ext uri="{FF2B5EF4-FFF2-40B4-BE49-F238E27FC236}">
                <a16:creationId xmlns:a16="http://schemas.microsoft.com/office/drawing/2014/main" id="{028E9A45-F908-4927-B42C-76D596527362}"/>
              </a:ext>
            </a:extLst>
          </p:cNvPr>
          <p:cNvPicPr>
            <a:picLocks noChangeAspect="1"/>
          </p:cNvPicPr>
          <p:nvPr/>
        </p:nvPicPr>
        <p:blipFill>
          <a:blip r:embed="rId4"/>
          <a:stretch>
            <a:fillRect/>
          </a:stretch>
        </p:blipFill>
        <p:spPr>
          <a:xfrm>
            <a:off x="6858000" y="2505652"/>
            <a:ext cx="4940858" cy="2913495"/>
          </a:xfrm>
          <a:prstGeom prst="rect">
            <a:avLst/>
          </a:prstGeom>
        </p:spPr>
      </p:pic>
      <p:sp>
        <p:nvSpPr>
          <p:cNvPr id="10" name="Rectangle 9">
            <a:extLst>
              <a:ext uri="{FF2B5EF4-FFF2-40B4-BE49-F238E27FC236}">
                <a16:creationId xmlns:a16="http://schemas.microsoft.com/office/drawing/2014/main" id="{A9E5B4F6-CC22-44ED-8751-E6F522DE62A5}"/>
              </a:ext>
            </a:extLst>
          </p:cNvPr>
          <p:cNvSpPr/>
          <p:nvPr/>
        </p:nvSpPr>
        <p:spPr>
          <a:xfrm>
            <a:off x="2209800" y="2667000"/>
            <a:ext cx="2209800" cy="228600"/>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781B4E41-C132-4697-A58D-FE8495A4A122}"/>
              </a:ext>
            </a:extLst>
          </p:cNvPr>
          <p:cNvCxnSpPr/>
          <p:nvPr/>
        </p:nvCxnSpPr>
        <p:spPr>
          <a:xfrm flipH="1">
            <a:off x="3505200" y="2448502"/>
            <a:ext cx="1905000" cy="599498"/>
          </a:xfrm>
          <a:prstGeom prst="straightConnector1">
            <a:avLst/>
          </a:prstGeom>
          <a:ln w="57150">
            <a:solidFill>
              <a:srgbClr val="272727"/>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4162DA-B3F9-452F-BF97-2DCAE891A0FD}"/>
              </a:ext>
            </a:extLst>
          </p:cNvPr>
          <p:cNvSpPr txBox="1"/>
          <p:nvPr/>
        </p:nvSpPr>
        <p:spPr>
          <a:xfrm>
            <a:off x="5371211" y="2075815"/>
            <a:ext cx="3255378" cy="584775"/>
          </a:xfrm>
          <a:prstGeom prst="rect">
            <a:avLst/>
          </a:prstGeom>
          <a:noFill/>
        </p:spPr>
        <p:txBody>
          <a:bodyPr wrap="none" rtlCol="0">
            <a:spAutoFit/>
          </a:bodyPr>
          <a:lstStyle/>
          <a:p>
            <a:r>
              <a:rPr lang="en-AU" sz="3200" dirty="0">
                <a:solidFill>
                  <a:srgbClr val="3B3838"/>
                </a:solidFill>
              </a:rPr>
              <a:t>High Drift (fast RT)</a:t>
            </a:r>
          </a:p>
        </p:txBody>
      </p:sp>
      <p:cxnSp>
        <p:nvCxnSpPr>
          <p:cNvPr id="17" name="Straight Arrow Connector 16">
            <a:extLst>
              <a:ext uri="{FF2B5EF4-FFF2-40B4-BE49-F238E27FC236}">
                <a16:creationId xmlns:a16="http://schemas.microsoft.com/office/drawing/2014/main" id="{E465A41B-E58B-4F5A-871B-D9EC2BA08221}"/>
              </a:ext>
            </a:extLst>
          </p:cNvPr>
          <p:cNvCxnSpPr/>
          <p:nvPr/>
        </p:nvCxnSpPr>
        <p:spPr>
          <a:xfrm flipH="1">
            <a:off x="3429000" y="3830926"/>
            <a:ext cx="1905000" cy="599498"/>
          </a:xfrm>
          <a:prstGeom prst="straightConnector1">
            <a:avLst/>
          </a:prstGeom>
          <a:ln w="57150">
            <a:solidFill>
              <a:srgbClr val="272727"/>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20E8DD-6976-474E-A8B5-487E50820734}"/>
              </a:ext>
            </a:extLst>
          </p:cNvPr>
          <p:cNvSpPr txBox="1"/>
          <p:nvPr/>
        </p:nvSpPr>
        <p:spPr>
          <a:xfrm>
            <a:off x="5371211" y="3538538"/>
            <a:ext cx="3330527" cy="584775"/>
          </a:xfrm>
          <a:prstGeom prst="rect">
            <a:avLst/>
          </a:prstGeom>
          <a:noFill/>
        </p:spPr>
        <p:txBody>
          <a:bodyPr wrap="none" rtlCol="0">
            <a:spAutoFit/>
          </a:bodyPr>
          <a:lstStyle/>
          <a:p>
            <a:r>
              <a:rPr lang="en-AU" sz="3200" dirty="0">
                <a:solidFill>
                  <a:srgbClr val="3B3838"/>
                </a:solidFill>
              </a:rPr>
              <a:t>Low Drift (slow RT)</a:t>
            </a:r>
          </a:p>
        </p:txBody>
      </p:sp>
      <p:cxnSp>
        <p:nvCxnSpPr>
          <p:cNvPr id="19" name="Straight Arrow Connector 18">
            <a:extLst>
              <a:ext uri="{FF2B5EF4-FFF2-40B4-BE49-F238E27FC236}">
                <a16:creationId xmlns:a16="http://schemas.microsoft.com/office/drawing/2014/main" id="{826FF8B0-78E3-4804-80B0-966D23860C01}"/>
              </a:ext>
            </a:extLst>
          </p:cNvPr>
          <p:cNvCxnSpPr/>
          <p:nvPr/>
        </p:nvCxnSpPr>
        <p:spPr>
          <a:xfrm flipH="1">
            <a:off x="3486150" y="3231627"/>
            <a:ext cx="1905000" cy="599498"/>
          </a:xfrm>
          <a:prstGeom prst="straightConnector1">
            <a:avLst/>
          </a:prstGeom>
          <a:ln w="57150">
            <a:solidFill>
              <a:srgbClr val="2F6CB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E747C40-50DC-4AD8-BA45-D30B8FE04E08}"/>
              </a:ext>
            </a:extLst>
          </p:cNvPr>
          <p:cNvSpPr txBox="1"/>
          <p:nvPr/>
        </p:nvSpPr>
        <p:spPr>
          <a:xfrm>
            <a:off x="5371211" y="2854327"/>
            <a:ext cx="1363258" cy="584775"/>
          </a:xfrm>
          <a:prstGeom prst="rect">
            <a:avLst/>
          </a:prstGeom>
          <a:noFill/>
        </p:spPr>
        <p:txBody>
          <a:bodyPr wrap="none" rtlCol="0">
            <a:spAutoFit/>
          </a:bodyPr>
          <a:lstStyle/>
          <a:p>
            <a:r>
              <a:rPr lang="en-AU" sz="3200" dirty="0">
                <a:solidFill>
                  <a:srgbClr val="2F6CB5"/>
                </a:solidFill>
              </a:rPr>
              <a:t>Overall</a:t>
            </a:r>
          </a:p>
        </p:txBody>
      </p:sp>
      <p:sp>
        <p:nvSpPr>
          <p:cNvPr id="21" name="TextBox 20">
            <a:extLst>
              <a:ext uri="{FF2B5EF4-FFF2-40B4-BE49-F238E27FC236}">
                <a16:creationId xmlns:a16="http://schemas.microsoft.com/office/drawing/2014/main" id="{323317CF-32BB-4AFD-9C18-87E8A22C02F2}"/>
              </a:ext>
            </a:extLst>
          </p:cNvPr>
          <p:cNvSpPr txBox="1"/>
          <p:nvPr/>
        </p:nvSpPr>
        <p:spPr>
          <a:xfrm>
            <a:off x="1561528" y="5654753"/>
            <a:ext cx="3506344" cy="646331"/>
          </a:xfrm>
          <a:prstGeom prst="rect">
            <a:avLst/>
          </a:prstGeom>
          <a:noFill/>
        </p:spPr>
        <p:txBody>
          <a:bodyPr wrap="none" rtlCol="0">
            <a:spAutoFit/>
          </a:bodyPr>
          <a:lstStyle/>
          <a:p>
            <a:r>
              <a:rPr lang="en-AU" sz="3600" dirty="0">
                <a:solidFill>
                  <a:srgbClr val="2F6CB5"/>
                </a:solidFill>
              </a:rPr>
              <a:t>Variable Precision</a:t>
            </a:r>
          </a:p>
        </p:txBody>
      </p:sp>
      <p:sp>
        <p:nvSpPr>
          <p:cNvPr id="22" name="TextBox 21">
            <a:extLst>
              <a:ext uri="{FF2B5EF4-FFF2-40B4-BE49-F238E27FC236}">
                <a16:creationId xmlns:a16="http://schemas.microsoft.com/office/drawing/2014/main" id="{7CC34FA2-FFCC-4AC2-9B64-297683779739}"/>
              </a:ext>
            </a:extLst>
          </p:cNvPr>
          <p:cNvSpPr txBox="1"/>
          <p:nvPr/>
        </p:nvSpPr>
        <p:spPr>
          <a:xfrm>
            <a:off x="8303789" y="5587780"/>
            <a:ext cx="2049279" cy="646331"/>
          </a:xfrm>
          <a:prstGeom prst="rect">
            <a:avLst/>
          </a:prstGeom>
          <a:noFill/>
        </p:spPr>
        <p:txBody>
          <a:bodyPr wrap="none" rtlCol="0">
            <a:spAutoFit/>
          </a:bodyPr>
          <a:lstStyle/>
          <a:p>
            <a:r>
              <a:rPr lang="en-AU" sz="3600" dirty="0">
                <a:solidFill>
                  <a:srgbClr val="BC0000"/>
                </a:solidFill>
              </a:rPr>
              <a:t>Threshold</a:t>
            </a:r>
          </a:p>
        </p:txBody>
      </p:sp>
    </p:spTree>
    <p:extLst>
      <p:ext uri="{BB962C8B-B14F-4D97-AF65-F5344CB8AC3E}">
        <p14:creationId xmlns:p14="http://schemas.microsoft.com/office/powerpoint/2010/main" val="22620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7190EC-7A69-433D-84A8-248D260E536D}"/>
              </a:ext>
            </a:extLst>
          </p:cNvPr>
          <p:cNvSpPr/>
          <p:nvPr/>
        </p:nvSpPr>
        <p:spPr>
          <a:xfrm>
            <a:off x="0" y="1600200"/>
            <a:ext cx="12192000" cy="472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9" name="Oval 28">
            <a:extLst>
              <a:ext uri="{FF2B5EF4-FFF2-40B4-BE49-F238E27FC236}">
                <a16:creationId xmlns:a16="http://schemas.microsoft.com/office/drawing/2014/main" id="{6A20C11A-995E-45FF-80EA-F5FFDB2410DB}"/>
              </a:ext>
            </a:extLst>
          </p:cNvPr>
          <p:cNvSpPr/>
          <p:nvPr/>
        </p:nvSpPr>
        <p:spPr>
          <a:xfrm>
            <a:off x="7010400" y="2925762"/>
            <a:ext cx="1851001" cy="1874837"/>
          </a:xfrm>
          <a:prstGeom prst="ellipse">
            <a:avLst/>
          </a:prstGeom>
          <a:solidFill>
            <a:schemeClr val="bg1"/>
          </a:solidFill>
          <a:ln w="5715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75282-DF91-4D15-8BD7-73B4968A8F65}"/>
              </a:ext>
            </a:extLst>
          </p:cNvPr>
          <p:cNvSpPr>
            <a:spLocks noGrp="1"/>
          </p:cNvSpPr>
          <p:nvPr>
            <p:ph type="title"/>
          </p:nvPr>
        </p:nvSpPr>
        <p:spPr/>
        <p:txBody>
          <a:bodyPr/>
          <a:lstStyle/>
          <a:p>
            <a:r>
              <a:rPr lang="en-AU" dirty="0"/>
              <a:t>Model Comparison</a:t>
            </a:r>
          </a:p>
        </p:txBody>
      </p:sp>
      <p:sp>
        <p:nvSpPr>
          <p:cNvPr id="10" name="Rectangle 9">
            <a:extLst>
              <a:ext uri="{FF2B5EF4-FFF2-40B4-BE49-F238E27FC236}">
                <a16:creationId xmlns:a16="http://schemas.microsoft.com/office/drawing/2014/main" id="{A9E5B4F6-CC22-44ED-8751-E6F522DE62A5}"/>
              </a:ext>
            </a:extLst>
          </p:cNvPr>
          <p:cNvSpPr/>
          <p:nvPr/>
        </p:nvSpPr>
        <p:spPr>
          <a:xfrm>
            <a:off x="2209800" y="2667000"/>
            <a:ext cx="2209800" cy="228600"/>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323317CF-32BB-4AFD-9C18-87E8A22C02F2}"/>
              </a:ext>
            </a:extLst>
          </p:cNvPr>
          <p:cNvSpPr txBox="1"/>
          <p:nvPr/>
        </p:nvSpPr>
        <p:spPr>
          <a:xfrm>
            <a:off x="1561528" y="1855678"/>
            <a:ext cx="3506344" cy="646331"/>
          </a:xfrm>
          <a:prstGeom prst="rect">
            <a:avLst/>
          </a:prstGeom>
          <a:noFill/>
        </p:spPr>
        <p:txBody>
          <a:bodyPr wrap="none" rtlCol="0">
            <a:spAutoFit/>
          </a:bodyPr>
          <a:lstStyle/>
          <a:p>
            <a:r>
              <a:rPr lang="en-AU" sz="3600" dirty="0">
                <a:solidFill>
                  <a:srgbClr val="2F6CB5"/>
                </a:solidFill>
              </a:rPr>
              <a:t>Variable Precision</a:t>
            </a:r>
          </a:p>
        </p:txBody>
      </p:sp>
      <p:sp>
        <p:nvSpPr>
          <p:cNvPr id="22" name="TextBox 21">
            <a:extLst>
              <a:ext uri="{FF2B5EF4-FFF2-40B4-BE49-F238E27FC236}">
                <a16:creationId xmlns:a16="http://schemas.microsoft.com/office/drawing/2014/main" id="{7CC34FA2-FFCC-4AC2-9B64-297683779739}"/>
              </a:ext>
            </a:extLst>
          </p:cNvPr>
          <p:cNvSpPr txBox="1"/>
          <p:nvPr/>
        </p:nvSpPr>
        <p:spPr>
          <a:xfrm>
            <a:off x="8229600" y="1855677"/>
            <a:ext cx="2049279" cy="646331"/>
          </a:xfrm>
          <a:prstGeom prst="rect">
            <a:avLst/>
          </a:prstGeom>
          <a:noFill/>
        </p:spPr>
        <p:txBody>
          <a:bodyPr wrap="none" rtlCol="0">
            <a:spAutoFit/>
          </a:bodyPr>
          <a:lstStyle/>
          <a:p>
            <a:r>
              <a:rPr lang="en-AU" sz="3600" dirty="0">
                <a:solidFill>
                  <a:srgbClr val="BC0000"/>
                </a:solidFill>
              </a:rPr>
              <a:t>Threshold</a:t>
            </a:r>
          </a:p>
        </p:txBody>
      </p:sp>
      <p:sp>
        <p:nvSpPr>
          <p:cNvPr id="26" name="Oval 25">
            <a:extLst>
              <a:ext uri="{FF2B5EF4-FFF2-40B4-BE49-F238E27FC236}">
                <a16:creationId xmlns:a16="http://schemas.microsoft.com/office/drawing/2014/main" id="{F04EEBC2-9363-48D1-8912-4B2BE4E87557}"/>
              </a:ext>
            </a:extLst>
          </p:cNvPr>
          <p:cNvSpPr/>
          <p:nvPr/>
        </p:nvSpPr>
        <p:spPr>
          <a:xfrm>
            <a:off x="9731399" y="2925763"/>
            <a:ext cx="1851001" cy="1874837"/>
          </a:xfrm>
          <a:prstGeom prst="ellipse">
            <a:avLst/>
          </a:prstGeom>
          <a:solidFill>
            <a:schemeClr val="bg1"/>
          </a:solidFill>
          <a:ln w="5715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191919"/>
                </a:solidFill>
              </a:rPr>
              <a:t>?</a:t>
            </a:r>
          </a:p>
        </p:txBody>
      </p:sp>
      <p:cxnSp>
        <p:nvCxnSpPr>
          <p:cNvPr id="27" name="Straight Arrow Connector 26">
            <a:extLst>
              <a:ext uri="{FF2B5EF4-FFF2-40B4-BE49-F238E27FC236}">
                <a16:creationId xmlns:a16="http://schemas.microsoft.com/office/drawing/2014/main" id="{596DF932-EE09-4B44-9C74-9DA0873EA672}"/>
              </a:ext>
            </a:extLst>
          </p:cNvPr>
          <p:cNvCxnSpPr>
            <a:cxnSpLocks/>
          </p:cNvCxnSpPr>
          <p:nvPr/>
        </p:nvCxnSpPr>
        <p:spPr>
          <a:xfrm flipH="1" flipV="1">
            <a:off x="7334571" y="3124200"/>
            <a:ext cx="514029" cy="667456"/>
          </a:xfrm>
          <a:prstGeom prst="straightConnector1">
            <a:avLst/>
          </a:prstGeom>
          <a:ln w="76200">
            <a:solidFill>
              <a:srgbClr val="191919"/>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F94290EC-BA37-43E5-AC7E-1A594CE2905C}"/>
              </a:ext>
            </a:extLst>
          </p:cNvPr>
          <p:cNvSpPr txBox="1"/>
          <p:nvPr/>
        </p:nvSpPr>
        <p:spPr>
          <a:xfrm>
            <a:off x="9034160" y="3429000"/>
            <a:ext cx="490840" cy="830997"/>
          </a:xfrm>
          <a:prstGeom prst="rect">
            <a:avLst/>
          </a:prstGeom>
          <a:noFill/>
        </p:spPr>
        <p:txBody>
          <a:bodyPr wrap="none" rtlCol="0">
            <a:spAutoFit/>
          </a:bodyPr>
          <a:lstStyle/>
          <a:p>
            <a:r>
              <a:rPr lang="en-AU" sz="4800" dirty="0">
                <a:solidFill>
                  <a:srgbClr val="191919"/>
                </a:solidFill>
              </a:rPr>
              <a:t>+</a:t>
            </a:r>
          </a:p>
        </p:txBody>
      </p:sp>
      <p:sp>
        <p:nvSpPr>
          <p:cNvPr id="30" name="Oval 29">
            <a:extLst>
              <a:ext uri="{FF2B5EF4-FFF2-40B4-BE49-F238E27FC236}">
                <a16:creationId xmlns:a16="http://schemas.microsoft.com/office/drawing/2014/main" id="{7C8635FA-82F3-43F0-B574-134119B87209}"/>
              </a:ext>
            </a:extLst>
          </p:cNvPr>
          <p:cNvSpPr/>
          <p:nvPr/>
        </p:nvSpPr>
        <p:spPr>
          <a:xfrm>
            <a:off x="2057400" y="2925763"/>
            <a:ext cx="1851001" cy="1874837"/>
          </a:xfrm>
          <a:prstGeom prst="ellipse">
            <a:avLst/>
          </a:prstGeom>
          <a:solidFill>
            <a:schemeClr val="bg1"/>
          </a:solidFill>
          <a:ln w="57150">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8CC6FD3F-3B88-4BAA-940B-CEC0887BEC3D}"/>
              </a:ext>
            </a:extLst>
          </p:cNvPr>
          <p:cNvCxnSpPr>
            <a:endCxn id="30" idx="1"/>
          </p:cNvCxnSpPr>
          <p:nvPr/>
        </p:nvCxnSpPr>
        <p:spPr>
          <a:xfrm flipH="1" flipV="1">
            <a:off x="2328473" y="3200327"/>
            <a:ext cx="654427" cy="762073"/>
          </a:xfrm>
          <a:prstGeom prst="straightConnector1">
            <a:avLst/>
          </a:prstGeom>
          <a:ln w="76200">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48F56C-FCB9-430B-9D97-95ACFF631C8E}"/>
              </a:ext>
            </a:extLst>
          </p:cNvPr>
          <p:cNvCxnSpPr>
            <a:cxnSpLocks/>
          </p:cNvCxnSpPr>
          <p:nvPr/>
        </p:nvCxnSpPr>
        <p:spPr>
          <a:xfrm flipH="1" flipV="1">
            <a:off x="2438400" y="3352800"/>
            <a:ext cx="468299" cy="533399"/>
          </a:xfrm>
          <a:prstGeom prst="straightConnector1">
            <a:avLst/>
          </a:prstGeom>
          <a:ln w="76200">
            <a:solidFill>
              <a:schemeClr val="tx2">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E97004-441D-4C83-8C13-F76CAA15E657}"/>
              </a:ext>
            </a:extLst>
          </p:cNvPr>
          <p:cNvCxnSpPr>
            <a:cxnSpLocks/>
          </p:cNvCxnSpPr>
          <p:nvPr/>
        </p:nvCxnSpPr>
        <p:spPr>
          <a:xfrm flipH="1" flipV="1">
            <a:off x="2590800" y="3505200"/>
            <a:ext cx="468299" cy="533399"/>
          </a:xfrm>
          <a:prstGeom prst="straightConnector1">
            <a:avLst/>
          </a:prstGeom>
          <a:ln w="76200">
            <a:solidFill>
              <a:schemeClr val="tx2">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3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6" grpId="0" animBg="1"/>
      <p:bldP spid="11" grpId="0"/>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t>Q: Could source “guesses” be due to recognition failure?</a:t>
            </a:r>
          </a:p>
          <a:p>
            <a:pPr marL="0" indent="0">
              <a:lnSpc>
                <a:spcPct val="150000"/>
              </a:lnSpc>
              <a:buNone/>
            </a:pPr>
            <a:r>
              <a:rPr lang="en-US" dirty="0">
                <a:solidFill>
                  <a:srgbClr val="191919"/>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191919"/>
                </a:solidFill>
              </a:rPr>
              <a:t>A: No, diffusion models which assume a mixture with guesses are preferred over those that do not.</a:t>
            </a:r>
          </a:p>
        </p:txBody>
      </p:sp>
    </p:spTree>
    <p:extLst>
      <p:ext uri="{BB962C8B-B14F-4D97-AF65-F5344CB8AC3E}">
        <p14:creationId xmlns:p14="http://schemas.microsoft.com/office/powerpoint/2010/main" val="413239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967C-A654-445D-96E3-6B97C1D6C596}"/>
              </a:ext>
            </a:extLst>
          </p:cNvPr>
          <p:cNvSpPr>
            <a:spLocks noGrp="1"/>
          </p:cNvSpPr>
          <p:nvPr>
            <p:ph type="title"/>
          </p:nvPr>
        </p:nvSpPr>
        <p:spPr/>
        <p:txBody>
          <a:bodyPr/>
          <a:lstStyle/>
          <a:p>
            <a:r>
              <a:rPr lang="en-US" dirty="0"/>
              <a:t>Source Memory </a:t>
            </a:r>
          </a:p>
        </p:txBody>
      </p:sp>
      <p:sp>
        <p:nvSpPr>
          <p:cNvPr id="3" name="Content Placeholder 2">
            <a:extLst>
              <a:ext uri="{FF2B5EF4-FFF2-40B4-BE49-F238E27FC236}">
                <a16:creationId xmlns:a16="http://schemas.microsoft.com/office/drawing/2014/main" id="{960E63E7-69F5-49BA-BF42-51EC58646C3B}"/>
              </a:ext>
            </a:extLst>
          </p:cNvPr>
          <p:cNvSpPr>
            <a:spLocks noGrp="1"/>
          </p:cNvSpPr>
          <p:nvPr>
            <p:ph idx="1"/>
          </p:nvPr>
        </p:nvSpPr>
        <p:spPr>
          <a:xfrm>
            <a:off x="838200" y="1825625"/>
            <a:ext cx="10287000" cy="4667250"/>
          </a:xfrm>
        </p:spPr>
        <p:txBody>
          <a:bodyPr/>
          <a:lstStyle/>
          <a:p>
            <a:r>
              <a:rPr lang="en-US" dirty="0"/>
              <a:t>Information about the conditions in which a memory was formed.</a:t>
            </a:r>
          </a:p>
          <a:p>
            <a:endParaRPr lang="en-US" dirty="0"/>
          </a:p>
          <a:p>
            <a:r>
              <a:rPr lang="en-US" dirty="0"/>
              <a:t>How do items in memory become associated with contexts?</a:t>
            </a:r>
          </a:p>
          <a:p>
            <a:endParaRPr lang="en-US" dirty="0"/>
          </a:p>
        </p:txBody>
      </p:sp>
    </p:spTree>
    <p:extLst>
      <p:ext uri="{BB962C8B-B14F-4D97-AF65-F5344CB8AC3E}">
        <p14:creationId xmlns:p14="http://schemas.microsoft.com/office/powerpoint/2010/main" val="13583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342474282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9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153134054"/>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id="{2AD73704-1CEF-4DA9-BB88-010B5CF88F87}"/>
              </a:ext>
            </a:extLst>
          </p:cNvPr>
          <p:cNvSpPr/>
          <p:nvPr/>
        </p:nvSpPr>
        <p:spPr>
          <a:xfrm>
            <a:off x="4611646" y="3519364"/>
            <a:ext cx="2968708" cy="2788703"/>
          </a:xfrm>
          <a:prstGeom prst="ellipse">
            <a:avLst/>
          </a:prstGeom>
          <a:solidFill>
            <a:srgbClr val="27272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57708FF-CF7B-4BFF-B85C-41C472D8ECAA}"/>
              </a:ext>
            </a:extLst>
          </p:cNvPr>
          <p:cNvGrpSpPr/>
          <p:nvPr/>
        </p:nvGrpSpPr>
        <p:grpSpPr>
          <a:xfrm>
            <a:off x="5954805" y="4781765"/>
            <a:ext cx="282389" cy="263899"/>
            <a:chOff x="5813611" y="3165101"/>
            <a:chExt cx="564777" cy="527797"/>
          </a:xfrm>
        </p:grpSpPr>
        <p:cxnSp>
          <p:nvCxnSpPr>
            <p:cNvPr id="13" name="Straight Connector 12">
              <a:extLst>
                <a:ext uri="{FF2B5EF4-FFF2-40B4-BE49-F238E27FC236}">
                  <a16:creationId xmlns:a16="http://schemas.microsoft.com/office/drawing/2014/main" id="{82F76524-C6BB-40E1-98CB-D3374CE30387}"/>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5E354E-9ADF-4467-8B6B-76594E0590DC}"/>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B490542E-9F30-4894-8AD2-24D44BD9A90C}"/>
              </a:ext>
            </a:extLst>
          </p:cNvPr>
          <p:cNvSpPr txBox="1"/>
          <p:nvPr/>
        </p:nvSpPr>
        <p:spPr>
          <a:xfrm>
            <a:off x="5465059" y="4640756"/>
            <a:ext cx="1261884" cy="523220"/>
          </a:xfrm>
          <a:prstGeom prst="rect">
            <a:avLst/>
          </a:prstGeom>
          <a:noFill/>
        </p:spPr>
        <p:txBody>
          <a:bodyPr wrap="square" rtlCol="0">
            <a:spAutoFit/>
          </a:bodyPr>
          <a:lstStyle/>
          <a:p>
            <a:pPr algn="ctr"/>
            <a:r>
              <a:rPr lang="en-US" sz="2800" dirty="0">
                <a:solidFill>
                  <a:schemeClr val="bg1"/>
                </a:solidFill>
              </a:rPr>
              <a:t>DRAG</a:t>
            </a:r>
          </a:p>
        </p:txBody>
      </p:sp>
      <p:sp>
        <p:nvSpPr>
          <p:cNvPr id="19" name="TextBox 18">
            <a:extLst>
              <a:ext uri="{FF2B5EF4-FFF2-40B4-BE49-F238E27FC236}">
                <a16:creationId xmlns:a16="http://schemas.microsoft.com/office/drawing/2014/main" id="{21831A58-7662-4819-8A8A-DD50299AA8C1}"/>
              </a:ext>
            </a:extLst>
          </p:cNvPr>
          <p:cNvSpPr txBox="1"/>
          <p:nvPr/>
        </p:nvSpPr>
        <p:spPr>
          <a:xfrm>
            <a:off x="838200" y="6046457"/>
            <a:ext cx="1425390" cy="523220"/>
          </a:xfrm>
          <a:prstGeom prst="rect">
            <a:avLst/>
          </a:prstGeom>
          <a:noFill/>
        </p:spPr>
        <p:txBody>
          <a:bodyPr wrap="none" rtlCol="0">
            <a:spAutoFit/>
          </a:bodyPr>
          <a:lstStyle/>
          <a:p>
            <a:r>
              <a:rPr lang="en-US" sz="2800" dirty="0">
                <a:solidFill>
                  <a:schemeClr val="bg1"/>
                </a:solidFill>
              </a:rPr>
              <a:t>2000 </a:t>
            </a:r>
            <a:r>
              <a:rPr lang="en-US" sz="2800" dirty="0" err="1">
                <a:solidFill>
                  <a:schemeClr val="bg1"/>
                </a:solidFill>
              </a:rPr>
              <a:t>ms</a:t>
            </a:r>
            <a:endParaRPr lang="en-US" sz="2800" dirty="0">
              <a:solidFill>
                <a:schemeClr val="bg1"/>
              </a:solidFill>
            </a:endParaRPr>
          </a:p>
        </p:txBody>
      </p:sp>
      <p:grpSp>
        <p:nvGrpSpPr>
          <p:cNvPr id="25" name="Group 24">
            <a:extLst>
              <a:ext uri="{FF2B5EF4-FFF2-40B4-BE49-F238E27FC236}">
                <a16:creationId xmlns:a16="http://schemas.microsoft.com/office/drawing/2014/main" id="{3B31A4BE-F50D-425E-ACA9-D252FDB66774}"/>
              </a:ext>
            </a:extLst>
          </p:cNvPr>
          <p:cNvGrpSpPr/>
          <p:nvPr/>
        </p:nvGrpSpPr>
        <p:grpSpPr>
          <a:xfrm rot="1634562">
            <a:off x="4489678" y="5190796"/>
            <a:ext cx="448936" cy="414965"/>
            <a:chOff x="1385046" y="2519642"/>
            <a:chExt cx="564777" cy="527797"/>
          </a:xfrm>
        </p:grpSpPr>
        <p:cxnSp>
          <p:nvCxnSpPr>
            <p:cNvPr id="26" name="Straight Connector 25">
              <a:extLst>
                <a:ext uri="{FF2B5EF4-FFF2-40B4-BE49-F238E27FC236}">
                  <a16:creationId xmlns:a16="http://schemas.microsoft.com/office/drawing/2014/main" id="{3E277EED-6074-4291-A1CF-AC303445EED2}"/>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5574A0-8790-42A9-A692-E0934C20E85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AAC211F-4D18-402F-9BFE-3F864CDA4632}"/>
              </a:ext>
            </a:extLst>
          </p:cNvPr>
          <p:cNvSpPr txBox="1"/>
          <p:nvPr/>
        </p:nvSpPr>
        <p:spPr>
          <a:xfrm>
            <a:off x="5353823" y="4682881"/>
            <a:ext cx="1540486" cy="461665"/>
          </a:xfrm>
          <a:prstGeom prst="rect">
            <a:avLst/>
          </a:prstGeom>
          <a:noFill/>
        </p:spPr>
        <p:txBody>
          <a:bodyPr wrap="none" rtlCol="0">
            <a:spAutoFit/>
          </a:bodyPr>
          <a:lstStyle/>
          <a:p>
            <a:pPr algn="ctr"/>
            <a:r>
              <a:rPr lang="en-US" sz="2400" dirty="0">
                <a:solidFill>
                  <a:srgbClr val="FF0000"/>
                </a:solidFill>
              </a:rPr>
              <a:t>TRY AGAIN</a:t>
            </a:r>
          </a:p>
        </p:txBody>
      </p:sp>
      <p:pic>
        <p:nvPicPr>
          <p:cNvPr id="40" name="Graphic 39" descr="Cursor with solid fill">
            <a:extLst>
              <a:ext uri="{FF2B5EF4-FFF2-40B4-BE49-F238E27FC236}">
                <a16:creationId xmlns:a16="http://schemas.microsoft.com/office/drawing/2014/main" id="{728DA27B-A8BE-4160-98D9-2A65AE6AE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5353" y="4830889"/>
            <a:ext cx="523717" cy="523717"/>
          </a:xfrm>
          <a:prstGeom prst="rect">
            <a:avLst/>
          </a:prstGeom>
        </p:spPr>
      </p:pic>
      <p:sp>
        <p:nvSpPr>
          <p:cNvPr id="41" name="TextBox 40">
            <a:extLst>
              <a:ext uri="{FF2B5EF4-FFF2-40B4-BE49-F238E27FC236}">
                <a16:creationId xmlns:a16="http://schemas.microsoft.com/office/drawing/2014/main" id="{48365507-D178-487B-8C3A-EA248FFFF69E}"/>
              </a:ext>
            </a:extLst>
          </p:cNvPr>
          <p:cNvSpPr txBox="1"/>
          <p:nvPr/>
        </p:nvSpPr>
        <p:spPr>
          <a:xfrm>
            <a:off x="1546959" y="2960631"/>
            <a:ext cx="957313" cy="646331"/>
          </a:xfrm>
          <a:prstGeom prst="rect">
            <a:avLst/>
          </a:prstGeom>
          <a:noFill/>
        </p:spPr>
        <p:txBody>
          <a:bodyPr wrap="none" rtlCol="0">
            <a:spAutoFit/>
          </a:bodyPr>
          <a:lstStyle/>
          <a:p>
            <a:r>
              <a:rPr lang="en-US" sz="3600" dirty="0">
                <a:solidFill>
                  <a:schemeClr val="bg1"/>
                </a:solidFill>
              </a:rPr>
              <a:t>x 10</a:t>
            </a:r>
          </a:p>
        </p:txBody>
      </p:sp>
      <p:cxnSp>
        <p:nvCxnSpPr>
          <p:cNvPr id="5" name="Straight Connector 4">
            <a:extLst>
              <a:ext uri="{FF2B5EF4-FFF2-40B4-BE49-F238E27FC236}">
                <a16:creationId xmlns:a16="http://schemas.microsoft.com/office/drawing/2014/main" id="{F22E51CE-BCD3-4690-B18C-88AADF4B2798}"/>
              </a:ext>
            </a:extLst>
          </p:cNvPr>
          <p:cNvCxnSpPr>
            <a:endCxn id="12" idx="2"/>
          </p:cNvCxnSpPr>
          <p:nvPr/>
        </p:nvCxnSpPr>
        <p:spPr>
          <a:xfrm flipH="1">
            <a:off x="4611646" y="4913715"/>
            <a:ext cx="1484354" cy="1"/>
          </a:xfrm>
          <a:prstGeom prst="line">
            <a:avLst/>
          </a:prstGeom>
          <a:ln w="38100">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253611-54F7-4A4F-A7D8-6B341B056AF0}"/>
              </a:ext>
            </a:extLst>
          </p:cNvPr>
          <p:cNvCxnSpPr>
            <a:cxnSpLocks/>
            <a:endCxn id="12" idx="3"/>
          </p:cNvCxnSpPr>
          <p:nvPr/>
        </p:nvCxnSpPr>
        <p:spPr>
          <a:xfrm flipH="1">
            <a:off x="5046403" y="4930369"/>
            <a:ext cx="1049597" cy="969302"/>
          </a:xfrm>
          <a:prstGeom prst="line">
            <a:avLst/>
          </a:prstGeom>
          <a:ln w="38100">
            <a:solidFill>
              <a:schemeClr val="tx2">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393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3.75E-6 -2.59259E-6 L -0.0944 -0.13727 " pathEditMode="relative" rAng="0" ptsTypes="AA">
                                      <p:cBhvr>
                                        <p:cTn id="26" dur="750" fill="hold"/>
                                        <p:tgtEl>
                                          <p:spTgt spid="40"/>
                                        </p:tgtEl>
                                        <p:attrNameLst>
                                          <p:attrName>ppt_x</p:attrName>
                                          <p:attrName>ppt_y</p:attrName>
                                        </p:attrNameLst>
                                      </p:cBhvr>
                                      <p:rCtr x="-4727" y="-6875"/>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348817285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B76118E-61C2-425A-8733-274DDD416DF3}"/>
              </a:ext>
            </a:extLst>
          </p:cNvPr>
          <p:cNvSpPr txBox="1"/>
          <p:nvPr/>
        </p:nvSpPr>
        <p:spPr>
          <a:xfrm>
            <a:off x="838200" y="6046457"/>
            <a:ext cx="1608133" cy="523220"/>
          </a:xfrm>
          <a:prstGeom prst="rect">
            <a:avLst/>
          </a:prstGeom>
          <a:noFill/>
        </p:spPr>
        <p:txBody>
          <a:bodyPr wrap="none" rtlCol="0">
            <a:spAutoFit/>
          </a:bodyPr>
          <a:lstStyle/>
          <a:p>
            <a:r>
              <a:rPr lang="en-US" sz="2800" dirty="0">
                <a:solidFill>
                  <a:schemeClr val="bg1"/>
                </a:solidFill>
              </a:rPr>
              <a:t>30000</a:t>
            </a:r>
            <a:r>
              <a:rPr lang="en-US" sz="2800" dirty="0"/>
              <a:t> </a:t>
            </a:r>
            <a:r>
              <a:rPr lang="en-US" sz="2800" dirty="0" err="1">
                <a:solidFill>
                  <a:schemeClr val="bg1"/>
                </a:solidFill>
              </a:rPr>
              <a:t>ms</a:t>
            </a:r>
            <a:endParaRPr lang="en-US" sz="2800" dirty="0">
              <a:solidFill>
                <a:schemeClr val="bg1"/>
              </a:solidFill>
            </a:endParaRPr>
          </a:p>
        </p:txBody>
      </p:sp>
      <p:sp>
        <p:nvSpPr>
          <p:cNvPr id="3" name="TextBox 2">
            <a:extLst>
              <a:ext uri="{FF2B5EF4-FFF2-40B4-BE49-F238E27FC236}">
                <a16:creationId xmlns:a16="http://schemas.microsoft.com/office/drawing/2014/main" id="{FC546B40-E797-4026-89F9-6524F62C7A8C}"/>
              </a:ext>
            </a:extLst>
          </p:cNvPr>
          <p:cNvSpPr txBox="1"/>
          <p:nvPr/>
        </p:nvSpPr>
        <p:spPr>
          <a:xfrm>
            <a:off x="3953313" y="3815443"/>
            <a:ext cx="4285374" cy="923330"/>
          </a:xfrm>
          <a:prstGeom prst="rect">
            <a:avLst/>
          </a:prstGeom>
          <a:noFill/>
        </p:spPr>
        <p:txBody>
          <a:bodyPr wrap="square" rtlCol="0">
            <a:spAutoFit/>
          </a:bodyPr>
          <a:lstStyle/>
          <a:p>
            <a:pPr algn="ctr"/>
            <a:r>
              <a:rPr lang="en-US" sz="5400" dirty="0">
                <a:solidFill>
                  <a:schemeClr val="bg1"/>
                </a:solidFill>
              </a:rPr>
              <a:t>3 + 6 + 2 = 10</a:t>
            </a:r>
          </a:p>
        </p:txBody>
      </p:sp>
      <p:sp>
        <p:nvSpPr>
          <p:cNvPr id="6" name="TextBox 5">
            <a:extLst>
              <a:ext uri="{FF2B5EF4-FFF2-40B4-BE49-F238E27FC236}">
                <a16:creationId xmlns:a16="http://schemas.microsoft.com/office/drawing/2014/main" id="{003F5094-B163-4C5D-8F48-DDD676C3F3F7}"/>
              </a:ext>
            </a:extLst>
          </p:cNvPr>
          <p:cNvSpPr txBox="1"/>
          <p:nvPr/>
        </p:nvSpPr>
        <p:spPr>
          <a:xfrm>
            <a:off x="2722654" y="5073888"/>
            <a:ext cx="1486304" cy="523220"/>
          </a:xfrm>
          <a:prstGeom prst="rect">
            <a:avLst/>
          </a:prstGeom>
          <a:noFill/>
        </p:spPr>
        <p:txBody>
          <a:bodyPr wrap="none" rtlCol="0">
            <a:spAutoFit/>
          </a:bodyPr>
          <a:lstStyle/>
          <a:p>
            <a:r>
              <a:rPr lang="en-US" sz="2800" dirty="0">
                <a:solidFill>
                  <a:schemeClr val="bg1"/>
                </a:solidFill>
              </a:rPr>
              <a:t>1 = TRUE</a:t>
            </a:r>
          </a:p>
        </p:txBody>
      </p:sp>
      <p:sp>
        <p:nvSpPr>
          <p:cNvPr id="7" name="TextBox 6">
            <a:extLst>
              <a:ext uri="{FF2B5EF4-FFF2-40B4-BE49-F238E27FC236}">
                <a16:creationId xmlns:a16="http://schemas.microsoft.com/office/drawing/2014/main" id="{D48752EB-85C5-4A48-BD19-3D87C3718FEE}"/>
              </a:ext>
            </a:extLst>
          </p:cNvPr>
          <p:cNvSpPr txBox="1"/>
          <p:nvPr/>
        </p:nvSpPr>
        <p:spPr>
          <a:xfrm>
            <a:off x="7715541" y="5073888"/>
            <a:ext cx="1554336" cy="523220"/>
          </a:xfrm>
          <a:prstGeom prst="rect">
            <a:avLst/>
          </a:prstGeom>
          <a:noFill/>
        </p:spPr>
        <p:txBody>
          <a:bodyPr wrap="none" rtlCol="0">
            <a:spAutoFit/>
          </a:bodyPr>
          <a:lstStyle/>
          <a:p>
            <a:r>
              <a:rPr lang="en-US" sz="2800" dirty="0">
                <a:solidFill>
                  <a:schemeClr val="bg1"/>
                </a:solidFill>
              </a:rPr>
              <a:t>0 = FALSE</a:t>
            </a:r>
          </a:p>
        </p:txBody>
      </p:sp>
    </p:spTree>
    <p:extLst>
      <p:ext uri="{BB962C8B-B14F-4D97-AF65-F5344CB8AC3E}">
        <p14:creationId xmlns:p14="http://schemas.microsoft.com/office/powerpoint/2010/main" val="398015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33176251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0C096754-C80F-47DA-9F72-0BFF7A67CBB6}"/>
              </a:ext>
            </a:extLst>
          </p:cNvPr>
          <p:cNvSpPr txBox="1"/>
          <p:nvPr/>
        </p:nvSpPr>
        <p:spPr>
          <a:xfrm>
            <a:off x="5481450" y="4007589"/>
            <a:ext cx="1497911" cy="830997"/>
          </a:xfrm>
          <a:prstGeom prst="rect">
            <a:avLst/>
          </a:prstGeom>
          <a:noFill/>
        </p:spPr>
        <p:txBody>
          <a:bodyPr wrap="none" rtlCol="0">
            <a:spAutoFit/>
          </a:bodyPr>
          <a:lstStyle/>
          <a:p>
            <a:r>
              <a:rPr lang="en-US" sz="4800" dirty="0">
                <a:solidFill>
                  <a:schemeClr val="bg1"/>
                </a:solidFill>
              </a:rPr>
              <a:t>CART</a:t>
            </a:r>
          </a:p>
        </p:txBody>
      </p:sp>
      <p:sp>
        <p:nvSpPr>
          <p:cNvPr id="21" name="TextBox 20">
            <a:extLst>
              <a:ext uri="{FF2B5EF4-FFF2-40B4-BE49-F238E27FC236}">
                <a16:creationId xmlns:a16="http://schemas.microsoft.com/office/drawing/2014/main" id="{D483CD29-1DEF-4DDC-9D0C-99DD2E933444}"/>
              </a:ext>
            </a:extLst>
          </p:cNvPr>
          <p:cNvSpPr txBox="1"/>
          <p:nvPr/>
        </p:nvSpPr>
        <p:spPr>
          <a:xfrm>
            <a:off x="4947604" y="3646519"/>
            <a:ext cx="2590324" cy="369332"/>
          </a:xfrm>
          <a:prstGeom prst="rect">
            <a:avLst/>
          </a:prstGeom>
          <a:noFill/>
        </p:spPr>
        <p:txBody>
          <a:bodyPr wrap="none" rtlCol="0">
            <a:spAutoFit/>
          </a:bodyPr>
          <a:lstStyle/>
          <a:p>
            <a:r>
              <a:rPr lang="en-US" dirty="0">
                <a:solidFill>
                  <a:schemeClr val="bg1"/>
                </a:solidFill>
              </a:rPr>
              <a:t>Is this word OLD or NEW?</a:t>
            </a:r>
          </a:p>
        </p:txBody>
      </p:sp>
      <p:cxnSp>
        <p:nvCxnSpPr>
          <p:cNvPr id="23" name="Straight Connector 22">
            <a:extLst>
              <a:ext uri="{FF2B5EF4-FFF2-40B4-BE49-F238E27FC236}">
                <a16:creationId xmlns:a16="http://schemas.microsoft.com/office/drawing/2014/main" id="{50AFBACB-153C-445A-9E7B-D0370FE6E624}"/>
              </a:ext>
            </a:extLst>
          </p:cNvPr>
          <p:cNvCxnSpPr/>
          <p:nvPr/>
        </p:nvCxnSpPr>
        <p:spPr>
          <a:xfrm>
            <a:off x="2835855" y="5390148"/>
            <a:ext cx="717769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48D957-7951-46EF-A6A7-540F2B76E59C}"/>
              </a:ext>
            </a:extLst>
          </p:cNvPr>
          <p:cNvCxnSpPr>
            <a:cxnSpLocks/>
          </p:cNvCxnSpPr>
          <p:nvPr/>
        </p:nvCxnSpPr>
        <p:spPr>
          <a:xfrm>
            <a:off x="2849605" y="5204543"/>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0B47B3-BB54-4C14-A25B-FF0F46C35E3F}"/>
              </a:ext>
            </a:extLst>
          </p:cNvPr>
          <p:cNvCxnSpPr>
            <a:cxnSpLocks/>
          </p:cNvCxnSpPr>
          <p:nvPr/>
        </p:nvCxnSpPr>
        <p:spPr>
          <a:xfrm>
            <a:off x="10017974" y="5204543"/>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720BE2-0E58-4E7A-BB76-DDB5659B1CFC}"/>
              </a:ext>
            </a:extLst>
          </p:cNvPr>
          <p:cNvSpPr txBox="1"/>
          <p:nvPr/>
        </p:nvSpPr>
        <p:spPr>
          <a:xfrm>
            <a:off x="2057593" y="4688173"/>
            <a:ext cx="1584023" cy="523220"/>
          </a:xfrm>
          <a:prstGeom prst="rect">
            <a:avLst/>
          </a:prstGeom>
          <a:noFill/>
          <a:ln>
            <a:noFill/>
          </a:ln>
        </p:spPr>
        <p:txBody>
          <a:bodyPr wrap="none" rtlCol="0">
            <a:spAutoFit/>
          </a:bodyPr>
          <a:lstStyle/>
          <a:p>
            <a:r>
              <a:rPr lang="en-US" sz="2800" dirty="0">
                <a:solidFill>
                  <a:schemeClr val="bg1"/>
                </a:solidFill>
              </a:rPr>
              <a:t>Sure New</a:t>
            </a:r>
          </a:p>
        </p:txBody>
      </p:sp>
      <p:sp>
        <p:nvSpPr>
          <p:cNvPr id="33" name="TextBox 32">
            <a:extLst>
              <a:ext uri="{FF2B5EF4-FFF2-40B4-BE49-F238E27FC236}">
                <a16:creationId xmlns:a16="http://schemas.microsoft.com/office/drawing/2014/main" id="{D9251BE7-3340-4C86-9E57-0FBA8BB40F06}"/>
              </a:ext>
            </a:extLst>
          </p:cNvPr>
          <p:cNvSpPr txBox="1"/>
          <p:nvPr/>
        </p:nvSpPr>
        <p:spPr>
          <a:xfrm>
            <a:off x="9300022" y="4688173"/>
            <a:ext cx="1427057" cy="523220"/>
          </a:xfrm>
          <a:prstGeom prst="rect">
            <a:avLst/>
          </a:prstGeom>
          <a:noFill/>
          <a:ln>
            <a:noFill/>
          </a:ln>
        </p:spPr>
        <p:txBody>
          <a:bodyPr wrap="none" rtlCol="0">
            <a:spAutoFit/>
          </a:bodyPr>
          <a:lstStyle/>
          <a:p>
            <a:r>
              <a:rPr lang="en-US" sz="2800" dirty="0">
                <a:solidFill>
                  <a:schemeClr val="bg1"/>
                </a:solidFill>
              </a:rPr>
              <a:t>Sure Old</a:t>
            </a:r>
          </a:p>
        </p:txBody>
      </p:sp>
      <p:cxnSp>
        <p:nvCxnSpPr>
          <p:cNvPr id="34" name="Straight Connector 33">
            <a:extLst>
              <a:ext uri="{FF2B5EF4-FFF2-40B4-BE49-F238E27FC236}">
                <a16:creationId xmlns:a16="http://schemas.microsoft.com/office/drawing/2014/main" id="{96A399A7-744D-4600-B984-6357CF96C32A}"/>
              </a:ext>
            </a:extLst>
          </p:cNvPr>
          <p:cNvCxnSpPr>
            <a:cxnSpLocks/>
          </p:cNvCxnSpPr>
          <p:nvPr/>
        </p:nvCxnSpPr>
        <p:spPr>
          <a:xfrm>
            <a:off x="5181440" y="5205087"/>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863CE0-F7BB-42A8-9CFD-76078B50A39B}"/>
              </a:ext>
            </a:extLst>
          </p:cNvPr>
          <p:cNvCxnSpPr>
            <a:cxnSpLocks/>
          </p:cNvCxnSpPr>
          <p:nvPr/>
        </p:nvCxnSpPr>
        <p:spPr>
          <a:xfrm>
            <a:off x="6408500" y="5201934"/>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4F7D94-8D02-4FF5-97A2-5C0BACD13F53}"/>
              </a:ext>
            </a:extLst>
          </p:cNvPr>
          <p:cNvCxnSpPr>
            <a:cxnSpLocks/>
          </p:cNvCxnSpPr>
          <p:nvPr/>
        </p:nvCxnSpPr>
        <p:spPr>
          <a:xfrm>
            <a:off x="7615256" y="5205087"/>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C05650-94C0-4C87-BA26-83A5BA1C1A44}"/>
              </a:ext>
            </a:extLst>
          </p:cNvPr>
          <p:cNvCxnSpPr>
            <a:cxnSpLocks/>
          </p:cNvCxnSpPr>
          <p:nvPr/>
        </p:nvCxnSpPr>
        <p:spPr>
          <a:xfrm>
            <a:off x="8790913" y="5205087"/>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7D8ECE-39F9-46E9-89B7-49567CC33A83}"/>
              </a:ext>
            </a:extLst>
          </p:cNvPr>
          <p:cNvCxnSpPr>
            <a:cxnSpLocks/>
          </p:cNvCxnSpPr>
          <p:nvPr/>
        </p:nvCxnSpPr>
        <p:spPr>
          <a:xfrm>
            <a:off x="3930155" y="5198789"/>
            <a:ext cx="0" cy="2200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8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8"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2713658819"/>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4">
            <a:extLst>
              <a:ext uri="{FF2B5EF4-FFF2-40B4-BE49-F238E27FC236}">
                <a16:creationId xmlns:a16="http://schemas.microsoft.com/office/drawing/2014/main" id="{9B7F42A5-EEB5-43EC-AD49-BDAF21D6BB75}"/>
              </a:ext>
            </a:extLst>
          </p:cNvPr>
          <p:cNvSpPr/>
          <p:nvPr/>
        </p:nvSpPr>
        <p:spPr>
          <a:xfrm>
            <a:off x="4611646" y="3519364"/>
            <a:ext cx="2968708" cy="2788703"/>
          </a:xfrm>
          <a:prstGeom prst="ellipse">
            <a:avLst/>
          </a:prstGeom>
          <a:solidFill>
            <a:srgbClr val="27272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65B1238-DD92-4D9E-B5DE-D29CCA6BE643}"/>
              </a:ext>
            </a:extLst>
          </p:cNvPr>
          <p:cNvGrpSpPr/>
          <p:nvPr/>
        </p:nvGrpSpPr>
        <p:grpSpPr>
          <a:xfrm>
            <a:off x="5954805" y="4781765"/>
            <a:ext cx="282389" cy="263899"/>
            <a:chOff x="5813611" y="3165101"/>
            <a:chExt cx="564777" cy="527797"/>
          </a:xfrm>
        </p:grpSpPr>
        <p:cxnSp>
          <p:nvCxnSpPr>
            <p:cNvPr id="7" name="Straight Connector 6">
              <a:extLst>
                <a:ext uri="{FF2B5EF4-FFF2-40B4-BE49-F238E27FC236}">
                  <a16:creationId xmlns:a16="http://schemas.microsoft.com/office/drawing/2014/main" id="{315423B6-BD97-443B-B397-D3A6E08D1DE2}"/>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AF74E5-BE79-43C9-A094-60439C1A484A}"/>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A7F692C3-354A-49A6-B096-9103DFE43205}"/>
              </a:ext>
            </a:extLst>
          </p:cNvPr>
          <p:cNvSpPr txBox="1"/>
          <p:nvPr/>
        </p:nvSpPr>
        <p:spPr>
          <a:xfrm>
            <a:off x="5440306" y="4559771"/>
            <a:ext cx="1395960" cy="707886"/>
          </a:xfrm>
          <a:prstGeom prst="rect">
            <a:avLst/>
          </a:prstGeom>
          <a:noFill/>
        </p:spPr>
        <p:txBody>
          <a:bodyPr wrap="none" rtlCol="0">
            <a:spAutoFit/>
          </a:bodyPr>
          <a:lstStyle/>
          <a:p>
            <a:r>
              <a:rPr lang="en-US" sz="4000" dirty="0"/>
              <a:t>DRAG</a:t>
            </a:r>
          </a:p>
        </p:txBody>
      </p:sp>
      <p:pic>
        <p:nvPicPr>
          <p:cNvPr id="23" name="Graphic 22" descr="Cursor with solid fill">
            <a:extLst>
              <a:ext uri="{FF2B5EF4-FFF2-40B4-BE49-F238E27FC236}">
                <a16:creationId xmlns:a16="http://schemas.microsoft.com/office/drawing/2014/main" id="{6B76D840-C95B-4C72-957D-CC2912D461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54805" y="4743940"/>
            <a:ext cx="523717" cy="523717"/>
          </a:xfrm>
          <a:prstGeom prst="rect">
            <a:avLst/>
          </a:prstGeom>
        </p:spPr>
      </p:pic>
      <p:sp>
        <p:nvSpPr>
          <p:cNvPr id="24" name="TextBox 23">
            <a:extLst>
              <a:ext uri="{FF2B5EF4-FFF2-40B4-BE49-F238E27FC236}">
                <a16:creationId xmlns:a16="http://schemas.microsoft.com/office/drawing/2014/main" id="{2E3FBB6F-DE86-4442-8689-FEE37BD32DFD}"/>
              </a:ext>
            </a:extLst>
          </p:cNvPr>
          <p:cNvSpPr txBox="1"/>
          <p:nvPr/>
        </p:nvSpPr>
        <p:spPr>
          <a:xfrm>
            <a:off x="838200" y="6046457"/>
            <a:ext cx="1425390" cy="523220"/>
          </a:xfrm>
          <a:prstGeom prst="rect">
            <a:avLst/>
          </a:prstGeom>
          <a:noFill/>
        </p:spPr>
        <p:txBody>
          <a:bodyPr wrap="none" rtlCol="0">
            <a:spAutoFit/>
          </a:bodyPr>
          <a:lstStyle/>
          <a:p>
            <a:r>
              <a:rPr lang="en-US" sz="2800" dirty="0">
                <a:solidFill>
                  <a:schemeClr val="bg1"/>
                </a:solidFill>
              </a:rPr>
              <a:t>1000 </a:t>
            </a:r>
            <a:r>
              <a:rPr lang="en-US" sz="2800" dirty="0" err="1">
                <a:solidFill>
                  <a:schemeClr val="bg1"/>
                </a:solidFill>
              </a:rPr>
              <a:t>ms</a:t>
            </a:r>
            <a:endParaRPr lang="en-US" sz="2800" dirty="0">
              <a:solidFill>
                <a:schemeClr val="bg1"/>
              </a:solidFill>
            </a:endParaRPr>
          </a:p>
        </p:txBody>
      </p:sp>
    </p:spTree>
    <p:extLst>
      <p:ext uri="{BB962C8B-B14F-4D97-AF65-F5344CB8AC3E}">
        <p14:creationId xmlns:p14="http://schemas.microsoft.com/office/powerpoint/2010/main" val="9678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16667E-6 -1.11111E-6 L -0.11615 0.06505 " pathEditMode="relative" rAng="0" ptsTypes="AA">
                                      <p:cBhvr>
                                        <p:cTn id="28" dur="500" fill="hold"/>
                                        <p:tgtEl>
                                          <p:spTgt spid="23"/>
                                        </p:tgtEl>
                                        <p:attrNameLst>
                                          <p:attrName>ppt_x</p:attrName>
                                          <p:attrName>ppt_y</p:attrName>
                                        </p:attrNameLst>
                                      </p:cBhvr>
                                      <p:rCtr x="-5807" y="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4" grpId="0"/>
      <p:bldP spid="2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1361-95A3-49DF-9B34-B5ADF232AA83}"/>
              </a:ext>
            </a:extLst>
          </p:cNvPr>
          <p:cNvSpPr>
            <a:spLocks noGrp="1"/>
          </p:cNvSpPr>
          <p:nvPr>
            <p:ph type="title"/>
          </p:nvPr>
        </p:nvSpPr>
        <p:spPr/>
        <p:txBody>
          <a:bodyPr/>
          <a:lstStyle/>
          <a:p>
            <a:r>
              <a:rPr lang="en-AU" dirty="0"/>
              <a:t>Study 1: Results</a:t>
            </a:r>
          </a:p>
        </p:txBody>
      </p:sp>
      <p:sp>
        <p:nvSpPr>
          <p:cNvPr id="3" name="Content Placeholder 2">
            <a:extLst>
              <a:ext uri="{FF2B5EF4-FFF2-40B4-BE49-F238E27FC236}">
                <a16:creationId xmlns:a16="http://schemas.microsoft.com/office/drawing/2014/main" id="{5961A0AB-3878-4275-9A21-7DF4891B1FF5}"/>
              </a:ext>
            </a:extLst>
          </p:cNvPr>
          <p:cNvSpPr>
            <a:spLocks noGrp="1"/>
          </p:cNvSpPr>
          <p:nvPr>
            <p:ph idx="1"/>
          </p:nvPr>
        </p:nvSpPr>
        <p:spPr/>
        <p:txBody>
          <a:bodyPr/>
          <a:lstStyle/>
          <a:p>
            <a:r>
              <a:rPr lang="en-US" dirty="0"/>
              <a:t>Q: Could source “guesses” be due to recognition failure?</a:t>
            </a:r>
          </a:p>
          <a:p>
            <a:endParaRPr lang="en-AU" dirty="0"/>
          </a:p>
        </p:txBody>
      </p:sp>
    </p:spTree>
    <p:extLst>
      <p:ext uri="{BB962C8B-B14F-4D97-AF65-F5344CB8AC3E}">
        <p14:creationId xmlns:p14="http://schemas.microsoft.com/office/powerpoint/2010/main" val="946444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F95BAF-7475-4F53-A419-5D5FE3A2EF03}"/>
              </a:ext>
            </a:extLst>
          </p:cNvPr>
          <p:cNvPicPr>
            <a:picLocks noChangeAspect="1"/>
          </p:cNvPicPr>
          <p:nvPr/>
        </p:nvPicPr>
        <p:blipFill>
          <a:blip r:embed="rId2"/>
          <a:stretch>
            <a:fillRect/>
          </a:stretch>
        </p:blipFill>
        <p:spPr>
          <a:xfrm>
            <a:off x="1191336" y="0"/>
            <a:ext cx="9809328" cy="6858000"/>
          </a:xfrm>
          <a:prstGeom prst="rect">
            <a:avLst/>
          </a:prstGeom>
        </p:spPr>
      </p:pic>
      <p:pic>
        <p:nvPicPr>
          <p:cNvPr id="7" name="Picture 6">
            <a:extLst>
              <a:ext uri="{FF2B5EF4-FFF2-40B4-BE49-F238E27FC236}">
                <a16:creationId xmlns:a16="http://schemas.microsoft.com/office/drawing/2014/main" id="{F74EE838-D85F-465D-8FA0-7D971C6E665A}"/>
              </a:ext>
            </a:extLst>
          </p:cNvPr>
          <p:cNvPicPr>
            <a:picLocks noChangeAspect="1"/>
          </p:cNvPicPr>
          <p:nvPr/>
        </p:nvPicPr>
        <p:blipFill>
          <a:blip r:embed="rId3"/>
          <a:stretch>
            <a:fillRect/>
          </a:stretch>
        </p:blipFill>
        <p:spPr>
          <a:xfrm>
            <a:off x="1181100" y="-1"/>
            <a:ext cx="9829800" cy="6858001"/>
          </a:xfrm>
          <a:prstGeom prst="rect">
            <a:avLst/>
          </a:prstGeom>
        </p:spPr>
      </p:pic>
    </p:spTree>
    <p:extLst>
      <p:ext uri="{BB962C8B-B14F-4D97-AF65-F5344CB8AC3E}">
        <p14:creationId xmlns:p14="http://schemas.microsoft.com/office/powerpoint/2010/main" val="2119489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F95BAF-7475-4F53-A419-5D5FE3A2EF03}"/>
              </a:ext>
            </a:extLst>
          </p:cNvPr>
          <p:cNvPicPr>
            <a:picLocks noChangeAspect="1"/>
          </p:cNvPicPr>
          <p:nvPr/>
        </p:nvPicPr>
        <p:blipFill>
          <a:blip r:embed="rId2"/>
          <a:stretch>
            <a:fillRect/>
          </a:stretch>
        </p:blipFill>
        <p:spPr>
          <a:xfrm>
            <a:off x="1191336" y="0"/>
            <a:ext cx="9809328" cy="6858000"/>
          </a:xfrm>
          <a:prstGeom prst="rect">
            <a:avLst/>
          </a:prstGeom>
        </p:spPr>
      </p:pic>
      <p:sp>
        <p:nvSpPr>
          <p:cNvPr id="3" name="Rectangle 2">
            <a:extLst>
              <a:ext uri="{FF2B5EF4-FFF2-40B4-BE49-F238E27FC236}">
                <a16:creationId xmlns:a16="http://schemas.microsoft.com/office/drawing/2014/main" id="{E7D9161A-F70D-4CE3-9708-B4A9D7001C9F}"/>
              </a:ext>
            </a:extLst>
          </p:cNvPr>
          <p:cNvSpPr/>
          <p:nvPr/>
        </p:nvSpPr>
        <p:spPr>
          <a:xfrm>
            <a:off x="7182930" y="847887"/>
            <a:ext cx="418214" cy="439479"/>
          </a:xfrm>
          <a:prstGeom prst="rect">
            <a:avLst/>
          </a:prstGeom>
          <a:solidFill>
            <a:srgbClr val="31B5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0BB592-9223-44A3-80BE-2396111C8628}"/>
              </a:ext>
            </a:extLst>
          </p:cNvPr>
          <p:cNvSpPr/>
          <p:nvPr/>
        </p:nvSpPr>
        <p:spPr>
          <a:xfrm>
            <a:off x="7182930" y="323781"/>
            <a:ext cx="418214" cy="439479"/>
          </a:xfrm>
          <a:prstGeom prst="rect">
            <a:avLst/>
          </a:prstGeom>
          <a:solidFill>
            <a:srgbClr val="F58D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467DC2-9C07-4FE6-870B-A4310F961E4F}"/>
              </a:ext>
            </a:extLst>
          </p:cNvPr>
          <p:cNvSpPr txBox="1"/>
          <p:nvPr/>
        </p:nvSpPr>
        <p:spPr>
          <a:xfrm>
            <a:off x="7601144" y="241814"/>
            <a:ext cx="3399520" cy="1569660"/>
          </a:xfrm>
          <a:prstGeom prst="rect">
            <a:avLst/>
          </a:prstGeom>
          <a:noFill/>
        </p:spPr>
        <p:txBody>
          <a:bodyPr wrap="none" rtlCol="0">
            <a:spAutoFit/>
          </a:bodyPr>
          <a:lstStyle/>
          <a:p>
            <a:r>
              <a:rPr lang="en-US" sz="3200" dirty="0">
                <a:solidFill>
                  <a:srgbClr val="191919"/>
                </a:solidFill>
              </a:rPr>
              <a:t>&gt;3	Recognised</a:t>
            </a:r>
          </a:p>
          <a:p>
            <a:r>
              <a:rPr lang="en-US" sz="3200" dirty="0">
                <a:solidFill>
                  <a:srgbClr val="191919"/>
                </a:solidFill>
              </a:rPr>
              <a:t>≤3	</a:t>
            </a:r>
            <a:r>
              <a:rPr lang="en-US" sz="3200" dirty="0" err="1">
                <a:solidFill>
                  <a:srgbClr val="191919"/>
                </a:solidFill>
              </a:rPr>
              <a:t>Unrecognised</a:t>
            </a:r>
            <a:endParaRPr lang="en-US" sz="3200" dirty="0">
              <a:solidFill>
                <a:srgbClr val="191919"/>
              </a:solidFill>
            </a:endParaRPr>
          </a:p>
          <a:p>
            <a:endParaRPr lang="en-US" sz="3200" dirty="0">
              <a:solidFill>
                <a:srgbClr val="191919"/>
              </a:solidFill>
            </a:endParaRPr>
          </a:p>
        </p:txBody>
      </p:sp>
    </p:spTree>
    <p:extLst>
      <p:ext uri="{BB962C8B-B14F-4D97-AF65-F5344CB8AC3E}">
        <p14:creationId xmlns:p14="http://schemas.microsoft.com/office/powerpoint/2010/main" val="2171189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DB466C-030A-4E34-9853-D333EC9E2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4" y="1219200"/>
            <a:ext cx="12323254" cy="4953000"/>
          </a:xfrm>
          <a:prstGeom prst="rect">
            <a:avLst/>
          </a:prstGeom>
        </p:spPr>
      </p:pic>
      <p:sp>
        <p:nvSpPr>
          <p:cNvPr id="5" name="TextBox 4">
            <a:extLst>
              <a:ext uri="{FF2B5EF4-FFF2-40B4-BE49-F238E27FC236}">
                <a16:creationId xmlns:a16="http://schemas.microsoft.com/office/drawing/2014/main" id="{206F856F-D01E-4475-8DF7-42A94EA52F43}"/>
              </a:ext>
            </a:extLst>
          </p:cNvPr>
          <p:cNvSpPr txBox="1"/>
          <p:nvPr/>
        </p:nvSpPr>
        <p:spPr>
          <a:xfrm>
            <a:off x="2286000" y="301079"/>
            <a:ext cx="470000" cy="769441"/>
          </a:xfrm>
          <a:prstGeom prst="rect">
            <a:avLst/>
          </a:prstGeom>
          <a:noFill/>
        </p:spPr>
        <p:txBody>
          <a:bodyPr wrap="none" rtlCol="0">
            <a:spAutoFit/>
          </a:bodyPr>
          <a:lstStyle/>
          <a:p>
            <a:r>
              <a:rPr lang="en-AU" sz="4400" dirty="0"/>
              <a:t>6</a:t>
            </a:r>
          </a:p>
        </p:txBody>
      </p:sp>
      <p:sp>
        <p:nvSpPr>
          <p:cNvPr id="6" name="TextBox 5">
            <a:extLst>
              <a:ext uri="{FF2B5EF4-FFF2-40B4-BE49-F238E27FC236}">
                <a16:creationId xmlns:a16="http://schemas.microsoft.com/office/drawing/2014/main" id="{E61C5611-59F2-4D77-9E22-74D9F4CFD083}"/>
              </a:ext>
            </a:extLst>
          </p:cNvPr>
          <p:cNvSpPr txBox="1"/>
          <p:nvPr/>
        </p:nvSpPr>
        <p:spPr>
          <a:xfrm>
            <a:off x="5943600" y="301078"/>
            <a:ext cx="928459" cy="769441"/>
          </a:xfrm>
          <a:prstGeom prst="rect">
            <a:avLst/>
          </a:prstGeom>
          <a:noFill/>
        </p:spPr>
        <p:txBody>
          <a:bodyPr wrap="none" rtlCol="0">
            <a:spAutoFit/>
          </a:bodyPr>
          <a:lstStyle/>
          <a:p>
            <a:r>
              <a:rPr lang="en-AU" sz="4400" dirty="0"/>
              <a:t>4-5</a:t>
            </a:r>
          </a:p>
        </p:txBody>
      </p:sp>
      <p:sp>
        <p:nvSpPr>
          <p:cNvPr id="7" name="TextBox 6">
            <a:extLst>
              <a:ext uri="{FF2B5EF4-FFF2-40B4-BE49-F238E27FC236}">
                <a16:creationId xmlns:a16="http://schemas.microsoft.com/office/drawing/2014/main" id="{BCAD79D8-1BBC-41DF-A366-BB1577EE1401}"/>
              </a:ext>
            </a:extLst>
          </p:cNvPr>
          <p:cNvSpPr txBox="1"/>
          <p:nvPr/>
        </p:nvSpPr>
        <p:spPr>
          <a:xfrm>
            <a:off x="9891484" y="301077"/>
            <a:ext cx="928459" cy="769441"/>
          </a:xfrm>
          <a:prstGeom prst="rect">
            <a:avLst/>
          </a:prstGeom>
          <a:noFill/>
        </p:spPr>
        <p:txBody>
          <a:bodyPr wrap="none" rtlCol="0">
            <a:spAutoFit/>
          </a:bodyPr>
          <a:lstStyle/>
          <a:p>
            <a:r>
              <a:rPr lang="en-AU" sz="4400" dirty="0"/>
              <a:t>1-3</a:t>
            </a:r>
          </a:p>
        </p:txBody>
      </p:sp>
    </p:spTree>
    <p:extLst>
      <p:ext uri="{BB962C8B-B14F-4D97-AF65-F5344CB8AC3E}">
        <p14:creationId xmlns:p14="http://schemas.microsoft.com/office/powerpoint/2010/main" val="228601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t>Q: Could source “guesses” be due to recognition failure?</a:t>
            </a:r>
          </a:p>
          <a:p>
            <a:pPr marL="0" indent="0">
              <a:lnSpc>
                <a:spcPct val="150000"/>
              </a:lnSpc>
              <a:buNone/>
            </a:pPr>
            <a:r>
              <a:rPr lang="en-US" dirty="0">
                <a:solidFill>
                  <a:srgbClr val="FF0000"/>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191919"/>
                </a:solidFill>
              </a:rPr>
              <a:t>A: No, diffusion models which assume a mixture with guesses are preferred over those that do not.</a:t>
            </a:r>
          </a:p>
        </p:txBody>
      </p:sp>
    </p:spTree>
    <p:extLst>
      <p:ext uri="{BB962C8B-B14F-4D97-AF65-F5344CB8AC3E}">
        <p14:creationId xmlns:p14="http://schemas.microsoft.com/office/powerpoint/2010/main" val="420813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D7A1-95A9-4E6D-BFC8-EF5A46B40FF7}"/>
              </a:ext>
            </a:extLst>
          </p:cNvPr>
          <p:cNvSpPr>
            <a:spLocks noGrp="1"/>
          </p:cNvSpPr>
          <p:nvPr>
            <p:ph type="title"/>
          </p:nvPr>
        </p:nvSpPr>
        <p:spPr/>
        <p:txBody>
          <a:bodyPr/>
          <a:lstStyle/>
          <a:p>
            <a:r>
              <a:rPr lang="en-US" dirty="0"/>
              <a:t>Recognition and Source Memory Tasks</a:t>
            </a:r>
          </a:p>
        </p:txBody>
      </p:sp>
      <p:sp>
        <p:nvSpPr>
          <p:cNvPr id="3" name="Content Placeholder 2">
            <a:extLst>
              <a:ext uri="{FF2B5EF4-FFF2-40B4-BE49-F238E27FC236}">
                <a16:creationId xmlns:a16="http://schemas.microsoft.com/office/drawing/2014/main" id="{6C3B9FE2-F7D3-437D-A24C-F237A8874780}"/>
              </a:ext>
            </a:extLst>
          </p:cNvPr>
          <p:cNvSpPr>
            <a:spLocks noGrp="1"/>
          </p:cNvSpPr>
          <p:nvPr>
            <p:ph idx="1"/>
          </p:nvPr>
        </p:nvSpPr>
        <p:spPr/>
        <p:txBody>
          <a:bodyPr/>
          <a:lstStyle/>
          <a:p>
            <a:endParaRPr lang="en-US" dirty="0"/>
          </a:p>
          <a:p>
            <a:r>
              <a:rPr lang="en-US" dirty="0"/>
              <a:t>Recognition: was this item previously studied?</a:t>
            </a:r>
          </a:p>
          <a:p>
            <a:endParaRPr lang="en-US" dirty="0"/>
          </a:p>
          <a:p>
            <a:pPr marL="0" indent="0">
              <a:buNone/>
            </a:pPr>
            <a:endParaRPr lang="en-US" dirty="0"/>
          </a:p>
          <a:p>
            <a:r>
              <a:rPr lang="en-US" dirty="0"/>
              <a:t>Source: which source was this item studied in?</a:t>
            </a:r>
          </a:p>
        </p:txBody>
      </p:sp>
    </p:spTree>
    <p:extLst>
      <p:ext uri="{BB962C8B-B14F-4D97-AF65-F5344CB8AC3E}">
        <p14:creationId xmlns:p14="http://schemas.microsoft.com/office/powerpoint/2010/main" val="9788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DE17B1-CD24-43DF-B9EE-CC432729ED3D}"/>
              </a:ext>
            </a:extLst>
          </p:cNvPr>
          <p:cNvSpPr/>
          <p:nvPr/>
        </p:nvSpPr>
        <p:spPr>
          <a:xfrm>
            <a:off x="0" y="0"/>
            <a:ext cx="12192000" cy="6877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descr="A close up of a map&#10;&#10;Description automatically generated">
            <a:extLst>
              <a:ext uri="{FF2B5EF4-FFF2-40B4-BE49-F238E27FC236}">
                <a16:creationId xmlns:a16="http://schemas.microsoft.com/office/drawing/2014/main" id="{0DF3797F-6FF6-441D-936C-35B0DF5E9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4" y="883359"/>
            <a:ext cx="17298234" cy="21595641"/>
          </a:xfrm>
          <a:prstGeom prst="rect">
            <a:avLst/>
          </a:prstGeom>
        </p:spPr>
      </p:pic>
      <p:sp>
        <p:nvSpPr>
          <p:cNvPr id="14" name="Rectangle 13">
            <a:extLst>
              <a:ext uri="{FF2B5EF4-FFF2-40B4-BE49-F238E27FC236}">
                <a16:creationId xmlns:a16="http://schemas.microsoft.com/office/drawing/2014/main" id="{1818D15F-0F8D-42A6-B631-FA446FDE4015}"/>
              </a:ext>
            </a:extLst>
          </p:cNvPr>
          <p:cNvSpPr/>
          <p:nvPr/>
        </p:nvSpPr>
        <p:spPr>
          <a:xfrm>
            <a:off x="6376940" y="3230003"/>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7AC6FC-75FD-419A-BDC1-AA2FFBAB451F}"/>
              </a:ext>
            </a:extLst>
          </p:cNvPr>
          <p:cNvSpPr/>
          <p:nvPr/>
        </p:nvSpPr>
        <p:spPr>
          <a:xfrm>
            <a:off x="230229" y="3230002"/>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207B5B-4067-4C2E-AC89-A801EF66D055}"/>
              </a:ext>
            </a:extLst>
          </p:cNvPr>
          <p:cNvSpPr/>
          <p:nvPr/>
        </p:nvSpPr>
        <p:spPr>
          <a:xfrm>
            <a:off x="6265538" y="3852397"/>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4680CD-6A42-4E8D-ABD9-E929D55EF9C6}"/>
              </a:ext>
            </a:extLst>
          </p:cNvPr>
          <p:cNvSpPr/>
          <p:nvPr/>
        </p:nvSpPr>
        <p:spPr>
          <a:xfrm>
            <a:off x="8449173" y="6705598"/>
            <a:ext cx="1595005" cy="152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E89512-FAE8-4D17-A9E1-36ECD1425CAF}"/>
              </a:ext>
            </a:extLst>
          </p:cNvPr>
          <p:cNvSpPr txBox="1"/>
          <p:nvPr/>
        </p:nvSpPr>
        <p:spPr>
          <a:xfrm rot="16200000">
            <a:off x="-778335" y="3244334"/>
            <a:ext cx="1952266" cy="369332"/>
          </a:xfrm>
          <a:prstGeom prst="rect">
            <a:avLst/>
          </a:prstGeom>
          <a:solidFill>
            <a:schemeClr val="bg1"/>
          </a:solidFill>
          <a:ln>
            <a:solidFill>
              <a:schemeClr val="bg1"/>
            </a:solidFill>
          </a:ln>
        </p:spPr>
        <p:txBody>
          <a:bodyPr wrap="none" rtlCol="0">
            <a:spAutoFit/>
          </a:bodyPr>
          <a:lstStyle/>
          <a:p>
            <a:r>
              <a:rPr lang="en-US" dirty="0"/>
              <a:t>Probability Density</a:t>
            </a:r>
          </a:p>
        </p:txBody>
      </p:sp>
      <p:sp>
        <p:nvSpPr>
          <p:cNvPr id="23" name="TextBox 22">
            <a:extLst>
              <a:ext uri="{FF2B5EF4-FFF2-40B4-BE49-F238E27FC236}">
                <a16:creationId xmlns:a16="http://schemas.microsoft.com/office/drawing/2014/main" id="{15F00B9A-F957-40E9-A208-A7694EC6DFEF}"/>
              </a:ext>
            </a:extLst>
          </p:cNvPr>
          <p:cNvSpPr txBox="1"/>
          <p:nvPr/>
        </p:nvSpPr>
        <p:spPr>
          <a:xfrm>
            <a:off x="8449173" y="6581001"/>
            <a:ext cx="1762855" cy="276999"/>
          </a:xfrm>
          <a:prstGeom prst="rect">
            <a:avLst/>
          </a:prstGeom>
          <a:solidFill>
            <a:schemeClr val="bg1"/>
          </a:solidFill>
          <a:ln>
            <a:solidFill>
              <a:schemeClr val="bg1"/>
            </a:solidFill>
          </a:ln>
        </p:spPr>
        <p:txBody>
          <a:bodyPr wrap="none" rtlCol="0">
            <a:spAutoFit/>
          </a:bodyPr>
          <a:lstStyle/>
          <a:p>
            <a:r>
              <a:rPr lang="en-US" sz="1200" dirty="0"/>
              <a:t>Response Time (seconds)</a:t>
            </a:r>
          </a:p>
        </p:txBody>
      </p:sp>
      <p:sp>
        <p:nvSpPr>
          <p:cNvPr id="24" name="Rectangle 23">
            <a:extLst>
              <a:ext uri="{FF2B5EF4-FFF2-40B4-BE49-F238E27FC236}">
                <a16:creationId xmlns:a16="http://schemas.microsoft.com/office/drawing/2014/main" id="{64616467-9E49-495B-A7DF-F29D4EC778D6}"/>
              </a:ext>
            </a:extLst>
          </p:cNvPr>
          <p:cNvSpPr/>
          <p:nvPr/>
        </p:nvSpPr>
        <p:spPr>
          <a:xfrm>
            <a:off x="0" y="5095517"/>
            <a:ext cx="6321240" cy="174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5" name="Rectangle 24">
            <a:extLst>
              <a:ext uri="{FF2B5EF4-FFF2-40B4-BE49-F238E27FC236}">
                <a16:creationId xmlns:a16="http://schemas.microsoft.com/office/drawing/2014/main" id="{71EFF704-5908-49AD-9B4E-43E0AE3ED8CE}"/>
              </a:ext>
            </a:extLst>
          </p:cNvPr>
          <p:cNvSpPr/>
          <p:nvPr/>
        </p:nvSpPr>
        <p:spPr>
          <a:xfrm>
            <a:off x="8365522" y="5105400"/>
            <a:ext cx="3749004" cy="1668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6" name="Rectangle 25">
            <a:extLst>
              <a:ext uri="{FF2B5EF4-FFF2-40B4-BE49-F238E27FC236}">
                <a16:creationId xmlns:a16="http://schemas.microsoft.com/office/drawing/2014/main" id="{7341195A-9CCB-4100-84C2-72E8A17D6C80}"/>
              </a:ext>
            </a:extLst>
          </p:cNvPr>
          <p:cNvSpPr/>
          <p:nvPr/>
        </p:nvSpPr>
        <p:spPr>
          <a:xfrm>
            <a:off x="6530839" y="6186537"/>
            <a:ext cx="1824155" cy="10635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rgbClr val="191919"/>
              </a:solidFill>
            </a:endParaRPr>
          </a:p>
        </p:txBody>
      </p:sp>
      <p:sp>
        <p:nvSpPr>
          <p:cNvPr id="27" name="Rectangle 26">
            <a:extLst>
              <a:ext uri="{FF2B5EF4-FFF2-40B4-BE49-F238E27FC236}">
                <a16:creationId xmlns:a16="http://schemas.microsoft.com/office/drawing/2014/main" id="{870231D8-3633-4815-AC90-7025A9256AFF}"/>
              </a:ext>
            </a:extLst>
          </p:cNvPr>
          <p:cNvSpPr/>
          <p:nvPr/>
        </p:nvSpPr>
        <p:spPr>
          <a:xfrm>
            <a:off x="410590" y="6135914"/>
            <a:ext cx="2180210" cy="722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cxnSp>
        <p:nvCxnSpPr>
          <p:cNvPr id="3" name="Straight Connector 2">
            <a:extLst>
              <a:ext uri="{FF2B5EF4-FFF2-40B4-BE49-F238E27FC236}">
                <a16:creationId xmlns:a16="http://schemas.microsoft.com/office/drawing/2014/main" id="{C16E4546-E890-4220-A4B9-69760964418B}"/>
              </a:ext>
            </a:extLst>
          </p:cNvPr>
          <p:cNvCxnSpPr>
            <a:cxnSpLocks/>
          </p:cNvCxnSpPr>
          <p:nvPr/>
        </p:nvCxnSpPr>
        <p:spPr>
          <a:xfrm>
            <a:off x="6172200" y="0"/>
            <a:ext cx="0" cy="6877735"/>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3FDC9F0-3DE8-4543-96DD-BD1F8055A187}"/>
              </a:ext>
            </a:extLst>
          </p:cNvPr>
          <p:cNvSpPr/>
          <p:nvPr/>
        </p:nvSpPr>
        <p:spPr>
          <a:xfrm>
            <a:off x="0" y="-1"/>
            <a:ext cx="12192000" cy="819477"/>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A2A06F-1091-4131-B921-56F98D8EE5E9}"/>
                  </a:ext>
                </a:extLst>
              </p14:cNvPr>
              <p14:cNvContentPartPr/>
              <p14:nvPr/>
            </p14:nvContentPartPr>
            <p14:xfrm>
              <a:off x="556770" y="3909803"/>
              <a:ext cx="360" cy="360"/>
            </p14:xfrm>
          </p:contentPart>
        </mc:Choice>
        <mc:Fallback xmlns="">
          <p:pic>
            <p:nvPicPr>
              <p:cNvPr id="5" name="Ink 4">
                <a:extLst>
                  <a:ext uri="{FF2B5EF4-FFF2-40B4-BE49-F238E27FC236}">
                    <a16:creationId xmlns:a16="http://schemas.microsoft.com/office/drawing/2014/main" id="{46A2A06F-1091-4131-B921-56F98D8EE5E9}"/>
                  </a:ext>
                </a:extLst>
              </p:cNvPr>
              <p:cNvPicPr/>
              <p:nvPr/>
            </p:nvPicPr>
            <p:blipFill>
              <a:blip r:embed="rId6"/>
              <a:stretch>
                <a:fillRect/>
              </a:stretch>
            </p:blipFill>
            <p:spPr>
              <a:xfrm>
                <a:off x="547770" y="390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A934E51-6BA2-4247-B3BE-0571B7E20092}"/>
                  </a:ext>
                </a:extLst>
              </p14:cNvPr>
              <p14:cNvContentPartPr/>
              <p14:nvPr/>
            </p14:nvContentPartPr>
            <p14:xfrm>
              <a:off x="5045096" y="5905267"/>
              <a:ext cx="360" cy="360"/>
            </p14:xfrm>
          </p:contentPart>
        </mc:Choice>
        <mc:Fallback xmlns="">
          <p:pic>
            <p:nvPicPr>
              <p:cNvPr id="7" name="Ink 6">
                <a:extLst>
                  <a:ext uri="{FF2B5EF4-FFF2-40B4-BE49-F238E27FC236}">
                    <a16:creationId xmlns:a16="http://schemas.microsoft.com/office/drawing/2014/main" id="{3A934E51-6BA2-4247-B3BE-0571B7E20092}"/>
                  </a:ext>
                </a:extLst>
              </p:cNvPr>
              <p:cNvPicPr/>
              <p:nvPr/>
            </p:nvPicPr>
            <p:blipFill>
              <a:blip r:embed="rId6"/>
              <a:stretch>
                <a:fillRect/>
              </a:stretch>
            </p:blipFill>
            <p:spPr>
              <a:xfrm>
                <a:off x="5036096" y="58962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849CD1B-AD4B-4D44-B742-C87DF15A72D6}"/>
                  </a:ext>
                </a:extLst>
              </p14:cNvPr>
              <p14:cNvContentPartPr/>
              <p14:nvPr/>
            </p14:nvContentPartPr>
            <p14:xfrm>
              <a:off x="4263176" y="6444907"/>
              <a:ext cx="360" cy="360"/>
            </p14:xfrm>
          </p:contentPart>
        </mc:Choice>
        <mc:Fallback xmlns="">
          <p:pic>
            <p:nvPicPr>
              <p:cNvPr id="8" name="Ink 7">
                <a:extLst>
                  <a:ext uri="{FF2B5EF4-FFF2-40B4-BE49-F238E27FC236}">
                    <a16:creationId xmlns:a16="http://schemas.microsoft.com/office/drawing/2014/main" id="{E849CD1B-AD4B-4D44-B742-C87DF15A72D6}"/>
                  </a:ext>
                </a:extLst>
              </p:cNvPr>
              <p:cNvPicPr/>
              <p:nvPr/>
            </p:nvPicPr>
            <p:blipFill>
              <a:blip r:embed="rId6"/>
              <a:stretch>
                <a:fillRect/>
              </a:stretch>
            </p:blipFill>
            <p:spPr>
              <a:xfrm>
                <a:off x="4254176" y="64359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CD3EF0B6-AED3-43C2-8823-2CFD038F168B}"/>
                  </a:ext>
                </a:extLst>
              </p14:cNvPr>
              <p14:cNvContentPartPr/>
              <p14:nvPr/>
            </p14:nvContentPartPr>
            <p14:xfrm>
              <a:off x="5320496" y="7182907"/>
              <a:ext cx="360" cy="360"/>
            </p14:xfrm>
          </p:contentPart>
        </mc:Choice>
        <mc:Fallback xmlns="">
          <p:pic>
            <p:nvPicPr>
              <p:cNvPr id="10" name="Ink 9">
                <a:extLst>
                  <a:ext uri="{FF2B5EF4-FFF2-40B4-BE49-F238E27FC236}">
                    <a16:creationId xmlns:a16="http://schemas.microsoft.com/office/drawing/2014/main" id="{CD3EF0B6-AED3-43C2-8823-2CFD038F168B}"/>
                  </a:ext>
                </a:extLst>
              </p:cNvPr>
              <p:cNvPicPr/>
              <p:nvPr/>
            </p:nvPicPr>
            <p:blipFill>
              <a:blip r:embed="rId6"/>
              <a:stretch>
                <a:fillRect/>
              </a:stretch>
            </p:blipFill>
            <p:spPr>
              <a:xfrm>
                <a:off x="5311496" y="7173907"/>
                <a:ext cx="18000" cy="18000"/>
              </a:xfrm>
              <a:prstGeom prst="rect">
                <a:avLst/>
              </a:prstGeom>
            </p:spPr>
          </p:pic>
        </mc:Fallback>
      </mc:AlternateContent>
      <p:grpSp>
        <p:nvGrpSpPr>
          <p:cNvPr id="32" name="Group 31">
            <a:extLst>
              <a:ext uri="{FF2B5EF4-FFF2-40B4-BE49-F238E27FC236}">
                <a16:creationId xmlns:a16="http://schemas.microsoft.com/office/drawing/2014/main" id="{C53728FB-C53D-4F49-B609-ECA0AB7BA5E1}"/>
              </a:ext>
            </a:extLst>
          </p:cNvPr>
          <p:cNvGrpSpPr/>
          <p:nvPr/>
        </p:nvGrpSpPr>
        <p:grpSpPr>
          <a:xfrm>
            <a:off x="6863096" y="7259947"/>
            <a:ext cx="118080" cy="22320"/>
            <a:chOff x="6863096" y="7259947"/>
            <a:chExt cx="118080" cy="2232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A8F775F-1D06-4840-B7E2-FD1B43D834C4}"/>
                    </a:ext>
                  </a:extLst>
                </p14:cNvPr>
                <p14:cNvContentPartPr/>
                <p14:nvPr/>
              </p14:nvContentPartPr>
              <p14:xfrm>
                <a:off x="6863096" y="7259947"/>
                <a:ext cx="11160" cy="360"/>
              </p14:xfrm>
            </p:contentPart>
          </mc:Choice>
          <mc:Fallback xmlns="">
            <p:pic>
              <p:nvPicPr>
                <p:cNvPr id="11" name="Ink 10">
                  <a:extLst>
                    <a:ext uri="{FF2B5EF4-FFF2-40B4-BE49-F238E27FC236}">
                      <a16:creationId xmlns:a16="http://schemas.microsoft.com/office/drawing/2014/main" id="{BA8F775F-1D06-4840-B7E2-FD1B43D834C4}"/>
                    </a:ext>
                  </a:extLst>
                </p:cNvPr>
                <p:cNvPicPr/>
                <p:nvPr/>
              </p:nvPicPr>
              <p:blipFill>
                <a:blip r:embed="rId11"/>
                <a:stretch>
                  <a:fillRect/>
                </a:stretch>
              </p:blipFill>
              <p:spPr>
                <a:xfrm>
                  <a:off x="6854096" y="7250947"/>
                  <a:ext cx="28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3323B43F-D4B8-4B82-8074-FE834D26AF32}"/>
                    </a:ext>
                  </a:extLst>
                </p14:cNvPr>
                <p14:cNvContentPartPr/>
                <p14:nvPr/>
              </p14:nvContentPartPr>
              <p14:xfrm>
                <a:off x="6929336" y="7281907"/>
                <a:ext cx="51840" cy="360"/>
              </p14:xfrm>
            </p:contentPart>
          </mc:Choice>
          <mc:Fallback xmlns="">
            <p:pic>
              <p:nvPicPr>
                <p:cNvPr id="31" name="Ink 30">
                  <a:extLst>
                    <a:ext uri="{FF2B5EF4-FFF2-40B4-BE49-F238E27FC236}">
                      <a16:creationId xmlns:a16="http://schemas.microsoft.com/office/drawing/2014/main" id="{3323B43F-D4B8-4B82-8074-FE834D26AF32}"/>
                    </a:ext>
                  </a:extLst>
                </p:cNvPr>
                <p:cNvPicPr/>
                <p:nvPr/>
              </p:nvPicPr>
              <p:blipFill>
                <a:blip r:embed="rId13"/>
                <a:stretch>
                  <a:fillRect/>
                </a:stretch>
              </p:blipFill>
              <p:spPr>
                <a:xfrm>
                  <a:off x="6920336" y="7272907"/>
                  <a:ext cx="694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63E2B525-4850-443C-A94A-B382EF81C42C}"/>
                  </a:ext>
                </a:extLst>
              </p14:cNvPr>
              <p14:cNvContentPartPr/>
              <p14:nvPr/>
            </p14:nvContentPartPr>
            <p14:xfrm>
              <a:off x="6598496" y="4043347"/>
              <a:ext cx="360" cy="360"/>
            </p14:xfrm>
          </p:contentPart>
        </mc:Choice>
        <mc:Fallback xmlns="">
          <p:pic>
            <p:nvPicPr>
              <p:cNvPr id="34" name="Ink 33">
                <a:extLst>
                  <a:ext uri="{FF2B5EF4-FFF2-40B4-BE49-F238E27FC236}">
                    <a16:creationId xmlns:a16="http://schemas.microsoft.com/office/drawing/2014/main" id="{63E2B525-4850-443C-A94A-B382EF81C42C}"/>
                  </a:ext>
                </a:extLst>
              </p:cNvPr>
              <p:cNvPicPr/>
              <p:nvPr/>
            </p:nvPicPr>
            <p:blipFill>
              <a:blip r:embed="rId6"/>
              <a:stretch>
                <a:fillRect/>
              </a:stretch>
            </p:blipFill>
            <p:spPr>
              <a:xfrm>
                <a:off x="6589496" y="4034347"/>
                <a:ext cx="18000" cy="18000"/>
              </a:xfrm>
              <a:prstGeom prst="rect">
                <a:avLst/>
              </a:prstGeom>
            </p:spPr>
          </p:pic>
        </mc:Fallback>
      </mc:AlternateContent>
      <p:sp>
        <p:nvSpPr>
          <p:cNvPr id="35" name="Rectangle 34">
            <a:extLst>
              <a:ext uri="{FF2B5EF4-FFF2-40B4-BE49-F238E27FC236}">
                <a16:creationId xmlns:a16="http://schemas.microsoft.com/office/drawing/2014/main" id="{733615CA-5C84-4B41-AECE-9436DC5279F9}"/>
              </a:ext>
            </a:extLst>
          </p:cNvPr>
          <p:cNvSpPr/>
          <p:nvPr/>
        </p:nvSpPr>
        <p:spPr>
          <a:xfrm>
            <a:off x="398138" y="3757500"/>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7202B9-045A-4ECD-B38B-3D6042CB9B10}"/>
              </a:ext>
            </a:extLst>
          </p:cNvPr>
          <p:cNvSpPr txBox="1"/>
          <p:nvPr/>
        </p:nvSpPr>
        <p:spPr>
          <a:xfrm>
            <a:off x="2001082" y="148705"/>
            <a:ext cx="2435282" cy="523220"/>
          </a:xfrm>
          <a:prstGeom prst="rect">
            <a:avLst/>
          </a:prstGeom>
          <a:noFill/>
        </p:spPr>
        <p:txBody>
          <a:bodyPr wrap="none" rtlCol="0">
            <a:spAutoFit/>
          </a:bodyPr>
          <a:lstStyle/>
          <a:p>
            <a:r>
              <a:rPr lang="en-AU" sz="2800" b="1" dirty="0"/>
              <a:t>Response Error</a:t>
            </a:r>
          </a:p>
        </p:txBody>
      </p:sp>
      <p:sp>
        <p:nvSpPr>
          <p:cNvPr id="37" name="TextBox 36">
            <a:extLst>
              <a:ext uri="{FF2B5EF4-FFF2-40B4-BE49-F238E27FC236}">
                <a16:creationId xmlns:a16="http://schemas.microsoft.com/office/drawing/2014/main" id="{236EDDBE-1D19-4D51-BA41-A0575926EAF1}"/>
              </a:ext>
            </a:extLst>
          </p:cNvPr>
          <p:cNvSpPr txBox="1"/>
          <p:nvPr/>
        </p:nvSpPr>
        <p:spPr>
          <a:xfrm>
            <a:off x="8060437" y="115150"/>
            <a:ext cx="2426818" cy="523220"/>
          </a:xfrm>
          <a:prstGeom prst="rect">
            <a:avLst/>
          </a:prstGeom>
          <a:noFill/>
        </p:spPr>
        <p:txBody>
          <a:bodyPr wrap="none" rtlCol="0">
            <a:spAutoFit/>
          </a:bodyPr>
          <a:lstStyle/>
          <a:p>
            <a:r>
              <a:rPr lang="en-AU" sz="2800" b="1" dirty="0"/>
              <a:t>Response Time</a:t>
            </a:r>
          </a:p>
        </p:txBody>
      </p:sp>
      <p:sp>
        <p:nvSpPr>
          <p:cNvPr id="39" name="TextBox 38">
            <a:extLst>
              <a:ext uri="{FF2B5EF4-FFF2-40B4-BE49-F238E27FC236}">
                <a16:creationId xmlns:a16="http://schemas.microsoft.com/office/drawing/2014/main" id="{4FBB82F3-4BFB-4529-8F73-06CC9AB449EA}"/>
              </a:ext>
            </a:extLst>
          </p:cNvPr>
          <p:cNvSpPr txBox="1"/>
          <p:nvPr/>
        </p:nvSpPr>
        <p:spPr>
          <a:xfrm rot="10800000">
            <a:off x="0" y="2886986"/>
            <a:ext cx="677108" cy="1344279"/>
          </a:xfrm>
          <a:prstGeom prst="rect">
            <a:avLst/>
          </a:prstGeom>
          <a:noFill/>
        </p:spPr>
        <p:txBody>
          <a:bodyPr vert="eaVert" wrap="none" rtlCol="0">
            <a:spAutoFit/>
          </a:bodyPr>
          <a:lstStyle/>
          <a:p>
            <a:r>
              <a:rPr lang="en-AU" sz="3200" dirty="0">
                <a:solidFill>
                  <a:srgbClr val="191919"/>
                </a:solidFill>
              </a:rPr>
              <a:t>Density</a:t>
            </a:r>
          </a:p>
        </p:txBody>
      </p:sp>
      <p:pic>
        <p:nvPicPr>
          <p:cNvPr id="12" name="Picture 11" descr="A close up of a map&#10;&#10;Description automatically generated">
            <a:extLst>
              <a:ext uri="{FF2B5EF4-FFF2-40B4-BE49-F238E27FC236}">
                <a16:creationId xmlns:a16="http://schemas.microsoft.com/office/drawing/2014/main" id="{1AB5E24A-50B6-48A0-B689-526FA22D7C0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43600" y="860031"/>
            <a:ext cx="17907983" cy="22380969"/>
          </a:xfrm>
          <a:prstGeom prst="rect">
            <a:avLst/>
          </a:prstGeom>
        </p:spPr>
      </p:pic>
      <p:sp>
        <p:nvSpPr>
          <p:cNvPr id="17" name="Rectangle 16">
            <a:extLst>
              <a:ext uri="{FF2B5EF4-FFF2-40B4-BE49-F238E27FC236}">
                <a16:creationId xmlns:a16="http://schemas.microsoft.com/office/drawing/2014/main" id="{3F07DAB1-6634-4B5E-A483-AC7530EAEB74}"/>
              </a:ext>
            </a:extLst>
          </p:cNvPr>
          <p:cNvSpPr/>
          <p:nvPr/>
        </p:nvSpPr>
        <p:spPr>
          <a:xfrm>
            <a:off x="1" y="6186537"/>
            <a:ext cx="12191999" cy="707886"/>
          </a:xfrm>
          <a:prstGeom prst="rect">
            <a:avLst/>
          </a:prstGeom>
          <a:solidFill>
            <a:srgbClr val="191919"/>
          </a:solidFill>
        </p:spPr>
        <p:txBody>
          <a:bodyPr wrap="square">
            <a:spAutoFit/>
          </a:bodyPr>
          <a:lstStyle/>
          <a:p>
            <a:r>
              <a:rPr lang="en-US" sz="2000" b="1" dirty="0">
                <a:solidFill>
                  <a:schemeClr val="tx2"/>
                </a:solidFill>
              </a:rPr>
              <a:t> Models </a:t>
            </a:r>
          </a:p>
          <a:p>
            <a:r>
              <a:rPr lang="en-US" sz="2000" b="1" dirty="0">
                <a:solidFill>
                  <a:schemeClr val="accent2"/>
                </a:solidFill>
              </a:rPr>
              <a:t>Variable-Precision 	</a:t>
            </a:r>
            <a:r>
              <a:rPr lang="en-US" sz="2000" b="1" dirty="0">
                <a:solidFill>
                  <a:srgbClr val="FF0000"/>
                </a:solidFill>
              </a:rPr>
              <a:t>Threshold</a:t>
            </a:r>
          </a:p>
        </p:txBody>
      </p:sp>
      <p:sp>
        <p:nvSpPr>
          <p:cNvPr id="33" name="Rectangle 32">
            <a:extLst>
              <a:ext uri="{FF2B5EF4-FFF2-40B4-BE49-F238E27FC236}">
                <a16:creationId xmlns:a16="http://schemas.microsoft.com/office/drawing/2014/main" id="{B905FAA5-8686-1F2A-B9D3-1091F7B0432C}"/>
              </a:ext>
            </a:extLst>
          </p:cNvPr>
          <p:cNvSpPr/>
          <p:nvPr/>
        </p:nvSpPr>
        <p:spPr>
          <a:xfrm>
            <a:off x="6630486" y="5181600"/>
            <a:ext cx="6015696" cy="976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Tree>
    <p:extLst>
      <p:ext uri="{BB962C8B-B14F-4D97-AF65-F5344CB8AC3E}">
        <p14:creationId xmlns:p14="http://schemas.microsoft.com/office/powerpoint/2010/main" val="3942788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DE17B1-CD24-43DF-B9EE-CC432729ED3D}"/>
              </a:ext>
            </a:extLst>
          </p:cNvPr>
          <p:cNvSpPr/>
          <p:nvPr/>
        </p:nvSpPr>
        <p:spPr>
          <a:xfrm>
            <a:off x="0" y="0"/>
            <a:ext cx="12192000" cy="68777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descr="A close up of a map&#10;&#10;Description automatically generated">
            <a:extLst>
              <a:ext uri="{FF2B5EF4-FFF2-40B4-BE49-F238E27FC236}">
                <a16:creationId xmlns:a16="http://schemas.microsoft.com/office/drawing/2014/main" id="{1AB5E24A-50B6-48A0-B689-526FA22D7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40" y="553135"/>
            <a:ext cx="5487383" cy="6858000"/>
          </a:xfrm>
          <a:prstGeom prst="rect">
            <a:avLst/>
          </a:prstGeom>
        </p:spPr>
      </p:pic>
      <p:pic>
        <p:nvPicPr>
          <p:cNvPr id="9" name="Picture 8" descr="A close up of a map&#10;&#10;Description automatically generated">
            <a:extLst>
              <a:ext uri="{FF2B5EF4-FFF2-40B4-BE49-F238E27FC236}">
                <a16:creationId xmlns:a16="http://schemas.microsoft.com/office/drawing/2014/main" id="{0DF3797F-6FF6-441D-936C-35B0DF5E9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03" y="533400"/>
            <a:ext cx="5493298" cy="6858000"/>
          </a:xfrm>
          <a:prstGeom prst="rect">
            <a:avLst/>
          </a:prstGeom>
        </p:spPr>
      </p:pic>
      <p:sp>
        <p:nvSpPr>
          <p:cNvPr id="14" name="Rectangle 13">
            <a:extLst>
              <a:ext uri="{FF2B5EF4-FFF2-40B4-BE49-F238E27FC236}">
                <a16:creationId xmlns:a16="http://schemas.microsoft.com/office/drawing/2014/main" id="{1818D15F-0F8D-42A6-B631-FA446FDE4015}"/>
              </a:ext>
            </a:extLst>
          </p:cNvPr>
          <p:cNvSpPr/>
          <p:nvPr/>
        </p:nvSpPr>
        <p:spPr>
          <a:xfrm>
            <a:off x="6376940" y="3230003"/>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7AC6FC-75FD-419A-BDC1-AA2FFBAB451F}"/>
              </a:ext>
            </a:extLst>
          </p:cNvPr>
          <p:cNvSpPr/>
          <p:nvPr/>
        </p:nvSpPr>
        <p:spPr>
          <a:xfrm>
            <a:off x="230229" y="3230002"/>
            <a:ext cx="194895" cy="546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207B5B-4067-4C2E-AC89-A801EF66D055}"/>
              </a:ext>
            </a:extLst>
          </p:cNvPr>
          <p:cNvSpPr/>
          <p:nvPr/>
        </p:nvSpPr>
        <p:spPr>
          <a:xfrm>
            <a:off x="6265538" y="3852397"/>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4680CD-6A42-4E8D-ABD9-E929D55EF9C6}"/>
              </a:ext>
            </a:extLst>
          </p:cNvPr>
          <p:cNvSpPr/>
          <p:nvPr/>
        </p:nvSpPr>
        <p:spPr>
          <a:xfrm>
            <a:off x="8449173" y="6705598"/>
            <a:ext cx="1595005" cy="152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E89512-FAE8-4D17-A9E1-36ECD1425CAF}"/>
              </a:ext>
            </a:extLst>
          </p:cNvPr>
          <p:cNvSpPr txBox="1"/>
          <p:nvPr/>
        </p:nvSpPr>
        <p:spPr>
          <a:xfrm rot="16200000">
            <a:off x="-778335" y="3244334"/>
            <a:ext cx="1952266" cy="369332"/>
          </a:xfrm>
          <a:prstGeom prst="rect">
            <a:avLst/>
          </a:prstGeom>
          <a:solidFill>
            <a:schemeClr val="bg1"/>
          </a:solidFill>
          <a:ln>
            <a:solidFill>
              <a:schemeClr val="bg1"/>
            </a:solidFill>
          </a:ln>
        </p:spPr>
        <p:txBody>
          <a:bodyPr wrap="none" rtlCol="0">
            <a:spAutoFit/>
          </a:bodyPr>
          <a:lstStyle/>
          <a:p>
            <a:r>
              <a:rPr lang="en-US" dirty="0"/>
              <a:t>Probability Density</a:t>
            </a:r>
          </a:p>
        </p:txBody>
      </p:sp>
      <p:sp>
        <p:nvSpPr>
          <p:cNvPr id="23" name="TextBox 22">
            <a:extLst>
              <a:ext uri="{FF2B5EF4-FFF2-40B4-BE49-F238E27FC236}">
                <a16:creationId xmlns:a16="http://schemas.microsoft.com/office/drawing/2014/main" id="{15F00B9A-F957-40E9-A208-A7694EC6DFEF}"/>
              </a:ext>
            </a:extLst>
          </p:cNvPr>
          <p:cNvSpPr txBox="1"/>
          <p:nvPr/>
        </p:nvSpPr>
        <p:spPr>
          <a:xfrm>
            <a:off x="8449173" y="6581001"/>
            <a:ext cx="1762855" cy="276999"/>
          </a:xfrm>
          <a:prstGeom prst="rect">
            <a:avLst/>
          </a:prstGeom>
          <a:solidFill>
            <a:schemeClr val="bg1"/>
          </a:solidFill>
          <a:ln>
            <a:solidFill>
              <a:schemeClr val="bg1"/>
            </a:solidFill>
          </a:ln>
        </p:spPr>
        <p:txBody>
          <a:bodyPr wrap="none" rtlCol="0">
            <a:spAutoFit/>
          </a:bodyPr>
          <a:lstStyle/>
          <a:p>
            <a:r>
              <a:rPr lang="en-US" sz="1200" dirty="0"/>
              <a:t>Response Time (seconds)</a:t>
            </a:r>
          </a:p>
        </p:txBody>
      </p:sp>
      <p:sp>
        <p:nvSpPr>
          <p:cNvPr id="24" name="Rectangle 23">
            <a:extLst>
              <a:ext uri="{FF2B5EF4-FFF2-40B4-BE49-F238E27FC236}">
                <a16:creationId xmlns:a16="http://schemas.microsoft.com/office/drawing/2014/main" id="{64616467-9E49-495B-A7DF-F29D4EC778D6}"/>
              </a:ext>
            </a:extLst>
          </p:cNvPr>
          <p:cNvSpPr/>
          <p:nvPr/>
        </p:nvSpPr>
        <p:spPr>
          <a:xfrm>
            <a:off x="2507486" y="5095517"/>
            <a:ext cx="3813753" cy="174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5" name="Rectangle 24">
            <a:extLst>
              <a:ext uri="{FF2B5EF4-FFF2-40B4-BE49-F238E27FC236}">
                <a16:creationId xmlns:a16="http://schemas.microsoft.com/office/drawing/2014/main" id="{71EFF704-5908-49AD-9B4E-43E0AE3ED8CE}"/>
              </a:ext>
            </a:extLst>
          </p:cNvPr>
          <p:cNvSpPr/>
          <p:nvPr/>
        </p:nvSpPr>
        <p:spPr>
          <a:xfrm>
            <a:off x="8365522" y="5105400"/>
            <a:ext cx="3749004" cy="1668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26" name="Rectangle 25">
            <a:extLst>
              <a:ext uri="{FF2B5EF4-FFF2-40B4-BE49-F238E27FC236}">
                <a16:creationId xmlns:a16="http://schemas.microsoft.com/office/drawing/2014/main" id="{7341195A-9CCB-4100-84C2-72E8A17D6C80}"/>
              </a:ext>
            </a:extLst>
          </p:cNvPr>
          <p:cNvSpPr/>
          <p:nvPr/>
        </p:nvSpPr>
        <p:spPr>
          <a:xfrm>
            <a:off x="6530839" y="6186537"/>
            <a:ext cx="1824155" cy="10635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rgbClr val="191919"/>
              </a:solidFill>
            </a:endParaRPr>
          </a:p>
        </p:txBody>
      </p:sp>
      <p:sp>
        <p:nvSpPr>
          <p:cNvPr id="27" name="Rectangle 26">
            <a:extLst>
              <a:ext uri="{FF2B5EF4-FFF2-40B4-BE49-F238E27FC236}">
                <a16:creationId xmlns:a16="http://schemas.microsoft.com/office/drawing/2014/main" id="{870231D8-3633-4815-AC90-7025A9256AFF}"/>
              </a:ext>
            </a:extLst>
          </p:cNvPr>
          <p:cNvSpPr/>
          <p:nvPr/>
        </p:nvSpPr>
        <p:spPr>
          <a:xfrm>
            <a:off x="410590" y="6135914"/>
            <a:ext cx="2180210" cy="722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cxnSp>
        <p:nvCxnSpPr>
          <p:cNvPr id="3" name="Straight Connector 2">
            <a:extLst>
              <a:ext uri="{FF2B5EF4-FFF2-40B4-BE49-F238E27FC236}">
                <a16:creationId xmlns:a16="http://schemas.microsoft.com/office/drawing/2014/main" id="{C16E4546-E890-4220-A4B9-69760964418B}"/>
              </a:ext>
            </a:extLst>
          </p:cNvPr>
          <p:cNvCxnSpPr>
            <a:cxnSpLocks/>
          </p:cNvCxnSpPr>
          <p:nvPr/>
        </p:nvCxnSpPr>
        <p:spPr>
          <a:xfrm>
            <a:off x="6172200" y="0"/>
            <a:ext cx="0" cy="6877735"/>
          </a:xfrm>
          <a:prstGeom prst="line">
            <a:avLst/>
          </a:prstGeom>
          <a:ln w="76200">
            <a:solidFill>
              <a:srgbClr val="191919"/>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3FDC9F0-3DE8-4543-96DD-BD1F8055A187}"/>
              </a:ext>
            </a:extLst>
          </p:cNvPr>
          <p:cNvSpPr/>
          <p:nvPr/>
        </p:nvSpPr>
        <p:spPr>
          <a:xfrm>
            <a:off x="0" y="-1"/>
            <a:ext cx="12192000" cy="819477"/>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6A2A06F-1091-4131-B921-56F98D8EE5E9}"/>
                  </a:ext>
                </a:extLst>
              </p14:cNvPr>
              <p14:cNvContentPartPr/>
              <p14:nvPr/>
            </p14:nvContentPartPr>
            <p14:xfrm>
              <a:off x="556770" y="3909803"/>
              <a:ext cx="360" cy="360"/>
            </p14:xfrm>
          </p:contentPart>
        </mc:Choice>
        <mc:Fallback xmlns="">
          <p:pic>
            <p:nvPicPr>
              <p:cNvPr id="5" name="Ink 4">
                <a:extLst>
                  <a:ext uri="{FF2B5EF4-FFF2-40B4-BE49-F238E27FC236}">
                    <a16:creationId xmlns:a16="http://schemas.microsoft.com/office/drawing/2014/main" id="{46A2A06F-1091-4131-B921-56F98D8EE5E9}"/>
                  </a:ext>
                </a:extLst>
              </p:cNvPr>
              <p:cNvPicPr/>
              <p:nvPr/>
            </p:nvPicPr>
            <p:blipFill>
              <a:blip r:embed="rId6"/>
              <a:stretch>
                <a:fillRect/>
              </a:stretch>
            </p:blipFill>
            <p:spPr>
              <a:xfrm>
                <a:off x="547770" y="390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A934E51-6BA2-4247-B3BE-0571B7E20092}"/>
                  </a:ext>
                </a:extLst>
              </p14:cNvPr>
              <p14:cNvContentPartPr/>
              <p14:nvPr/>
            </p14:nvContentPartPr>
            <p14:xfrm>
              <a:off x="5045096" y="5905267"/>
              <a:ext cx="360" cy="360"/>
            </p14:xfrm>
          </p:contentPart>
        </mc:Choice>
        <mc:Fallback xmlns="">
          <p:pic>
            <p:nvPicPr>
              <p:cNvPr id="7" name="Ink 6">
                <a:extLst>
                  <a:ext uri="{FF2B5EF4-FFF2-40B4-BE49-F238E27FC236}">
                    <a16:creationId xmlns:a16="http://schemas.microsoft.com/office/drawing/2014/main" id="{3A934E51-6BA2-4247-B3BE-0571B7E20092}"/>
                  </a:ext>
                </a:extLst>
              </p:cNvPr>
              <p:cNvPicPr/>
              <p:nvPr/>
            </p:nvPicPr>
            <p:blipFill>
              <a:blip r:embed="rId6"/>
              <a:stretch>
                <a:fillRect/>
              </a:stretch>
            </p:blipFill>
            <p:spPr>
              <a:xfrm>
                <a:off x="5036096" y="58962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849CD1B-AD4B-4D44-B742-C87DF15A72D6}"/>
                  </a:ext>
                </a:extLst>
              </p14:cNvPr>
              <p14:cNvContentPartPr/>
              <p14:nvPr/>
            </p14:nvContentPartPr>
            <p14:xfrm>
              <a:off x="4263176" y="6444907"/>
              <a:ext cx="360" cy="360"/>
            </p14:xfrm>
          </p:contentPart>
        </mc:Choice>
        <mc:Fallback xmlns="">
          <p:pic>
            <p:nvPicPr>
              <p:cNvPr id="8" name="Ink 7">
                <a:extLst>
                  <a:ext uri="{FF2B5EF4-FFF2-40B4-BE49-F238E27FC236}">
                    <a16:creationId xmlns:a16="http://schemas.microsoft.com/office/drawing/2014/main" id="{E849CD1B-AD4B-4D44-B742-C87DF15A72D6}"/>
                  </a:ext>
                </a:extLst>
              </p:cNvPr>
              <p:cNvPicPr/>
              <p:nvPr/>
            </p:nvPicPr>
            <p:blipFill>
              <a:blip r:embed="rId6"/>
              <a:stretch>
                <a:fillRect/>
              </a:stretch>
            </p:blipFill>
            <p:spPr>
              <a:xfrm>
                <a:off x="4254176" y="64359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CD3EF0B6-AED3-43C2-8823-2CFD038F168B}"/>
                  </a:ext>
                </a:extLst>
              </p14:cNvPr>
              <p14:cNvContentPartPr/>
              <p14:nvPr/>
            </p14:nvContentPartPr>
            <p14:xfrm>
              <a:off x="5320496" y="7182907"/>
              <a:ext cx="360" cy="360"/>
            </p14:xfrm>
          </p:contentPart>
        </mc:Choice>
        <mc:Fallback xmlns="">
          <p:pic>
            <p:nvPicPr>
              <p:cNvPr id="10" name="Ink 9">
                <a:extLst>
                  <a:ext uri="{FF2B5EF4-FFF2-40B4-BE49-F238E27FC236}">
                    <a16:creationId xmlns:a16="http://schemas.microsoft.com/office/drawing/2014/main" id="{CD3EF0B6-AED3-43C2-8823-2CFD038F168B}"/>
                  </a:ext>
                </a:extLst>
              </p:cNvPr>
              <p:cNvPicPr/>
              <p:nvPr/>
            </p:nvPicPr>
            <p:blipFill>
              <a:blip r:embed="rId6"/>
              <a:stretch>
                <a:fillRect/>
              </a:stretch>
            </p:blipFill>
            <p:spPr>
              <a:xfrm>
                <a:off x="5311496" y="7173907"/>
                <a:ext cx="18000" cy="18000"/>
              </a:xfrm>
              <a:prstGeom prst="rect">
                <a:avLst/>
              </a:prstGeom>
            </p:spPr>
          </p:pic>
        </mc:Fallback>
      </mc:AlternateContent>
      <p:grpSp>
        <p:nvGrpSpPr>
          <p:cNvPr id="32" name="Group 31">
            <a:extLst>
              <a:ext uri="{FF2B5EF4-FFF2-40B4-BE49-F238E27FC236}">
                <a16:creationId xmlns:a16="http://schemas.microsoft.com/office/drawing/2014/main" id="{C53728FB-C53D-4F49-B609-ECA0AB7BA5E1}"/>
              </a:ext>
            </a:extLst>
          </p:cNvPr>
          <p:cNvGrpSpPr/>
          <p:nvPr/>
        </p:nvGrpSpPr>
        <p:grpSpPr>
          <a:xfrm>
            <a:off x="6863096" y="7259947"/>
            <a:ext cx="118080" cy="22320"/>
            <a:chOff x="6863096" y="7259947"/>
            <a:chExt cx="118080" cy="2232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A8F775F-1D06-4840-B7E2-FD1B43D834C4}"/>
                    </a:ext>
                  </a:extLst>
                </p14:cNvPr>
                <p14:cNvContentPartPr/>
                <p14:nvPr/>
              </p14:nvContentPartPr>
              <p14:xfrm>
                <a:off x="6863096" y="7259947"/>
                <a:ext cx="11160" cy="360"/>
              </p14:xfrm>
            </p:contentPart>
          </mc:Choice>
          <mc:Fallback xmlns="">
            <p:pic>
              <p:nvPicPr>
                <p:cNvPr id="11" name="Ink 10">
                  <a:extLst>
                    <a:ext uri="{FF2B5EF4-FFF2-40B4-BE49-F238E27FC236}">
                      <a16:creationId xmlns:a16="http://schemas.microsoft.com/office/drawing/2014/main" id="{BA8F775F-1D06-4840-B7E2-FD1B43D834C4}"/>
                    </a:ext>
                  </a:extLst>
                </p:cNvPr>
                <p:cNvPicPr/>
                <p:nvPr/>
              </p:nvPicPr>
              <p:blipFill>
                <a:blip r:embed="rId11"/>
                <a:stretch>
                  <a:fillRect/>
                </a:stretch>
              </p:blipFill>
              <p:spPr>
                <a:xfrm>
                  <a:off x="6854096" y="7250947"/>
                  <a:ext cx="28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3323B43F-D4B8-4B82-8074-FE834D26AF32}"/>
                    </a:ext>
                  </a:extLst>
                </p14:cNvPr>
                <p14:cNvContentPartPr/>
                <p14:nvPr/>
              </p14:nvContentPartPr>
              <p14:xfrm>
                <a:off x="6929336" y="7281907"/>
                <a:ext cx="51840" cy="360"/>
              </p14:xfrm>
            </p:contentPart>
          </mc:Choice>
          <mc:Fallback xmlns="">
            <p:pic>
              <p:nvPicPr>
                <p:cNvPr id="31" name="Ink 30">
                  <a:extLst>
                    <a:ext uri="{FF2B5EF4-FFF2-40B4-BE49-F238E27FC236}">
                      <a16:creationId xmlns:a16="http://schemas.microsoft.com/office/drawing/2014/main" id="{3323B43F-D4B8-4B82-8074-FE834D26AF32}"/>
                    </a:ext>
                  </a:extLst>
                </p:cNvPr>
                <p:cNvPicPr/>
                <p:nvPr/>
              </p:nvPicPr>
              <p:blipFill>
                <a:blip r:embed="rId13"/>
                <a:stretch>
                  <a:fillRect/>
                </a:stretch>
              </p:blipFill>
              <p:spPr>
                <a:xfrm>
                  <a:off x="6920336" y="7272907"/>
                  <a:ext cx="694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63E2B525-4850-443C-A94A-B382EF81C42C}"/>
                  </a:ext>
                </a:extLst>
              </p14:cNvPr>
              <p14:cNvContentPartPr/>
              <p14:nvPr/>
            </p14:nvContentPartPr>
            <p14:xfrm>
              <a:off x="6598496" y="4043347"/>
              <a:ext cx="360" cy="360"/>
            </p14:xfrm>
          </p:contentPart>
        </mc:Choice>
        <mc:Fallback xmlns="">
          <p:pic>
            <p:nvPicPr>
              <p:cNvPr id="34" name="Ink 33">
                <a:extLst>
                  <a:ext uri="{FF2B5EF4-FFF2-40B4-BE49-F238E27FC236}">
                    <a16:creationId xmlns:a16="http://schemas.microsoft.com/office/drawing/2014/main" id="{63E2B525-4850-443C-A94A-B382EF81C42C}"/>
                  </a:ext>
                </a:extLst>
              </p:cNvPr>
              <p:cNvPicPr/>
              <p:nvPr/>
            </p:nvPicPr>
            <p:blipFill>
              <a:blip r:embed="rId6"/>
              <a:stretch>
                <a:fillRect/>
              </a:stretch>
            </p:blipFill>
            <p:spPr>
              <a:xfrm>
                <a:off x="6589496" y="4034347"/>
                <a:ext cx="18000" cy="18000"/>
              </a:xfrm>
              <a:prstGeom prst="rect">
                <a:avLst/>
              </a:prstGeom>
            </p:spPr>
          </p:pic>
        </mc:Fallback>
      </mc:AlternateContent>
      <p:sp>
        <p:nvSpPr>
          <p:cNvPr id="35" name="Rectangle 34">
            <a:extLst>
              <a:ext uri="{FF2B5EF4-FFF2-40B4-BE49-F238E27FC236}">
                <a16:creationId xmlns:a16="http://schemas.microsoft.com/office/drawing/2014/main" id="{733615CA-5C84-4B41-AECE-9436DC5279F9}"/>
              </a:ext>
            </a:extLst>
          </p:cNvPr>
          <p:cNvSpPr/>
          <p:nvPr/>
        </p:nvSpPr>
        <p:spPr>
          <a:xfrm>
            <a:off x="398138" y="3757500"/>
            <a:ext cx="287662" cy="474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7202B9-045A-4ECD-B38B-3D6042CB9B10}"/>
              </a:ext>
            </a:extLst>
          </p:cNvPr>
          <p:cNvSpPr txBox="1"/>
          <p:nvPr/>
        </p:nvSpPr>
        <p:spPr>
          <a:xfrm>
            <a:off x="2001082" y="148705"/>
            <a:ext cx="2435282" cy="523220"/>
          </a:xfrm>
          <a:prstGeom prst="rect">
            <a:avLst/>
          </a:prstGeom>
          <a:noFill/>
        </p:spPr>
        <p:txBody>
          <a:bodyPr wrap="none" rtlCol="0">
            <a:spAutoFit/>
          </a:bodyPr>
          <a:lstStyle/>
          <a:p>
            <a:r>
              <a:rPr lang="en-AU" sz="2800" b="1" dirty="0"/>
              <a:t>Response Error</a:t>
            </a:r>
          </a:p>
        </p:txBody>
      </p:sp>
      <p:sp>
        <p:nvSpPr>
          <p:cNvPr id="37" name="TextBox 36">
            <a:extLst>
              <a:ext uri="{FF2B5EF4-FFF2-40B4-BE49-F238E27FC236}">
                <a16:creationId xmlns:a16="http://schemas.microsoft.com/office/drawing/2014/main" id="{236EDDBE-1D19-4D51-BA41-A0575926EAF1}"/>
              </a:ext>
            </a:extLst>
          </p:cNvPr>
          <p:cNvSpPr txBox="1"/>
          <p:nvPr/>
        </p:nvSpPr>
        <p:spPr>
          <a:xfrm>
            <a:off x="8060437" y="115150"/>
            <a:ext cx="2426818" cy="523220"/>
          </a:xfrm>
          <a:prstGeom prst="rect">
            <a:avLst/>
          </a:prstGeom>
          <a:noFill/>
        </p:spPr>
        <p:txBody>
          <a:bodyPr wrap="none" rtlCol="0">
            <a:spAutoFit/>
          </a:bodyPr>
          <a:lstStyle/>
          <a:p>
            <a:r>
              <a:rPr lang="en-AU" sz="2800" b="1" dirty="0"/>
              <a:t>Response Time</a:t>
            </a:r>
          </a:p>
        </p:txBody>
      </p:sp>
      <p:sp>
        <p:nvSpPr>
          <p:cNvPr id="39" name="TextBox 38">
            <a:extLst>
              <a:ext uri="{FF2B5EF4-FFF2-40B4-BE49-F238E27FC236}">
                <a16:creationId xmlns:a16="http://schemas.microsoft.com/office/drawing/2014/main" id="{4FBB82F3-4BFB-4529-8F73-06CC9AB449EA}"/>
              </a:ext>
            </a:extLst>
          </p:cNvPr>
          <p:cNvSpPr txBox="1"/>
          <p:nvPr/>
        </p:nvSpPr>
        <p:spPr>
          <a:xfrm rot="10800000">
            <a:off x="0" y="2886986"/>
            <a:ext cx="677108" cy="1344279"/>
          </a:xfrm>
          <a:prstGeom prst="rect">
            <a:avLst/>
          </a:prstGeom>
          <a:noFill/>
        </p:spPr>
        <p:txBody>
          <a:bodyPr vert="eaVert" wrap="none" rtlCol="0">
            <a:spAutoFit/>
          </a:bodyPr>
          <a:lstStyle/>
          <a:p>
            <a:r>
              <a:rPr lang="en-AU" sz="3200" dirty="0">
                <a:solidFill>
                  <a:srgbClr val="191919"/>
                </a:solidFill>
              </a:rPr>
              <a:t>Density</a:t>
            </a:r>
          </a:p>
        </p:txBody>
      </p:sp>
      <p:sp>
        <p:nvSpPr>
          <p:cNvPr id="17" name="Rectangle 16">
            <a:extLst>
              <a:ext uri="{FF2B5EF4-FFF2-40B4-BE49-F238E27FC236}">
                <a16:creationId xmlns:a16="http://schemas.microsoft.com/office/drawing/2014/main" id="{3F07DAB1-6634-4B5E-A483-AC7530EAEB74}"/>
              </a:ext>
            </a:extLst>
          </p:cNvPr>
          <p:cNvSpPr/>
          <p:nvPr/>
        </p:nvSpPr>
        <p:spPr>
          <a:xfrm>
            <a:off x="1" y="6186537"/>
            <a:ext cx="12191999" cy="707886"/>
          </a:xfrm>
          <a:prstGeom prst="rect">
            <a:avLst/>
          </a:prstGeom>
          <a:solidFill>
            <a:srgbClr val="191919"/>
          </a:solidFill>
        </p:spPr>
        <p:txBody>
          <a:bodyPr wrap="square">
            <a:spAutoFit/>
          </a:bodyPr>
          <a:lstStyle/>
          <a:p>
            <a:r>
              <a:rPr lang="en-US" sz="2000" b="1" dirty="0">
                <a:solidFill>
                  <a:schemeClr val="tx2"/>
                </a:solidFill>
              </a:rPr>
              <a:t> Models </a:t>
            </a:r>
          </a:p>
          <a:p>
            <a:r>
              <a:rPr lang="en-US" sz="2000" b="1" dirty="0">
                <a:solidFill>
                  <a:schemeClr val="accent2"/>
                </a:solidFill>
              </a:rPr>
              <a:t>Variable-Precision 	</a:t>
            </a:r>
            <a:r>
              <a:rPr lang="en-US" sz="2000" b="1" dirty="0">
                <a:solidFill>
                  <a:srgbClr val="FF0000"/>
                </a:solidFill>
              </a:rPr>
              <a:t>Threshold</a:t>
            </a:r>
          </a:p>
        </p:txBody>
      </p:sp>
    </p:spTree>
    <p:extLst>
      <p:ext uri="{BB962C8B-B14F-4D97-AF65-F5344CB8AC3E}">
        <p14:creationId xmlns:p14="http://schemas.microsoft.com/office/powerpoint/2010/main" val="894657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760C-3745-49E6-9AAD-97F8BF9F3929}"/>
              </a:ext>
            </a:extLst>
          </p:cNvPr>
          <p:cNvSpPr>
            <a:spLocks noGrp="1"/>
          </p:cNvSpPr>
          <p:nvPr>
            <p:ph type="title"/>
          </p:nvPr>
        </p:nvSpPr>
        <p:spPr/>
        <p:txBody>
          <a:bodyPr/>
          <a:lstStyle/>
          <a:p>
            <a:r>
              <a:rPr lang="en-AU" dirty="0"/>
              <a:t>Relationships between Error and RT</a:t>
            </a:r>
          </a:p>
        </p:txBody>
      </p:sp>
      <p:pic>
        <p:nvPicPr>
          <p:cNvPr id="15" name="Picture 14">
            <a:extLst>
              <a:ext uri="{FF2B5EF4-FFF2-40B4-BE49-F238E27FC236}">
                <a16:creationId xmlns:a16="http://schemas.microsoft.com/office/drawing/2014/main" id="{164B8592-3505-415A-8D2A-C24DB8E9E56E}"/>
              </a:ext>
            </a:extLst>
          </p:cNvPr>
          <p:cNvPicPr>
            <a:picLocks noChangeAspect="1"/>
          </p:cNvPicPr>
          <p:nvPr/>
        </p:nvPicPr>
        <p:blipFill>
          <a:blip r:embed="rId2"/>
          <a:stretch>
            <a:fillRect/>
          </a:stretch>
        </p:blipFill>
        <p:spPr>
          <a:xfrm>
            <a:off x="1371600" y="2041296"/>
            <a:ext cx="9265126" cy="4451579"/>
          </a:xfrm>
          <a:prstGeom prst="rect">
            <a:avLst/>
          </a:prstGeom>
        </p:spPr>
      </p:pic>
    </p:spTree>
    <p:extLst>
      <p:ext uri="{BB962C8B-B14F-4D97-AF65-F5344CB8AC3E}">
        <p14:creationId xmlns:p14="http://schemas.microsoft.com/office/powerpoint/2010/main" val="2840413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8B82F-4D04-4C9E-932C-214C98AA2A87}"/>
              </a:ext>
            </a:extLst>
          </p:cNvPr>
          <p:cNvPicPr>
            <a:picLocks noChangeAspect="1"/>
          </p:cNvPicPr>
          <p:nvPr/>
        </p:nvPicPr>
        <p:blipFill>
          <a:blip r:embed="rId2"/>
          <a:stretch>
            <a:fillRect/>
          </a:stretch>
        </p:blipFill>
        <p:spPr>
          <a:xfrm>
            <a:off x="1463437" y="2052380"/>
            <a:ext cx="9265126" cy="4451579"/>
          </a:xfrm>
          <a:prstGeom prst="rect">
            <a:avLst/>
          </a:prstGeom>
        </p:spPr>
      </p:pic>
      <p:cxnSp>
        <p:nvCxnSpPr>
          <p:cNvPr id="7" name="Straight Connector 6">
            <a:extLst>
              <a:ext uri="{FF2B5EF4-FFF2-40B4-BE49-F238E27FC236}">
                <a16:creationId xmlns:a16="http://schemas.microsoft.com/office/drawing/2014/main" id="{7BAAF822-D709-4C95-B92D-DCDCEFFD129C}"/>
              </a:ext>
            </a:extLst>
          </p:cNvPr>
          <p:cNvCxnSpPr>
            <a:cxnSpLocks/>
          </p:cNvCxnSpPr>
          <p:nvPr/>
        </p:nvCxnSpPr>
        <p:spPr>
          <a:xfrm flipV="1">
            <a:off x="2590800" y="2052380"/>
            <a:ext cx="0" cy="4065876"/>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7EEB6B-5C70-40D5-A6C3-48EDEE9CC35B}"/>
              </a:ext>
            </a:extLst>
          </p:cNvPr>
          <p:cNvCxnSpPr>
            <a:cxnSpLocks/>
          </p:cNvCxnSpPr>
          <p:nvPr/>
        </p:nvCxnSpPr>
        <p:spPr>
          <a:xfrm flipV="1">
            <a:off x="3276600" y="2052380"/>
            <a:ext cx="0" cy="4065876"/>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90B26B-675C-4579-A907-4C2F3B114623}"/>
              </a:ext>
            </a:extLst>
          </p:cNvPr>
          <p:cNvCxnSpPr>
            <a:cxnSpLocks/>
          </p:cNvCxnSpPr>
          <p:nvPr/>
        </p:nvCxnSpPr>
        <p:spPr>
          <a:xfrm flipV="1">
            <a:off x="9525000" y="2052380"/>
            <a:ext cx="0" cy="4065876"/>
          </a:xfrm>
          <a:prstGeom prst="line">
            <a:avLst/>
          </a:prstGeom>
          <a:ln w="762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655C23-6A3E-4818-BDB8-62C8490A352F}"/>
              </a:ext>
            </a:extLst>
          </p:cNvPr>
          <p:cNvCxnSpPr>
            <a:cxnSpLocks/>
          </p:cNvCxnSpPr>
          <p:nvPr/>
        </p:nvCxnSpPr>
        <p:spPr>
          <a:xfrm flipV="1">
            <a:off x="5382021" y="2030124"/>
            <a:ext cx="0" cy="4065876"/>
          </a:xfrm>
          <a:prstGeom prst="line">
            <a:avLst/>
          </a:prstGeom>
          <a:ln w="762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35EE2C-3AE6-44B0-99C1-EF2E1DFE25DB}"/>
              </a:ext>
            </a:extLst>
          </p:cNvPr>
          <p:cNvSpPr txBox="1"/>
          <p:nvPr/>
        </p:nvSpPr>
        <p:spPr>
          <a:xfrm>
            <a:off x="2237979" y="1374289"/>
            <a:ext cx="705642" cy="584775"/>
          </a:xfrm>
          <a:prstGeom prst="rect">
            <a:avLst/>
          </a:prstGeom>
          <a:noFill/>
        </p:spPr>
        <p:txBody>
          <a:bodyPr wrap="none" rtlCol="0">
            <a:spAutoFit/>
          </a:bodyPr>
          <a:lstStyle/>
          <a:p>
            <a:r>
              <a:rPr lang="en-AU" sz="3200" dirty="0">
                <a:solidFill>
                  <a:srgbClr val="FF0000"/>
                </a:solidFill>
              </a:rPr>
              <a:t>0.1</a:t>
            </a:r>
          </a:p>
        </p:txBody>
      </p:sp>
      <p:sp>
        <p:nvSpPr>
          <p:cNvPr id="13" name="TextBox 12">
            <a:extLst>
              <a:ext uri="{FF2B5EF4-FFF2-40B4-BE49-F238E27FC236}">
                <a16:creationId xmlns:a16="http://schemas.microsoft.com/office/drawing/2014/main" id="{9A8E745A-B324-45ED-BD32-654021E3631A}"/>
              </a:ext>
            </a:extLst>
          </p:cNvPr>
          <p:cNvSpPr txBox="1"/>
          <p:nvPr/>
        </p:nvSpPr>
        <p:spPr>
          <a:xfrm>
            <a:off x="2943621" y="1377060"/>
            <a:ext cx="705642" cy="584775"/>
          </a:xfrm>
          <a:prstGeom prst="rect">
            <a:avLst/>
          </a:prstGeom>
          <a:noFill/>
        </p:spPr>
        <p:txBody>
          <a:bodyPr wrap="none" rtlCol="0">
            <a:spAutoFit/>
          </a:bodyPr>
          <a:lstStyle/>
          <a:p>
            <a:r>
              <a:rPr lang="en-AU" sz="3200" dirty="0">
                <a:solidFill>
                  <a:schemeClr val="accent2"/>
                </a:solidFill>
              </a:rPr>
              <a:t>0.3</a:t>
            </a:r>
          </a:p>
        </p:txBody>
      </p:sp>
      <p:sp>
        <p:nvSpPr>
          <p:cNvPr id="14" name="TextBox 13">
            <a:extLst>
              <a:ext uri="{FF2B5EF4-FFF2-40B4-BE49-F238E27FC236}">
                <a16:creationId xmlns:a16="http://schemas.microsoft.com/office/drawing/2014/main" id="{A480F0EF-50EC-4D75-BC26-D87915DE107F}"/>
              </a:ext>
            </a:extLst>
          </p:cNvPr>
          <p:cNvSpPr txBox="1"/>
          <p:nvPr/>
        </p:nvSpPr>
        <p:spPr>
          <a:xfrm>
            <a:off x="4676379" y="1377060"/>
            <a:ext cx="705642" cy="584775"/>
          </a:xfrm>
          <a:prstGeom prst="rect">
            <a:avLst/>
          </a:prstGeom>
          <a:noFill/>
        </p:spPr>
        <p:txBody>
          <a:bodyPr wrap="none" rtlCol="0">
            <a:spAutoFit/>
          </a:bodyPr>
          <a:lstStyle/>
          <a:p>
            <a:r>
              <a:rPr lang="en-AU" sz="3200" dirty="0">
                <a:solidFill>
                  <a:srgbClr val="92D050"/>
                </a:solidFill>
              </a:rPr>
              <a:t>0.5</a:t>
            </a:r>
          </a:p>
        </p:txBody>
      </p:sp>
      <p:sp>
        <p:nvSpPr>
          <p:cNvPr id="15" name="TextBox 14">
            <a:extLst>
              <a:ext uri="{FF2B5EF4-FFF2-40B4-BE49-F238E27FC236}">
                <a16:creationId xmlns:a16="http://schemas.microsoft.com/office/drawing/2014/main" id="{DAB0BCFF-9E94-4B85-B655-193AE21A0159}"/>
              </a:ext>
            </a:extLst>
          </p:cNvPr>
          <p:cNvSpPr txBox="1"/>
          <p:nvPr/>
        </p:nvSpPr>
        <p:spPr>
          <a:xfrm>
            <a:off x="9172179" y="1374288"/>
            <a:ext cx="705642" cy="584775"/>
          </a:xfrm>
          <a:prstGeom prst="rect">
            <a:avLst/>
          </a:prstGeom>
          <a:noFill/>
        </p:spPr>
        <p:txBody>
          <a:bodyPr wrap="none" rtlCol="0">
            <a:spAutoFit/>
          </a:bodyPr>
          <a:lstStyle/>
          <a:p>
            <a:r>
              <a:rPr lang="en-AU" sz="3200" dirty="0">
                <a:solidFill>
                  <a:schemeClr val="accent5"/>
                </a:solidFill>
              </a:rPr>
              <a:t>0.9</a:t>
            </a:r>
          </a:p>
        </p:txBody>
      </p:sp>
      <p:sp>
        <p:nvSpPr>
          <p:cNvPr id="16" name="TextBox 15">
            <a:extLst>
              <a:ext uri="{FF2B5EF4-FFF2-40B4-BE49-F238E27FC236}">
                <a16:creationId xmlns:a16="http://schemas.microsoft.com/office/drawing/2014/main" id="{C97E0910-49AD-42C4-926C-B93271B393A2}"/>
              </a:ext>
            </a:extLst>
          </p:cNvPr>
          <p:cNvSpPr txBox="1"/>
          <p:nvPr/>
        </p:nvSpPr>
        <p:spPr>
          <a:xfrm>
            <a:off x="4741686" y="533400"/>
            <a:ext cx="2708627" cy="584775"/>
          </a:xfrm>
          <a:prstGeom prst="rect">
            <a:avLst/>
          </a:prstGeom>
          <a:noFill/>
        </p:spPr>
        <p:txBody>
          <a:bodyPr wrap="none" rtlCol="0">
            <a:spAutoFit/>
          </a:bodyPr>
          <a:lstStyle/>
          <a:p>
            <a:r>
              <a:rPr lang="en-AU" sz="3200" dirty="0">
                <a:solidFill>
                  <a:srgbClr val="FF0000"/>
                </a:solidFill>
              </a:rPr>
              <a:t>Error Quantiles</a:t>
            </a:r>
          </a:p>
        </p:txBody>
      </p:sp>
      <p:sp>
        <p:nvSpPr>
          <p:cNvPr id="17" name="Rectangle 16">
            <a:extLst>
              <a:ext uri="{FF2B5EF4-FFF2-40B4-BE49-F238E27FC236}">
                <a16:creationId xmlns:a16="http://schemas.microsoft.com/office/drawing/2014/main" id="{EF3D6426-0D71-42FE-A0D3-A76ABC76EDE4}"/>
              </a:ext>
            </a:extLst>
          </p:cNvPr>
          <p:cNvSpPr/>
          <p:nvPr/>
        </p:nvSpPr>
        <p:spPr>
          <a:xfrm>
            <a:off x="1981186" y="2052380"/>
            <a:ext cx="609598" cy="4043620"/>
          </a:xfrm>
          <a:prstGeom prst="rect">
            <a:avLst/>
          </a:prstGeom>
          <a:solidFill>
            <a:srgbClr val="C0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C947AC4E-59F3-4564-9247-F3DACA3CD0A9}"/>
              </a:ext>
            </a:extLst>
          </p:cNvPr>
          <p:cNvSpPr/>
          <p:nvPr/>
        </p:nvSpPr>
        <p:spPr>
          <a:xfrm>
            <a:off x="2582966" y="2063508"/>
            <a:ext cx="693615" cy="4043620"/>
          </a:xfrm>
          <a:prstGeom prst="rect">
            <a:avLst/>
          </a:prstGeom>
          <a:solidFill>
            <a:schemeClr val="accent2">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F180E4D-5C11-48C7-88AB-9ADCBBE4EF54}"/>
              </a:ext>
            </a:extLst>
          </p:cNvPr>
          <p:cNvSpPr/>
          <p:nvPr/>
        </p:nvSpPr>
        <p:spPr>
          <a:xfrm>
            <a:off x="3272664" y="2052380"/>
            <a:ext cx="2109312" cy="404362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53B6D5AD-2582-4E8E-BB3C-A1494D0FCF98}"/>
              </a:ext>
            </a:extLst>
          </p:cNvPr>
          <p:cNvSpPr/>
          <p:nvPr/>
        </p:nvSpPr>
        <p:spPr>
          <a:xfrm>
            <a:off x="5382002" y="2055151"/>
            <a:ext cx="4142974" cy="4043620"/>
          </a:xfrm>
          <a:prstGeom prst="rect">
            <a:avLst/>
          </a:prstGeom>
          <a:solidFill>
            <a:schemeClr val="accent5">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8237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7"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8B82F-4D04-4C9E-932C-214C98AA2A87}"/>
              </a:ext>
            </a:extLst>
          </p:cNvPr>
          <p:cNvPicPr>
            <a:picLocks noChangeAspect="1"/>
          </p:cNvPicPr>
          <p:nvPr/>
        </p:nvPicPr>
        <p:blipFill>
          <a:blip r:embed="rId2"/>
          <a:stretch>
            <a:fillRect/>
          </a:stretch>
        </p:blipFill>
        <p:spPr>
          <a:xfrm>
            <a:off x="1463437" y="2052380"/>
            <a:ext cx="9265126" cy="4451579"/>
          </a:xfrm>
          <a:prstGeom prst="rect">
            <a:avLst/>
          </a:prstGeom>
        </p:spPr>
      </p:pic>
      <p:sp>
        <p:nvSpPr>
          <p:cNvPr id="33" name="Rectangle 32">
            <a:extLst>
              <a:ext uri="{FF2B5EF4-FFF2-40B4-BE49-F238E27FC236}">
                <a16:creationId xmlns:a16="http://schemas.microsoft.com/office/drawing/2014/main" id="{832F4C1F-E830-4279-93BE-8FCAA4053E34}"/>
              </a:ext>
            </a:extLst>
          </p:cNvPr>
          <p:cNvSpPr/>
          <p:nvPr/>
        </p:nvSpPr>
        <p:spPr>
          <a:xfrm>
            <a:off x="1981186" y="2052380"/>
            <a:ext cx="609598" cy="4043620"/>
          </a:xfrm>
          <a:prstGeom prst="rect">
            <a:avLst/>
          </a:prstGeom>
          <a:solidFill>
            <a:srgbClr val="C0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 name="Straight Connector 6">
            <a:extLst>
              <a:ext uri="{FF2B5EF4-FFF2-40B4-BE49-F238E27FC236}">
                <a16:creationId xmlns:a16="http://schemas.microsoft.com/office/drawing/2014/main" id="{7BAAF822-D709-4C95-B92D-DCDCEFFD129C}"/>
              </a:ext>
            </a:extLst>
          </p:cNvPr>
          <p:cNvCxnSpPr>
            <a:cxnSpLocks/>
          </p:cNvCxnSpPr>
          <p:nvPr/>
        </p:nvCxnSpPr>
        <p:spPr>
          <a:xfrm flipV="1">
            <a:off x="2590800" y="2052380"/>
            <a:ext cx="0" cy="4065876"/>
          </a:xfrm>
          <a:prstGeom prst="line">
            <a:avLst/>
          </a:prstGeom>
          <a:ln w="762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7EEB6B-5C70-40D5-A6C3-48EDEE9CC35B}"/>
              </a:ext>
            </a:extLst>
          </p:cNvPr>
          <p:cNvCxnSpPr>
            <a:cxnSpLocks/>
          </p:cNvCxnSpPr>
          <p:nvPr/>
        </p:nvCxnSpPr>
        <p:spPr>
          <a:xfrm flipV="1">
            <a:off x="3276600" y="2052380"/>
            <a:ext cx="0" cy="4065876"/>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90B26B-675C-4579-A907-4C2F3B114623}"/>
              </a:ext>
            </a:extLst>
          </p:cNvPr>
          <p:cNvCxnSpPr>
            <a:cxnSpLocks/>
          </p:cNvCxnSpPr>
          <p:nvPr/>
        </p:nvCxnSpPr>
        <p:spPr>
          <a:xfrm flipV="1">
            <a:off x="9525000" y="2052380"/>
            <a:ext cx="0" cy="4065876"/>
          </a:xfrm>
          <a:prstGeom prst="line">
            <a:avLst/>
          </a:prstGeom>
          <a:ln w="762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655C23-6A3E-4818-BDB8-62C8490A352F}"/>
              </a:ext>
            </a:extLst>
          </p:cNvPr>
          <p:cNvCxnSpPr>
            <a:cxnSpLocks/>
          </p:cNvCxnSpPr>
          <p:nvPr/>
        </p:nvCxnSpPr>
        <p:spPr>
          <a:xfrm flipV="1">
            <a:off x="5382021" y="2030124"/>
            <a:ext cx="0" cy="4065876"/>
          </a:xfrm>
          <a:prstGeom prst="line">
            <a:avLst/>
          </a:prstGeom>
          <a:ln w="762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35EE2C-3AE6-44B0-99C1-EF2E1DFE25DB}"/>
              </a:ext>
            </a:extLst>
          </p:cNvPr>
          <p:cNvSpPr txBox="1"/>
          <p:nvPr/>
        </p:nvSpPr>
        <p:spPr>
          <a:xfrm>
            <a:off x="2237979" y="1374289"/>
            <a:ext cx="705642" cy="584775"/>
          </a:xfrm>
          <a:prstGeom prst="rect">
            <a:avLst/>
          </a:prstGeom>
          <a:noFill/>
        </p:spPr>
        <p:txBody>
          <a:bodyPr wrap="none" rtlCol="0">
            <a:spAutoFit/>
          </a:bodyPr>
          <a:lstStyle/>
          <a:p>
            <a:r>
              <a:rPr lang="en-AU" sz="3200" dirty="0">
                <a:solidFill>
                  <a:srgbClr val="FF0000"/>
                </a:solidFill>
              </a:rPr>
              <a:t>0.1</a:t>
            </a:r>
          </a:p>
        </p:txBody>
      </p:sp>
      <p:sp>
        <p:nvSpPr>
          <p:cNvPr id="13" name="TextBox 12">
            <a:extLst>
              <a:ext uri="{FF2B5EF4-FFF2-40B4-BE49-F238E27FC236}">
                <a16:creationId xmlns:a16="http://schemas.microsoft.com/office/drawing/2014/main" id="{9A8E745A-B324-45ED-BD32-654021E3631A}"/>
              </a:ext>
            </a:extLst>
          </p:cNvPr>
          <p:cNvSpPr txBox="1"/>
          <p:nvPr/>
        </p:nvSpPr>
        <p:spPr>
          <a:xfrm>
            <a:off x="2943621" y="1377060"/>
            <a:ext cx="705642" cy="584775"/>
          </a:xfrm>
          <a:prstGeom prst="rect">
            <a:avLst/>
          </a:prstGeom>
          <a:noFill/>
        </p:spPr>
        <p:txBody>
          <a:bodyPr wrap="none" rtlCol="0">
            <a:spAutoFit/>
          </a:bodyPr>
          <a:lstStyle/>
          <a:p>
            <a:r>
              <a:rPr lang="en-AU" sz="3200" dirty="0">
                <a:solidFill>
                  <a:schemeClr val="accent2"/>
                </a:solidFill>
              </a:rPr>
              <a:t>0.3</a:t>
            </a:r>
          </a:p>
        </p:txBody>
      </p:sp>
      <p:sp>
        <p:nvSpPr>
          <p:cNvPr id="14" name="TextBox 13">
            <a:extLst>
              <a:ext uri="{FF2B5EF4-FFF2-40B4-BE49-F238E27FC236}">
                <a16:creationId xmlns:a16="http://schemas.microsoft.com/office/drawing/2014/main" id="{A480F0EF-50EC-4D75-BC26-D87915DE107F}"/>
              </a:ext>
            </a:extLst>
          </p:cNvPr>
          <p:cNvSpPr txBox="1"/>
          <p:nvPr/>
        </p:nvSpPr>
        <p:spPr>
          <a:xfrm>
            <a:off x="4676379" y="1377060"/>
            <a:ext cx="705642" cy="584775"/>
          </a:xfrm>
          <a:prstGeom prst="rect">
            <a:avLst/>
          </a:prstGeom>
          <a:noFill/>
        </p:spPr>
        <p:txBody>
          <a:bodyPr wrap="none" rtlCol="0">
            <a:spAutoFit/>
          </a:bodyPr>
          <a:lstStyle/>
          <a:p>
            <a:r>
              <a:rPr lang="en-AU" sz="3200" dirty="0">
                <a:solidFill>
                  <a:srgbClr val="92D050"/>
                </a:solidFill>
              </a:rPr>
              <a:t>0.5</a:t>
            </a:r>
          </a:p>
        </p:txBody>
      </p:sp>
      <p:sp>
        <p:nvSpPr>
          <p:cNvPr id="15" name="TextBox 14">
            <a:extLst>
              <a:ext uri="{FF2B5EF4-FFF2-40B4-BE49-F238E27FC236}">
                <a16:creationId xmlns:a16="http://schemas.microsoft.com/office/drawing/2014/main" id="{DAB0BCFF-9E94-4B85-B655-193AE21A0159}"/>
              </a:ext>
            </a:extLst>
          </p:cNvPr>
          <p:cNvSpPr txBox="1"/>
          <p:nvPr/>
        </p:nvSpPr>
        <p:spPr>
          <a:xfrm>
            <a:off x="9172179" y="1374288"/>
            <a:ext cx="705642" cy="584775"/>
          </a:xfrm>
          <a:prstGeom prst="rect">
            <a:avLst/>
          </a:prstGeom>
          <a:noFill/>
        </p:spPr>
        <p:txBody>
          <a:bodyPr wrap="none" rtlCol="0">
            <a:spAutoFit/>
          </a:bodyPr>
          <a:lstStyle/>
          <a:p>
            <a:r>
              <a:rPr lang="en-AU" sz="3200" dirty="0">
                <a:solidFill>
                  <a:schemeClr val="accent5"/>
                </a:solidFill>
              </a:rPr>
              <a:t>0.9</a:t>
            </a:r>
          </a:p>
        </p:txBody>
      </p:sp>
      <p:sp>
        <p:nvSpPr>
          <p:cNvPr id="16" name="TextBox 15">
            <a:extLst>
              <a:ext uri="{FF2B5EF4-FFF2-40B4-BE49-F238E27FC236}">
                <a16:creationId xmlns:a16="http://schemas.microsoft.com/office/drawing/2014/main" id="{C97E0910-49AD-42C4-926C-B93271B393A2}"/>
              </a:ext>
            </a:extLst>
          </p:cNvPr>
          <p:cNvSpPr txBox="1"/>
          <p:nvPr/>
        </p:nvSpPr>
        <p:spPr>
          <a:xfrm>
            <a:off x="4741686" y="533400"/>
            <a:ext cx="2708627" cy="584775"/>
          </a:xfrm>
          <a:prstGeom prst="rect">
            <a:avLst/>
          </a:prstGeom>
          <a:noFill/>
        </p:spPr>
        <p:txBody>
          <a:bodyPr wrap="none" rtlCol="0">
            <a:spAutoFit/>
          </a:bodyPr>
          <a:lstStyle/>
          <a:p>
            <a:r>
              <a:rPr lang="en-AU" sz="3200" dirty="0">
                <a:solidFill>
                  <a:srgbClr val="FF0000"/>
                </a:solidFill>
              </a:rPr>
              <a:t>Error Quantiles</a:t>
            </a:r>
          </a:p>
        </p:txBody>
      </p:sp>
      <p:sp>
        <p:nvSpPr>
          <p:cNvPr id="18" name="Rectangle 17">
            <a:extLst>
              <a:ext uri="{FF2B5EF4-FFF2-40B4-BE49-F238E27FC236}">
                <a16:creationId xmlns:a16="http://schemas.microsoft.com/office/drawing/2014/main" id="{C947AC4E-59F3-4564-9247-F3DACA3CD0A9}"/>
              </a:ext>
            </a:extLst>
          </p:cNvPr>
          <p:cNvSpPr/>
          <p:nvPr/>
        </p:nvSpPr>
        <p:spPr>
          <a:xfrm>
            <a:off x="2582966" y="2063508"/>
            <a:ext cx="693615" cy="4043620"/>
          </a:xfrm>
          <a:prstGeom prst="rect">
            <a:avLst/>
          </a:prstGeom>
          <a:solidFill>
            <a:schemeClr val="accent2">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F180E4D-5C11-48C7-88AB-9ADCBBE4EF54}"/>
              </a:ext>
            </a:extLst>
          </p:cNvPr>
          <p:cNvSpPr/>
          <p:nvPr/>
        </p:nvSpPr>
        <p:spPr>
          <a:xfrm>
            <a:off x="3272664" y="2052380"/>
            <a:ext cx="2109312" cy="404362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53B6D5AD-2582-4E8E-BB3C-A1494D0FCF98}"/>
              </a:ext>
            </a:extLst>
          </p:cNvPr>
          <p:cNvSpPr/>
          <p:nvPr/>
        </p:nvSpPr>
        <p:spPr>
          <a:xfrm>
            <a:off x="5382002" y="2055151"/>
            <a:ext cx="4142974" cy="4043620"/>
          </a:xfrm>
          <a:prstGeom prst="rect">
            <a:avLst/>
          </a:prstGeom>
          <a:solidFill>
            <a:schemeClr val="accent5">
              <a:lumMod val="60000"/>
              <a:lumOff val="4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59BFE125-736A-4617-BA44-656DC6C3BD28}"/>
              </a:ext>
            </a:extLst>
          </p:cNvPr>
          <p:cNvSpPr/>
          <p:nvPr/>
        </p:nvSpPr>
        <p:spPr>
          <a:xfrm>
            <a:off x="1463437" y="2063508"/>
            <a:ext cx="441561" cy="4184892"/>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73BE83DF-1226-4B97-8C64-725FF3383C7C}"/>
              </a:ext>
            </a:extLst>
          </p:cNvPr>
          <p:cNvSpPr txBox="1"/>
          <p:nvPr/>
        </p:nvSpPr>
        <p:spPr>
          <a:xfrm rot="16200000">
            <a:off x="-615467" y="4379093"/>
            <a:ext cx="2790315" cy="584775"/>
          </a:xfrm>
          <a:prstGeom prst="rect">
            <a:avLst/>
          </a:prstGeom>
          <a:noFill/>
        </p:spPr>
        <p:txBody>
          <a:bodyPr wrap="none" rtlCol="0">
            <a:spAutoFit/>
          </a:bodyPr>
          <a:lstStyle/>
          <a:p>
            <a:pPr algn="ctr"/>
            <a:r>
              <a:rPr lang="en-AU" sz="3200" dirty="0">
                <a:solidFill>
                  <a:srgbClr val="FF0000"/>
                </a:solidFill>
              </a:rPr>
              <a:t>Response Time </a:t>
            </a:r>
          </a:p>
        </p:txBody>
      </p:sp>
      <p:sp>
        <p:nvSpPr>
          <p:cNvPr id="3" name="Rectangle 2">
            <a:extLst>
              <a:ext uri="{FF2B5EF4-FFF2-40B4-BE49-F238E27FC236}">
                <a16:creationId xmlns:a16="http://schemas.microsoft.com/office/drawing/2014/main" id="{92C6860C-3941-46B6-9D39-7DDC5D08A0F1}"/>
              </a:ext>
            </a:extLst>
          </p:cNvPr>
          <p:cNvSpPr/>
          <p:nvPr/>
        </p:nvSpPr>
        <p:spPr>
          <a:xfrm>
            <a:off x="2438400" y="5494508"/>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780B195-3391-49B4-BC6D-28FC42AEDE70}"/>
              </a:ext>
            </a:extLst>
          </p:cNvPr>
          <p:cNvSpPr/>
          <p:nvPr/>
        </p:nvSpPr>
        <p:spPr>
          <a:xfrm>
            <a:off x="2438397" y="4484672"/>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a:extLst>
              <a:ext uri="{FF2B5EF4-FFF2-40B4-BE49-F238E27FC236}">
                <a16:creationId xmlns:a16="http://schemas.microsoft.com/office/drawing/2014/main" id="{3CDB2F59-0074-475F-AB7F-DD21AE7A85D8}"/>
              </a:ext>
            </a:extLst>
          </p:cNvPr>
          <p:cNvSpPr/>
          <p:nvPr/>
        </p:nvSpPr>
        <p:spPr>
          <a:xfrm>
            <a:off x="2438398" y="2791156"/>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7858F80C-BCBF-4695-9072-93CB053CA8CD}"/>
              </a:ext>
            </a:extLst>
          </p:cNvPr>
          <p:cNvSpPr/>
          <p:nvPr/>
        </p:nvSpPr>
        <p:spPr>
          <a:xfrm>
            <a:off x="3142075" y="5494508"/>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02135B09-93F3-4725-AF5C-9A092DEC942B}"/>
              </a:ext>
            </a:extLst>
          </p:cNvPr>
          <p:cNvSpPr/>
          <p:nvPr/>
        </p:nvSpPr>
        <p:spPr>
          <a:xfrm>
            <a:off x="3144042" y="4484671"/>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a:extLst>
              <a:ext uri="{FF2B5EF4-FFF2-40B4-BE49-F238E27FC236}">
                <a16:creationId xmlns:a16="http://schemas.microsoft.com/office/drawing/2014/main" id="{4584A3D7-D843-48E7-BD97-19226045F97E}"/>
              </a:ext>
            </a:extLst>
          </p:cNvPr>
          <p:cNvSpPr/>
          <p:nvPr/>
        </p:nvSpPr>
        <p:spPr>
          <a:xfrm>
            <a:off x="3142075" y="2791156"/>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302A7DEB-2C01-46E4-B487-5A829D7B4BA4}"/>
              </a:ext>
            </a:extLst>
          </p:cNvPr>
          <p:cNvSpPr/>
          <p:nvPr/>
        </p:nvSpPr>
        <p:spPr>
          <a:xfrm>
            <a:off x="451879" y="2651168"/>
            <a:ext cx="584776" cy="584775"/>
          </a:xfrm>
          <a:prstGeom prst="rect">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0.1</a:t>
            </a:r>
          </a:p>
        </p:txBody>
      </p:sp>
      <p:sp>
        <p:nvSpPr>
          <p:cNvPr id="25" name="Oval 24">
            <a:extLst>
              <a:ext uri="{FF2B5EF4-FFF2-40B4-BE49-F238E27FC236}">
                <a16:creationId xmlns:a16="http://schemas.microsoft.com/office/drawing/2014/main" id="{6557FDCB-03C6-44CF-8CF4-C2482027FBC9}"/>
              </a:ext>
            </a:extLst>
          </p:cNvPr>
          <p:cNvSpPr/>
          <p:nvPr/>
        </p:nvSpPr>
        <p:spPr>
          <a:xfrm>
            <a:off x="381478" y="1699159"/>
            <a:ext cx="725578" cy="661929"/>
          </a:xfrm>
          <a:prstGeom prst="ellips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0.5</a:t>
            </a:r>
          </a:p>
        </p:txBody>
      </p:sp>
      <p:sp>
        <p:nvSpPr>
          <p:cNvPr id="26" name="Isosceles Triangle 25">
            <a:extLst>
              <a:ext uri="{FF2B5EF4-FFF2-40B4-BE49-F238E27FC236}">
                <a16:creationId xmlns:a16="http://schemas.microsoft.com/office/drawing/2014/main" id="{FB218A7F-10B5-45B0-BAD1-8E37CEA281D7}"/>
              </a:ext>
            </a:extLst>
          </p:cNvPr>
          <p:cNvSpPr/>
          <p:nvPr/>
        </p:nvSpPr>
        <p:spPr>
          <a:xfrm>
            <a:off x="241081" y="779730"/>
            <a:ext cx="1008475" cy="762000"/>
          </a:xfrm>
          <a:prstGeom prst="triangl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0.9</a:t>
            </a:r>
          </a:p>
        </p:txBody>
      </p:sp>
      <p:sp>
        <p:nvSpPr>
          <p:cNvPr id="27" name="Rectangle 26">
            <a:extLst>
              <a:ext uri="{FF2B5EF4-FFF2-40B4-BE49-F238E27FC236}">
                <a16:creationId xmlns:a16="http://schemas.microsoft.com/office/drawing/2014/main" id="{92324286-AA31-459E-AD84-F1BACB4A36A6}"/>
              </a:ext>
            </a:extLst>
          </p:cNvPr>
          <p:cNvSpPr/>
          <p:nvPr/>
        </p:nvSpPr>
        <p:spPr>
          <a:xfrm>
            <a:off x="5242034" y="5482483"/>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08FA808-C014-4297-8B36-CE292A704753}"/>
              </a:ext>
            </a:extLst>
          </p:cNvPr>
          <p:cNvSpPr/>
          <p:nvPr/>
        </p:nvSpPr>
        <p:spPr>
          <a:xfrm>
            <a:off x="5244001" y="4472646"/>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Isosceles Triangle 28">
            <a:extLst>
              <a:ext uri="{FF2B5EF4-FFF2-40B4-BE49-F238E27FC236}">
                <a16:creationId xmlns:a16="http://schemas.microsoft.com/office/drawing/2014/main" id="{9D7A117A-37B5-41FD-BAEB-93CF524D89DE}"/>
              </a:ext>
            </a:extLst>
          </p:cNvPr>
          <p:cNvSpPr/>
          <p:nvPr/>
        </p:nvSpPr>
        <p:spPr>
          <a:xfrm>
            <a:off x="5242034" y="2779131"/>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D78B63CD-D469-4FCE-85A0-A860B5C1506B}"/>
              </a:ext>
            </a:extLst>
          </p:cNvPr>
          <p:cNvSpPr/>
          <p:nvPr/>
        </p:nvSpPr>
        <p:spPr>
          <a:xfrm>
            <a:off x="9370621" y="5444220"/>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3CEF045-1BF1-47A4-9DE0-4C4D6CF93487}"/>
              </a:ext>
            </a:extLst>
          </p:cNvPr>
          <p:cNvSpPr/>
          <p:nvPr/>
        </p:nvSpPr>
        <p:spPr>
          <a:xfrm>
            <a:off x="9372588" y="4434383"/>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Isosceles Triangle 31">
            <a:extLst>
              <a:ext uri="{FF2B5EF4-FFF2-40B4-BE49-F238E27FC236}">
                <a16:creationId xmlns:a16="http://schemas.microsoft.com/office/drawing/2014/main" id="{515A82DA-A853-45FD-85A3-388505451355}"/>
              </a:ext>
            </a:extLst>
          </p:cNvPr>
          <p:cNvSpPr/>
          <p:nvPr/>
        </p:nvSpPr>
        <p:spPr>
          <a:xfrm>
            <a:off x="9370621" y="2740868"/>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552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22" grpId="0" animBg="1"/>
      <p:bldP spid="23" grpId="0" animBg="1"/>
      <p:bldP spid="24" grpId="0" animBg="1"/>
      <p:bldP spid="8"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8B82F-4D04-4C9E-932C-214C98AA2A87}"/>
              </a:ext>
            </a:extLst>
          </p:cNvPr>
          <p:cNvPicPr>
            <a:picLocks noChangeAspect="1"/>
          </p:cNvPicPr>
          <p:nvPr/>
        </p:nvPicPr>
        <p:blipFill>
          <a:blip r:embed="rId3"/>
          <a:stretch>
            <a:fillRect/>
          </a:stretch>
        </p:blipFill>
        <p:spPr>
          <a:xfrm>
            <a:off x="1463437" y="2052380"/>
            <a:ext cx="9265126" cy="4451579"/>
          </a:xfrm>
          <a:prstGeom prst="rect">
            <a:avLst/>
          </a:prstGeom>
        </p:spPr>
      </p:pic>
      <p:sp>
        <p:nvSpPr>
          <p:cNvPr id="34" name="Rectangle 33">
            <a:extLst>
              <a:ext uri="{FF2B5EF4-FFF2-40B4-BE49-F238E27FC236}">
                <a16:creationId xmlns:a16="http://schemas.microsoft.com/office/drawing/2014/main" id="{B0161897-922B-4231-AF2F-33A9399B3630}"/>
              </a:ext>
            </a:extLst>
          </p:cNvPr>
          <p:cNvSpPr/>
          <p:nvPr/>
        </p:nvSpPr>
        <p:spPr>
          <a:xfrm>
            <a:off x="1992901" y="2063508"/>
            <a:ext cx="8735662" cy="4027266"/>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C97E0910-49AD-42C4-926C-B93271B393A2}"/>
              </a:ext>
            </a:extLst>
          </p:cNvPr>
          <p:cNvSpPr txBox="1"/>
          <p:nvPr/>
        </p:nvSpPr>
        <p:spPr>
          <a:xfrm>
            <a:off x="4741686" y="533400"/>
            <a:ext cx="2708627" cy="584775"/>
          </a:xfrm>
          <a:prstGeom prst="rect">
            <a:avLst/>
          </a:prstGeom>
          <a:noFill/>
        </p:spPr>
        <p:txBody>
          <a:bodyPr wrap="none" rtlCol="0">
            <a:spAutoFit/>
          </a:bodyPr>
          <a:lstStyle/>
          <a:p>
            <a:r>
              <a:rPr lang="en-AU" sz="3200" dirty="0">
                <a:solidFill>
                  <a:srgbClr val="FF0000"/>
                </a:solidFill>
              </a:rPr>
              <a:t>Error Quantiles</a:t>
            </a:r>
          </a:p>
        </p:txBody>
      </p:sp>
      <p:sp>
        <p:nvSpPr>
          <p:cNvPr id="2" name="Rectangle 1">
            <a:extLst>
              <a:ext uri="{FF2B5EF4-FFF2-40B4-BE49-F238E27FC236}">
                <a16:creationId xmlns:a16="http://schemas.microsoft.com/office/drawing/2014/main" id="{59BFE125-736A-4617-BA44-656DC6C3BD28}"/>
              </a:ext>
            </a:extLst>
          </p:cNvPr>
          <p:cNvSpPr/>
          <p:nvPr/>
        </p:nvSpPr>
        <p:spPr>
          <a:xfrm>
            <a:off x="1463437" y="2063508"/>
            <a:ext cx="441561" cy="4184892"/>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92C6860C-3941-46B6-9D39-7DDC5D08A0F1}"/>
              </a:ext>
            </a:extLst>
          </p:cNvPr>
          <p:cNvSpPr/>
          <p:nvPr/>
        </p:nvSpPr>
        <p:spPr>
          <a:xfrm>
            <a:off x="2412130" y="5715728"/>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780B195-3391-49B4-BC6D-28FC42AEDE70}"/>
              </a:ext>
            </a:extLst>
          </p:cNvPr>
          <p:cNvSpPr/>
          <p:nvPr/>
        </p:nvSpPr>
        <p:spPr>
          <a:xfrm>
            <a:off x="2412127" y="4705892"/>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a:extLst>
              <a:ext uri="{FF2B5EF4-FFF2-40B4-BE49-F238E27FC236}">
                <a16:creationId xmlns:a16="http://schemas.microsoft.com/office/drawing/2014/main" id="{3CDB2F59-0074-475F-AB7F-DD21AE7A85D8}"/>
              </a:ext>
            </a:extLst>
          </p:cNvPr>
          <p:cNvSpPr/>
          <p:nvPr/>
        </p:nvSpPr>
        <p:spPr>
          <a:xfrm>
            <a:off x="2412128" y="3012376"/>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7858F80C-BCBF-4695-9072-93CB053CA8CD}"/>
              </a:ext>
            </a:extLst>
          </p:cNvPr>
          <p:cNvSpPr/>
          <p:nvPr/>
        </p:nvSpPr>
        <p:spPr>
          <a:xfrm>
            <a:off x="3143708" y="5521772"/>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02135B09-93F3-4725-AF5C-9A092DEC942B}"/>
              </a:ext>
            </a:extLst>
          </p:cNvPr>
          <p:cNvSpPr/>
          <p:nvPr/>
        </p:nvSpPr>
        <p:spPr>
          <a:xfrm>
            <a:off x="3145675" y="4511935"/>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a:extLst>
              <a:ext uri="{FF2B5EF4-FFF2-40B4-BE49-F238E27FC236}">
                <a16:creationId xmlns:a16="http://schemas.microsoft.com/office/drawing/2014/main" id="{4584A3D7-D843-48E7-BD97-19226045F97E}"/>
              </a:ext>
            </a:extLst>
          </p:cNvPr>
          <p:cNvSpPr/>
          <p:nvPr/>
        </p:nvSpPr>
        <p:spPr>
          <a:xfrm>
            <a:off x="3143708" y="2818420"/>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302A7DEB-2C01-46E4-B487-5A829D7B4BA4}"/>
              </a:ext>
            </a:extLst>
          </p:cNvPr>
          <p:cNvSpPr/>
          <p:nvPr/>
        </p:nvSpPr>
        <p:spPr>
          <a:xfrm>
            <a:off x="451879" y="2651168"/>
            <a:ext cx="584776" cy="584775"/>
          </a:xfrm>
          <a:prstGeom prst="rect">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0.1</a:t>
            </a:r>
          </a:p>
        </p:txBody>
      </p:sp>
      <p:sp>
        <p:nvSpPr>
          <p:cNvPr id="25" name="Oval 24">
            <a:extLst>
              <a:ext uri="{FF2B5EF4-FFF2-40B4-BE49-F238E27FC236}">
                <a16:creationId xmlns:a16="http://schemas.microsoft.com/office/drawing/2014/main" id="{6557FDCB-03C6-44CF-8CF4-C2482027FBC9}"/>
              </a:ext>
            </a:extLst>
          </p:cNvPr>
          <p:cNvSpPr/>
          <p:nvPr/>
        </p:nvSpPr>
        <p:spPr>
          <a:xfrm>
            <a:off x="381478" y="1699159"/>
            <a:ext cx="725578" cy="661929"/>
          </a:xfrm>
          <a:prstGeom prst="ellips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0.5</a:t>
            </a:r>
          </a:p>
        </p:txBody>
      </p:sp>
      <p:sp>
        <p:nvSpPr>
          <p:cNvPr id="26" name="Isosceles Triangle 25">
            <a:extLst>
              <a:ext uri="{FF2B5EF4-FFF2-40B4-BE49-F238E27FC236}">
                <a16:creationId xmlns:a16="http://schemas.microsoft.com/office/drawing/2014/main" id="{FB218A7F-10B5-45B0-BAD1-8E37CEA281D7}"/>
              </a:ext>
            </a:extLst>
          </p:cNvPr>
          <p:cNvSpPr/>
          <p:nvPr/>
        </p:nvSpPr>
        <p:spPr>
          <a:xfrm>
            <a:off x="241081" y="779730"/>
            <a:ext cx="1008475" cy="762000"/>
          </a:xfrm>
          <a:prstGeom prst="triangle">
            <a:avLst/>
          </a:prstGeom>
          <a:solidFill>
            <a:srgbClr val="1919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0.9</a:t>
            </a:r>
          </a:p>
        </p:txBody>
      </p:sp>
      <p:sp>
        <p:nvSpPr>
          <p:cNvPr id="27" name="Rectangle 26">
            <a:extLst>
              <a:ext uri="{FF2B5EF4-FFF2-40B4-BE49-F238E27FC236}">
                <a16:creationId xmlns:a16="http://schemas.microsoft.com/office/drawing/2014/main" id="{92324286-AA31-459E-AD84-F1BACB4A36A6}"/>
              </a:ext>
            </a:extLst>
          </p:cNvPr>
          <p:cNvSpPr/>
          <p:nvPr/>
        </p:nvSpPr>
        <p:spPr>
          <a:xfrm>
            <a:off x="5266981" y="5202120"/>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08FA808-C014-4297-8B36-CE292A704753}"/>
              </a:ext>
            </a:extLst>
          </p:cNvPr>
          <p:cNvSpPr/>
          <p:nvPr/>
        </p:nvSpPr>
        <p:spPr>
          <a:xfrm>
            <a:off x="5268948" y="4192283"/>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Isosceles Triangle 28">
            <a:extLst>
              <a:ext uri="{FF2B5EF4-FFF2-40B4-BE49-F238E27FC236}">
                <a16:creationId xmlns:a16="http://schemas.microsoft.com/office/drawing/2014/main" id="{9D7A117A-37B5-41FD-BAEB-93CF524D89DE}"/>
              </a:ext>
            </a:extLst>
          </p:cNvPr>
          <p:cNvSpPr/>
          <p:nvPr/>
        </p:nvSpPr>
        <p:spPr>
          <a:xfrm>
            <a:off x="5266981" y="2498768"/>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D78B63CD-D469-4FCE-85A0-A860B5C1506B}"/>
              </a:ext>
            </a:extLst>
          </p:cNvPr>
          <p:cNvSpPr/>
          <p:nvPr/>
        </p:nvSpPr>
        <p:spPr>
          <a:xfrm>
            <a:off x="9374092" y="4836952"/>
            <a:ext cx="304800" cy="3048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3CEF045-1BF1-47A4-9DE0-4C4D6CF93487}"/>
              </a:ext>
            </a:extLst>
          </p:cNvPr>
          <p:cNvSpPr/>
          <p:nvPr/>
        </p:nvSpPr>
        <p:spPr>
          <a:xfrm>
            <a:off x="9376059" y="3827115"/>
            <a:ext cx="304799" cy="294057"/>
          </a:xfrm>
          <a:prstGeom prst="ellips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Isosceles Triangle 31">
            <a:extLst>
              <a:ext uri="{FF2B5EF4-FFF2-40B4-BE49-F238E27FC236}">
                <a16:creationId xmlns:a16="http://schemas.microsoft.com/office/drawing/2014/main" id="{515A82DA-A853-45FD-85A3-388505451355}"/>
              </a:ext>
            </a:extLst>
          </p:cNvPr>
          <p:cNvSpPr/>
          <p:nvPr/>
        </p:nvSpPr>
        <p:spPr>
          <a:xfrm>
            <a:off x="9374092" y="2133600"/>
            <a:ext cx="308734" cy="304800"/>
          </a:xfrm>
          <a:prstGeom prst="triangle">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a:extLst>
              <a:ext uri="{FF2B5EF4-FFF2-40B4-BE49-F238E27FC236}">
                <a16:creationId xmlns:a16="http://schemas.microsoft.com/office/drawing/2014/main" id="{245F5E01-05BD-4A0D-A520-B24A3F03F2F5}"/>
              </a:ext>
            </a:extLst>
          </p:cNvPr>
          <p:cNvCxnSpPr/>
          <p:nvPr/>
        </p:nvCxnSpPr>
        <p:spPr>
          <a:xfrm>
            <a:off x="1904998" y="2133600"/>
            <a:ext cx="0" cy="3957174"/>
          </a:xfrm>
          <a:prstGeom prst="line">
            <a:avLst/>
          </a:prstGeom>
          <a:ln w="57150">
            <a:solidFill>
              <a:srgbClr val="1919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23DB60D-D11F-418B-838D-494A7609CB6D}"/>
              </a:ext>
            </a:extLst>
          </p:cNvPr>
          <p:cNvCxnSpPr>
            <a:cxnSpLocks/>
          </p:cNvCxnSpPr>
          <p:nvPr/>
        </p:nvCxnSpPr>
        <p:spPr>
          <a:xfrm flipH="1">
            <a:off x="1904998" y="6090774"/>
            <a:ext cx="8823565" cy="0"/>
          </a:xfrm>
          <a:prstGeom prst="line">
            <a:avLst/>
          </a:prstGeom>
          <a:ln w="57150">
            <a:solidFill>
              <a:srgbClr val="191919"/>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ACBFBB4-5C2E-B606-156E-41F5FE6B1369}"/>
              </a:ext>
            </a:extLst>
          </p:cNvPr>
          <p:cNvSpPr txBox="1"/>
          <p:nvPr/>
        </p:nvSpPr>
        <p:spPr>
          <a:xfrm rot="16200000">
            <a:off x="-615467" y="4379093"/>
            <a:ext cx="2790315" cy="584775"/>
          </a:xfrm>
          <a:prstGeom prst="rect">
            <a:avLst/>
          </a:prstGeom>
          <a:noFill/>
        </p:spPr>
        <p:txBody>
          <a:bodyPr wrap="none" rtlCol="0">
            <a:spAutoFit/>
          </a:bodyPr>
          <a:lstStyle/>
          <a:p>
            <a:pPr algn="ctr"/>
            <a:r>
              <a:rPr lang="en-AU" sz="3200" dirty="0">
                <a:solidFill>
                  <a:srgbClr val="FF0000"/>
                </a:solidFill>
              </a:rPr>
              <a:t>Response Time </a:t>
            </a:r>
          </a:p>
        </p:txBody>
      </p:sp>
    </p:spTree>
    <p:extLst>
      <p:ext uri="{BB962C8B-B14F-4D97-AF65-F5344CB8AC3E}">
        <p14:creationId xmlns:p14="http://schemas.microsoft.com/office/powerpoint/2010/main" val="155236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CE958C6D-5B15-4F86-AF82-001ACA1D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3200" y="-2743200"/>
            <a:ext cx="47244000" cy="39370000"/>
          </a:xfrm>
          <a:prstGeom prst="rect">
            <a:avLst/>
          </a:prstGeom>
        </p:spPr>
      </p:pic>
      <p:sp>
        <p:nvSpPr>
          <p:cNvPr id="7" name="Rectangle 6">
            <a:extLst>
              <a:ext uri="{FF2B5EF4-FFF2-40B4-BE49-F238E27FC236}">
                <a16:creationId xmlns:a16="http://schemas.microsoft.com/office/drawing/2014/main" id="{EF729C69-D071-4F40-9D67-04A977B59A81}"/>
              </a:ext>
            </a:extLst>
          </p:cNvPr>
          <p:cNvSpPr/>
          <p:nvPr/>
        </p:nvSpPr>
        <p:spPr>
          <a:xfrm>
            <a:off x="8077200" y="457200"/>
            <a:ext cx="2743200" cy="9144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rgbClr val="EE0000"/>
                </a:solidFill>
              </a:rPr>
              <a:t>Threshold</a:t>
            </a:r>
          </a:p>
        </p:txBody>
      </p:sp>
      <p:sp>
        <p:nvSpPr>
          <p:cNvPr id="10" name="Rectangle 9">
            <a:extLst>
              <a:ext uri="{FF2B5EF4-FFF2-40B4-BE49-F238E27FC236}">
                <a16:creationId xmlns:a16="http://schemas.microsoft.com/office/drawing/2014/main" id="{6352D4F5-DCBD-45B0-9248-1E25EEDDB289}"/>
              </a:ext>
            </a:extLst>
          </p:cNvPr>
          <p:cNvSpPr/>
          <p:nvPr/>
        </p:nvSpPr>
        <p:spPr>
          <a:xfrm>
            <a:off x="8077200" y="1371600"/>
            <a:ext cx="2743200" cy="9144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600" dirty="0">
                <a:solidFill>
                  <a:srgbClr val="00B0F0"/>
                </a:solidFill>
              </a:rPr>
              <a:t>Variable Precision</a:t>
            </a:r>
          </a:p>
        </p:txBody>
      </p:sp>
    </p:spTree>
    <p:extLst>
      <p:ext uri="{BB962C8B-B14F-4D97-AF65-F5344CB8AC3E}">
        <p14:creationId xmlns:p14="http://schemas.microsoft.com/office/powerpoint/2010/main" val="346617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CE958C6D-5B15-4F86-AF82-001ACA1D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0"/>
            <a:ext cx="8229600" cy="6858000"/>
          </a:xfrm>
          <a:prstGeom prst="rect">
            <a:avLst/>
          </a:prstGeom>
        </p:spPr>
      </p:pic>
    </p:spTree>
    <p:extLst>
      <p:ext uri="{BB962C8B-B14F-4D97-AF65-F5344CB8AC3E}">
        <p14:creationId xmlns:p14="http://schemas.microsoft.com/office/powerpoint/2010/main" val="3890439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1BDC-422F-4D7E-A12E-9284744986AD}"/>
              </a:ext>
            </a:extLst>
          </p:cNvPr>
          <p:cNvSpPr>
            <a:spLocks noGrp="1"/>
          </p:cNvSpPr>
          <p:nvPr>
            <p:ph type="title"/>
          </p:nvPr>
        </p:nvSpPr>
        <p:spPr/>
        <p:txBody>
          <a:bodyPr/>
          <a:lstStyle/>
          <a:p>
            <a:r>
              <a:rPr lang="en-US" dirty="0"/>
              <a:t>Study 1</a:t>
            </a:r>
          </a:p>
        </p:txBody>
      </p:sp>
      <p:sp>
        <p:nvSpPr>
          <p:cNvPr id="3" name="Content Placeholder 2">
            <a:extLst>
              <a:ext uri="{FF2B5EF4-FFF2-40B4-BE49-F238E27FC236}">
                <a16:creationId xmlns:a16="http://schemas.microsoft.com/office/drawing/2014/main" id="{A476215F-4AFA-469C-9952-A2E5F92D6076}"/>
              </a:ext>
            </a:extLst>
          </p:cNvPr>
          <p:cNvSpPr>
            <a:spLocks noGrp="1"/>
          </p:cNvSpPr>
          <p:nvPr>
            <p:ph idx="1"/>
          </p:nvPr>
        </p:nvSpPr>
        <p:spPr/>
        <p:txBody>
          <a:bodyPr>
            <a:normAutofit lnSpcReduction="10000"/>
          </a:bodyPr>
          <a:lstStyle/>
          <a:p>
            <a:pPr marL="0" indent="0">
              <a:buNone/>
            </a:pPr>
            <a:r>
              <a:rPr lang="en-US" dirty="0">
                <a:solidFill>
                  <a:schemeClr val="tx2">
                    <a:lumMod val="50000"/>
                  </a:schemeClr>
                </a:solidFill>
              </a:rPr>
              <a:t>Q: Could source “guesses” be due to recognition failure?</a:t>
            </a:r>
          </a:p>
          <a:p>
            <a:pPr marL="0" indent="0">
              <a:lnSpc>
                <a:spcPct val="150000"/>
              </a:lnSpc>
              <a:buNone/>
            </a:pPr>
            <a:r>
              <a:rPr lang="en-US" dirty="0">
                <a:solidFill>
                  <a:schemeClr val="tx2">
                    <a:lumMod val="50000"/>
                  </a:schemeClr>
                </a:solidFill>
              </a:rPr>
              <a:t>A: No, people still seem to guess when we look only at items recognised with high confidence.</a:t>
            </a:r>
          </a:p>
          <a:p>
            <a:pPr marL="0" indent="0">
              <a:buNone/>
            </a:pPr>
            <a:endParaRPr lang="en-US" dirty="0"/>
          </a:p>
          <a:p>
            <a:pPr marL="0" indent="0">
              <a:buNone/>
            </a:pPr>
            <a:r>
              <a:rPr lang="en-US" dirty="0"/>
              <a:t>Q: Could heavy-tailed error distribution be a decision (rather than a memory) phenomenon?</a:t>
            </a:r>
          </a:p>
          <a:p>
            <a:pPr marL="0" indent="0">
              <a:lnSpc>
                <a:spcPct val="150000"/>
              </a:lnSpc>
              <a:buNone/>
            </a:pPr>
            <a:r>
              <a:rPr lang="en-US" dirty="0">
                <a:solidFill>
                  <a:srgbClr val="FF0000"/>
                </a:solidFill>
              </a:rPr>
              <a:t>A: No, diffusion models which assume a mixture with guesses are preferred over those that do not.</a:t>
            </a:r>
          </a:p>
        </p:txBody>
      </p:sp>
    </p:spTree>
    <p:extLst>
      <p:ext uri="{BB962C8B-B14F-4D97-AF65-F5344CB8AC3E}">
        <p14:creationId xmlns:p14="http://schemas.microsoft.com/office/powerpoint/2010/main" val="79502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rgbClr val="191919"/>
                </a:solidFill>
              </a:rPr>
              <a:t>A: Yes.</a:t>
            </a:r>
          </a:p>
          <a:p>
            <a:pPr marL="0" indent="0">
              <a:lnSpc>
                <a:spcPct val="200000"/>
              </a:lnSpc>
              <a:buNone/>
            </a:pPr>
            <a:endParaRPr lang="en-US" dirty="0">
              <a:solidFill>
                <a:srgbClr val="191919"/>
              </a:solidFill>
            </a:endParaRPr>
          </a:p>
          <a:p>
            <a:endParaRPr lang="en-US" dirty="0"/>
          </a:p>
        </p:txBody>
      </p:sp>
      <p:sp>
        <p:nvSpPr>
          <p:cNvPr id="4" name="Oval 3">
            <a:extLst>
              <a:ext uri="{FF2B5EF4-FFF2-40B4-BE49-F238E27FC236}">
                <a16:creationId xmlns:a16="http://schemas.microsoft.com/office/drawing/2014/main" id="{487D883E-2C32-4511-8430-623EEABFB5B8}"/>
              </a:ext>
            </a:extLst>
          </p:cNvPr>
          <p:cNvSpPr/>
          <p:nvPr/>
        </p:nvSpPr>
        <p:spPr>
          <a:xfrm>
            <a:off x="2209801" y="3128963"/>
            <a:ext cx="3048000" cy="3048000"/>
          </a:xfrm>
          <a:prstGeom prst="ellipse">
            <a:avLst/>
          </a:prstGeom>
          <a:solidFill>
            <a:srgbClr val="1919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7C4A0CEF-CCD8-42D8-87BE-14564AF7273D}"/>
              </a:ext>
            </a:extLst>
          </p:cNvPr>
          <p:cNvSpPr/>
          <p:nvPr/>
        </p:nvSpPr>
        <p:spPr>
          <a:xfrm>
            <a:off x="6934200" y="3119438"/>
            <a:ext cx="3048000" cy="3048000"/>
          </a:xfrm>
          <a:prstGeom prst="ellipse">
            <a:avLst/>
          </a:prstGeom>
          <a:solidFill>
            <a:srgbClr val="19191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7CC98274-5364-4FD1-A109-8AC2942A1468}"/>
              </a:ext>
            </a:extLst>
          </p:cNvPr>
          <p:cNvSpPr txBox="1"/>
          <p:nvPr/>
        </p:nvSpPr>
        <p:spPr>
          <a:xfrm>
            <a:off x="2652158" y="2415163"/>
            <a:ext cx="2163285" cy="646331"/>
          </a:xfrm>
          <a:prstGeom prst="rect">
            <a:avLst/>
          </a:prstGeom>
          <a:noFill/>
        </p:spPr>
        <p:txBody>
          <a:bodyPr wrap="none" rtlCol="0">
            <a:spAutoFit/>
          </a:bodyPr>
          <a:lstStyle/>
          <a:p>
            <a:r>
              <a:rPr lang="en-AU" sz="3600" dirty="0"/>
              <a:t>Sequential</a:t>
            </a:r>
          </a:p>
        </p:txBody>
      </p:sp>
      <p:sp>
        <p:nvSpPr>
          <p:cNvPr id="7" name="TextBox 6">
            <a:extLst>
              <a:ext uri="{FF2B5EF4-FFF2-40B4-BE49-F238E27FC236}">
                <a16:creationId xmlns:a16="http://schemas.microsoft.com/office/drawing/2014/main" id="{78ADE7CC-EA2E-4092-A42C-511BBB02D123}"/>
              </a:ext>
            </a:extLst>
          </p:cNvPr>
          <p:cNvSpPr txBox="1"/>
          <p:nvPr/>
        </p:nvSpPr>
        <p:spPr>
          <a:xfrm>
            <a:off x="7095102" y="2420501"/>
            <a:ext cx="2726196" cy="646331"/>
          </a:xfrm>
          <a:prstGeom prst="rect">
            <a:avLst/>
          </a:prstGeom>
          <a:noFill/>
        </p:spPr>
        <p:txBody>
          <a:bodyPr wrap="none" rtlCol="0">
            <a:spAutoFit/>
          </a:bodyPr>
          <a:lstStyle/>
          <a:p>
            <a:r>
              <a:rPr lang="en-AU" sz="3600" dirty="0"/>
              <a:t>Simultaneous</a:t>
            </a:r>
          </a:p>
        </p:txBody>
      </p:sp>
      <p:sp>
        <p:nvSpPr>
          <p:cNvPr id="8" name="Oval 7">
            <a:extLst>
              <a:ext uri="{FF2B5EF4-FFF2-40B4-BE49-F238E27FC236}">
                <a16:creationId xmlns:a16="http://schemas.microsoft.com/office/drawing/2014/main" id="{A35355A6-F350-43A3-9684-A8D405FB0DE2}"/>
              </a:ext>
            </a:extLst>
          </p:cNvPr>
          <p:cNvSpPr/>
          <p:nvPr/>
        </p:nvSpPr>
        <p:spPr>
          <a:xfrm>
            <a:off x="4724400" y="54102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3A0A7336-BEC7-4676-97E8-22F13AAEA6BA}"/>
              </a:ext>
            </a:extLst>
          </p:cNvPr>
          <p:cNvSpPr txBox="1"/>
          <p:nvPr/>
        </p:nvSpPr>
        <p:spPr>
          <a:xfrm>
            <a:off x="3086635" y="4336257"/>
            <a:ext cx="1294329" cy="584775"/>
          </a:xfrm>
          <a:prstGeom prst="rect">
            <a:avLst/>
          </a:prstGeom>
          <a:noFill/>
        </p:spPr>
        <p:txBody>
          <a:bodyPr wrap="none" rtlCol="0">
            <a:spAutoFit/>
          </a:bodyPr>
          <a:lstStyle/>
          <a:p>
            <a:r>
              <a:rPr lang="en-AU" sz="3200" dirty="0"/>
              <a:t>WORD</a:t>
            </a:r>
          </a:p>
        </p:txBody>
      </p:sp>
      <p:sp>
        <p:nvSpPr>
          <p:cNvPr id="10" name="TextBox 9">
            <a:extLst>
              <a:ext uri="{FF2B5EF4-FFF2-40B4-BE49-F238E27FC236}">
                <a16:creationId xmlns:a16="http://schemas.microsoft.com/office/drawing/2014/main" id="{89961B84-9065-4BCC-830A-2335F3013CCD}"/>
              </a:ext>
            </a:extLst>
          </p:cNvPr>
          <p:cNvSpPr txBox="1"/>
          <p:nvPr/>
        </p:nvSpPr>
        <p:spPr>
          <a:xfrm>
            <a:off x="9830823" y="5635269"/>
            <a:ext cx="1294329" cy="584775"/>
          </a:xfrm>
          <a:prstGeom prst="rect">
            <a:avLst/>
          </a:prstGeom>
          <a:noFill/>
        </p:spPr>
        <p:txBody>
          <a:bodyPr wrap="none" rtlCol="0">
            <a:spAutoFit/>
          </a:bodyPr>
          <a:lstStyle/>
          <a:p>
            <a:r>
              <a:rPr lang="en-AU" sz="3200" dirty="0"/>
              <a:t>WORD</a:t>
            </a:r>
          </a:p>
        </p:txBody>
      </p:sp>
      <p:sp>
        <p:nvSpPr>
          <p:cNvPr id="11" name="Oval 10">
            <a:extLst>
              <a:ext uri="{FF2B5EF4-FFF2-40B4-BE49-F238E27FC236}">
                <a16:creationId xmlns:a16="http://schemas.microsoft.com/office/drawing/2014/main" id="{A0E11F32-4AD5-494E-9DD8-6CE1A3572A3C}"/>
              </a:ext>
            </a:extLst>
          </p:cNvPr>
          <p:cNvSpPr/>
          <p:nvPr/>
        </p:nvSpPr>
        <p:spPr>
          <a:xfrm>
            <a:off x="9487923" y="5410200"/>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14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8" grpId="1" animBg="1"/>
      <p:bldP spid="9" grpId="0"/>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D7A1-95A9-4E6D-BFC8-EF5A46B40FF7}"/>
              </a:ext>
            </a:extLst>
          </p:cNvPr>
          <p:cNvSpPr>
            <a:spLocks noGrp="1"/>
          </p:cNvSpPr>
          <p:nvPr>
            <p:ph type="title"/>
          </p:nvPr>
        </p:nvSpPr>
        <p:spPr/>
        <p:txBody>
          <a:bodyPr/>
          <a:lstStyle/>
          <a:p>
            <a:r>
              <a:rPr lang="en-US" dirty="0"/>
              <a:t>The Nature of Episodic Memory</a:t>
            </a:r>
          </a:p>
        </p:txBody>
      </p:sp>
      <p:sp>
        <p:nvSpPr>
          <p:cNvPr id="5" name="Content Placeholder 4">
            <a:extLst>
              <a:ext uri="{FF2B5EF4-FFF2-40B4-BE49-F238E27FC236}">
                <a16:creationId xmlns:a16="http://schemas.microsoft.com/office/drawing/2014/main" id="{67C8C12A-83F8-4094-A933-5BBE0493D8D9}"/>
              </a:ext>
            </a:extLst>
          </p:cNvPr>
          <p:cNvSpPr>
            <a:spLocks noGrp="1"/>
          </p:cNvSpPr>
          <p:nvPr>
            <p:ph idx="1"/>
          </p:nvPr>
        </p:nvSpPr>
        <p:spPr/>
        <p:txBody>
          <a:bodyPr/>
          <a:lstStyle/>
          <a:p>
            <a:pPr marL="514350" indent="-514350">
              <a:buFont typeface="+mj-lt"/>
              <a:buAutoNum type="arabicPeriod"/>
            </a:pPr>
            <a:r>
              <a:rPr lang="en-US" dirty="0"/>
              <a:t>Memory strength varies </a:t>
            </a:r>
            <a:r>
              <a:rPr lang="en-US" dirty="0">
                <a:solidFill>
                  <a:schemeClr val="accent2"/>
                </a:solidFill>
              </a:rPr>
              <a:t>continuously</a:t>
            </a:r>
            <a:r>
              <a:rPr lang="en-US" dirty="0"/>
              <a:t>, retrieval precision increases with strength (Signal Detection Theory: Banks, 2000)</a:t>
            </a:r>
          </a:p>
          <a:p>
            <a:pPr marL="514350" indent="-514350">
              <a:buFont typeface="+mj-lt"/>
              <a:buAutoNum type="arabicPeriod"/>
            </a:pPr>
            <a:endParaRPr lang="en-US" dirty="0"/>
          </a:p>
          <a:p>
            <a:pPr marL="514350" indent="-514350">
              <a:buFont typeface="+mj-lt"/>
              <a:buAutoNum type="arabicPeriod"/>
            </a:pPr>
            <a:r>
              <a:rPr lang="en-US" dirty="0"/>
              <a:t>Memory strength must reach a </a:t>
            </a:r>
            <a:r>
              <a:rPr lang="en-US" dirty="0">
                <a:solidFill>
                  <a:srgbClr val="EE0000"/>
                </a:solidFill>
              </a:rPr>
              <a:t>threshold</a:t>
            </a:r>
            <a:r>
              <a:rPr lang="en-US" dirty="0"/>
              <a:t> in order to be retrieved (Batchelder &amp; </a:t>
            </a:r>
            <a:r>
              <a:rPr lang="en-US" dirty="0" err="1"/>
              <a:t>Riefer</a:t>
            </a:r>
            <a:r>
              <a:rPr lang="en-US" dirty="0"/>
              <a:t>, 1990; </a:t>
            </a:r>
            <a:r>
              <a:rPr lang="en-US" dirty="0" err="1"/>
              <a:t>Klauer</a:t>
            </a:r>
            <a:r>
              <a:rPr lang="en-US" dirty="0"/>
              <a:t> &amp; Kellen, 2010)</a:t>
            </a:r>
          </a:p>
          <a:p>
            <a:pPr marL="514350" indent="-514350">
              <a:buFont typeface="+mj-lt"/>
              <a:buAutoNum type="arabicPeriod"/>
            </a:pPr>
            <a:endParaRPr lang="en-US" dirty="0"/>
          </a:p>
          <a:p>
            <a:pPr marL="514350" indent="-514350">
              <a:buFont typeface="+mj-lt"/>
              <a:buAutoNum type="arabicPeriod"/>
            </a:pPr>
            <a:r>
              <a:rPr lang="en-US" dirty="0"/>
              <a:t>Different retrieval mechanisms are used in different kinds of memory tasks.</a:t>
            </a:r>
          </a:p>
        </p:txBody>
      </p:sp>
    </p:spTree>
    <p:extLst>
      <p:ext uri="{BB962C8B-B14F-4D97-AF65-F5344CB8AC3E}">
        <p14:creationId xmlns:p14="http://schemas.microsoft.com/office/powerpoint/2010/main" val="29871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rgbClr val="191919"/>
                </a:solidFill>
              </a:rPr>
              <a:t>A: Yes.</a:t>
            </a:r>
          </a:p>
          <a:p>
            <a:pPr marL="0" indent="0">
              <a:lnSpc>
                <a:spcPct val="200000"/>
              </a:lnSpc>
              <a:buNone/>
            </a:pPr>
            <a:endParaRPr lang="en-US" dirty="0">
              <a:solidFill>
                <a:srgbClr val="191919"/>
              </a:solidFill>
            </a:endParaRPr>
          </a:p>
          <a:p>
            <a:pPr marL="0" indent="0">
              <a:buNone/>
            </a:pPr>
            <a:r>
              <a:rPr lang="en-US" dirty="0"/>
              <a:t>Q: Are “guesses” actually due to confusions between targets?</a:t>
            </a:r>
          </a:p>
          <a:p>
            <a:pPr marL="0" indent="0">
              <a:lnSpc>
                <a:spcPct val="200000"/>
              </a:lnSpc>
              <a:buNone/>
            </a:pPr>
            <a:r>
              <a:rPr lang="en-US" dirty="0">
                <a:solidFill>
                  <a:srgbClr val="191919"/>
                </a:solidFill>
              </a:rPr>
              <a:t>A: No, intrusions happen, but there are still guesses.</a:t>
            </a:r>
          </a:p>
          <a:p>
            <a:endParaRPr lang="en-US" dirty="0"/>
          </a:p>
        </p:txBody>
      </p:sp>
    </p:spTree>
    <p:extLst>
      <p:ext uri="{BB962C8B-B14F-4D97-AF65-F5344CB8AC3E}">
        <p14:creationId xmlns:p14="http://schemas.microsoft.com/office/powerpoint/2010/main" val="143192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8CEA92-BA3B-4972-ACB7-3629DFAB30D8}"/>
              </a:ext>
            </a:extLst>
          </p:cNvPr>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B794E5-8DB4-48E7-944C-8DE0E33CFF74}"/>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CF30EA-56EB-4B4C-A90D-C6401AC6ACF4}"/>
              </a:ext>
            </a:extLst>
          </p:cNvPr>
          <p:cNvSpPr txBox="1"/>
          <p:nvPr/>
        </p:nvSpPr>
        <p:spPr>
          <a:xfrm>
            <a:off x="3818963" y="762620"/>
            <a:ext cx="1184940" cy="769441"/>
          </a:xfrm>
          <a:prstGeom prst="rect">
            <a:avLst/>
          </a:prstGeom>
          <a:noFill/>
        </p:spPr>
        <p:txBody>
          <a:bodyPr wrap="none" rtlCol="0">
            <a:spAutoFit/>
          </a:bodyPr>
          <a:lstStyle/>
          <a:p>
            <a:r>
              <a:rPr lang="en-US" sz="4400" dirty="0">
                <a:solidFill>
                  <a:schemeClr val="bg1"/>
                </a:solidFill>
              </a:rPr>
              <a:t>TIER</a:t>
            </a:r>
          </a:p>
        </p:txBody>
      </p:sp>
      <p:sp>
        <p:nvSpPr>
          <p:cNvPr id="12" name="TextBox 11">
            <a:extLst>
              <a:ext uri="{FF2B5EF4-FFF2-40B4-BE49-F238E27FC236}">
                <a16:creationId xmlns:a16="http://schemas.microsoft.com/office/drawing/2014/main" id="{92D09AC7-659B-4FBA-B0B8-B668966A2977}"/>
              </a:ext>
            </a:extLst>
          </p:cNvPr>
          <p:cNvSpPr txBox="1"/>
          <p:nvPr/>
        </p:nvSpPr>
        <p:spPr>
          <a:xfrm>
            <a:off x="3051766" y="4941217"/>
            <a:ext cx="1508618" cy="769441"/>
          </a:xfrm>
          <a:prstGeom prst="rect">
            <a:avLst/>
          </a:prstGeom>
          <a:noFill/>
        </p:spPr>
        <p:txBody>
          <a:bodyPr wrap="none" rtlCol="0">
            <a:spAutoFit/>
          </a:bodyPr>
          <a:lstStyle/>
          <a:p>
            <a:r>
              <a:rPr lang="en-US" sz="4400" dirty="0">
                <a:solidFill>
                  <a:schemeClr val="bg1"/>
                </a:solidFill>
              </a:rPr>
              <a:t>CORD</a:t>
            </a:r>
          </a:p>
        </p:txBody>
      </p:sp>
      <p:sp>
        <p:nvSpPr>
          <p:cNvPr id="13" name="TextBox 12">
            <a:extLst>
              <a:ext uri="{FF2B5EF4-FFF2-40B4-BE49-F238E27FC236}">
                <a16:creationId xmlns:a16="http://schemas.microsoft.com/office/drawing/2014/main" id="{CED61F3C-3A04-469A-A328-4180989E9E73}"/>
              </a:ext>
            </a:extLst>
          </p:cNvPr>
          <p:cNvSpPr txBox="1"/>
          <p:nvPr/>
        </p:nvSpPr>
        <p:spPr>
          <a:xfrm>
            <a:off x="7828274" y="1147341"/>
            <a:ext cx="1226618" cy="769441"/>
          </a:xfrm>
          <a:prstGeom prst="rect">
            <a:avLst/>
          </a:prstGeom>
          <a:noFill/>
        </p:spPr>
        <p:txBody>
          <a:bodyPr wrap="none" rtlCol="0">
            <a:spAutoFit/>
          </a:bodyPr>
          <a:lstStyle/>
          <a:p>
            <a:r>
              <a:rPr lang="en-US" sz="4400" dirty="0">
                <a:solidFill>
                  <a:schemeClr val="bg1"/>
                </a:solidFill>
              </a:rPr>
              <a:t>TIED</a:t>
            </a:r>
          </a:p>
        </p:txBody>
      </p:sp>
    </p:spTree>
    <p:extLst>
      <p:ext uri="{BB962C8B-B14F-4D97-AF65-F5344CB8AC3E}">
        <p14:creationId xmlns:p14="http://schemas.microsoft.com/office/powerpoint/2010/main" val="36892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5C2921D-0A3F-4767-9E14-4EFD5A8FBC90}"/>
              </a:ext>
            </a:extLst>
          </p:cNvPr>
          <p:cNvSpPr/>
          <p:nvPr/>
        </p:nvSpPr>
        <p:spPr>
          <a:xfrm rot="2708039">
            <a:off x="6316274" y="131220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3049812" y="4268876"/>
            <a:ext cx="1631167" cy="1925902"/>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49804"/>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0B8A6A-BDB2-4272-A7E5-FC7E6FA349EC}"/>
              </a:ext>
            </a:extLst>
          </p:cNvPr>
          <p:cNvSpPr txBox="1"/>
          <p:nvPr/>
        </p:nvSpPr>
        <p:spPr>
          <a:xfrm>
            <a:off x="8117772" y="915500"/>
            <a:ext cx="2257413" cy="707886"/>
          </a:xfrm>
          <a:prstGeom prst="rect">
            <a:avLst/>
          </a:prstGeom>
          <a:noFill/>
        </p:spPr>
        <p:txBody>
          <a:bodyPr wrap="none" rtlCol="0">
            <a:spAutoFit/>
          </a:bodyPr>
          <a:lstStyle/>
          <a:p>
            <a:r>
              <a:rPr lang="en-US" sz="4000" dirty="0">
                <a:solidFill>
                  <a:schemeClr val="accent5"/>
                </a:solidFill>
              </a:rPr>
              <a:t>Intrusions</a:t>
            </a:r>
          </a:p>
        </p:txBody>
      </p:sp>
      <p:sp>
        <p:nvSpPr>
          <p:cNvPr id="47" name="TextBox 46">
            <a:extLst>
              <a:ext uri="{FF2B5EF4-FFF2-40B4-BE49-F238E27FC236}">
                <a16:creationId xmlns:a16="http://schemas.microsoft.com/office/drawing/2014/main" id="{CB5ACBDD-39F1-4AB3-A44A-A0631B1E6598}"/>
              </a:ext>
            </a:extLst>
          </p:cNvPr>
          <p:cNvSpPr txBox="1"/>
          <p:nvPr/>
        </p:nvSpPr>
        <p:spPr>
          <a:xfrm>
            <a:off x="1907705" y="4417473"/>
            <a:ext cx="1473930" cy="707886"/>
          </a:xfrm>
          <a:prstGeom prst="rect">
            <a:avLst/>
          </a:prstGeom>
          <a:noFill/>
        </p:spPr>
        <p:txBody>
          <a:bodyPr wrap="none" rtlCol="0">
            <a:spAutoFit/>
          </a:bodyPr>
          <a:lstStyle/>
          <a:p>
            <a:r>
              <a:rPr lang="en-US" sz="4000" dirty="0">
                <a:solidFill>
                  <a:schemeClr val="accent1"/>
                </a:solidFill>
              </a:rPr>
              <a:t>Target</a:t>
            </a:r>
          </a:p>
        </p:txBody>
      </p:sp>
      <p:sp>
        <p:nvSpPr>
          <p:cNvPr id="15" name="TextBox 14">
            <a:extLst>
              <a:ext uri="{FF2B5EF4-FFF2-40B4-BE49-F238E27FC236}">
                <a16:creationId xmlns:a16="http://schemas.microsoft.com/office/drawing/2014/main" id="{3BB1A844-E8E8-490B-AF8D-A90436A9753E}"/>
              </a:ext>
            </a:extLst>
          </p:cNvPr>
          <p:cNvSpPr txBox="1"/>
          <p:nvPr/>
        </p:nvSpPr>
        <p:spPr>
          <a:xfrm>
            <a:off x="4955335" y="2551837"/>
            <a:ext cx="2281329" cy="1754326"/>
          </a:xfrm>
          <a:prstGeom prst="rect">
            <a:avLst/>
          </a:prstGeom>
          <a:solidFill>
            <a:srgbClr val="3B3838"/>
          </a:solidFill>
        </p:spPr>
        <p:txBody>
          <a:bodyPr wrap="none" rtlCol="0">
            <a:spAutoFit/>
          </a:bodyPr>
          <a:lstStyle/>
          <a:p>
            <a:pPr algn="ctr"/>
            <a:r>
              <a:rPr lang="en-US" sz="3600" dirty="0"/>
              <a:t>Where was</a:t>
            </a:r>
          </a:p>
          <a:p>
            <a:pPr algn="ctr"/>
            <a:r>
              <a:rPr lang="en-US" sz="3600" dirty="0"/>
              <a:t>“CORD”</a:t>
            </a:r>
            <a:br>
              <a:rPr lang="en-US" sz="3600" dirty="0"/>
            </a:br>
            <a:r>
              <a:rPr lang="en-US" sz="3600" dirty="0"/>
              <a:t>Located?</a:t>
            </a:r>
          </a:p>
        </p:txBody>
      </p:sp>
    </p:spTree>
    <p:extLst>
      <p:ext uri="{BB962C8B-B14F-4D97-AF65-F5344CB8AC3E}">
        <p14:creationId xmlns:p14="http://schemas.microsoft.com/office/powerpoint/2010/main" val="22038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744017BF-7E72-4033-9726-F1833BF56B24}"/>
              </a:ext>
            </a:extLst>
          </p:cNvPr>
          <p:cNvSpPr/>
          <p:nvPr/>
        </p:nvSpPr>
        <p:spPr>
          <a:xfrm>
            <a:off x="3231788" y="743695"/>
            <a:ext cx="5644464" cy="5370609"/>
          </a:xfrm>
          <a:prstGeom prst="ellipse">
            <a:avLst/>
          </a:prstGeom>
          <a:solidFill>
            <a:schemeClr val="bg2">
              <a:alpha val="30000"/>
            </a:schemeClr>
          </a:solidFill>
          <a:ln w="444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EB6F7CE-D909-4416-81F9-F8C96ECBE4BD}"/>
              </a:ext>
            </a:extLst>
          </p:cNvPr>
          <p:cNvSpPr/>
          <p:nvPr/>
        </p:nvSpPr>
        <p:spPr>
          <a:xfrm rot="16558026">
            <a:off x="2851014" y="2519015"/>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5F2819F-8089-4198-BAAD-9B8A1D657094}"/>
              </a:ext>
            </a:extLst>
          </p:cNvPr>
          <p:cNvSpPr/>
          <p:nvPr/>
        </p:nvSpPr>
        <p:spPr>
          <a:xfrm rot="5894678">
            <a:off x="6945985" y="2798513"/>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0BEE239-EEB4-4879-8F7A-B5519A881E3F}"/>
              </a:ext>
            </a:extLst>
          </p:cNvPr>
          <p:cNvSpPr/>
          <p:nvPr/>
        </p:nvSpPr>
        <p:spPr>
          <a:xfrm rot="6318136">
            <a:off x="6794206" y="339720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A3EC7CD-5398-4AC7-9B1B-A13362410804}"/>
              </a:ext>
            </a:extLst>
          </p:cNvPr>
          <p:cNvSpPr/>
          <p:nvPr/>
        </p:nvSpPr>
        <p:spPr>
          <a:xfrm rot="10050334">
            <a:off x="5381904" y="463031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0F442DF-A25A-4670-A2F6-185D5BEA3E3A}"/>
              </a:ext>
            </a:extLst>
          </p:cNvPr>
          <p:cNvSpPr/>
          <p:nvPr/>
        </p:nvSpPr>
        <p:spPr>
          <a:xfrm rot="20678687">
            <a:off x="4467153" y="821408"/>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5C2921D-0A3F-4767-9E14-4EFD5A8FBC90}"/>
              </a:ext>
            </a:extLst>
          </p:cNvPr>
          <p:cNvSpPr/>
          <p:nvPr/>
        </p:nvSpPr>
        <p:spPr>
          <a:xfrm rot="2708039">
            <a:off x="6316274" y="131220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3049812" y="4268876"/>
            <a:ext cx="1631167" cy="1925902"/>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49804"/>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0B8A6A-BDB2-4272-A7E5-FC7E6FA349EC}"/>
              </a:ext>
            </a:extLst>
          </p:cNvPr>
          <p:cNvSpPr txBox="1"/>
          <p:nvPr/>
        </p:nvSpPr>
        <p:spPr>
          <a:xfrm>
            <a:off x="8117772" y="915500"/>
            <a:ext cx="2257413" cy="707886"/>
          </a:xfrm>
          <a:prstGeom prst="rect">
            <a:avLst/>
          </a:prstGeom>
          <a:noFill/>
        </p:spPr>
        <p:txBody>
          <a:bodyPr wrap="none" rtlCol="0">
            <a:spAutoFit/>
          </a:bodyPr>
          <a:lstStyle/>
          <a:p>
            <a:r>
              <a:rPr lang="en-US" sz="4000" dirty="0">
                <a:solidFill>
                  <a:schemeClr val="accent5"/>
                </a:solidFill>
              </a:rPr>
              <a:t>Intrusions</a:t>
            </a:r>
          </a:p>
        </p:txBody>
      </p:sp>
      <p:sp>
        <p:nvSpPr>
          <p:cNvPr id="25" name="TextBox 24">
            <a:extLst>
              <a:ext uri="{FF2B5EF4-FFF2-40B4-BE49-F238E27FC236}">
                <a16:creationId xmlns:a16="http://schemas.microsoft.com/office/drawing/2014/main" id="{6690B341-A0B8-4CDF-B471-A558B03FCBA5}"/>
              </a:ext>
            </a:extLst>
          </p:cNvPr>
          <p:cNvSpPr txBox="1"/>
          <p:nvPr/>
        </p:nvSpPr>
        <p:spPr>
          <a:xfrm>
            <a:off x="1997144" y="915500"/>
            <a:ext cx="2061783" cy="707886"/>
          </a:xfrm>
          <a:prstGeom prst="rect">
            <a:avLst/>
          </a:prstGeom>
          <a:noFill/>
        </p:spPr>
        <p:txBody>
          <a:bodyPr wrap="none" rtlCol="0">
            <a:spAutoFit/>
          </a:bodyPr>
          <a:lstStyle/>
          <a:p>
            <a:r>
              <a:rPr lang="en-US" sz="4000" dirty="0">
                <a:solidFill>
                  <a:srgbClr val="00B0F0"/>
                </a:solidFill>
              </a:rPr>
              <a:t>Guessing</a:t>
            </a:r>
          </a:p>
        </p:txBody>
      </p:sp>
      <p:sp>
        <p:nvSpPr>
          <p:cNvPr id="47" name="TextBox 46">
            <a:extLst>
              <a:ext uri="{FF2B5EF4-FFF2-40B4-BE49-F238E27FC236}">
                <a16:creationId xmlns:a16="http://schemas.microsoft.com/office/drawing/2014/main" id="{CB5ACBDD-39F1-4AB3-A44A-A0631B1E6598}"/>
              </a:ext>
            </a:extLst>
          </p:cNvPr>
          <p:cNvSpPr txBox="1"/>
          <p:nvPr/>
        </p:nvSpPr>
        <p:spPr>
          <a:xfrm>
            <a:off x="1907705" y="4417473"/>
            <a:ext cx="1473930" cy="707886"/>
          </a:xfrm>
          <a:prstGeom prst="rect">
            <a:avLst/>
          </a:prstGeom>
          <a:noFill/>
        </p:spPr>
        <p:txBody>
          <a:bodyPr wrap="none" rtlCol="0">
            <a:spAutoFit/>
          </a:bodyPr>
          <a:lstStyle/>
          <a:p>
            <a:r>
              <a:rPr lang="en-US" sz="4000" dirty="0">
                <a:solidFill>
                  <a:schemeClr val="accent1"/>
                </a:solidFill>
              </a:rPr>
              <a:t>Target</a:t>
            </a:r>
          </a:p>
        </p:txBody>
      </p:sp>
    </p:spTree>
    <p:extLst>
      <p:ext uri="{BB962C8B-B14F-4D97-AF65-F5344CB8AC3E}">
        <p14:creationId xmlns:p14="http://schemas.microsoft.com/office/powerpoint/2010/main" val="135843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animBg="1"/>
      <p:bldP spid="41" grpId="0" animBg="1"/>
      <p:bldP spid="42" grpId="0" animBg="1"/>
      <p:bldP spid="43" grpId="0" animBg="1"/>
      <p:bldP spid="40" grpId="0" animBg="1"/>
      <p:bldP spid="2" grpId="0"/>
      <p:bldP spid="25" grpId="0"/>
      <p:bldP spid="4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of Intrusions</a:t>
            </a:r>
          </a:p>
        </p:txBody>
      </p:sp>
      <p:sp>
        <p:nvSpPr>
          <p:cNvPr id="8" name="Oval 7">
            <a:extLst>
              <a:ext uri="{FF2B5EF4-FFF2-40B4-BE49-F238E27FC236}">
                <a16:creationId xmlns:a16="http://schemas.microsoft.com/office/drawing/2014/main" id="{B85028B5-5117-4D20-922D-FB53409AAD0B}"/>
              </a:ext>
            </a:extLst>
          </p:cNvPr>
          <p:cNvSpPr/>
          <p:nvPr/>
        </p:nvSpPr>
        <p:spPr>
          <a:xfrm>
            <a:off x="3833480" y="1844040"/>
            <a:ext cx="4525039" cy="425066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EA119D-BFB6-4151-93C2-B414CB17DC29}"/>
              </a:ext>
            </a:extLst>
          </p:cNvPr>
          <p:cNvSpPr txBox="1"/>
          <p:nvPr/>
        </p:nvSpPr>
        <p:spPr>
          <a:xfrm>
            <a:off x="3512134" y="5571487"/>
            <a:ext cx="1261884" cy="523220"/>
          </a:xfrm>
          <a:prstGeom prst="rect">
            <a:avLst/>
          </a:prstGeom>
          <a:noFill/>
        </p:spPr>
        <p:txBody>
          <a:bodyPr wrap="square" rtlCol="0">
            <a:spAutoFit/>
          </a:bodyPr>
          <a:lstStyle/>
          <a:p>
            <a:pPr algn="ctr"/>
            <a:r>
              <a:rPr lang="en-US" sz="2800" dirty="0"/>
              <a:t>DREG</a:t>
            </a:r>
          </a:p>
        </p:txBody>
      </p:sp>
      <p:sp>
        <p:nvSpPr>
          <p:cNvPr id="18" name="TextBox 17">
            <a:extLst>
              <a:ext uri="{FF2B5EF4-FFF2-40B4-BE49-F238E27FC236}">
                <a16:creationId xmlns:a16="http://schemas.microsoft.com/office/drawing/2014/main" id="{90AB63A1-7C5E-4637-A48A-237DD906B12D}"/>
              </a:ext>
            </a:extLst>
          </p:cNvPr>
          <p:cNvSpPr txBox="1"/>
          <p:nvPr/>
        </p:nvSpPr>
        <p:spPr>
          <a:xfrm>
            <a:off x="3202538" y="2114519"/>
            <a:ext cx="1261884" cy="523220"/>
          </a:xfrm>
          <a:prstGeom prst="rect">
            <a:avLst/>
          </a:prstGeom>
          <a:noFill/>
        </p:spPr>
        <p:txBody>
          <a:bodyPr wrap="square" rtlCol="0">
            <a:spAutoFit/>
          </a:bodyPr>
          <a:lstStyle/>
          <a:p>
            <a:pPr algn="ctr"/>
            <a:r>
              <a:rPr lang="en-US" sz="2800" dirty="0"/>
              <a:t>CALM</a:t>
            </a:r>
          </a:p>
        </p:txBody>
      </p:sp>
      <p:sp>
        <p:nvSpPr>
          <p:cNvPr id="19" name="TextBox 18">
            <a:extLst>
              <a:ext uri="{FF2B5EF4-FFF2-40B4-BE49-F238E27FC236}">
                <a16:creationId xmlns:a16="http://schemas.microsoft.com/office/drawing/2014/main" id="{82144944-C422-4938-BEA3-713B8083FDCD}"/>
              </a:ext>
            </a:extLst>
          </p:cNvPr>
          <p:cNvSpPr txBox="1"/>
          <p:nvPr/>
        </p:nvSpPr>
        <p:spPr>
          <a:xfrm>
            <a:off x="6529654" y="1441169"/>
            <a:ext cx="1261884" cy="523220"/>
          </a:xfrm>
          <a:prstGeom prst="rect">
            <a:avLst/>
          </a:prstGeom>
          <a:noFill/>
        </p:spPr>
        <p:txBody>
          <a:bodyPr wrap="square" rtlCol="0">
            <a:spAutoFit/>
          </a:bodyPr>
          <a:lstStyle/>
          <a:p>
            <a:pPr algn="ctr"/>
            <a:r>
              <a:rPr lang="en-US" sz="2800" dirty="0"/>
              <a:t>PLUG</a:t>
            </a:r>
          </a:p>
        </p:txBody>
      </p:sp>
      <p:sp>
        <p:nvSpPr>
          <p:cNvPr id="20" name="TextBox 19">
            <a:extLst>
              <a:ext uri="{FF2B5EF4-FFF2-40B4-BE49-F238E27FC236}">
                <a16:creationId xmlns:a16="http://schemas.microsoft.com/office/drawing/2014/main" id="{428B02B0-0131-4901-B717-ACA7C653A7F4}"/>
              </a:ext>
            </a:extLst>
          </p:cNvPr>
          <p:cNvSpPr txBox="1"/>
          <p:nvPr/>
        </p:nvSpPr>
        <p:spPr>
          <a:xfrm>
            <a:off x="8274634" y="3369477"/>
            <a:ext cx="1261884" cy="523220"/>
          </a:xfrm>
          <a:prstGeom prst="rect">
            <a:avLst/>
          </a:prstGeom>
          <a:noFill/>
        </p:spPr>
        <p:txBody>
          <a:bodyPr wrap="square" rtlCol="0">
            <a:spAutoFit/>
          </a:bodyPr>
          <a:lstStyle/>
          <a:p>
            <a:pPr algn="ctr"/>
            <a:r>
              <a:rPr lang="en-US" sz="2800" dirty="0"/>
              <a:t>PLUM</a:t>
            </a:r>
          </a:p>
        </p:txBody>
      </p:sp>
      <p:sp>
        <p:nvSpPr>
          <p:cNvPr id="21" name="TextBox 20">
            <a:extLst>
              <a:ext uri="{FF2B5EF4-FFF2-40B4-BE49-F238E27FC236}">
                <a16:creationId xmlns:a16="http://schemas.microsoft.com/office/drawing/2014/main" id="{8989E80B-A8E9-4063-AB38-CB0F83A5F3E7}"/>
              </a:ext>
            </a:extLst>
          </p:cNvPr>
          <p:cNvSpPr txBox="1"/>
          <p:nvPr/>
        </p:nvSpPr>
        <p:spPr>
          <a:xfrm>
            <a:off x="7487249" y="5416831"/>
            <a:ext cx="1261884" cy="523220"/>
          </a:xfrm>
          <a:prstGeom prst="rect">
            <a:avLst/>
          </a:prstGeom>
          <a:noFill/>
        </p:spPr>
        <p:txBody>
          <a:bodyPr wrap="square" rtlCol="0">
            <a:spAutoFit/>
          </a:bodyPr>
          <a:lstStyle/>
          <a:p>
            <a:pPr algn="ctr"/>
            <a:r>
              <a:rPr lang="en-US" sz="2800" dirty="0"/>
              <a:t>FLAG</a:t>
            </a:r>
          </a:p>
        </p:txBody>
      </p:sp>
      <p:grpSp>
        <p:nvGrpSpPr>
          <p:cNvPr id="22" name="Group 21">
            <a:extLst>
              <a:ext uri="{FF2B5EF4-FFF2-40B4-BE49-F238E27FC236}">
                <a16:creationId xmlns:a16="http://schemas.microsoft.com/office/drawing/2014/main" id="{812C888A-D918-4764-A950-D60E8FC797F5}"/>
              </a:ext>
            </a:extLst>
          </p:cNvPr>
          <p:cNvGrpSpPr/>
          <p:nvPr/>
        </p:nvGrpSpPr>
        <p:grpSpPr>
          <a:xfrm rot="3297037">
            <a:off x="8057566" y="4481339"/>
            <a:ext cx="401448" cy="378080"/>
            <a:chOff x="1385046" y="2519642"/>
            <a:chExt cx="564777" cy="527797"/>
          </a:xfrm>
        </p:grpSpPr>
        <p:cxnSp>
          <p:nvCxnSpPr>
            <p:cNvPr id="23" name="Straight Connector 22">
              <a:extLst>
                <a:ext uri="{FF2B5EF4-FFF2-40B4-BE49-F238E27FC236}">
                  <a16:creationId xmlns:a16="http://schemas.microsoft.com/office/drawing/2014/main" id="{77D8C251-4B2D-40BD-BAE4-3D912A94AADD}"/>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AC7833-8DF9-48F4-971E-F7917ACF2A7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Arrow: Curved Right 24">
            <a:extLst>
              <a:ext uri="{FF2B5EF4-FFF2-40B4-BE49-F238E27FC236}">
                <a16:creationId xmlns:a16="http://schemas.microsoft.com/office/drawing/2014/main" id="{E912D84C-E0AF-4877-B42F-21BD7ADD3A15}"/>
              </a:ext>
            </a:extLst>
          </p:cNvPr>
          <p:cNvSpPr/>
          <p:nvPr/>
        </p:nvSpPr>
        <p:spPr>
          <a:xfrm rot="579722" flipH="1">
            <a:off x="8637094" y="4609416"/>
            <a:ext cx="479753" cy="128332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B1FA1319-136C-4479-BAD1-68EAF1D98480}"/>
              </a:ext>
            </a:extLst>
          </p:cNvPr>
          <p:cNvSpPr txBox="1"/>
          <p:nvPr/>
        </p:nvSpPr>
        <p:spPr>
          <a:xfrm>
            <a:off x="9215157" y="5066414"/>
            <a:ext cx="1605183" cy="369332"/>
          </a:xfrm>
          <a:prstGeom prst="rect">
            <a:avLst/>
          </a:prstGeom>
          <a:noFill/>
        </p:spPr>
        <p:txBody>
          <a:bodyPr wrap="none" rtlCol="0">
            <a:spAutoFit/>
          </a:bodyPr>
          <a:lstStyle/>
          <a:p>
            <a:r>
              <a:rPr lang="en-US" dirty="0">
                <a:solidFill>
                  <a:srgbClr val="FF0000"/>
                </a:solidFill>
              </a:rPr>
              <a:t>Response Error</a:t>
            </a:r>
          </a:p>
        </p:txBody>
      </p:sp>
      <p:sp>
        <p:nvSpPr>
          <p:cNvPr id="27" name="Arrow: Curved Right 26">
            <a:extLst>
              <a:ext uri="{FF2B5EF4-FFF2-40B4-BE49-F238E27FC236}">
                <a16:creationId xmlns:a16="http://schemas.microsoft.com/office/drawing/2014/main" id="{5923A33B-3E75-4E75-B4C8-CE8F7CE99984}"/>
              </a:ext>
            </a:extLst>
          </p:cNvPr>
          <p:cNvSpPr/>
          <p:nvPr/>
        </p:nvSpPr>
        <p:spPr>
          <a:xfrm rot="1984695" flipH="1" flipV="1">
            <a:off x="8707642" y="3787704"/>
            <a:ext cx="479753" cy="109387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Right 28">
            <a:extLst>
              <a:ext uri="{FF2B5EF4-FFF2-40B4-BE49-F238E27FC236}">
                <a16:creationId xmlns:a16="http://schemas.microsoft.com/office/drawing/2014/main" id="{A38F3D85-BF26-4622-85B1-3B566BAF7CBE}"/>
              </a:ext>
            </a:extLst>
          </p:cNvPr>
          <p:cNvSpPr/>
          <p:nvPr/>
        </p:nvSpPr>
        <p:spPr>
          <a:xfrm rot="20605210" flipH="1" flipV="1">
            <a:off x="8058883" y="1498335"/>
            <a:ext cx="989889" cy="314953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Right 30">
            <a:extLst>
              <a:ext uri="{FF2B5EF4-FFF2-40B4-BE49-F238E27FC236}">
                <a16:creationId xmlns:a16="http://schemas.microsoft.com/office/drawing/2014/main" id="{A8F59D75-6AE3-4838-B175-3410B91FC15D}"/>
              </a:ext>
            </a:extLst>
          </p:cNvPr>
          <p:cNvSpPr/>
          <p:nvPr/>
        </p:nvSpPr>
        <p:spPr>
          <a:xfrm rot="18021220" flipH="1" flipV="1">
            <a:off x="5816741" y="-42782"/>
            <a:ext cx="2087749" cy="5291227"/>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urved Right 31">
            <a:extLst>
              <a:ext uri="{FF2B5EF4-FFF2-40B4-BE49-F238E27FC236}">
                <a16:creationId xmlns:a16="http://schemas.microsoft.com/office/drawing/2014/main" id="{A59DD1CF-6BD2-40E9-9D4C-275BDAD5748A}"/>
              </a:ext>
            </a:extLst>
          </p:cNvPr>
          <p:cNvSpPr/>
          <p:nvPr/>
        </p:nvSpPr>
        <p:spPr>
          <a:xfrm rot="15428011" flipV="1">
            <a:off x="6008798" y="3929599"/>
            <a:ext cx="768013" cy="4127823"/>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986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250" fill="hold"/>
                                        <p:tgtEl>
                                          <p:spTgt spid="21"/>
                                        </p:tgtEl>
                                        <p:attrNameLst>
                                          <p:attrName>style.color</p:attrName>
                                        </p:attrNameLst>
                                      </p:cBhvr>
                                      <p:to>
                                        <a:srgbClr val="FF0000"/>
                                      </p:to>
                                    </p:animClr>
                                  </p:childTnLst>
                                </p:cTn>
                              </p:par>
                              <p:par>
                                <p:cTn id="21" presetID="1" presetClass="entr" presetSubtype="0" fill="hold" nodeType="withEffect">
                                  <p:stCondLst>
                                    <p:cond delay="50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18" grpId="0"/>
      <p:bldP spid="19" grpId="0"/>
      <p:bldP spid="20" grpId="0"/>
      <p:bldP spid="21" grpId="0"/>
      <p:bldP spid="21" grpId="1"/>
      <p:bldP spid="25" grpId="0" animBg="1"/>
      <p:bldP spid="25" grpId="1" animBg="1"/>
      <p:bldP spid="26" grpId="0"/>
      <p:bldP spid="26" grpId="1"/>
      <p:bldP spid="27" grpId="0" animBg="1"/>
      <p:bldP spid="27" grpId="1" animBg="1"/>
      <p:bldP spid="29" grpId="0" animBg="1"/>
      <p:bldP spid="29" grpId="1" animBg="1"/>
      <p:bldP spid="31" grpId="0" animBg="1"/>
      <p:bldP spid="31" grpId="1" animBg="1"/>
      <p:bldP spid="32" grpId="0" animBg="1"/>
      <p:bldP spid="3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123E4EE-A238-40DA-82FC-C9C4289720D5}"/>
              </a:ext>
            </a:extLst>
          </p:cNvPr>
          <p:cNvSpPr/>
          <p:nvPr/>
        </p:nvSpPr>
        <p:spPr>
          <a:xfrm>
            <a:off x="0" y="1515794"/>
            <a:ext cx="12192000" cy="53422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of Intrusions: Recentered Errors</a:t>
            </a:r>
          </a:p>
        </p:txBody>
      </p:sp>
      <p:pic>
        <p:nvPicPr>
          <p:cNvPr id="28" name="Picture 27" descr="Chart, histogram&#10;&#10;Description automatically generated">
            <a:extLst>
              <a:ext uri="{FF2B5EF4-FFF2-40B4-BE49-F238E27FC236}">
                <a16:creationId xmlns:a16="http://schemas.microsoft.com/office/drawing/2014/main" id="{54C1622D-8AF8-402F-A96A-378EA956C3E5}"/>
              </a:ext>
            </a:extLst>
          </p:cNvPr>
          <p:cNvPicPr>
            <a:picLocks noChangeAspect="1"/>
          </p:cNvPicPr>
          <p:nvPr/>
        </p:nvPicPr>
        <p:blipFill>
          <a:blip r:embed="rId3"/>
          <a:stretch>
            <a:fillRect/>
          </a:stretch>
        </p:blipFill>
        <p:spPr bwMode="auto">
          <a:xfrm>
            <a:off x="1828800" y="1515794"/>
            <a:ext cx="8534400" cy="5342206"/>
          </a:xfrm>
          <a:prstGeom prst="rect">
            <a:avLst/>
          </a:prstGeom>
        </p:spPr>
      </p:pic>
      <p:cxnSp>
        <p:nvCxnSpPr>
          <p:cNvPr id="4" name="Straight Connector 3">
            <a:extLst>
              <a:ext uri="{FF2B5EF4-FFF2-40B4-BE49-F238E27FC236}">
                <a16:creationId xmlns:a16="http://schemas.microsoft.com/office/drawing/2014/main" id="{1DA8C941-08D2-4078-B3BA-C7650A31D5C0}"/>
              </a:ext>
            </a:extLst>
          </p:cNvPr>
          <p:cNvCxnSpPr>
            <a:cxnSpLocks/>
          </p:cNvCxnSpPr>
          <p:nvPr/>
        </p:nvCxnSpPr>
        <p:spPr>
          <a:xfrm>
            <a:off x="2514600" y="2590800"/>
            <a:ext cx="7239000" cy="0"/>
          </a:xfrm>
          <a:prstGeom prst="line">
            <a:avLst/>
          </a:prstGeom>
          <a:ln w="76200">
            <a:solidFill>
              <a:srgbClr val="FF0000"/>
            </a:solidFill>
            <a:prstDash val="lg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8F1D97E-5708-933D-7940-696A61B93137}"/>
              </a:ext>
            </a:extLst>
          </p:cNvPr>
          <p:cNvPicPr>
            <a:picLocks noChangeAspect="1"/>
          </p:cNvPicPr>
          <p:nvPr/>
        </p:nvPicPr>
        <p:blipFill>
          <a:blip r:embed="rId4"/>
          <a:stretch>
            <a:fillRect/>
          </a:stretch>
        </p:blipFill>
        <p:spPr>
          <a:xfrm>
            <a:off x="4114800" y="3200400"/>
            <a:ext cx="3772798" cy="3105009"/>
          </a:xfrm>
          <a:prstGeom prst="rect">
            <a:avLst/>
          </a:prstGeom>
        </p:spPr>
      </p:pic>
    </p:spTree>
    <p:extLst>
      <p:ext uri="{BB962C8B-B14F-4D97-AF65-F5344CB8AC3E}">
        <p14:creationId xmlns:p14="http://schemas.microsoft.com/office/powerpoint/2010/main" val="725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4896-1509-4577-B624-A9AFAD800CD3}"/>
              </a:ext>
            </a:extLst>
          </p:cNvPr>
          <p:cNvSpPr>
            <a:spLocks noGrp="1"/>
          </p:cNvSpPr>
          <p:nvPr>
            <p:ph type="title"/>
          </p:nvPr>
        </p:nvSpPr>
        <p:spPr/>
        <p:txBody>
          <a:bodyPr>
            <a:normAutofit/>
          </a:bodyPr>
          <a:lstStyle/>
          <a:p>
            <a:r>
              <a:rPr lang="en-US" dirty="0"/>
              <a:t>Are “guesses” due to intrusions?</a:t>
            </a:r>
            <a:endParaRPr lang="en-AU" dirty="0"/>
          </a:p>
        </p:txBody>
      </p:sp>
      <p:sp>
        <p:nvSpPr>
          <p:cNvPr id="7" name="Oval 6">
            <a:extLst>
              <a:ext uri="{FF2B5EF4-FFF2-40B4-BE49-F238E27FC236}">
                <a16:creationId xmlns:a16="http://schemas.microsoft.com/office/drawing/2014/main" id="{E7994DF9-CDEB-4CA4-A476-8E12F6F39D93}"/>
              </a:ext>
            </a:extLst>
          </p:cNvPr>
          <p:cNvSpPr/>
          <p:nvPr/>
        </p:nvSpPr>
        <p:spPr>
          <a:xfrm>
            <a:off x="924694" y="3072577"/>
            <a:ext cx="2595838" cy="2549071"/>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600BEC5-93C5-4038-BC2F-EC03D921AA21}"/>
              </a:ext>
            </a:extLst>
          </p:cNvPr>
          <p:cNvSpPr/>
          <p:nvPr/>
        </p:nvSpPr>
        <p:spPr>
          <a:xfrm rot="14061879">
            <a:off x="453615" y="458249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9AF587-854A-483D-AF13-9BA85AB4F906}"/>
              </a:ext>
            </a:extLst>
          </p:cNvPr>
          <p:cNvSpPr/>
          <p:nvPr/>
        </p:nvSpPr>
        <p:spPr>
          <a:xfrm>
            <a:off x="1094836" y="327660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29985F7C-0BDE-4385-8DDA-0DA42E7DD8AD}"/>
              </a:ext>
            </a:extLst>
          </p:cNvPr>
          <p:cNvSpPr/>
          <p:nvPr/>
        </p:nvSpPr>
        <p:spPr>
          <a:xfrm rot="4427027">
            <a:off x="6546005" y="377090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F9247F9-B907-40B9-8550-5D7C59DECD7B}"/>
              </a:ext>
            </a:extLst>
          </p:cNvPr>
          <p:cNvSpPr/>
          <p:nvPr/>
        </p:nvSpPr>
        <p:spPr>
          <a:xfrm rot="19620052">
            <a:off x="4798766" y="306255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C73696-A343-4385-A6F8-291B4B17FB60}"/>
              </a:ext>
            </a:extLst>
          </p:cNvPr>
          <p:cNvSpPr/>
          <p:nvPr/>
        </p:nvSpPr>
        <p:spPr>
          <a:xfrm rot="14061879">
            <a:off x="4203534" y="458249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0264116-2315-44C2-AECC-C30E8E4C3683}"/>
              </a:ext>
            </a:extLst>
          </p:cNvPr>
          <p:cNvSpPr/>
          <p:nvPr/>
        </p:nvSpPr>
        <p:spPr>
          <a:xfrm>
            <a:off x="4844755" y="327660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2D9F5C4-E207-4935-9ED2-378E3B8DD313}"/>
              </a:ext>
            </a:extLst>
          </p:cNvPr>
          <p:cNvSpPr/>
          <p:nvPr/>
        </p:nvSpPr>
        <p:spPr>
          <a:xfrm>
            <a:off x="8494534" y="3072577"/>
            <a:ext cx="2595838" cy="2549071"/>
          </a:xfrm>
          <a:prstGeom prst="ellipse">
            <a:avLst/>
          </a:prstGeom>
          <a:solidFill>
            <a:schemeClr val="bg2">
              <a:alpha val="30000"/>
            </a:schemeClr>
          </a:solidFill>
          <a:ln w="444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F8B32DA-B8CA-4F8F-8730-86241352755F}"/>
              </a:ext>
            </a:extLst>
          </p:cNvPr>
          <p:cNvSpPr/>
          <p:nvPr/>
        </p:nvSpPr>
        <p:spPr>
          <a:xfrm rot="4427027">
            <a:off x="10365926" y="377090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09B6B4D-6D41-412F-8EED-CDD351871B23}"/>
              </a:ext>
            </a:extLst>
          </p:cNvPr>
          <p:cNvSpPr/>
          <p:nvPr/>
        </p:nvSpPr>
        <p:spPr>
          <a:xfrm rot="19620052">
            <a:off x="8618687" y="306255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94242C-9F58-42B3-9434-E190CB345291}"/>
              </a:ext>
            </a:extLst>
          </p:cNvPr>
          <p:cNvSpPr/>
          <p:nvPr/>
        </p:nvSpPr>
        <p:spPr>
          <a:xfrm rot="14061879">
            <a:off x="8023455" y="458249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BD4E371-BEA0-4467-9953-A2A1621FA02D}"/>
              </a:ext>
            </a:extLst>
          </p:cNvPr>
          <p:cNvSpPr/>
          <p:nvPr/>
        </p:nvSpPr>
        <p:spPr>
          <a:xfrm>
            <a:off x="8664676" y="327660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7912E88-2A30-4CF4-A3C9-2FED0669A7E4}"/>
              </a:ext>
            </a:extLst>
          </p:cNvPr>
          <p:cNvSpPr txBox="1"/>
          <p:nvPr/>
        </p:nvSpPr>
        <p:spPr>
          <a:xfrm>
            <a:off x="1146935" y="2172547"/>
            <a:ext cx="2278509" cy="646331"/>
          </a:xfrm>
          <a:prstGeom prst="rect">
            <a:avLst/>
          </a:prstGeom>
          <a:noFill/>
        </p:spPr>
        <p:txBody>
          <a:bodyPr wrap="none" rtlCol="0">
            <a:spAutoFit/>
          </a:bodyPr>
          <a:lstStyle/>
          <a:p>
            <a:r>
              <a:rPr lang="en-AU" sz="3600" dirty="0">
                <a:solidFill>
                  <a:schemeClr val="accent2"/>
                </a:solidFill>
              </a:rPr>
              <a:t>Pure Guess</a:t>
            </a:r>
          </a:p>
        </p:txBody>
      </p:sp>
      <p:sp>
        <p:nvSpPr>
          <p:cNvPr id="24" name="TextBox 23">
            <a:extLst>
              <a:ext uri="{FF2B5EF4-FFF2-40B4-BE49-F238E27FC236}">
                <a16:creationId xmlns:a16="http://schemas.microsoft.com/office/drawing/2014/main" id="{18E8D4A9-ED0A-4A99-ACC2-342A1EC3BEBA}"/>
              </a:ext>
            </a:extLst>
          </p:cNvPr>
          <p:cNvSpPr txBox="1"/>
          <p:nvPr/>
        </p:nvSpPr>
        <p:spPr>
          <a:xfrm>
            <a:off x="4677566" y="2206496"/>
            <a:ext cx="2836867" cy="646331"/>
          </a:xfrm>
          <a:prstGeom prst="rect">
            <a:avLst/>
          </a:prstGeom>
          <a:noFill/>
        </p:spPr>
        <p:txBody>
          <a:bodyPr wrap="none" rtlCol="0">
            <a:spAutoFit/>
          </a:bodyPr>
          <a:lstStyle/>
          <a:p>
            <a:r>
              <a:rPr lang="en-AU" sz="3600" dirty="0">
                <a:solidFill>
                  <a:srgbClr val="EE0000"/>
                </a:solidFill>
              </a:rPr>
              <a:t>Pure Intrusion</a:t>
            </a:r>
          </a:p>
        </p:txBody>
      </p:sp>
      <p:sp>
        <p:nvSpPr>
          <p:cNvPr id="25" name="TextBox 24">
            <a:extLst>
              <a:ext uri="{FF2B5EF4-FFF2-40B4-BE49-F238E27FC236}">
                <a16:creationId xmlns:a16="http://schemas.microsoft.com/office/drawing/2014/main" id="{81AF1FB2-EA35-40AB-ABAC-78D00554AEEE}"/>
              </a:ext>
            </a:extLst>
          </p:cNvPr>
          <p:cNvSpPr txBox="1"/>
          <p:nvPr/>
        </p:nvSpPr>
        <p:spPr>
          <a:xfrm>
            <a:off x="8076823" y="2166260"/>
            <a:ext cx="3431260" cy="646331"/>
          </a:xfrm>
          <a:prstGeom prst="rect">
            <a:avLst/>
          </a:prstGeom>
          <a:noFill/>
        </p:spPr>
        <p:txBody>
          <a:bodyPr wrap="none" rtlCol="0">
            <a:spAutoFit/>
          </a:bodyPr>
          <a:lstStyle/>
          <a:p>
            <a:r>
              <a:rPr lang="en-AU" sz="3600" dirty="0">
                <a:solidFill>
                  <a:srgbClr val="92D050"/>
                </a:solidFill>
              </a:rPr>
              <a:t>Intrusion + Guess</a:t>
            </a:r>
          </a:p>
        </p:txBody>
      </p:sp>
    </p:spTree>
    <p:extLst>
      <p:ext uri="{BB962C8B-B14F-4D97-AF65-F5344CB8AC3E}">
        <p14:creationId xmlns:p14="http://schemas.microsoft.com/office/powerpoint/2010/main" val="60860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animBg="1"/>
      <p:bldP spid="22" grpId="0" animBg="1"/>
      <p:bldP spid="23"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8BFC-11F4-4642-9E50-F7C2D5D4FA98}"/>
              </a:ext>
            </a:extLst>
          </p:cNvPr>
          <p:cNvSpPr>
            <a:spLocks noGrp="1"/>
          </p:cNvSpPr>
          <p:nvPr>
            <p:ph type="title"/>
          </p:nvPr>
        </p:nvSpPr>
        <p:spPr/>
        <p:txBody>
          <a:bodyPr/>
          <a:lstStyle/>
          <a:p>
            <a:r>
              <a:rPr lang="en-AU" dirty="0"/>
              <a:t>Experimental Paradigm</a:t>
            </a:r>
          </a:p>
        </p:txBody>
      </p:sp>
      <p:pic>
        <p:nvPicPr>
          <p:cNvPr id="4" name="Picture 3" descr="A picture containing clock&#10;&#10;Description automatically generated">
            <a:extLst>
              <a:ext uri="{FF2B5EF4-FFF2-40B4-BE49-F238E27FC236}">
                <a16:creationId xmlns:a16="http://schemas.microsoft.com/office/drawing/2014/main" id="{A127ECED-5E8B-49CC-A60A-D0845BAAF7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2" y="1834906"/>
            <a:ext cx="12192000" cy="4657969"/>
          </a:xfrm>
          <a:prstGeom prst="rect">
            <a:avLst/>
          </a:prstGeom>
        </p:spPr>
      </p:pic>
      <p:sp>
        <p:nvSpPr>
          <p:cNvPr id="5" name="Rectangle: Rounded Corners 4">
            <a:extLst>
              <a:ext uri="{FF2B5EF4-FFF2-40B4-BE49-F238E27FC236}">
                <a16:creationId xmlns:a16="http://schemas.microsoft.com/office/drawing/2014/main" id="{6371F9E8-A307-4AF9-916D-83499E2120BA}"/>
              </a:ext>
            </a:extLst>
          </p:cNvPr>
          <p:cNvSpPr/>
          <p:nvPr/>
        </p:nvSpPr>
        <p:spPr>
          <a:xfrm>
            <a:off x="4234206" y="1905000"/>
            <a:ext cx="7848600" cy="4191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476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B281-5EAE-09EE-02A0-B8E6F8D03BD0}"/>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F0CCF0D8-7D51-045B-890B-7C3BB1EDA44D}"/>
              </a:ext>
            </a:extLst>
          </p:cNvPr>
          <p:cNvSpPr>
            <a:spLocks noGrp="1"/>
          </p:cNvSpPr>
          <p:nvPr>
            <p:ph idx="1"/>
          </p:nvPr>
        </p:nvSpPr>
        <p:spPr/>
        <p:txBody>
          <a:bodyPr/>
          <a:lstStyle/>
          <a:p>
            <a:pPr marL="0" indent="0">
              <a:buNone/>
            </a:pPr>
            <a:r>
              <a:rPr lang="en-AU" dirty="0">
                <a:solidFill>
                  <a:srgbClr val="92D050"/>
                </a:solidFill>
              </a:rPr>
              <a:t>More</a:t>
            </a:r>
            <a:r>
              <a:rPr lang="en-AU" dirty="0"/>
              <a:t> participants, </a:t>
            </a:r>
            <a:r>
              <a:rPr lang="en-AU" dirty="0">
                <a:solidFill>
                  <a:schemeClr val="accent5">
                    <a:lumMod val="60000"/>
                    <a:lumOff val="40000"/>
                  </a:schemeClr>
                </a:solidFill>
              </a:rPr>
              <a:t>fewer</a:t>
            </a:r>
            <a:r>
              <a:rPr lang="en-AU" dirty="0"/>
              <a:t> sessions </a:t>
            </a:r>
          </a:p>
        </p:txBody>
      </p:sp>
      <p:sp>
        <p:nvSpPr>
          <p:cNvPr id="4" name="Title 1">
            <a:extLst>
              <a:ext uri="{FF2B5EF4-FFF2-40B4-BE49-F238E27FC236}">
                <a16:creationId xmlns:a16="http://schemas.microsoft.com/office/drawing/2014/main" id="{2B89190A-F2F7-59DD-A334-D43A9623A2BF}"/>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Experiment 2:</a:t>
            </a:r>
          </a:p>
        </p:txBody>
      </p:sp>
      <p:sp>
        <p:nvSpPr>
          <p:cNvPr id="5" name="Content Placeholder 2">
            <a:extLst>
              <a:ext uri="{FF2B5EF4-FFF2-40B4-BE49-F238E27FC236}">
                <a16:creationId xmlns:a16="http://schemas.microsoft.com/office/drawing/2014/main" id="{A2AACB72-7392-286A-0580-E8E37266425F}"/>
              </a:ext>
            </a:extLst>
          </p:cNvPr>
          <p:cNvSpPr txBox="1">
            <a:spLocks/>
          </p:cNvSpPr>
          <p:nvPr/>
        </p:nvSpPr>
        <p:spPr>
          <a:xfrm>
            <a:off x="864220" y="44958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accent5">
                    <a:lumMod val="60000"/>
                    <a:lumOff val="40000"/>
                  </a:schemeClr>
                </a:solidFill>
              </a:rPr>
              <a:t>Fewer</a:t>
            </a:r>
            <a:r>
              <a:rPr lang="en-AU" dirty="0"/>
              <a:t> participants, </a:t>
            </a:r>
            <a:r>
              <a:rPr lang="en-AU" dirty="0">
                <a:solidFill>
                  <a:srgbClr val="92D050"/>
                </a:solidFill>
              </a:rPr>
              <a:t>more</a:t>
            </a:r>
            <a:r>
              <a:rPr lang="en-AU" dirty="0"/>
              <a:t> sessions </a:t>
            </a:r>
          </a:p>
        </p:txBody>
      </p:sp>
    </p:spTree>
    <p:extLst>
      <p:ext uri="{BB962C8B-B14F-4D97-AF65-F5344CB8AC3E}">
        <p14:creationId xmlns:p14="http://schemas.microsoft.com/office/powerpoint/2010/main" val="3206187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rgbClr val="191919"/>
                </a:solidFill>
              </a:rPr>
              <a:t>A: Yes.</a:t>
            </a:r>
          </a:p>
          <a:p>
            <a:pPr marL="0" indent="0">
              <a:lnSpc>
                <a:spcPct val="200000"/>
              </a:lnSpc>
              <a:buNone/>
            </a:pPr>
            <a:endParaRPr lang="en-US" dirty="0">
              <a:solidFill>
                <a:srgbClr val="191919"/>
              </a:solidFill>
            </a:endParaRPr>
          </a:p>
          <a:p>
            <a:pPr marL="0" indent="0">
              <a:buNone/>
            </a:pPr>
            <a:r>
              <a:rPr lang="en-US" dirty="0">
                <a:solidFill>
                  <a:srgbClr val="191919"/>
                </a:solidFill>
              </a:rPr>
              <a:t>Q: Are “guesses” actually due to confusions between targets?</a:t>
            </a:r>
          </a:p>
          <a:p>
            <a:pPr marL="0" indent="0">
              <a:lnSpc>
                <a:spcPct val="200000"/>
              </a:lnSpc>
              <a:buNone/>
            </a:pPr>
            <a:r>
              <a:rPr lang="en-US" dirty="0">
                <a:solidFill>
                  <a:srgbClr val="191919"/>
                </a:solidFill>
              </a:rPr>
              <a:t>A: No, intrusions happen, but there are still guesses.</a:t>
            </a:r>
          </a:p>
          <a:p>
            <a:endParaRPr lang="en-US" dirty="0"/>
          </a:p>
        </p:txBody>
      </p:sp>
    </p:spTree>
    <p:extLst>
      <p:ext uri="{BB962C8B-B14F-4D97-AF65-F5344CB8AC3E}">
        <p14:creationId xmlns:p14="http://schemas.microsoft.com/office/powerpoint/2010/main" val="38256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0779-D297-4FDA-936A-DA68C6A467FA}"/>
              </a:ext>
            </a:extLst>
          </p:cNvPr>
          <p:cNvSpPr>
            <a:spLocks noGrp="1"/>
          </p:cNvSpPr>
          <p:nvPr>
            <p:ph type="title"/>
          </p:nvPr>
        </p:nvSpPr>
        <p:spPr/>
        <p:txBody>
          <a:bodyPr/>
          <a:lstStyle/>
          <a:p>
            <a:r>
              <a:rPr lang="en-AU" dirty="0"/>
              <a:t>The </a:t>
            </a:r>
            <a:r>
              <a:rPr lang="en-AU" dirty="0" err="1"/>
              <a:t>Yonelinas</a:t>
            </a:r>
            <a:r>
              <a:rPr lang="en-AU" dirty="0"/>
              <a:t> (1999) Dual-Process Model</a:t>
            </a:r>
          </a:p>
        </p:txBody>
      </p:sp>
      <p:sp>
        <p:nvSpPr>
          <p:cNvPr id="8" name="TextBox 7">
            <a:extLst>
              <a:ext uri="{FF2B5EF4-FFF2-40B4-BE49-F238E27FC236}">
                <a16:creationId xmlns:a16="http://schemas.microsoft.com/office/drawing/2014/main" id="{388FD22A-99B0-4108-BD8A-D69C152637ED}"/>
              </a:ext>
            </a:extLst>
          </p:cNvPr>
          <p:cNvSpPr txBox="1"/>
          <p:nvPr/>
        </p:nvSpPr>
        <p:spPr>
          <a:xfrm>
            <a:off x="1828800" y="1981200"/>
            <a:ext cx="2358979" cy="707886"/>
          </a:xfrm>
          <a:prstGeom prst="rect">
            <a:avLst/>
          </a:prstGeom>
          <a:noFill/>
        </p:spPr>
        <p:txBody>
          <a:bodyPr wrap="none" rtlCol="0">
            <a:spAutoFit/>
          </a:bodyPr>
          <a:lstStyle/>
          <a:p>
            <a:r>
              <a:rPr lang="en-AU" sz="4000" dirty="0">
                <a:solidFill>
                  <a:schemeClr val="bg1"/>
                </a:solidFill>
              </a:rPr>
              <a:t>Familiarity</a:t>
            </a:r>
          </a:p>
        </p:txBody>
      </p:sp>
      <p:sp>
        <p:nvSpPr>
          <p:cNvPr id="10" name="TextBox 9">
            <a:extLst>
              <a:ext uri="{FF2B5EF4-FFF2-40B4-BE49-F238E27FC236}">
                <a16:creationId xmlns:a16="http://schemas.microsoft.com/office/drawing/2014/main" id="{D78BFACB-BDC5-4D1B-BF3A-04B3732DEE8E}"/>
              </a:ext>
            </a:extLst>
          </p:cNvPr>
          <p:cNvSpPr txBox="1"/>
          <p:nvPr/>
        </p:nvSpPr>
        <p:spPr>
          <a:xfrm>
            <a:off x="7848600" y="1981200"/>
            <a:ext cx="2726580" cy="707886"/>
          </a:xfrm>
          <a:prstGeom prst="rect">
            <a:avLst/>
          </a:prstGeom>
          <a:noFill/>
        </p:spPr>
        <p:txBody>
          <a:bodyPr wrap="none" rtlCol="0">
            <a:spAutoFit/>
          </a:bodyPr>
          <a:lstStyle/>
          <a:p>
            <a:r>
              <a:rPr lang="en-AU" sz="4000" dirty="0">
                <a:solidFill>
                  <a:schemeClr val="bg1"/>
                </a:solidFill>
              </a:rPr>
              <a:t>Recollection</a:t>
            </a:r>
          </a:p>
        </p:txBody>
      </p:sp>
      <p:sp>
        <p:nvSpPr>
          <p:cNvPr id="9" name="TextBox 8">
            <a:extLst>
              <a:ext uri="{FF2B5EF4-FFF2-40B4-BE49-F238E27FC236}">
                <a16:creationId xmlns:a16="http://schemas.microsoft.com/office/drawing/2014/main" id="{A562D1CD-F056-452F-AFAC-1C3ABCCC0B19}"/>
              </a:ext>
            </a:extLst>
          </p:cNvPr>
          <p:cNvSpPr txBox="1"/>
          <p:nvPr/>
        </p:nvSpPr>
        <p:spPr>
          <a:xfrm>
            <a:off x="2133600" y="2743200"/>
            <a:ext cx="1610056" cy="461665"/>
          </a:xfrm>
          <a:prstGeom prst="rect">
            <a:avLst/>
          </a:prstGeom>
          <a:noFill/>
        </p:spPr>
        <p:txBody>
          <a:bodyPr wrap="none" rtlCol="0">
            <a:spAutoFit/>
          </a:bodyPr>
          <a:lstStyle/>
          <a:p>
            <a:r>
              <a:rPr lang="en-AU" sz="2400" dirty="0">
                <a:solidFill>
                  <a:schemeClr val="accent2"/>
                </a:solidFill>
              </a:rPr>
              <a:t>Continuous</a:t>
            </a:r>
          </a:p>
        </p:txBody>
      </p:sp>
      <p:sp>
        <p:nvSpPr>
          <p:cNvPr id="12" name="TextBox 11">
            <a:extLst>
              <a:ext uri="{FF2B5EF4-FFF2-40B4-BE49-F238E27FC236}">
                <a16:creationId xmlns:a16="http://schemas.microsoft.com/office/drawing/2014/main" id="{7136FF85-B7A5-4E14-80D3-04EF2F535CC3}"/>
              </a:ext>
            </a:extLst>
          </p:cNvPr>
          <p:cNvSpPr txBox="1"/>
          <p:nvPr/>
        </p:nvSpPr>
        <p:spPr>
          <a:xfrm>
            <a:off x="8686800" y="2743200"/>
            <a:ext cx="1203150" cy="461665"/>
          </a:xfrm>
          <a:prstGeom prst="rect">
            <a:avLst/>
          </a:prstGeom>
          <a:noFill/>
        </p:spPr>
        <p:txBody>
          <a:bodyPr wrap="none" rtlCol="0">
            <a:spAutoFit/>
          </a:bodyPr>
          <a:lstStyle/>
          <a:p>
            <a:r>
              <a:rPr lang="en-AU" sz="2400" dirty="0">
                <a:solidFill>
                  <a:srgbClr val="FF0000"/>
                </a:solidFill>
              </a:rPr>
              <a:t>Discrete</a:t>
            </a:r>
          </a:p>
        </p:txBody>
      </p:sp>
    </p:spTree>
    <p:extLst>
      <p:ext uri="{BB962C8B-B14F-4D97-AF65-F5344CB8AC3E}">
        <p14:creationId xmlns:p14="http://schemas.microsoft.com/office/powerpoint/2010/main" val="177553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9"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D8BAED-364E-41D1-A0C3-EFB97CF8F0CE}"/>
              </a:ext>
            </a:extLst>
          </p:cNvPr>
          <p:cNvSpPr/>
          <p:nvPr/>
        </p:nvSpPr>
        <p:spPr>
          <a:xfrm>
            <a:off x="0" y="1515794"/>
            <a:ext cx="12192000" cy="53422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sp>
        <p:nvSpPr>
          <p:cNvPr id="2" name="Title 1">
            <a:extLst>
              <a:ext uri="{FF2B5EF4-FFF2-40B4-BE49-F238E27FC236}">
                <a16:creationId xmlns:a16="http://schemas.microsoft.com/office/drawing/2014/main" id="{CEE51A1A-8E47-486F-989E-62265902F43E}"/>
              </a:ext>
            </a:extLst>
          </p:cNvPr>
          <p:cNvSpPr>
            <a:spLocks noGrp="1"/>
          </p:cNvSpPr>
          <p:nvPr>
            <p:ph type="title"/>
          </p:nvPr>
        </p:nvSpPr>
        <p:spPr/>
        <p:txBody>
          <a:bodyPr/>
          <a:lstStyle/>
          <a:p>
            <a:r>
              <a:rPr lang="en-AU" dirty="0"/>
              <a:t>Simultaneous vs. Sequential Presentation</a:t>
            </a:r>
          </a:p>
        </p:txBody>
      </p:sp>
      <p:pic>
        <p:nvPicPr>
          <p:cNvPr id="4" name="Picture 3">
            <a:extLst>
              <a:ext uri="{FF2B5EF4-FFF2-40B4-BE49-F238E27FC236}">
                <a16:creationId xmlns:a16="http://schemas.microsoft.com/office/drawing/2014/main" id="{724FBFC1-CDE4-4A02-8C99-8ED3387711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699" y="2057400"/>
            <a:ext cx="10594602" cy="4257993"/>
          </a:xfrm>
          <a:prstGeom prst="rect">
            <a:avLst/>
          </a:prstGeom>
        </p:spPr>
      </p:pic>
    </p:spTree>
    <p:extLst>
      <p:ext uri="{BB962C8B-B14F-4D97-AF65-F5344CB8AC3E}">
        <p14:creationId xmlns:p14="http://schemas.microsoft.com/office/powerpoint/2010/main" val="3276548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solidFill>
                  <a:schemeClr val="tx1"/>
                </a:solidFill>
              </a:rPr>
              <a:t>A: It doesn’t matter how the stimuli are presented</a:t>
            </a:r>
          </a:p>
          <a:p>
            <a:pPr marL="0" indent="0">
              <a:lnSpc>
                <a:spcPct val="200000"/>
              </a:lnSpc>
              <a:buNone/>
            </a:pPr>
            <a:endParaRPr lang="en-US" dirty="0">
              <a:solidFill>
                <a:srgbClr val="191919"/>
              </a:solidFill>
            </a:endParaRPr>
          </a:p>
          <a:p>
            <a:pPr marL="0" indent="0">
              <a:buNone/>
            </a:pPr>
            <a:r>
              <a:rPr lang="en-US" dirty="0"/>
              <a:t>Q: Are “guesses” actually due to confusions between targets?</a:t>
            </a:r>
          </a:p>
          <a:p>
            <a:pPr marL="0" indent="0">
              <a:lnSpc>
                <a:spcPct val="200000"/>
              </a:lnSpc>
              <a:buNone/>
            </a:pPr>
            <a:r>
              <a:rPr lang="en-US" dirty="0">
                <a:solidFill>
                  <a:srgbClr val="191919"/>
                </a:solidFill>
              </a:rPr>
              <a:t>A: No, intrusions happen, but there are still guesses.</a:t>
            </a:r>
          </a:p>
          <a:p>
            <a:endParaRPr lang="en-US" dirty="0"/>
          </a:p>
        </p:txBody>
      </p:sp>
    </p:spTree>
    <p:extLst>
      <p:ext uri="{BB962C8B-B14F-4D97-AF65-F5344CB8AC3E}">
        <p14:creationId xmlns:p14="http://schemas.microsoft.com/office/powerpoint/2010/main" val="27855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8EE3-25B0-437F-9146-6A0F7A816E74}"/>
              </a:ext>
            </a:extLst>
          </p:cNvPr>
          <p:cNvSpPr>
            <a:spLocks noGrp="1"/>
          </p:cNvSpPr>
          <p:nvPr>
            <p:ph type="title"/>
          </p:nvPr>
        </p:nvSpPr>
        <p:spPr/>
        <p:txBody>
          <a:bodyPr/>
          <a:lstStyle/>
          <a:p>
            <a:r>
              <a:rPr lang="en-AU" dirty="0"/>
              <a:t>Response Outcomes</a:t>
            </a:r>
          </a:p>
        </p:txBody>
      </p:sp>
      <p:sp>
        <p:nvSpPr>
          <p:cNvPr id="29" name="Content Placeholder 28">
            <a:extLst>
              <a:ext uri="{FF2B5EF4-FFF2-40B4-BE49-F238E27FC236}">
                <a16:creationId xmlns:a16="http://schemas.microsoft.com/office/drawing/2014/main" id="{7B225C8A-B87C-E988-0971-C63E189D5B2E}"/>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1ECC05B1-7802-4513-A011-458A5FCB7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5" y="1699329"/>
            <a:ext cx="12192000" cy="4728788"/>
          </a:xfrm>
          <a:prstGeom prst="rect">
            <a:avLst/>
          </a:prstGeom>
        </p:spPr>
      </p:pic>
      <p:sp>
        <p:nvSpPr>
          <p:cNvPr id="5" name="Rectangle 4">
            <a:extLst>
              <a:ext uri="{FF2B5EF4-FFF2-40B4-BE49-F238E27FC236}">
                <a16:creationId xmlns:a16="http://schemas.microsoft.com/office/drawing/2014/main" id="{575B5477-10B0-4DD3-84F6-58F666BA9C14}"/>
              </a:ext>
            </a:extLst>
          </p:cNvPr>
          <p:cNvSpPr/>
          <p:nvPr/>
        </p:nvSpPr>
        <p:spPr>
          <a:xfrm>
            <a:off x="6172200" y="1699329"/>
            <a:ext cx="6019800" cy="4728788"/>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6A4F5796-AAA1-45A9-8331-3BE953479B7C}"/>
              </a:ext>
            </a:extLst>
          </p:cNvPr>
          <p:cNvSpPr/>
          <p:nvPr/>
        </p:nvSpPr>
        <p:spPr>
          <a:xfrm>
            <a:off x="6705600" y="1600200"/>
            <a:ext cx="4525039" cy="425066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2D2C7A-4DF5-4B74-A23E-8CFE0CBD13CE}"/>
              </a:ext>
            </a:extLst>
          </p:cNvPr>
          <p:cNvSpPr txBox="1"/>
          <p:nvPr/>
        </p:nvSpPr>
        <p:spPr>
          <a:xfrm>
            <a:off x="6384254" y="5327647"/>
            <a:ext cx="1261884" cy="523220"/>
          </a:xfrm>
          <a:prstGeom prst="rect">
            <a:avLst/>
          </a:prstGeom>
          <a:noFill/>
        </p:spPr>
        <p:txBody>
          <a:bodyPr wrap="square" rtlCol="0">
            <a:spAutoFit/>
          </a:bodyPr>
          <a:lstStyle/>
          <a:p>
            <a:pPr algn="ctr"/>
            <a:r>
              <a:rPr lang="en-US" sz="2800" dirty="0"/>
              <a:t>DREG</a:t>
            </a:r>
          </a:p>
        </p:txBody>
      </p:sp>
      <p:sp>
        <p:nvSpPr>
          <p:cNvPr id="8" name="TextBox 7">
            <a:extLst>
              <a:ext uri="{FF2B5EF4-FFF2-40B4-BE49-F238E27FC236}">
                <a16:creationId xmlns:a16="http://schemas.microsoft.com/office/drawing/2014/main" id="{F0D97D71-4C9A-4C81-991F-D5A026A49483}"/>
              </a:ext>
            </a:extLst>
          </p:cNvPr>
          <p:cNvSpPr txBox="1"/>
          <p:nvPr/>
        </p:nvSpPr>
        <p:spPr>
          <a:xfrm>
            <a:off x="6074658" y="1870679"/>
            <a:ext cx="1261884" cy="523220"/>
          </a:xfrm>
          <a:prstGeom prst="rect">
            <a:avLst/>
          </a:prstGeom>
          <a:noFill/>
        </p:spPr>
        <p:txBody>
          <a:bodyPr wrap="square" rtlCol="0">
            <a:spAutoFit/>
          </a:bodyPr>
          <a:lstStyle/>
          <a:p>
            <a:pPr algn="ctr"/>
            <a:r>
              <a:rPr lang="en-US" sz="2800" dirty="0"/>
              <a:t>CALM</a:t>
            </a:r>
          </a:p>
        </p:txBody>
      </p:sp>
      <p:sp>
        <p:nvSpPr>
          <p:cNvPr id="9" name="TextBox 8">
            <a:extLst>
              <a:ext uri="{FF2B5EF4-FFF2-40B4-BE49-F238E27FC236}">
                <a16:creationId xmlns:a16="http://schemas.microsoft.com/office/drawing/2014/main" id="{0B8F4EA6-878A-4397-AD53-560A349A2BAD}"/>
              </a:ext>
            </a:extLst>
          </p:cNvPr>
          <p:cNvSpPr txBox="1"/>
          <p:nvPr/>
        </p:nvSpPr>
        <p:spPr>
          <a:xfrm>
            <a:off x="9401774" y="1197329"/>
            <a:ext cx="1261884" cy="523220"/>
          </a:xfrm>
          <a:prstGeom prst="rect">
            <a:avLst/>
          </a:prstGeom>
          <a:noFill/>
        </p:spPr>
        <p:txBody>
          <a:bodyPr wrap="square" rtlCol="0">
            <a:spAutoFit/>
          </a:bodyPr>
          <a:lstStyle/>
          <a:p>
            <a:pPr algn="ctr"/>
            <a:r>
              <a:rPr lang="en-US" sz="2800" dirty="0"/>
              <a:t>PLUG</a:t>
            </a:r>
          </a:p>
        </p:txBody>
      </p:sp>
      <p:sp>
        <p:nvSpPr>
          <p:cNvPr id="10" name="TextBox 9">
            <a:extLst>
              <a:ext uri="{FF2B5EF4-FFF2-40B4-BE49-F238E27FC236}">
                <a16:creationId xmlns:a16="http://schemas.microsoft.com/office/drawing/2014/main" id="{3EED2540-F30D-423C-9CDF-3FA41460AA15}"/>
              </a:ext>
            </a:extLst>
          </p:cNvPr>
          <p:cNvSpPr txBox="1"/>
          <p:nvPr/>
        </p:nvSpPr>
        <p:spPr>
          <a:xfrm>
            <a:off x="11146754" y="3125637"/>
            <a:ext cx="1261884" cy="523220"/>
          </a:xfrm>
          <a:prstGeom prst="rect">
            <a:avLst/>
          </a:prstGeom>
          <a:noFill/>
        </p:spPr>
        <p:txBody>
          <a:bodyPr wrap="square" rtlCol="0">
            <a:spAutoFit/>
          </a:bodyPr>
          <a:lstStyle/>
          <a:p>
            <a:pPr algn="ctr"/>
            <a:r>
              <a:rPr lang="en-US" sz="2800" dirty="0"/>
              <a:t>PLUM</a:t>
            </a:r>
          </a:p>
        </p:txBody>
      </p:sp>
      <p:grpSp>
        <p:nvGrpSpPr>
          <p:cNvPr id="12" name="Group 11">
            <a:extLst>
              <a:ext uri="{FF2B5EF4-FFF2-40B4-BE49-F238E27FC236}">
                <a16:creationId xmlns:a16="http://schemas.microsoft.com/office/drawing/2014/main" id="{9C896A44-6E41-4D3E-B917-FC43956B05B2}"/>
              </a:ext>
            </a:extLst>
          </p:cNvPr>
          <p:cNvGrpSpPr/>
          <p:nvPr/>
        </p:nvGrpSpPr>
        <p:grpSpPr>
          <a:xfrm rot="3297037">
            <a:off x="10929686" y="4237499"/>
            <a:ext cx="401448" cy="378080"/>
            <a:chOff x="1385046" y="2519642"/>
            <a:chExt cx="564777" cy="527797"/>
          </a:xfrm>
        </p:grpSpPr>
        <p:cxnSp>
          <p:nvCxnSpPr>
            <p:cNvPr id="13" name="Straight Connector 12">
              <a:extLst>
                <a:ext uri="{FF2B5EF4-FFF2-40B4-BE49-F238E27FC236}">
                  <a16:creationId xmlns:a16="http://schemas.microsoft.com/office/drawing/2014/main" id="{AD14F1CD-CECE-46E3-BB6C-9A320A157508}"/>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BDD294-C203-4B77-AB6C-F059F4E2C796}"/>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AD02059-2639-42CA-8A59-CAB51A2BFB7A}"/>
              </a:ext>
            </a:extLst>
          </p:cNvPr>
          <p:cNvSpPr txBox="1"/>
          <p:nvPr/>
        </p:nvSpPr>
        <p:spPr>
          <a:xfrm>
            <a:off x="12087277" y="4822574"/>
            <a:ext cx="1605183" cy="369332"/>
          </a:xfrm>
          <a:prstGeom prst="rect">
            <a:avLst/>
          </a:prstGeom>
          <a:noFill/>
        </p:spPr>
        <p:txBody>
          <a:bodyPr wrap="none" rtlCol="0">
            <a:spAutoFit/>
          </a:bodyPr>
          <a:lstStyle/>
          <a:p>
            <a:r>
              <a:rPr lang="en-US" dirty="0">
                <a:solidFill>
                  <a:srgbClr val="FF0000"/>
                </a:solidFill>
              </a:rPr>
              <a:t>Response Error</a:t>
            </a:r>
          </a:p>
        </p:txBody>
      </p:sp>
      <p:sp>
        <p:nvSpPr>
          <p:cNvPr id="17" name="Arrow: Curved Right 16">
            <a:extLst>
              <a:ext uri="{FF2B5EF4-FFF2-40B4-BE49-F238E27FC236}">
                <a16:creationId xmlns:a16="http://schemas.microsoft.com/office/drawing/2014/main" id="{E024C805-679D-4B47-9027-07CC4E6A9811}"/>
              </a:ext>
            </a:extLst>
          </p:cNvPr>
          <p:cNvSpPr/>
          <p:nvPr/>
        </p:nvSpPr>
        <p:spPr>
          <a:xfrm rot="1984695" flipH="1" flipV="1">
            <a:off x="11579762" y="3543864"/>
            <a:ext cx="479753" cy="109387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Right 17">
            <a:extLst>
              <a:ext uri="{FF2B5EF4-FFF2-40B4-BE49-F238E27FC236}">
                <a16:creationId xmlns:a16="http://schemas.microsoft.com/office/drawing/2014/main" id="{8C810905-F160-4852-B00E-9DD55BDB5970}"/>
              </a:ext>
            </a:extLst>
          </p:cNvPr>
          <p:cNvSpPr/>
          <p:nvPr/>
        </p:nvSpPr>
        <p:spPr>
          <a:xfrm rot="20605210" flipH="1" flipV="1">
            <a:off x="10931003" y="1254495"/>
            <a:ext cx="989889" cy="314953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Curved Right 19">
            <a:extLst>
              <a:ext uri="{FF2B5EF4-FFF2-40B4-BE49-F238E27FC236}">
                <a16:creationId xmlns:a16="http://schemas.microsoft.com/office/drawing/2014/main" id="{B6CE749B-F93A-4898-A1B9-C9375D16BD19}"/>
              </a:ext>
            </a:extLst>
          </p:cNvPr>
          <p:cNvSpPr/>
          <p:nvPr/>
        </p:nvSpPr>
        <p:spPr>
          <a:xfrm rot="15428011" flipV="1">
            <a:off x="8880918" y="3685759"/>
            <a:ext cx="768013" cy="4127823"/>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36CC8AD1-1E3E-4650-8033-3139534686E8}"/>
              </a:ext>
            </a:extLst>
          </p:cNvPr>
          <p:cNvSpPr txBox="1"/>
          <p:nvPr/>
        </p:nvSpPr>
        <p:spPr>
          <a:xfrm>
            <a:off x="10359369" y="5172991"/>
            <a:ext cx="1261884" cy="523220"/>
          </a:xfrm>
          <a:prstGeom prst="rect">
            <a:avLst/>
          </a:prstGeom>
          <a:noFill/>
        </p:spPr>
        <p:txBody>
          <a:bodyPr wrap="square" rtlCol="0">
            <a:spAutoFit/>
          </a:bodyPr>
          <a:lstStyle/>
          <a:p>
            <a:pPr algn="ctr"/>
            <a:r>
              <a:rPr lang="en-US" sz="2800" dirty="0"/>
              <a:t>FLAG</a:t>
            </a:r>
          </a:p>
        </p:txBody>
      </p:sp>
      <p:pic>
        <p:nvPicPr>
          <p:cNvPr id="22" name="Picture 21">
            <a:extLst>
              <a:ext uri="{FF2B5EF4-FFF2-40B4-BE49-F238E27FC236}">
                <a16:creationId xmlns:a16="http://schemas.microsoft.com/office/drawing/2014/main" id="{C104602F-0E75-4DF7-826A-9D6EFD2A4878}"/>
              </a:ext>
            </a:extLst>
          </p:cNvPr>
          <p:cNvPicPr>
            <a:picLocks noChangeAspect="1"/>
          </p:cNvPicPr>
          <p:nvPr/>
        </p:nvPicPr>
        <p:blipFill>
          <a:blip r:embed="rId4"/>
          <a:stretch>
            <a:fillRect/>
          </a:stretch>
        </p:blipFill>
        <p:spPr>
          <a:xfrm>
            <a:off x="4404046" y="1760269"/>
            <a:ext cx="1685925" cy="1047750"/>
          </a:xfrm>
          <a:prstGeom prst="rect">
            <a:avLst/>
          </a:prstGeom>
        </p:spPr>
      </p:pic>
      <p:pic>
        <p:nvPicPr>
          <p:cNvPr id="31" name="Picture 30">
            <a:extLst>
              <a:ext uri="{FF2B5EF4-FFF2-40B4-BE49-F238E27FC236}">
                <a16:creationId xmlns:a16="http://schemas.microsoft.com/office/drawing/2014/main" id="{AB905948-2BF1-3900-606E-D833E8381EA2}"/>
              </a:ext>
            </a:extLst>
          </p:cNvPr>
          <p:cNvPicPr>
            <a:picLocks noChangeAspect="1"/>
          </p:cNvPicPr>
          <p:nvPr/>
        </p:nvPicPr>
        <p:blipFill>
          <a:blip r:embed="rId5"/>
          <a:stretch>
            <a:fillRect/>
          </a:stretch>
        </p:blipFill>
        <p:spPr>
          <a:xfrm>
            <a:off x="8240707" y="3834660"/>
            <a:ext cx="1741493" cy="1433247"/>
          </a:xfrm>
          <a:prstGeom prst="rect">
            <a:avLst/>
          </a:prstGeom>
        </p:spPr>
      </p:pic>
    </p:spTree>
    <p:extLst>
      <p:ext uri="{BB962C8B-B14F-4D97-AF65-F5344CB8AC3E}">
        <p14:creationId xmlns:p14="http://schemas.microsoft.com/office/powerpoint/2010/main" val="22277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3" presetClass="emph" presetSubtype="2" fill="hold" grpId="1" nodeType="withEffect">
                                  <p:stCondLst>
                                    <p:cond delay="0"/>
                                  </p:stCondLst>
                                  <p:childTnLst>
                                    <p:animClr clrSpc="rgb" dir="cw">
                                      <p:cBhvr override="childStyle">
                                        <p:cTn id="24" dur="250" fill="hold"/>
                                        <p:tgtEl>
                                          <p:spTgt spid="11"/>
                                        </p:tgtEl>
                                        <p:attrNameLst>
                                          <p:attrName>style.color</p:attrName>
                                        </p:attrNameLst>
                                      </p:cBhvr>
                                      <p:to>
                                        <a:srgbClr val="FF0000"/>
                                      </p:to>
                                    </p:animClr>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2"/>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2"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2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p:bldP spid="7" grpId="1"/>
      <p:bldP spid="8" grpId="0"/>
      <p:bldP spid="8" grpId="1"/>
      <p:bldP spid="9" grpId="0"/>
      <p:bldP spid="9" grpId="1"/>
      <p:bldP spid="10" grpId="0"/>
      <p:bldP spid="10" grpId="1"/>
      <p:bldP spid="16" grpId="0"/>
      <p:bldP spid="16" grpId="1"/>
      <p:bldP spid="17" grpId="0" animBg="1"/>
      <p:bldP spid="17" grpId="1" animBg="1"/>
      <p:bldP spid="17" grpId="2" animBg="1"/>
      <p:bldP spid="18" grpId="0" animBg="1"/>
      <p:bldP spid="18" grpId="1" animBg="1"/>
      <p:bldP spid="18" grpId="2" animBg="1"/>
      <p:bldP spid="20" grpId="0" animBg="1"/>
      <p:bldP spid="20" grpId="1" animBg="1"/>
      <p:bldP spid="20" grpId="2" animBg="1"/>
      <p:bldP spid="11" grpId="0"/>
      <p:bldP spid="11" grpId="1"/>
      <p:bldP spid="11" grpId="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E002-B517-4E5E-B7EF-C3FA86BE7996}"/>
              </a:ext>
            </a:extLst>
          </p:cNvPr>
          <p:cNvSpPr>
            <a:spLocks noGrp="1"/>
          </p:cNvSpPr>
          <p:nvPr>
            <p:ph type="title"/>
          </p:nvPr>
        </p:nvSpPr>
        <p:spPr/>
        <p:txBody>
          <a:bodyPr/>
          <a:lstStyle/>
          <a:p>
            <a:r>
              <a:rPr lang="en-AU" dirty="0"/>
              <a:t>So, intrusions </a:t>
            </a:r>
            <a:r>
              <a:rPr lang="en-AU" i="1" dirty="0"/>
              <a:t>do</a:t>
            </a:r>
            <a:r>
              <a:rPr lang="en-AU" dirty="0"/>
              <a:t> happen,</a:t>
            </a:r>
          </a:p>
        </p:txBody>
      </p:sp>
      <p:sp>
        <p:nvSpPr>
          <p:cNvPr id="4" name="Title 1">
            <a:extLst>
              <a:ext uri="{FF2B5EF4-FFF2-40B4-BE49-F238E27FC236}">
                <a16:creationId xmlns:a16="http://schemas.microsoft.com/office/drawing/2014/main" id="{A456B2A2-5470-4E1F-8D3D-F192C597A3F4}"/>
              </a:ext>
            </a:extLst>
          </p:cNvPr>
          <p:cNvSpPr txBox="1">
            <a:spLocks/>
          </p:cNvSpPr>
          <p:nvPr/>
        </p:nvSpPr>
        <p:spPr>
          <a:xfrm>
            <a:off x="838200" y="1371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but seemingly, so do guesses. </a:t>
            </a:r>
          </a:p>
        </p:txBody>
      </p:sp>
      <p:sp>
        <p:nvSpPr>
          <p:cNvPr id="5" name="Title 1">
            <a:extLst>
              <a:ext uri="{FF2B5EF4-FFF2-40B4-BE49-F238E27FC236}">
                <a16:creationId xmlns:a16="http://schemas.microsoft.com/office/drawing/2014/main" id="{516AE406-3F47-4010-A290-374DA0803920}"/>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Are all intrusions equally likely?</a:t>
            </a:r>
          </a:p>
        </p:txBody>
      </p:sp>
    </p:spTree>
    <p:extLst>
      <p:ext uri="{BB962C8B-B14F-4D97-AF65-F5344CB8AC3E}">
        <p14:creationId xmlns:p14="http://schemas.microsoft.com/office/powerpoint/2010/main" val="325283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904A6-1834-4E78-869A-0E6D7C8A282C}"/>
              </a:ext>
            </a:extLst>
          </p:cNvPr>
          <p:cNvSpPr txBox="1"/>
          <p:nvPr/>
        </p:nvSpPr>
        <p:spPr>
          <a:xfrm>
            <a:off x="1339712" y="2651285"/>
            <a:ext cx="1414170" cy="769441"/>
          </a:xfrm>
          <a:prstGeom prst="rect">
            <a:avLst/>
          </a:prstGeom>
          <a:noFill/>
        </p:spPr>
        <p:txBody>
          <a:bodyPr wrap="none" rtlCol="0">
            <a:spAutoFit/>
          </a:bodyPr>
          <a:lstStyle/>
          <a:p>
            <a:r>
              <a:rPr lang="en-US" sz="4400" dirty="0"/>
              <a:t>CUBS</a:t>
            </a:r>
          </a:p>
        </p:txBody>
      </p:sp>
      <p:sp>
        <p:nvSpPr>
          <p:cNvPr id="7" name="TextBox 6">
            <a:extLst>
              <a:ext uri="{FF2B5EF4-FFF2-40B4-BE49-F238E27FC236}">
                <a16:creationId xmlns:a16="http://schemas.microsoft.com/office/drawing/2014/main" id="{3279A173-9998-484A-BB72-9A1B2FEF20DA}"/>
              </a:ext>
            </a:extLst>
          </p:cNvPr>
          <p:cNvSpPr txBox="1"/>
          <p:nvPr/>
        </p:nvSpPr>
        <p:spPr>
          <a:xfrm>
            <a:off x="4078843" y="2651284"/>
            <a:ext cx="1444050" cy="769441"/>
          </a:xfrm>
          <a:prstGeom prst="rect">
            <a:avLst/>
          </a:prstGeom>
          <a:noFill/>
        </p:spPr>
        <p:txBody>
          <a:bodyPr wrap="none" rtlCol="0">
            <a:spAutoFit/>
          </a:bodyPr>
          <a:lstStyle/>
          <a:p>
            <a:r>
              <a:rPr lang="en-US" sz="4400" dirty="0"/>
              <a:t>COVE</a:t>
            </a:r>
          </a:p>
        </p:txBody>
      </p:sp>
      <p:sp>
        <p:nvSpPr>
          <p:cNvPr id="9" name="TextBox 8">
            <a:extLst>
              <a:ext uri="{FF2B5EF4-FFF2-40B4-BE49-F238E27FC236}">
                <a16:creationId xmlns:a16="http://schemas.microsoft.com/office/drawing/2014/main" id="{D764A62D-2D44-4746-8DB7-F2187B39850F}"/>
              </a:ext>
            </a:extLst>
          </p:cNvPr>
          <p:cNvSpPr txBox="1"/>
          <p:nvPr/>
        </p:nvSpPr>
        <p:spPr>
          <a:xfrm>
            <a:off x="6857792" y="2659559"/>
            <a:ext cx="1390124" cy="769441"/>
          </a:xfrm>
          <a:prstGeom prst="rect">
            <a:avLst/>
          </a:prstGeom>
          <a:noFill/>
        </p:spPr>
        <p:txBody>
          <a:bodyPr wrap="none" rtlCol="0">
            <a:spAutoFit/>
          </a:bodyPr>
          <a:lstStyle/>
          <a:p>
            <a:r>
              <a:rPr lang="en-US" sz="4400" dirty="0"/>
              <a:t>PUPS</a:t>
            </a:r>
          </a:p>
        </p:txBody>
      </p:sp>
      <p:sp>
        <p:nvSpPr>
          <p:cNvPr id="10" name="TextBox 9">
            <a:extLst>
              <a:ext uri="{FF2B5EF4-FFF2-40B4-BE49-F238E27FC236}">
                <a16:creationId xmlns:a16="http://schemas.microsoft.com/office/drawing/2014/main" id="{DBEC29CF-D307-4004-A271-9E79D18A1733}"/>
              </a:ext>
            </a:extLst>
          </p:cNvPr>
          <p:cNvSpPr txBox="1"/>
          <p:nvPr/>
        </p:nvSpPr>
        <p:spPr>
          <a:xfrm>
            <a:off x="9066778" y="2651283"/>
            <a:ext cx="1436483" cy="769441"/>
          </a:xfrm>
          <a:prstGeom prst="rect">
            <a:avLst/>
          </a:prstGeom>
          <a:noFill/>
        </p:spPr>
        <p:txBody>
          <a:bodyPr wrap="none" rtlCol="0">
            <a:spAutoFit/>
          </a:bodyPr>
          <a:lstStyle/>
          <a:p>
            <a:r>
              <a:rPr lang="en-US" sz="4400" dirty="0"/>
              <a:t>CORE</a:t>
            </a:r>
          </a:p>
        </p:txBody>
      </p:sp>
      <p:cxnSp>
        <p:nvCxnSpPr>
          <p:cNvPr id="12" name="Straight Arrow Connector 11">
            <a:extLst>
              <a:ext uri="{FF2B5EF4-FFF2-40B4-BE49-F238E27FC236}">
                <a16:creationId xmlns:a16="http://schemas.microsoft.com/office/drawing/2014/main" id="{2A0DE45E-AA77-488C-9C48-94754C970348}"/>
              </a:ext>
            </a:extLst>
          </p:cNvPr>
          <p:cNvCxnSpPr/>
          <p:nvPr/>
        </p:nvCxnSpPr>
        <p:spPr>
          <a:xfrm>
            <a:off x="2463284" y="2242069"/>
            <a:ext cx="72654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F6B4AE3A-E08C-4797-AA10-6B94412B9FB0}"/>
              </a:ext>
            </a:extLst>
          </p:cNvPr>
          <p:cNvSpPr>
            <a:spLocks noGrp="1"/>
          </p:cNvSpPr>
          <p:nvPr>
            <p:ph type="title"/>
          </p:nvPr>
        </p:nvSpPr>
        <p:spPr/>
        <p:txBody>
          <a:bodyPr/>
          <a:lstStyle/>
          <a:p>
            <a:r>
              <a:rPr lang="en-US" dirty="0"/>
              <a:t>Weighting Intrusions</a:t>
            </a:r>
          </a:p>
        </p:txBody>
      </p:sp>
      <p:sp>
        <p:nvSpPr>
          <p:cNvPr id="14" name="Left Brace 13">
            <a:extLst>
              <a:ext uri="{FF2B5EF4-FFF2-40B4-BE49-F238E27FC236}">
                <a16:creationId xmlns:a16="http://schemas.microsoft.com/office/drawing/2014/main" id="{455AD52B-E0B7-4549-BB11-0B56C0624F96}"/>
              </a:ext>
            </a:extLst>
          </p:cNvPr>
          <p:cNvSpPr/>
          <p:nvPr/>
        </p:nvSpPr>
        <p:spPr>
          <a:xfrm rot="16200000">
            <a:off x="3200542" y="2388721"/>
            <a:ext cx="451212" cy="254832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CEBA471E-248D-4127-9B46-A8B7E523BBF2}"/>
              </a:ext>
            </a:extLst>
          </p:cNvPr>
          <p:cNvSpPr/>
          <p:nvPr/>
        </p:nvSpPr>
        <p:spPr>
          <a:xfrm rot="16200000">
            <a:off x="5870394" y="2393105"/>
            <a:ext cx="451212" cy="2548320"/>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4D5BA26-25E6-4ECF-934B-688B00CB3AAA}"/>
              </a:ext>
            </a:extLst>
          </p:cNvPr>
          <p:cNvSpPr txBox="1"/>
          <p:nvPr/>
        </p:nvSpPr>
        <p:spPr>
          <a:xfrm>
            <a:off x="1815272" y="4088480"/>
            <a:ext cx="3392275" cy="584775"/>
          </a:xfrm>
          <a:prstGeom prst="rect">
            <a:avLst/>
          </a:prstGeom>
          <a:noFill/>
        </p:spPr>
        <p:txBody>
          <a:bodyPr wrap="none" rtlCol="0">
            <a:spAutoFit/>
          </a:bodyPr>
          <a:lstStyle/>
          <a:p>
            <a:r>
              <a:rPr lang="en-US" sz="3200" dirty="0">
                <a:solidFill>
                  <a:schemeClr val="accent2"/>
                </a:solidFill>
              </a:rPr>
              <a:t>Temporal Similarity</a:t>
            </a:r>
          </a:p>
        </p:txBody>
      </p:sp>
      <p:sp>
        <p:nvSpPr>
          <p:cNvPr id="17" name="Left Brace 16">
            <a:extLst>
              <a:ext uri="{FF2B5EF4-FFF2-40B4-BE49-F238E27FC236}">
                <a16:creationId xmlns:a16="http://schemas.microsoft.com/office/drawing/2014/main" id="{7525FA15-D9D9-4EDC-87C7-0A29E03E2FD3}"/>
              </a:ext>
            </a:extLst>
          </p:cNvPr>
          <p:cNvSpPr/>
          <p:nvPr/>
        </p:nvSpPr>
        <p:spPr>
          <a:xfrm rot="16200000">
            <a:off x="7130646" y="1264830"/>
            <a:ext cx="451212" cy="5043613"/>
          </a:xfrm>
          <a:prstGeom prst="leftBrac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18" name="TextBox 17">
            <a:extLst>
              <a:ext uri="{FF2B5EF4-FFF2-40B4-BE49-F238E27FC236}">
                <a16:creationId xmlns:a16="http://schemas.microsoft.com/office/drawing/2014/main" id="{A111D9EE-CD7E-4DD0-9761-863C4663526E}"/>
              </a:ext>
            </a:extLst>
          </p:cNvPr>
          <p:cNvSpPr txBox="1"/>
          <p:nvPr/>
        </p:nvSpPr>
        <p:spPr>
          <a:xfrm>
            <a:off x="6640216" y="4152550"/>
            <a:ext cx="4049122" cy="584775"/>
          </a:xfrm>
          <a:prstGeom prst="rect">
            <a:avLst/>
          </a:prstGeom>
          <a:noFill/>
        </p:spPr>
        <p:txBody>
          <a:bodyPr wrap="none" rtlCol="0">
            <a:spAutoFit/>
          </a:bodyPr>
          <a:lstStyle/>
          <a:p>
            <a:r>
              <a:rPr lang="en-US" sz="3200" dirty="0">
                <a:solidFill>
                  <a:schemeClr val="accent6">
                    <a:lumMod val="40000"/>
                    <a:lumOff val="60000"/>
                  </a:schemeClr>
                </a:solidFill>
              </a:rPr>
              <a:t>Orthographic Similarity</a:t>
            </a:r>
          </a:p>
        </p:txBody>
      </p:sp>
      <p:sp>
        <p:nvSpPr>
          <p:cNvPr id="19" name="TextBox 18">
            <a:extLst>
              <a:ext uri="{FF2B5EF4-FFF2-40B4-BE49-F238E27FC236}">
                <a16:creationId xmlns:a16="http://schemas.microsoft.com/office/drawing/2014/main" id="{EA2F38CA-8454-4CDE-AD15-EE46EC60E624}"/>
              </a:ext>
            </a:extLst>
          </p:cNvPr>
          <p:cNvSpPr txBox="1"/>
          <p:nvPr/>
        </p:nvSpPr>
        <p:spPr>
          <a:xfrm>
            <a:off x="1945903" y="4877631"/>
            <a:ext cx="2960490" cy="584775"/>
          </a:xfrm>
          <a:prstGeom prst="rect">
            <a:avLst/>
          </a:prstGeom>
          <a:noFill/>
        </p:spPr>
        <p:txBody>
          <a:bodyPr wrap="none" rtlCol="0">
            <a:spAutoFit/>
          </a:bodyPr>
          <a:lstStyle/>
          <a:p>
            <a:r>
              <a:rPr lang="en-US" sz="3200" dirty="0">
                <a:solidFill>
                  <a:srgbClr val="9966FF"/>
                </a:solidFill>
              </a:rPr>
              <a:t>Spatial Similarity</a:t>
            </a:r>
          </a:p>
        </p:txBody>
      </p:sp>
      <p:sp>
        <p:nvSpPr>
          <p:cNvPr id="20" name="TextBox 19">
            <a:extLst>
              <a:ext uri="{FF2B5EF4-FFF2-40B4-BE49-F238E27FC236}">
                <a16:creationId xmlns:a16="http://schemas.microsoft.com/office/drawing/2014/main" id="{64110672-2B0C-4CE1-A825-490AA03667B5}"/>
              </a:ext>
            </a:extLst>
          </p:cNvPr>
          <p:cNvSpPr txBox="1"/>
          <p:nvPr/>
        </p:nvSpPr>
        <p:spPr>
          <a:xfrm>
            <a:off x="6640216" y="4877631"/>
            <a:ext cx="3374065" cy="584775"/>
          </a:xfrm>
          <a:prstGeom prst="rect">
            <a:avLst/>
          </a:prstGeom>
          <a:noFill/>
        </p:spPr>
        <p:txBody>
          <a:bodyPr wrap="square" rtlCol="0">
            <a:spAutoFit/>
          </a:bodyPr>
          <a:lstStyle/>
          <a:p>
            <a:r>
              <a:rPr lang="en-US" sz="3200" dirty="0">
                <a:solidFill>
                  <a:srgbClr val="BC0000"/>
                </a:solidFill>
              </a:rPr>
              <a:t>Semantic Similarity</a:t>
            </a:r>
          </a:p>
        </p:txBody>
      </p:sp>
      <p:sp>
        <p:nvSpPr>
          <p:cNvPr id="2" name="TextBox 1">
            <a:extLst>
              <a:ext uri="{FF2B5EF4-FFF2-40B4-BE49-F238E27FC236}">
                <a16:creationId xmlns:a16="http://schemas.microsoft.com/office/drawing/2014/main" id="{ACA977B6-4AAE-4633-8DCA-8A76ABE7DDB9}"/>
              </a:ext>
            </a:extLst>
          </p:cNvPr>
          <p:cNvSpPr txBox="1"/>
          <p:nvPr/>
        </p:nvSpPr>
        <p:spPr>
          <a:xfrm>
            <a:off x="2873069" y="3312297"/>
            <a:ext cx="1180836" cy="369332"/>
          </a:xfrm>
          <a:prstGeom prst="rect">
            <a:avLst/>
          </a:prstGeom>
          <a:noFill/>
        </p:spPr>
        <p:txBody>
          <a:bodyPr wrap="none" rtlCol="0">
            <a:spAutoFit/>
          </a:bodyPr>
          <a:lstStyle/>
          <a:p>
            <a:r>
              <a:rPr lang="en-AU" dirty="0"/>
              <a:t>backwards</a:t>
            </a:r>
          </a:p>
        </p:txBody>
      </p:sp>
      <p:sp>
        <p:nvSpPr>
          <p:cNvPr id="21" name="TextBox 20">
            <a:extLst>
              <a:ext uri="{FF2B5EF4-FFF2-40B4-BE49-F238E27FC236}">
                <a16:creationId xmlns:a16="http://schemas.microsoft.com/office/drawing/2014/main" id="{642309F1-8F4D-447E-A8B1-8E86CE667EDA}"/>
              </a:ext>
            </a:extLst>
          </p:cNvPr>
          <p:cNvSpPr txBox="1"/>
          <p:nvPr/>
        </p:nvSpPr>
        <p:spPr>
          <a:xfrm>
            <a:off x="5594612" y="3306211"/>
            <a:ext cx="1015278" cy="369332"/>
          </a:xfrm>
          <a:prstGeom prst="rect">
            <a:avLst/>
          </a:prstGeom>
          <a:noFill/>
        </p:spPr>
        <p:txBody>
          <a:bodyPr wrap="none" rtlCol="0">
            <a:spAutoFit/>
          </a:bodyPr>
          <a:lstStyle/>
          <a:p>
            <a:r>
              <a:rPr lang="en-AU" dirty="0"/>
              <a:t>forwards</a:t>
            </a:r>
          </a:p>
        </p:txBody>
      </p:sp>
      <p:sp>
        <p:nvSpPr>
          <p:cNvPr id="22" name="Oval 21">
            <a:extLst>
              <a:ext uri="{FF2B5EF4-FFF2-40B4-BE49-F238E27FC236}">
                <a16:creationId xmlns:a16="http://schemas.microsoft.com/office/drawing/2014/main" id="{BADB101E-7118-45E0-AD9D-AA1C066B444B}"/>
              </a:ext>
            </a:extLst>
          </p:cNvPr>
          <p:cNvSpPr/>
          <p:nvPr/>
        </p:nvSpPr>
        <p:spPr>
          <a:xfrm>
            <a:off x="381000" y="5170018"/>
            <a:ext cx="1564903" cy="1459321"/>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D00CEC7E-9EC0-404A-8F6E-DE3C05CB055B}"/>
              </a:ext>
            </a:extLst>
          </p:cNvPr>
          <p:cNvSpPr/>
          <p:nvPr/>
        </p:nvSpPr>
        <p:spPr>
          <a:xfrm>
            <a:off x="619125" y="5170018"/>
            <a:ext cx="228600" cy="240182"/>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7FB05899-3E4F-4066-ACB6-FE3FD19663CF}"/>
              </a:ext>
            </a:extLst>
          </p:cNvPr>
          <p:cNvSpPr/>
          <p:nvPr/>
        </p:nvSpPr>
        <p:spPr>
          <a:xfrm>
            <a:off x="888492" y="5064033"/>
            <a:ext cx="228600" cy="240182"/>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0824648A-85AB-4543-B130-A2878D4FA794}"/>
              </a:ext>
            </a:extLst>
          </p:cNvPr>
          <p:cNvSpPr/>
          <p:nvPr/>
        </p:nvSpPr>
        <p:spPr>
          <a:xfrm>
            <a:off x="1798889" y="5982800"/>
            <a:ext cx="228600" cy="240182"/>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4BA9F011-9C49-D772-DF78-DB78FFB1B905}"/>
              </a:ext>
            </a:extLst>
          </p:cNvPr>
          <p:cNvSpPr/>
          <p:nvPr/>
        </p:nvSpPr>
        <p:spPr>
          <a:xfrm>
            <a:off x="3886200" y="2651283"/>
            <a:ext cx="1828800" cy="7097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561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3" presetClass="emph" presetSubtype="2" fill="hold" nodeType="withEffect">
                                  <p:stCondLst>
                                    <p:cond delay="0"/>
                                  </p:stCondLst>
                                  <p:childTnLst>
                                    <p:animClr clrSpc="rgb" dir="cw">
                                      <p:cBhvr override="childStyle">
                                        <p:cTn id="40" dur="500" fill="hold"/>
                                        <p:tgtEl>
                                          <p:spTgt spid="7">
                                            <p:txEl>
                                              <p:pRg st="0" end="0"/>
                                            </p:txEl>
                                          </p:spTgt>
                                        </p:tgtEl>
                                        <p:attrNameLst>
                                          <p:attrName>style.color</p:attrName>
                                        </p:attrNameLst>
                                      </p:cBhvr>
                                      <p:to>
                                        <a:srgbClr val="FFBC88"/>
                                      </p:to>
                                    </p:animClr>
                                  </p:childTnLst>
                                </p:cTn>
                              </p:par>
                              <p:par>
                                <p:cTn id="41" presetID="3" presetClass="emph" presetSubtype="2" fill="hold" nodeType="withEffect">
                                  <p:stCondLst>
                                    <p:cond delay="0"/>
                                  </p:stCondLst>
                                  <p:childTnLst>
                                    <p:animClr clrSpc="rgb" dir="cw">
                                      <p:cBhvr override="childStyle">
                                        <p:cTn id="42" dur="500" fill="hold"/>
                                        <p:tgtEl>
                                          <p:spTgt spid="10">
                                            <p:txEl>
                                              <p:pRg st="0" end="0"/>
                                            </p:txEl>
                                          </p:spTgt>
                                        </p:tgtEl>
                                        <p:attrNameLst>
                                          <p:attrName>style.color</p:attrName>
                                        </p:attrNameLst>
                                      </p:cBhvr>
                                      <p:to>
                                        <a:srgbClr val="FFBC88"/>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3" presetClass="emph" presetSubtype="2" fill="hold" nodeType="withEffect">
                                  <p:stCondLst>
                                    <p:cond delay="0"/>
                                  </p:stCondLst>
                                  <p:childTnLst>
                                    <p:animClr clrSpc="rgb" dir="cw">
                                      <p:cBhvr override="childStyle">
                                        <p:cTn id="48" dur="500" fill="hold"/>
                                        <p:tgtEl>
                                          <p:spTgt spid="5">
                                            <p:txEl>
                                              <p:pRg st="0" end="0"/>
                                            </p:txEl>
                                          </p:spTgt>
                                        </p:tgtEl>
                                        <p:attrNameLst>
                                          <p:attrName>style.color</p:attrName>
                                        </p:attrNameLst>
                                      </p:cBhvr>
                                      <p:to>
                                        <a:srgbClr val="FF0000"/>
                                      </p:to>
                                    </p:animClr>
                                  </p:childTnLst>
                                </p:cTn>
                              </p:par>
                              <p:par>
                                <p:cTn id="49" presetID="3" presetClass="emph" presetSubtype="2" fill="hold" grpId="0" nodeType="withEffect">
                                  <p:stCondLst>
                                    <p:cond delay="0"/>
                                  </p:stCondLst>
                                  <p:childTnLst>
                                    <p:animClr clrSpc="rgb" dir="cw">
                                      <p:cBhvr override="childStyle">
                                        <p:cTn id="50" dur="500" fill="hold"/>
                                        <p:tgtEl>
                                          <p:spTgt spid="9"/>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animBg="1"/>
      <p:bldP spid="16" grpId="0"/>
      <p:bldP spid="17" grpId="0" animBg="1"/>
      <p:bldP spid="18" grpId="0"/>
      <p:bldP spid="19" grpId="0"/>
      <p:bldP spid="20" grpId="0"/>
      <p:bldP spid="2" grpId="0"/>
      <p:bldP spid="21" grpId="0"/>
      <p:bldP spid="22" grpId="0" animBg="1"/>
      <p:bldP spid="3" grpId="0" animBg="1"/>
      <p:bldP spid="29" grpId="0" animBg="1"/>
      <p:bldP spid="30"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4295931"/>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5297269"/>
            <a:ext cx="817853" cy="646331"/>
          </a:xfrm>
          <a:prstGeom prst="rect">
            <a:avLst/>
          </a:prstGeom>
          <a:noFill/>
        </p:spPr>
        <p:txBody>
          <a:bodyPr wrap="none" rtlCol="0">
            <a:spAutoFit/>
          </a:bodyPr>
          <a:lstStyle/>
          <a:p>
            <a:r>
              <a:rPr lang="en-AU" sz="3600" dirty="0"/>
              <a:t>Lag</a:t>
            </a:r>
            <a:endParaRPr lang="en-AU" sz="2400" dirty="0"/>
          </a:p>
        </p:txBody>
      </p:sp>
      <p:sp>
        <p:nvSpPr>
          <p:cNvPr id="16" name="TextBox 15">
            <a:extLst>
              <a:ext uri="{FF2B5EF4-FFF2-40B4-BE49-F238E27FC236}">
                <a16:creationId xmlns:a16="http://schemas.microsoft.com/office/drawing/2014/main" id="{88586B07-8C74-410F-BC08-26E0E3BF2BC7}"/>
              </a:ext>
            </a:extLst>
          </p:cNvPr>
          <p:cNvSpPr txBox="1"/>
          <p:nvPr/>
        </p:nvSpPr>
        <p:spPr>
          <a:xfrm>
            <a:off x="6845944" y="4268725"/>
            <a:ext cx="518091"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4268724"/>
            <a:ext cx="393056" cy="584775"/>
          </a:xfrm>
          <a:prstGeom prst="rect">
            <a:avLst/>
          </a:prstGeom>
          <a:noFill/>
        </p:spPr>
        <p:txBody>
          <a:bodyPr wrap="none" rtlCol="0">
            <a:spAutoFit/>
          </a:bodyPr>
          <a:lstStyle/>
          <a:p>
            <a:r>
              <a:rPr lang="en-AU" sz="3200" dirty="0"/>
              <a:t>0</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579351" y="4278439"/>
            <a:ext cx="598241" cy="584775"/>
          </a:xfrm>
          <a:prstGeom prst="rect">
            <a:avLst/>
          </a:prstGeom>
          <a:noFill/>
        </p:spPr>
        <p:txBody>
          <a:bodyPr wrap="none" rtlCol="0">
            <a:spAutoFit/>
          </a:bodyPr>
          <a:lstStyle/>
          <a:p>
            <a:r>
              <a:rPr lang="en-AU" sz="3200" dirty="0"/>
              <a:t>+1</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571471" y="4307506"/>
            <a:ext cx="598241" cy="584775"/>
          </a:xfrm>
          <a:prstGeom prst="rect">
            <a:avLst/>
          </a:prstGeom>
          <a:noFill/>
        </p:spPr>
        <p:txBody>
          <a:bodyPr wrap="none" rtlCol="0">
            <a:spAutoFit/>
          </a:bodyPr>
          <a:lstStyle/>
          <a:p>
            <a:r>
              <a:rPr lang="en-AU" sz="3200" dirty="0"/>
              <a:t>+2</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4267203"/>
            <a:ext cx="518091" cy="584775"/>
          </a:xfrm>
          <a:prstGeom prst="rect">
            <a:avLst/>
          </a:prstGeom>
          <a:noFill/>
        </p:spPr>
        <p:txBody>
          <a:bodyPr wrap="none" rtlCol="0">
            <a:spAutoFit/>
          </a:bodyPr>
          <a:lstStyle/>
          <a:p>
            <a:r>
              <a:rPr lang="en-AU" sz="3200" dirty="0"/>
              <a:t>-3</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4267202"/>
            <a:ext cx="518091" cy="584775"/>
          </a:xfrm>
          <a:prstGeom prst="rect">
            <a:avLst/>
          </a:prstGeom>
          <a:noFill/>
        </p:spPr>
        <p:txBody>
          <a:bodyPr wrap="none" rtlCol="0">
            <a:spAutoFit/>
          </a:bodyPr>
          <a:lstStyle/>
          <a:p>
            <a:r>
              <a:rPr lang="en-AU" sz="3200" dirty="0"/>
              <a:t>-4</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4267201"/>
            <a:ext cx="518091" cy="584775"/>
          </a:xfrm>
          <a:prstGeom prst="rect">
            <a:avLst/>
          </a:prstGeom>
          <a:noFill/>
        </p:spPr>
        <p:txBody>
          <a:bodyPr wrap="none" rtlCol="0">
            <a:spAutoFit/>
          </a:bodyPr>
          <a:lstStyle/>
          <a:p>
            <a:r>
              <a:rPr lang="en-AU" sz="3200" dirty="0"/>
              <a:t>-5</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4267200"/>
            <a:ext cx="518091" cy="584775"/>
          </a:xfrm>
          <a:prstGeom prst="rect">
            <a:avLst/>
          </a:prstGeom>
          <a:noFill/>
        </p:spPr>
        <p:txBody>
          <a:bodyPr wrap="none" rtlCol="0">
            <a:spAutoFit/>
          </a:bodyPr>
          <a:lstStyle/>
          <a:p>
            <a:r>
              <a:rPr lang="en-AU" sz="3200" dirty="0"/>
              <a:t>-6</a:t>
            </a:r>
          </a:p>
        </p:txBody>
      </p:sp>
      <p:sp>
        <p:nvSpPr>
          <p:cNvPr id="35" name="TextBox 34">
            <a:extLst>
              <a:ext uri="{FF2B5EF4-FFF2-40B4-BE49-F238E27FC236}">
                <a16:creationId xmlns:a16="http://schemas.microsoft.com/office/drawing/2014/main" id="{69CEF4BF-F5B3-51EB-5D47-74CC4D2AAA9B}"/>
              </a:ext>
            </a:extLst>
          </p:cNvPr>
          <p:cNvSpPr txBox="1"/>
          <p:nvPr/>
        </p:nvSpPr>
        <p:spPr>
          <a:xfrm>
            <a:off x="5956793" y="4260946"/>
            <a:ext cx="518091" cy="584775"/>
          </a:xfrm>
          <a:prstGeom prst="rect">
            <a:avLst/>
          </a:prstGeom>
          <a:noFill/>
        </p:spPr>
        <p:txBody>
          <a:bodyPr wrap="none" rtlCol="0">
            <a:spAutoFit/>
          </a:bodyPr>
          <a:lstStyle/>
          <a:p>
            <a:r>
              <a:rPr lang="en-AU" sz="3200" dirty="0"/>
              <a:t>-2</a:t>
            </a:r>
          </a:p>
        </p:txBody>
      </p:sp>
      <p:sp>
        <p:nvSpPr>
          <p:cNvPr id="3" name="TextBox 2">
            <a:extLst>
              <a:ext uri="{FF2B5EF4-FFF2-40B4-BE49-F238E27FC236}">
                <a16:creationId xmlns:a16="http://schemas.microsoft.com/office/drawing/2014/main" id="{A4AA96AC-024D-6498-48B1-668ED0C93A27}"/>
              </a:ext>
            </a:extLst>
          </p:cNvPr>
          <p:cNvSpPr txBox="1"/>
          <p:nvPr/>
        </p:nvSpPr>
        <p:spPr>
          <a:xfrm>
            <a:off x="2057400" y="3036554"/>
            <a:ext cx="8366393" cy="461665"/>
          </a:xfrm>
          <a:prstGeom prst="rect">
            <a:avLst/>
          </a:prstGeom>
          <a:noFill/>
        </p:spPr>
        <p:txBody>
          <a:bodyPr wrap="none" rtlCol="0">
            <a:spAutoFit/>
          </a:bodyPr>
          <a:lstStyle/>
          <a:p>
            <a:r>
              <a:rPr lang="en-AU" sz="2400" dirty="0"/>
              <a:t>ALOE	GRAB	ROOT	CUBS	COVE	PUPS	CORE	CARD	MUGS</a:t>
            </a:r>
          </a:p>
        </p:txBody>
      </p:sp>
      <p:sp>
        <p:nvSpPr>
          <p:cNvPr id="4" name="Arrow: Right 3">
            <a:extLst>
              <a:ext uri="{FF2B5EF4-FFF2-40B4-BE49-F238E27FC236}">
                <a16:creationId xmlns:a16="http://schemas.microsoft.com/office/drawing/2014/main" id="{11477A6E-DFFC-8550-9FDF-A3A464EB572D}"/>
              </a:ext>
            </a:extLst>
          </p:cNvPr>
          <p:cNvSpPr/>
          <p:nvPr/>
        </p:nvSpPr>
        <p:spPr>
          <a:xfrm rot="5400000">
            <a:off x="7545547" y="2377577"/>
            <a:ext cx="818184" cy="4616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7526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19" grpId="0"/>
      <p:bldP spid="20" grpId="0"/>
      <p:bldP spid="21" grpId="0"/>
      <p:bldP spid="22" grpId="0"/>
      <p:bldP spid="23" grpId="0"/>
      <p:bldP spid="24" grpId="0"/>
      <p:bldP spid="35"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4295931"/>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5297269"/>
            <a:ext cx="817853" cy="646331"/>
          </a:xfrm>
          <a:prstGeom prst="rect">
            <a:avLst/>
          </a:prstGeom>
          <a:noFill/>
        </p:spPr>
        <p:txBody>
          <a:bodyPr wrap="none" rtlCol="0">
            <a:spAutoFit/>
          </a:bodyPr>
          <a:lstStyle/>
          <a:p>
            <a:r>
              <a:rPr lang="en-AU" sz="3600" dirty="0"/>
              <a:t>Lag</a:t>
            </a:r>
            <a:endParaRPr lang="en-AU" sz="2400" dirty="0"/>
          </a:p>
        </p:txBody>
      </p:sp>
      <p:sp>
        <p:nvSpPr>
          <p:cNvPr id="16" name="TextBox 15">
            <a:extLst>
              <a:ext uri="{FF2B5EF4-FFF2-40B4-BE49-F238E27FC236}">
                <a16:creationId xmlns:a16="http://schemas.microsoft.com/office/drawing/2014/main" id="{88586B07-8C74-410F-BC08-26E0E3BF2BC7}"/>
              </a:ext>
            </a:extLst>
          </p:cNvPr>
          <p:cNvSpPr txBox="1"/>
          <p:nvPr/>
        </p:nvSpPr>
        <p:spPr>
          <a:xfrm>
            <a:off x="6845944" y="4268725"/>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4268724"/>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4268724"/>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4267204"/>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4267203"/>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4267202"/>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4267201"/>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4267200"/>
            <a:ext cx="518091" cy="584775"/>
          </a:xfrm>
          <a:prstGeom prst="rect">
            <a:avLst/>
          </a:prstGeom>
          <a:noFill/>
        </p:spPr>
        <p:txBody>
          <a:bodyPr wrap="none" rtlCol="0">
            <a:spAutoFit/>
          </a:bodyPr>
          <a:lstStyle/>
          <a:p>
            <a:r>
              <a:rPr lang="en-AU" sz="3200" dirty="0"/>
              <a:t>-4</a:t>
            </a:r>
          </a:p>
        </p:txBody>
      </p:sp>
      <p:sp>
        <p:nvSpPr>
          <p:cNvPr id="35" name="TextBox 34">
            <a:extLst>
              <a:ext uri="{FF2B5EF4-FFF2-40B4-BE49-F238E27FC236}">
                <a16:creationId xmlns:a16="http://schemas.microsoft.com/office/drawing/2014/main" id="{69CEF4BF-F5B3-51EB-5D47-74CC4D2AAA9B}"/>
              </a:ext>
            </a:extLst>
          </p:cNvPr>
          <p:cNvSpPr txBox="1"/>
          <p:nvPr/>
        </p:nvSpPr>
        <p:spPr>
          <a:xfrm>
            <a:off x="5956793" y="4260946"/>
            <a:ext cx="393056" cy="584775"/>
          </a:xfrm>
          <a:prstGeom prst="rect">
            <a:avLst/>
          </a:prstGeom>
          <a:noFill/>
        </p:spPr>
        <p:txBody>
          <a:bodyPr wrap="none" rtlCol="0">
            <a:spAutoFit/>
          </a:bodyPr>
          <a:lstStyle/>
          <a:p>
            <a:r>
              <a:rPr lang="en-AU" sz="3200" dirty="0"/>
              <a:t>0</a:t>
            </a:r>
          </a:p>
        </p:txBody>
      </p:sp>
      <p:sp>
        <p:nvSpPr>
          <p:cNvPr id="3" name="TextBox 2">
            <a:extLst>
              <a:ext uri="{FF2B5EF4-FFF2-40B4-BE49-F238E27FC236}">
                <a16:creationId xmlns:a16="http://schemas.microsoft.com/office/drawing/2014/main" id="{A4AA96AC-024D-6498-48B1-668ED0C93A27}"/>
              </a:ext>
            </a:extLst>
          </p:cNvPr>
          <p:cNvSpPr txBox="1"/>
          <p:nvPr/>
        </p:nvSpPr>
        <p:spPr>
          <a:xfrm>
            <a:off x="2057400" y="3036554"/>
            <a:ext cx="8366393" cy="461665"/>
          </a:xfrm>
          <a:prstGeom prst="rect">
            <a:avLst/>
          </a:prstGeom>
          <a:noFill/>
        </p:spPr>
        <p:txBody>
          <a:bodyPr wrap="none" rtlCol="0">
            <a:spAutoFit/>
          </a:bodyPr>
          <a:lstStyle/>
          <a:p>
            <a:r>
              <a:rPr lang="en-AU" sz="2400" dirty="0"/>
              <a:t>ALOE	GRAB	ROOT	CUBS	COVE	PUPS	CORE	CARD	MUGS</a:t>
            </a:r>
          </a:p>
        </p:txBody>
      </p:sp>
      <p:sp>
        <p:nvSpPr>
          <p:cNvPr id="36" name="Arrow: Right 35">
            <a:extLst>
              <a:ext uri="{FF2B5EF4-FFF2-40B4-BE49-F238E27FC236}">
                <a16:creationId xmlns:a16="http://schemas.microsoft.com/office/drawing/2014/main" id="{9E3685E1-E350-8E45-9F67-CECFE2A59FAB}"/>
              </a:ext>
            </a:extLst>
          </p:cNvPr>
          <p:cNvSpPr/>
          <p:nvPr/>
        </p:nvSpPr>
        <p:spPr>
          <a:xfrm rot="5400000">
            <a:off x="5689141" y="2377577"/>
            <a:ext cx="818184" cy="4616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443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normAutofit/>
          </a:bodyPr>
          <a:lstStyle/>
          <a:p>
            <a:r>
              <a:rPr lang="en-US" sz="4000" dirty="0">
                <a:solidFill>
                  <a:srgbClr val="00B050"/>
                </a:solidFill>
              </a:rPr>
              <a:t>Intrusions + Guess</a:t>
            </a:r>
            <a:r>
              <a:rPr lang="en-US" sz="4000" dirty="0"/>
              <a:t>: all intrusions equal</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6211669"/>
            <a:ext cx="817853" cy="646331"/>
          </a:xfrm>
          <a:prstGeom prst="rect">
            <a:avLst/>
          </a:prstGeom>
          <a:noFill/>
        </p:spPr>
        <p:txBody>
          <a:bodyPr wrap="none" rtlCol="0">
            <a:spAutoFit/>
          </a:bodyPr>
          <a:lstStyle/>
          <a:p>
            <a:r>
              <a:rPr lang="en-AU" sz="3600" dirty="0"/>
              <a:t>Lag</a:t>
            </a:r>
            <a:endParaRPr lang="en-AU" sz="2400" dirty="0"/>
          </a:p>
        </p:txBody>
      </p:sp>
      <p:cxnSp>
        <p:nvCxnSpPr>
          <p:cNvPr id="15" name="Straight Connector 14">
            <a:extLst>
              <a:ext uri="{FF2B5EF4-FFF2-40B4-BE49-F238E27FC236}">
                <a16:creationId xmlns:a16="http://schemas.microsoft.com/office/drawing/2014/main" id="{F5831DE8-7B29-4A5F-B579-E5D73D598117}"/>
              </a:ext>
            </a:extLst>
          </p:cNvPr>
          <p:cNvCxnSpPr/>
          <p:nvPr/>
        </p:nvCxnSpPr>
        <p:spPr>
          <a:xfrm>
            <a:off x="6095999" y="5334000"/>
            <a:ext cx="0" cy="533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586B07-8C74-410F-BC08-26E0E3BF2BC7}"/>
              </a:ext>
            </a:extLst>
          </p:cNvPr>
          <p:cNvSpPr txBox="1"/>
          <p:nvPr/>
        </p:nvSpPr>
        <p:spPr>
          <a:xfrm>
            <a:off x="6845944" y="5840194"/>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5840193"/>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5840193"/>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5838673"/>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5838672"/>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5838671"/>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5838670"/>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5838669"/>
            <a:ext cx="518091" cy="584775"/>
          </a:xfrm>
          <a:prstGeom prst="rect">
            <a:avLst/>
          </a:prstGeom>
          <a:noFill/>
        </p:spPr>
        <p:txBody>
          <a:bodyPr wrap="none" rtlCol="0">
            <a:spAutoFit/>
          </a:bodyPr>
          <a:lstStyle/>
          <a:p>
            <a:r>
              <a:rPr lang="en-AU" sz="3200" dirty="0"/>
              <a:t>-4</a:t>
            </a:r>
          </a:p>
        </p:txBody>
      </p:sp>
      <p:sp>
        <p:nvSpPr>
          <p:cNvPr id="25" name="Oval 24">
            <a:extLst>
              <a:ext uri="{FF2B5EF4-FFF2-40B4-BE49-F238E27FC236}">
                <a16:creationId xmlns:a16="http://schemas.microsoft.com/office/drawing/2014/main" id="{041C48F5-5A8F-4E00-8174-3E171D1EF3A5}"/>
              </a:ext>
            </a:extLst>
          </p:cNvPr>
          <p:cNvSpPr/>
          <p:nvPr/>
        </p:nvSpPr>
        <p:spPr>
          <a:xfrm>
            <a:off x="6922145"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E7A5A49F-95D8-42BA-AAD3-6DE122F9C70F}"/>
              </a:ext>
            </a:extLst>
          </p:cNvPr>
          <p:cNvSpPr/>
          <p:nvPr/>
        </p:nvSpPr>
        <p:spPr>
          <a:xfrm>
            <a:off x="5023039"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D801196A-0BD5-42BB-AB8B-3CC985A516D2}"/>
              </a:ext>
            </a:extLst>
          </p:cNvPr>
          <p:cNvSpPr/>
          <p:nvPr/>
        </p:nvSpPr>
        <p:spPr>
          <a:xfrm>
            <a:off x="4181205"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5198F80-AA73-4BA9-AD84-668EA4A8F176}"/>
              </a:ext>
            </a:extLst>
          </p:cNvPr>
          <p:cNvSpPr/>
          <p:nvPr/>
        </p:nvSpPr>
        <p:spPr>
          <a:xfrm>
            <a:off x="7823250" y="4200525"/>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90EDAC83-421B-47AA-B645-C229E1312A4E}"/>
              </a:ext>
            </a:extLst>
          </p:cNvPr>
          <p:cNvSpPr/>
          <p:nvPr/>
        </p:nvSpPr>
        <p:spPr>
          <a:xfrm>
            <a:off x="3215007"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781B42B2-1061-4067-A86B-D9DA8DA3C10C}"/>
              </a:ext>
            </a:extLst>
          </p:cNvPr>
          <p:cNvSpPr/>
          <p:nvPr/>
        </p:nvSpPr>
        <p:spPr>
          <a:xfrm>
            <a:off x="8750632"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E2616BD-981C-4A61-A6AD-5EDDAF14CC1C}"/>
              </a:ext>
            </a:extLst>
          </p:cNvPr>
          <p:cNvSpPr/>
          <p:nvPr/>
        </p:nvSpPr>
        <p:spPr>
          <a:xfrm>
            <a:off x="9641232"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33649B33-E503-4663-A4E3-1D553E346E99}"/>
              </a:ext>
            </a:extLst>
          </p:cNvPr>
          <p:cNvSpPr/>
          <p:nvPr/>
        </p:nvSpPr>
        <p:spPr>
          <a:xfrm>
            <a:off x="2362200" y="4191000"/>
            <a:ext cx="240654" cy="228600"/>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3" name="Straight Connector 32">
            <a:extLst>
              <a:ext uri="{FF2B5EF4-FFF2-40B4-BE49-F238E27FC236}">
                <a16:creationId xmlns:a16="http://schemas.microsoft.com/office/drawing/2014/main" id="{8CECB3BB-1E12-C894-0131-663A6A09D578}"/>
              </a:ext>
            </a:extLst>
          </p:cNvPr>
          <p:cNvCxnSpPr>
            <a:cxnSpLocks/>
          </p:cNvCxnSpPr>
          <p:nvPr/>
        </p:nvCxnSpPr>
        <p:spPr>
          <a:xfrm flipV="1">
            <a:off x="1524000" y="1600200"/>
            <a:ext cx="0" cy="4267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EB570DD-B58B-7816-45A5-CAB15E893248}"/>
              </a:ext>
            </a:extLst>
          </p:cNvPr>
          <p:cNvSpPr txBox="1"/>
          <p:nvPr/>
        </p:nvSpPr>
        <p:spPr>
          <a:xfrm rot="10800000">
            <a:off x="640533" y="1629810"/>
            <a:ext cx="738664" cy="4380430"/>
          </a:xfrm>
          <a:prstGeom prst="rect">
            <a:avLst/>
          </a:prstGeom>
          <a:noFill/>
        </p:spPr>
        <p:txBody>
          <a:bodyPr vert="eaVert" wrap="none" rtlCol="0">
            <a:spAutoFit/>
          </a:bodyPr>
          <a:lstStyle/>
          <a:p>
            <a:r>
              <a:rPr lang="en-AU" sz="3600" dirty="0"/>
              <a:t> Likelihood of Intrusion</a:t>
            </a:r>
            <a:endParaRPr lang="en-AU" sz="2400" dirty="0"/>
          </a:p>
        </p:txBody>
      </p:sp>
    </p:spTree>
    <p:extLst>
      <p:ext uri="{BB962C8B-B14F-4D97-AF65-F5344CB8AC3E}">
        <p14:creationId xmlns:p14="http://schemas.microsoft.com/office/powerpoint/2010/main" val="1594992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animBg="1"/>
      <p:bldP spid="26" grpId="0" animBg="1"/>
      <p:bldP spid="27" grpId="0" animBg="1"/>
      <p:bldP spid="28" grpId="0" animBg="1"/>
      <p:bldP spid="29" grpId="0" animBg="1"/>
      <p:bldP spid="30" grpId="0" animBg="1"/>
      <p:bldP spid="31" grpId="0" animBg="1"/>
      <p:bldP spid="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6211669"/>
            <a:ext cx="817853" cy="646331"/>
          </a:xfrm>
          <a:prstGeom prst="rect">
            <a:avLst/>
          </a:prstGeom>
          <a:noFill/>
        </p:spPr>
        <p:txBody>
          <a:bodyPr wrap="none" rtlCol="0">
            <a:spAutoFit/>
          </a:bodyPr>
          <a:lstStyle/>
          <a:p>
            <a:r>
              <a:rPr lang="en-AU" sz="3600" dirty="0"/>
              <a:t>Lag</a:t>
            </a:r>
            <a:endParaRPr lang="en-AU" sz="2400" dirty="0"/>
          </a:p>
        </p:txBody>
      </p:sp>
      <p:cxnSp>
        <p:nvCxnSpPr>
          <p:cNvPr id="15" name="Straight Connector 14">
            <a:extLst>
              <a:ext uri="{FF2B5EF4-FFF2-40B4-BE49-F238E27FC236}">
                <a16:creationId xmlns:a16="http://schemas.microsoft.com/office/drawing/2014/main" id="{F5831DE8-7B29-4A5F-B579-E5D73D598117}"/>
              </a:ext>
            </a:extLst>
          </p:cNvPr>
          <p:cNvCxnSpPr>
            <a:cxnSpLocks/>
          </p:cNvCxnSpPr>
          <p:nvPr/>
        </p:nvCxnSpPr>
        <p:spPr>
          <a:xfrm flipH="1">
            <a:off x="6095999" y="1905000"/>
            <a:ext cx="1" cy="3962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586B07-8C74-410F-BC08-26E0E3BF2BC7}"/>
              </a:ext>
            </a:extLst>
          </p:cNvPr>
          <p:cNvSpPr txBox="1"/>
          <p:nvPr/>
        </p:nvSpPr>
        <p:spPr>
          <a:xfrm>
            <a:off x="6845944" y="5840194"/>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5840193"/>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5840193"/>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5838673"/>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5838672"/>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5838671"/>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5838670"/>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5838669"/>
            <a:ext cx="518091" cy="584775"/>
          </a:xfrm>
          <a:prstGeom prst="rect">
            <a:avLst/>
          </a:prstGeom>
          <a:noFill/>
        </p:spPr>
        <p:txBody>
          <a:bodyPr wrap="none" rtlCol="0">
            <a:spAutoFit/>
          </a:bodyPr>
          <a:lstStyle/>
          <a:p>
            <a:r>
              <a:rPr lang="en-AU" sz="3200" dirty="0"/>
              <a:t>-4</a:t>
            </a:r>
          </a:p>
        </p:txBody>
      </p:sp>
      <p:sp>
        <p:nvSpPr>
          <p:cNvPr id="25" name="Oval 24">
            <a:extLst>
              <a:ext uri="{FF2B5EF4-FFF2-40B4-BE49-F238E27FC236}">
                <a16:creationId xmlns:a16="http://schemas.microsoft.com/office/drawing/2014/main" id="{041C48F5-5A8F-4E00-8174-3E171D1EF3A5}"/>
              </a:ext>
            </a:extLst>
          </p:cNvPr>
          <p:cNvSpPr/>
          <p:nvPr/>
        </p:nvSpPr>
        <p:spPr>
          <a:xfrm>
            <a:off x="6922145" y="1985963"/>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E7A5A49F-95D8-42BA-AAD3-6DE122F9C70F}"/>
              </a:ext>
            </a:extLst>
          </p:cNvPr>
          <p:cNvSpPr/>
          <p:nvPr/>
        </p:nvSpPr>
        <p:spPr>
          <a:xfrm>
            <a:off x="5023039" y="1985963"/>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D801196A-0BD5-42BB-AB8B-3CC985A516D2}"/>
              </a:ext>
            </a:extLst>
          </p:cNvPr>
          <p:cNvSpPr/>
          <p:nvPr/>
        </p:nvSpPr>
        <p:spPr>
          <a:xfrm>
            <a:off x="4181205" y="41910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25198F80-AA73-4BA9-AD84-668EA4A8F176}"/>
              </a:ext>
            </a:extLst>
          </p:cNvPr>
          <p:cNvSpPr/>
          <p:nvPr/>
        </p:nvSpPr>
        <p:spPr>
          <a:xfrm>
            <a:off x="7823250" y="4200525"/>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90EDAC83-421B-47AA-B645-C229E1312A4E}"/>
              </a:ext>
            </a:extLst>
          </p:cNvPr>
          <p:cNvSpPr/>
          <p:nvPr/>
        </p:nvSpPr>
        <p:spPr>
          <a:xfrm>
            <a:off x="3215007" y="5105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781B42B2-1061-4067-A86B-D9DA8DA3C10C}"/>
              </a:ext>
            </a:extLst>
          </p:cNvPr>
          <p:cNvSpPr/>
          <p:nvPr/>
        </p:nvSpPr>
        <p:spPr>
          <a:xfrm>
            <a:off x="8750632" y="5105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6E2616BD-981C-4A61-A6AD-5EDDAF14CC1C}"/>
              </a:ext>
            </a:extLst>
          </p:cNvPr>
          <p:cNvSpPr/>
          <p:nvPr/>
        </p:nvSpPr>
        <p:spPr>
          <a:xfrm>
            <a:off x="9641232" y="54088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33649B33-E503-4663-A4E3-1D553E346E99}"/>
              </a:ext>
            </a:extLst>
          </p:cNvPr>
          <p:cNvSpPr/>
          <p:nvPr/>
        </p:nvSpPr>
        <p:spPr>
          <a:xfrm>
            <a:off x="2362200" y="54088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1600200"/>
            <a:ext cx="0" cy="4267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640533" y="1629810"/>
            <a:ext cx="738664" cy="4380430"/>
          </a:xfrm>
          <a:prstGeom prst="rect">
            <a:avLst/>
          </a:prstGeom>
          <a:noFill/>
        </p:spPr>
        <p:txBody>
          <a:bodyPr vert="eaVert" wrap="none" rtlCol="0">
            <a:spAutoFit/>
          </a:bodyPr>
          <a:lstStyle/>
          <a:p>
            <a:r>
              <a:rPr lang="en-AU" sz="3600" dirty="0"/>
              <a:t> Likelihood of Intrusion</a:t>
            </a:r>
            <a:endParaRPr lang="en-AU" sz="2400" dirty="0"/>
          </a:p>
        </p:txBody>
      </p:sp>
    </p:spTree>
    <p:extLst>
      <p:ext uri="{BB962C8B-B14F-4D97-AF65-F5344CB8AC3E}">
        <p14:creationId xmlns:p14="http://schemas.microsoft.com/office/powerpoint/2010/main" val="54774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3219111" y="6249769"/>
            <a:ext cx="817853" cy="646331"/>
          </a:xfrm>
          <a:prstGeom prst="rect">
            <a:avLst/>
          </a:prstGeom>
          <a:noFill/>
        </p:spPr>
        <p:txBody>
          <a:bodyPr wrap="none" rtlCol="0">
            <a:spAutoFit/>
          </a:bodyPr>
          <a:lstStyle/>
          <a:p>
            <a:r>
              <a:rPr lang="en-AU" sz="3600" dirty="0"/>
              <a:t>Lag</a:t>
            </a:r>
            <a:endParaRPr lang="en-AU" sz="2400" dirty="0"/>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37" name="Oval 36">
            <a:extLst>
              <a:ext uri="{FF2B5EF4-FFF2-40B4-BE49-F238E27FC236}">
                <a16:creationId xmlns:a16="http://schemas.microsoft.com/office/drawing/2014/main" id="{E6B6F5ED-5429-1676-5496-3E07908CED13}"/>
              </a:ext>
            </a:extLst>
          </p:cNvPr>
          <p:cNvSpPr/>
          <p:nvPr/>
        </p:nvSpPr>
        <p:spPr>
          <a:xfrm>
            <a:off x="3821576" y="34671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6FABE1A4-41ED-6E70-519C-72B21FED5CF4}"/>
              </a:ext>
            </a:extLst>
          </p:cNvPr>
          <p:cNvSpPr/>
          <p:nvPr/>
        </p:nvSpPr>
        <p:spPr>
          <a:xfrm>
            <a:off x="3190631" y="34671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A1FC4F4-CFA6-3B50-11C8-A7C43AB23BCE}"/>
              </a:ext>
            </a:extLst>
          </p:cNvPr>
          <p:cNvSpPr/>
          <p:nvPr/>
        </p:nvSpPr>
        <p:spPr>
          <a:xfrm>
            <a:off x="2978457" y="4724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1FC1EEB9-4673-69DC-F345-6DC1EDEAC860}"/>
              </a:ext>
            </a:extLst>
          </p:cNvPr>
          <p:cNvSpPr/>
          <p:nvPr/>
        </p:nvSpPr>
        <p:spPr>
          <a:xfrm>
            <a:off x="4118994" y="4724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A8A3D802-ACE1-C4C6-AB23-4E8A11D3BFC8}"/>
              </a:ext>
            </a:extLst>
          </p:cNvPr>
          <p:cNvSpPr/>
          <p:nvPr/>
        </p:nvSpPr>
        <p:spPr>
          <a:xfrm>
            <a:off x="2333202" y="53721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7349A38B-41BF-5A76-8489-6D56B681C23A}"/>
              </a:ext>
            </a:extLst>
          </p:cNvPr>
          <p:cNvSpPr/>
          <p:nvPr/>
        </p:nvSpPr>
        <p:spPr>
          <a:xfrm>
            <a:off x="4758475" y="5369686"/>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8683FA5-44C5-0E64-82F5-9C1547FA0563}"/>
              </a:ext>
            </a:extLst>
          </p:cNvPr>
          <p:cNvSpPr/>
          <p:nvPr/>
        </p:nvSpPr>
        <p:spPr>
          <a:xfrm>
            <a:off x="569984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97AF06FA-1019-74E2-CE6A-18CB844B7F87}"/>
              </a:ext>
            </a:extLst>
          </p:cNvPr>
          <p:cNvSpPr/>
          <p:nvPr/>
        </p:nvSpPr>
        <p:spPr>
          <a:xfrm>
            <a:off x="166179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BE8EBC40-9AC0-CDAE-9B8B-E63B971ADDEC}"/>
              </a:ext>
            </a:extLst>
          </p:cNvPr>
          <p:cNvCxnSpPr>
            <a:cxnSpLocks/>
          </p:cNvCxnSpPr>
          <p:nvPr/>
        </p:nvCxnSpPr>
        <p:spPr>
          <a:xfrm>
            <a:off x="3581400" y="3048000"/>
            <a:ext cx="0" cy="2819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AC9A044-C802-D057-F9CE-D8D37AB99A93}"/>
                  </a:ext>
                </a:extLst>
              </p:cNvPr>
              <p:cNvSpPr txBox="1"/>
              <p:nvPr/>
            </p:nvSpPr>
            <p:spPr>
              <a:xfrm>
                <a:off x="4519401" y="1523792"/>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m:rPr>
                                  <m:sty m:val="p"/>
                                </m:rPr>
                                <a:rPr lang="en-AU" sz="4000" i="0">
                                  <a:solidFill>
                                    <a:schemeClr val="bg1"/>
                                  </a:solidFill>
                                  <a:latin typeface="Cambria Math" panose="02040503050406030204" pitchFamily="18" charset="0"/>
                                </a:rPr>
                                <m:t>τ</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m:rPr>
                                      <m:sty m:val="p"/>
                                    </m:rPr>
                                    <a:rPr lang="en-AU" sz="4000">
                                      <a:solidFill>
                                        <a:schemeClr val="bg1"/>
                                      </a:solidFill>
                                      <a:latin typeface="Cambria Math" panose="02040503050406030204" pitchFamily="18" charset="0"/>
                                    </a:rPr>
                                    <m:t>τ</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46" name="TextBox 45">
                <a:extLst>
                  <a:ext uri="{FF2B5EF4-FFF2-40B4-BE49-F238E27FC236}">
                    <a16:creationId xmlns:a16="http://schemas.microsoft.com/office/drawing/2014/main" id="{0AC9A044-C802-D057-F9CE-D8D37AB99A93}"/>
                  </a:ext>
                </a:extLst>
              </p:cNvPr>
              <p:cNvSpPr txBox="1">
                <a:spLocks noRot="1" noChangeAspect="1" noMove="1" noResize="1" noEditPoints="1" noAdjustHandles="1" noChangeArrowheads="1" noChangeShapeType="1" noTextEdit="1"/>
              </p:cNvSpPr>
              <p:nvPr/>
            </p:nvSpPr>
            <p:spPr>
              <a:xfrm>
                <a:off x="4519401" y="1523792"/>
                <a:ext cx="7239000" cy="1691104"/>
              </a:xfrm>
              <a:prstGeom prst="rect">
                <a:avLst/>
              </a:prstGeom>
              <a:blipFill>
                <a:blip r:embed="rId3"/>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96589A23-87E5-7656-8829-C003A44216BC}"/>
              </a:ext>
            </a:extLst>
          </p:cNvPr>
          <p:cNvSpPr txBox="1"/>
          <p:nvPr/>
        </p:nvSpPr>
        <p:spPr>
          <a:xfrm>
            <a:off x="1997045" y="5857565"/>
            <a:ext cx="888385" cy="584775"/>
          </a:xfrm>
          <a:prstGeom prst="rect">
            <a:avLst/>
          </a:prstGeom>
          <a:noFill/>
        </p:spPr>
        <p:txBody>
          <a:bodyPr wrap="none" rtlCol="0">
            <a:spAutoFit/>
          </a:bodyPr>
          <a:lstStyle/>
          <a:p>
            <a:r>
              <a:rPr lang="en-AU" sz="3200" dirty="0"/>
              <a:t>- lag</a:t>
            </a:r>
          </a:p>
        </p:txBody>
      </p:sp>
      <p:sp>
        <p:nvSpPr>
          <p:cNvPr id="47" name="TextBox 46">
            <a:extLst>
              <a:ext uri="{FF2B5EF4-FFF2-40B4-BE49-F238E27FC236}">
                <a16:creationId xmlns:a16="http://schemas.microsoft.com/office/drawing/2014/main" id="{81AC5F25-A71E-4733-8ACB-3FD69E89D0A3}"/>
              </a:ext>
            </a:extLst>
          </p:cNvPr>
          <p:cNvSpPr txBox="1"/>
          <p:nvPr/>
        </p:nvSpPr>
        <p:spPr>
          <a:xfrm>
            <a:off x="4104677" y="5840632"/>
            <a:ext cx="968535" cy="584775"/>
          </a:xfrm>
          <a:prstGeom prst="rect">
            <a:avLst/>
          </a:prstGeom>
          <a:noFill/>
        </p:spPr>
        <p:txBody>
          <a:bodyPr wrap="none" rtlCol="0">
            <a:spAutoFit/>
          </a:bodyPr>
          <a:lstStyle/>
          <a:p>
            <a:r>
              <a:rPr lang="en-AU" sz="3200" dirty="0"/>
              <a:t>+ lag</a:t>
            </a:r>
          </a:p>
        </p:txBody>
      </p:sp>
    </p:spTree>
    <p:extLst>
      <p:ext uri="{BB962C8B-B14F-4D97-AF65-F5344CB8AC3E}">
        <p14:creationId xmlns:p14="http://schemas.microsoft.com/office/powerpoint/2010/main" val="515554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0779-D297-4FDA-936A-DA68C6A467FA}"/>
              </a:ext>
            </a:extLst>
          </p:cNvPr>
          <p:cNvSpPr>
            <a:spLocks noGrp="1"/>
          </p:cNvSpPr>
          <p:nvPr>
            <p:ph type="title"/>
          </p:nvPr>
        </p:nvSpPr>
        <p:spPr/>
        <p:txBody>
          <a:bodyPr/>
          <a:lstStyle/>
          <a:p>
            <a:r>
              <a:rPr lang="en-AU" dirty="0"/>
              <a:t>The </a:t>
            </a:r>
            <a:r>
              <a:rPr lang="en-AU" dirty="0" err="1"/>
              <a:t>Yonelinas</a:t>
            </a:r>
            <a:r>
              <a:rPr lang="en-AU" dirty="0"/>
              <a:t> (1999) Dual-Process Model</a:t>
            </a:r>
          </a:p>
        </p:txBody>
      </p:sp>
      <p:sp>
        <p:nvSpPr>
          <p:cNvPr id="8" name="TextBox 7">
            <a:extLst>
              <a:ext uri="{FF2B5EF4-FFF2-40B4-BE49-F238E27FC236}">
                <a16:creationId xmlns:a16="http://schemas.microsoft.com/office/drawing/2014/main" id="{388FD22A-99B0-4108-BD8A-D69C152637ED}"/>
              </a:ext>
            </a:extLst>
          </p:cNvPr>
          <p:cNvSpPr txBox="1"/>
          <p:nvPr/>
        </p:nvSpPr>
        <p:spPr>
          <a:xfrm>
            <a:off x="1447800" y="1981200"/>
            <a:ext cx="2358979" cy="707886"/>
          </a:xfrm>
          <a:prstGeom prst="rect">
            <a:avLst/>
          </a:prstGeom>
          <a:noFill/>
        </p:spPr>
        <p:txBody>
          <a:bodyPr wrap="none" rtlCol="0">
            <a:spAutoFit/>
          </a:bodyPr>
          <a:lstStyle/>
          <a:p>
            <a:r>
              <a:rPr lang="en-AU" sz="4000" dirty="0">
                <a:solidFill>
                  <a:schemeClr val="bg1"/>
                </a:solidFill>
              </a:rPr>
              <a:t>Familiarity</a:t>
            </a:r>
          </a:p>
        </p:txBody>
      </p:sp>
      <p:sp>
        <p:nvSpPr>
          <p:cNvPr id="10" name="TextBox 9">
            <a:extLst>
              <a:ext uri="{FF2B5EF4-FFF2-40B4-BE49-F238E27FC236}">
                <a16:creationId xmlns:a16="http://schemas.microsoft.com/office/drawing/2014/main" id="{D78BFACB-BDC5-4D1B-BF3A-04B3732DEE8E}"/>
              </a:ext>
            </a:extLst>
          </p:cNvPr>
          <p:cNvSpPr txBox="1"/>
          <p:nvPr/>
        </p:nvSpPr>
        <p:spPr>
          <a:xfrm>
            <a:off x="1447800" y="4724400"/>
            <a:ext cx="2726580" cy="707886"/>
          </a:xfrm>
          <a:prstGeom prst="rect">
            <a:avLst/>
          </a:prstGeom>
          <a:noFill/>
        </p:spPr>
        <p:txBody>
          <a:bodyPr wrap="none" rtlCol="0">
            <a:spAutoFit/>
          </a:bodyPr>
          <a:lstStyle/>
          <a:p>
            <a:r>
              <a:rPr lang="en-AU" sz="4000" dirty="0">
                <a:solidFill>
                  <a:schemeClr val="bg1"/>
                </a:solidFill>
              </a:rPr>
              <a:t>Recollection</a:t>
            </a:r>
          </a:p>
        </p:txBody>
      </p:sp>
      <p:sp>
        <p:nvSpPr>
          <p:cNvPr id="11" name="TextBox 10">
            <a:extLst>
              <a:ext uri="{FF2B5EF4-FFF2-40B4-BE49-F238E27FC236}">
                <a16:creationId xmlns:a16="http://schemas.microsoft.com/office/drawing/2014/main" id="{2B395C1A-2A63-48B5-AB41-0C651627AD8E}"/>
              </a:ext>
            </a:extLst>
          </p:cNvPr>
          <p:cNvSpPr txBox="1"/>
          <p:nvPr/>
        </p:nvSpPr>
        <p:spPr>
          <a:xfrm>
            <a:off x="7848600" y="1981200"/>
            <a:ext cx="2649636" cy="707886"/>
          </a:xfrm>
          <a:prstGeom prst="rect">
            <a:avLst/>
          </a:prstGeom>
          <a:noFill/>
        </p:spPr>
        <p:txBody>
          <a:bodyPr wrap="none" rtlCol="0">
            <a:spAutoFit/>
          </a:bodyPr>
          <a:lstStyle/>
          <a:p>
            <a:r>
              <a:rPr lang="en-AU" sz="4000" dirty="0">
                <a:solidFill>
                  <a:schemeClr val="accent1"/>
                </a:solidFill>
              </a:rPr>
              <a:t>Recognition</a:t>
            </a:r>
          </a:p>
        </p:txBody>
      </p:sp>
      <p:sp>
        <p:nvSpPr>
          <p:cNvPr id="13" name="TextBox 12">
            <a:extLst>
              <a:ext uri="{FF2B5EF4-FFF2-40B4-BE49-F238E27FC236}">
                <a16:creationId xmlns:a16="http://schemas.microsoft.com/office/drawing/2014/main" id="{3A692DD3-BE42-49C4-BA10-E835C742E4EC}"/>
              </a:ext>
            </a:extLst>
          </p:cNvPr>
          <p:cNvSpPr txBox="1"/>
          <p:nvPr/>
        </p:nvSpPr>
        <p:spPr>
          <a:xfrm>
            <a:off x="7924800" y="4724400"/>
            <a:ext cx="1603837" cy="707886"/>
          </a:xfrm>
          <a:prstGeom prst="rect">
            <a:avLst/>
          </a:prstGeom>
          <a:noFill/>
        </p:spPr>
        <p:txBody>
          <a:bodyPr wrap="none" rtlCol="0">
            <a:spAutoFit/>
          </a:bodyPr>
          <a:lstStyle/>
          <a:p>
            <a:r>
              <a:rPr lang="en-AU" sz="4000" dirty="0">
                <a:solidFill>
                  <a:schemeClr val="accent2"/>
                </a:solidFill>
              </a:rPr>
              <a:t>Source</a:t>
            </a:r>
          </a:p>
        </p:txBody>
      </p:sp>
      <p:cxnSp>
        <p:nvCxnSpPr>
          <p:cNvPr id="6" name="Straight Arrow Connector 5">
            <a:extLst>
              <a:ext uri="{FF2B5EF4-FFF2-40B4-BE49-F238E27FC236}">
                <a16:creationId xmlns:a16="http://schemas.microsoft.com/office/drawing/2014/main" id="{2D0BC7CB-3E25-4802-83CE-5975D72A2728}"/>
              </a:ext>
            </a:extLst>
          </p:cNvPr>
          <p:cNvCxnSpPr>
            <a:cxnSpLocks/>
          </p:cNvCxnSpPr>
          <p:nvPr/>
        </p:nvCxnSpPr>
        <p:spPr>
          <a:xfrm>
            <a:off x="3962400" y="2362200"/>
            <a:ext cx="366082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1EDD0D-BF1C-4AAC-8A5B-96A9286B7DC0}"/>
              </a:ext>
            </a:extLst>
          </p:cNvPr>
          <p:cNvCxnSpPr>
            <a:cxnSpLocks/>
            <a:stCxn id="10" idx="3"/>
          </p:cNvCxnSpPr>
          <p:nvPr/>
        </p:nvCxnSpPr>
        <p:spPr>
          <a:xfrm flipV="1">
            <a:off x="4174380" y="2667000"/>
            <a:ext cx="3448841" cy="24113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99BD28-DDA1-45F4-8397-3BCBEFD2AD13}"/>
              </a:ext>
            </a:extLst>
          </p:cNvPr>
          <p:cNvCxnSpPr>
            <a:cxnSpLocks/>
          </p:cNvCxnSpPr>
          <p:nvPr/>
        </p:nvCxnSpPr>
        <p:spPr>
          <a:xfrm>
            <a:off x="4187779" y="5105400"/>
            <a:ext cx="366082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985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3219111" y="6249769"/>
            <a:ext cx="817853" cy="646331"/>
          </a:xfrm>
          <a:prstGeom prst="rect">
            <a:avLst/>
          </a:prstGeom>
          <a:noFill/>
        </p:spPr>
        <p:txBody>
          <a:bodyPr wrap="none" rtlCol="0">
            <a:spAutoFit/>
          </a:bodyPr>
          <a:lstStyle/>
          <a:p>
            <a:r>
              <a:rPr lang="en-AU" sz="3600" dirty="0"/>
              <a:t>Lag</a:t>
            </a:r>
            <a:endParaRPr lang="en-AU" sz="2400" dirty="0"/>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37" name="Oval 36">
            <a:extLst>
              <a:ext uri="{FF2B5EF4-FFF2-40B4-BE49-F238E27FC236}">
                <a16:creationId xmlns:a16="http://schemas.microsoft.com/office/drawing/2014/main" id="{E6B6F5ED-5429-1676-5496-3E07908CED13}"/>
              </a:ext>
            </a:extLst>
          </p:cNvPr>
          <p:cNvSpPr/>
          <p:nvPr/>
        </p:nvSpPr>
        <p:spPr>
          <a:xfrm>
            <a:off x="3821576" y="3200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6FABE1A4-41ED-6E70-519C-72B21FED5CF4}"/>
              </a:ext>
            </a:extLst>
          </p:cNvPr>
          <p:cNvSpPr/>
          <p:nvPr/>
        </p:nvSpPr>
        <p:spPr>
          <a:xfrm>
            <a:off x="3190631" y="4114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A1FC4F4-CFA6-3B50-11C8-A7C43AB23BCE}"/>
              </a:ext>
            </a:extLst>
          </p:cNvPr>
          <p:cNvSpPr/>
          <p:nvPr/>
        </p:nvSpPr>
        <p:spPr>
          <a:xfrm>
            <a:off x="2978457" y="50292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1FC1EEB9-4673-69DC-F345-6DC1EDEAC860}"/>
              </a:ext>
            </a:extLst>
          </p:cNvPr>
          <p:cNvSpPr/>
          <p:nvPr/>
        </p:nvSpPr>
        <p:spPr>
          <a:xfrm>
            <a:off x="4118994" y="4495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A8A3D802-ACE1-C4C6-AB23-4E8A11D3BFC8}"/>
              </a:ext>
            </a:extLst>
          </p:cNvPr>
          <p:cNvSpPr/>
          <p:nvPr/>
        </p:nvSpPr>
        <p:spPr>
          <a:xfrm>
            <a:off x="2333202" y="5486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7349A38B-41BF-5A76-8489-6D56B681C23A}"/>
              </a:ext>
            </a:extLst>
          </p:cNvPr>
          <p:cNvSpPr/>
          <p:nvPr/>
        </p:nvSpPr>
        <p:spPr>
          <a:xfrm>
            <a:off x="4758475" y="5257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8683FA5-44C5-0E64-82F5-9C1547FA0563}"/>
              </a:ext>
            </a:extLst>
          </p:cNvPr>
          <p:cNvSpPr/>
          <p:nvPr/>
        </p:nvSpPr>
        <p:spPr>
          <a:xfrm>
            <a:off x="5699843" y="5486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97AF06FA-1019-74E2-CE6A-18CB844B7F87}"/>
              </a:ext>
            </a:extLst>
          </p:cNvPr>
          <p:cNvSpPr/>
          <p:nvPr/>
        </p:nvSpPr>
        <p:spPr>
          <a:xfrm>
            <a:off x="166179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BE8EBC40-9AC0-CDAE-9B8B-E63B971ADDEC}"/>
              </a:ext>
            </a:extLst>
          </p:cNvPr>
          <p:cNvCxnSpPr>
            <a:cxnSpLocks/>
          </p:cNvCxnSpPr>
          <p:nvPr/>
        </p:nvCxnSpPr>
        <p:spPr>
          <a:xfrm>
            <a:off x="3581400" y="3048000"/>
            <a:ext cx="0" cy="2819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6589A23-87E5-7656-8829-C003A44216BC}"/>
              </a:ext>
            </a:extLst>
          </p:cNvPr>
          <p:cNvSpPr txBox="1"/>
          <p:nvPr/>
        </p:nvSpPr>
        <p:spPr>
          <a:xfrm>
            <a:off x="1997045" y="5857565"/>
            <a:ext cx="888385" cy="584775"/>
          </a:xfrm>
          <a:prstGeom prst="rect">
            <a:avLst/>
          </a:prstGeom>
          <a:noFill/>
        </p:spPr>
        <p:txBody>
          <a:bodyPr wrap="none" rtlCol="0">
            <a:spAutoFit/>
          </a:bodyPr>
          <a:lstStyle/>
          <a:p>
            <a:r>
              <a:rPr lang="en-AU" sz="3200" dirty="0"/>
              <a:t>- lag</a:t>
            </a:r>
          </a:p>
        </p:txBody>
      </p:sp>
      <p:sp>
        <p:nvSpPr>
          <p:cNvPr id="47" name="TextBox 46">
            <a:extLst>
              <a:ext uri="{FF2B5EF4-FFF2-40B4-BE49-F238E27FC236}">
                <a16:creationId xmlns:a16="http://schemas.microsoft.com/office/drawing/2014/main" id="{81AC5F25-A71E-4733-8ACB-3FD69E89D0A3}"/>
              </a:ext>
            </a:extLst>
          </p:cNvPr>
          <p:cNvSpPr txBox="1"/>
          <p:nvPr/>
        </p:nvSpPr>
        <p:spPr>
          <a:xfrm>
            <a:off x="4104677" y="5840632"/>
            <a:ext cx="968535" cy="584775"/>
          </a:xfrm>
          <a:prstGeom prst="rect">
            <a:avLst/>
          </a:prstGeom>
          <a:noFill/>
        </p:spPr>
        <p:txBody>
          <a:bodyPr wrap="none" rtlCol="0">
            <a:spAutoFit/>
          </a:bodyPr>
          <a:lstStyle/>
          <a:p>
            <a:r>
              <a:rPr lang="en-AU" sz="3200" dirty="0"/>
              <a:t>+ lag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7B8489-8ED4-3ACF-6E26-F88C25259939}"/>
                  </a:ext>
                </a:extLst>
              </p:cNvPr>
              <p:cNvSpPr txBox="1"/>
              <p:nvPr/>
            </p:nvSpPr>
            <p:spPr>
              <a:xfrm>
                <a:off x="4519401" y="1523792"/>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m:rPr>
                                  <m:sty m:val="p"/>
                                </m:rPr>
                                <a:rPr lang="en-AU" sz="4000" i="0" smtClean="0">
                                  <a:solidFill>
                                    <a:srgbClr val="FF0000"/>
                                  </a:solidFill>
                                  <a:latin typeface="Cambria Math" panose="02040503050406030204" pitchFamily="18" charset="0"/>
                                </a:rPr>
                                <m:t>τ</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smtClean="0">
                                      <a:solidFill>
                                        <a:srgbClr val="FF0000"/>
                                      </a:solidFill>
                                      <a:latin typeface="Cambria Math" panose="02040503050406030204" pitchFamily="18" charset="0"/>
                                    </a:rPr>
                                  </m:ctrlPr>
                                </m:dPr>
                                <m:e>
                                  <m:r>
                                    <a:rPr lang="en-AU" sz="4000" i="0">
                                      <a:solidFill>
                                        <a:srgbClr val="FF0000"/>
                                      </a:solidFill>
                                      <a:latin typeface="Cambria Math" panose="02040503050406030204" pitchFamily="18" charset="0"/>
                                    </a:rPr>
                                    <m:t>1−</m:t>
                                  </m:r>
                                  <m:r>
                                    <m:rPr>
                                      <m:sty m:val="p"/>
                                    </m:rPr>
                                    <a:rPr lang="en-AU" sz="4000">
                                      <a:solidFill>
                                        <a:srgbClr val="FF0000"/>
                                      </a:solidFill>
                                      <a:latin typeface="Cambria Math" panose="02040503050406030204" pitchFamily="18" charset="0"/>
                                    </a:rPr>
                                    <m:t>τ</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19" name="TextBox 18">
                <a:extLst>
                  <a:ext uri="{FF2B5EF4-FFF2-40B4-BE49-F238E27FC236}">
                    <a16:creationId xmlns:a16="http://schemas.microsoft.com/office/drawing/2014/main" id="{FF7B8489-8ED4-3ACF-6E26-F88C25259939}"/>
                  </a:ext>
                </a:extLst>
              </p:cNvPr>
              <p:cNvSpPr txBox="1">
                <a:spLocks noRot="1" noChangeAspect="1" noMove="1" noResize="1" noEditPoints="1" noAdjustHandles="1" noChangeArrowheads="1" noChangeShapeType="1" noTextEdit="1"/>
              </p:cNvSpPr>
              <p:nvPr/>
            </p:nvSpPr>
            <p:spPr>
              <a:xfrm>
                <a:off x="4519401" y="1523792"/>
                <a:ext cx="7239000" cy="1691104"/>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2591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Gradient</a:t>
            </a:r>
          </a:p>
        </p:txBody>
      </p:sp>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3219111" y="6249769"/>
            <a:ext cx="817853" cy="646331"/>
          </a:xfrm>
          <a:prstGeom prst="rect">
            <a:avLst/>
          </a:prstGeom>
          <a:noFill/>
        </p:spPr>
        <p:txBody>
          <a:bodyPr wrap="none" rtlCol="0">
            <a:spAutoFit/>
          </a:bodyPr>
          <a:lstStyle/>
          <a:p>
            <a:r>
              <a:rPr lang="en-AU" sz="3600" dirty="0"/>
              <a:t>Lag</a:t>
            </a:r>
            <a:endParaRPr lang="en-AU" sz="2400" dirty="0"/>
          </a:p>
        </p:txBody>
      </p:sp>
      <p:cxnSp>
        <p:nvCxnSpPr>
          <p:cNvPr id="33" name="Straight Connector 32">
            <a:extLst>
              <a:ext uri="{FF2B5EF4-FFF2-40B4-BE49-F238E27FC236}">
                <a16:creationId xmlns:a16="http://schemas.microsoft.com/office/drawing/2014/main" id="{D5CB0F50-2966-28B3-6893-D3941DED5D64}"/>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3C9265-B43D-1A28-053B-EC5A77035D7A}"/>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37" name="Oval 36">
            <a:extLst>
              <a:ext uri="{FF2B5EF4-FFF2-40B4-BE49-F238E27FC236}">
                <a16:creationId xmlns:a16="http://schemas.microsoft.com/office/drawing/2014/main" id="{E6B6F5ED-5429-1676-5496-3E07908CED13}"/>
              </a:ext>
            </a:extLst>
          </p:cNvPr>
          <p:cNvSpPr/>
          <p:nvPr/>
        </p:nvSpPr>
        <p:spPr>
          <a:xfrm>
            <a:off x="3821576" y="32004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6FABE1A4-41ED-6E70-519C-72B21FED5CF4}"/>
              </a:ext>
            </a:extLst>
          </p:cNvPr>
          <p:cNvSpPr/>
          <p:nvPr/>
        </p:nvSpPr>
        <p:spPr>
          <a:xfrm>
            <a:off x="3190631" y="4114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7A1FC4F4-CFA6-3B50-11C8-A7C43AB23BCE}"/>
              </a:ext>
            </a:extLst>
          </p:cNvPr>
          <p:cNvSpPr/>
          <p:nvPr/>
        </p:nvSpPr>
        <p:spPr>
          <a:xfrm>
            <a:off x="2978457" y="52578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1FC1EEB9-4673-69DC-F345-6DC1EDEAC860}"/>
              </a:ext>
            </a:extLst>
          </p:cNvPr>
          <p:cNvSpPr/>
          <p:nvPr/>
        </p:nvSpPr>
        <p:spPr>
          <a:xfrm>
            <a:off x="4118994" y="49530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A8A3D802-ACE1-C4C6-AB23-4E8A11D3BFC8}"/>
              </a:ext>
            </a:extLst>
          </p:cNvPr>
          <p:cNvSpPr/>
          <p:nvPr/>
        </p:nvSpPr>
        <p:spPr>
          <a:xfrm>
            <a:off x="2333202" y="55626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7349A38B-41BF-5A76-8489-6D56B681C23A}"/>
              </a:ext>
            </a:extLst>
          </p:cNvPr>
          <p:cNvSpPr/>
          <p:nvPr/>
        </p:nvSpPr>
        <p:spPr>
          <a:xfrm>
            <a:off x="4758475" y="54102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8683FA5-44C5-0E64-82F5-9C1547FA0563}"/>
              </a:ext>
            </a:extLst>
          </p:cNvPr>
          <p:cNvSpPr/>
          <p:nvPr/>
        </p:nvSpPr>
        <p:spPr>
          <a:xfrm>
            <a:off x="5699843" y="5562600"/>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97AF06FA-1019-74E2-CE6A-18CB844B7F87}"/>
              </a:ext>
            </a:extLst>
          </p:cNvPr>
          <p:cNvSpPr/>
          <p:nvPr/>
        </p:nvSpPr>
        <p:spPr>
          <a:xfrm>
            <a:off x="1661793" y="5561232"/>
            <a:ext cx="240654" cy="2286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5" name="Straight Connector 44">
            <a:extLst>
              <a:ext uri="{FF2B5EF4-FFF2-40B4-BE49-F238E27FC236}">
                <a16:creationId xmlns:a16="http://schemas.microsoft.com/office/drawing/2014/main" id="{BE8EBC40-9AC0-CDAE-9B8B-E63B971ADDEC}"/>
              </a:ext>
            </a:extLst>
          </p:cNvPr>
          <p:cNvCxnSpPr>
            <a:cxnSpLocks/>
          </p:cNvCxnSpPr>
          <p:nvPr/>
        </p:nvCxnSpPr>
        <p:spPr>
          <a:xfrm>
            <a:off x="3581400" y="3048000"/>
            <a:ext cx="0" cy="2819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6589A23-87E5-7656-8829-C003A44216BC}"/>
              </a:ext>
            </a:extLst>
          </p:cNvPr>
          <p:cNvSpPr txBox="1"/>
          <p:nvPr/>
        </p:nvSpPr>
        <p:spPr>
          <a:xfrm>
            <a:off x="1997045" y="5857565"/>
            <a:ext cx="888385" cy="584775"/>
          </a:xfrm>
          <a:prstGeom prst="rect">
            <a:avLst/>
          </a:prstGeom>
          <a:noFill/>
        </p:spPr>
        <p:txBody>
          <a:bodyPr wrap="none" rtlCol="0">
            <a:spAutoFit/>
          </a:bodyPr>
          <a:lstStyle/>
          <a:p>
            <a:r>
              <a:rPr lang="en-AU" sz="3200" dirty="0"/>
              <a:t>- lag</a:t>
            </a:r>
          </a:p>
        </p:txBody>
      </p:sp>
      <p:sp>
        <p:nvSpPr>
          <p:cNvPr id="47" name="TextBox 46">
            <a:extLst>
              <a:ext uri="{FF2B5EF4-FFF2-40B4-BE49-F238E27FC236}">
                <a16:creationId xmlns:a16="http://schemas.microsoft.com/office/drawing/2014/main" id="{81AC5F25-A71E-4733-8ACB-3FD69E89D0A3}"/>
              </a:ext>
            </a:extLst>
          </p:cNvPr>
          <p:cNvSpPr txBox="1"/>
          <p:nvPr/>
        </p:nvSpPr>
        <p:spPr>
          <a:xfrm>
            <a:off x="4104677" y="5840632"/>
            <a:ext cx="968535" cy="584775"/>
          </a:xfrm>
          <a:prstGeom prst="rect">
            <a:avLst/>
          </a:prstGeom>
          <a:noFill/>
        </p:spPr>
        <p:txBody>
          <a:bodyPr wrap="none" rtlCol="0">
            <a:spAutoFit/>
          </a:bodyPr>
          <a:lstStyle/>
          <a:p>
            <a:r>
              <a:rPr lang="en-AU" sz="3200" dirty="0"/>
              <a:t>+ lag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A6A29DD-A48B-987D-A471-F96118CD237C}"/>
                  </a:ext>
                </a:extLst>
              </p:cNvPr>
              <p:cNvSpPr txBox="1"/>
              <p:nvPr/>
            </p:nvSpPr>
            <p:spPr>
              <a:xfrm>
                <a:off x="4519401" y="1523792"/>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m:rPr>
                                  <m:sty m:val="p"/>
                                </m:rPr>
                                <a:rPr lang="en-AU" sz="4000" i="0">
                                  <a:solidFill>
                                    <a:schemeClr val="bg1"/>
                                  </a:solidFill>
                                  <a:latin typeface="Cambria Math" panose="02040503050406030204" pitchFamily="18" charset="0"/>
                                </a:rPr>
                                <m:t>τ</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smtClean="0">
                                          <a:solidFill>
                                            <a:srgbClr val="FF0000"/>
                                          </a:solidFill>
                                          <a:latin typeface="Cambria Math" panose="02040503050406030204" pitchFamily="18" charset="0"/>
                                        </a:rPr>
                                      </m:ctrlPr>
                                    </m:sSubPr>
                                    <m:e>
                                      <m:r>
                                        <m:rPr>
                                          <m:sty m:val="p"/>
                                        </m:rPr>
                                        <a:rPr lang="en-AU" sz="4000" i="0">
                                          <a:solidFill>
                                            <a:srgbClr val="FF0000"/>
                                          </a:solidFill>
                                          <a:latin typeface="Cambria Math" panose="02040503050406030204" pitchFamily="18" charset="0"/>
                                        </a:rPr>
                                        <m:t>λ</m:t>
                                      </m:r>
                                    </m:e>
                                    <m:sub>
                                      <m:r>
                                        <a:rPr lang="en-AU" sz="4000" i="0">
                                          <a:solidFill>
                                            <a:srgbClr val="FF0000"/>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m:rPr>
                                      <m:sty m:val="p"/>
                                    </m:rPr>
                                    <a:rPr lang="en-AU" sz="4000">
                                      <a:solidFill>
                                        <a:schemeClr val="bg1"/>
                                      </a:solidFill>
                                      <a:latin typeface="Cambria Math" panose="02040503050406030204" pitchFamily="18" charset="0"/>
                                    </a:rPr>
                                    <m:t>τ</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smtClean="0">
                                          <a:solidFill>
                                            <a:srgbClr val="FF0000"/>
                                          </a:solidFill>
                                          <a:latin typeface="Cambria Math" panose="02040503050406030204" pitchFamily="18" charset="0"/>
                                        </a:rPr>
                                      </m:ctrlPr>
                                    </m:sSubPr>
                                    <m:e>
                                      <m:r>
                                        <a:rPr lang="en-AU" sz="4000" i="0" smtClean="0">
                                          <a:solidFill>
                                            <a:schemeClr val="bg1"/>
                                          </a:solidFill>
                                          <a:latin typeface="Cambria Math" panose="02040503050406030204" pitchFamily="18" charset="0"/>
                                        </a:rPr>
                                        <m:t>−</m:t>
                                      </m:r>
                                      <m:r>
                                        <m:rPr>
                                          <m:sty m:val="p"/>
                                        </m:rPr>
                                        <a:rPr lang="en-AU" sz="4000" i="0" smtClean="0">
                                          <a:solidFill>
                                            <a:srgbClr val="FF0000"/>
                                          </a:solidFill>
                                          <a:latin typeface="Cambria Math" panose="02040503050406030204" pitchFamily="18" charset="0"/>
                                        </a:rPr>
                                        <m:t>λ</m:t>
                                      </m:r>
                                    </m:e>
                                    <m:sub>
                                      <m:r>
                                        <a:rPr lang="en-AU" sz="4000" i="0">
                                          <a:solidFill>
                                            <a:srgbClr val="FF0000"/>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19" name="TextBox 18">
                <a:extLst>
                  <a:ext uri="{FF2B5EF4-FFF2-40B4-BE49-F238E27FC236}">
                    <a16:creationId xmlns:a16="http://schemas.microsoft.com/office/drawing/2014/main" id="{EA6A29DD-A48B-987D-A471-F96118CD237C}"/>
                  </a:ext>
                </a:extLst>
              </p:cNvPr>
              <p:cNvSpPr txBox="1">
                <a:spLocks noRot="1" noChangeAspect="1" noMove="1" noResize="1" noEditPoints="1" noAdjustHandles="1" noChangeArrowheads="1" noChangeShapeType="1" noTextEdit="1"/>
              </p:cNvSpPr>
              <p:nvPr/>
            </p:nvSpPr>
            <p:spPr>
              <a:xfrm>
                <a:off x="4519401" y="1523792"/>
                <a:ext cx="7239000" cy="1691104"/>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242960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48A-E61B-460E-B6AE-2FD3B5722E31}"/>
              </a:ext>
            </a:extLst>
          </p:cNvPr>
          <p:cNvSpPr>
            <a:spLocks noGrp="1"/>
          </p:cNvSpPr>
          <p:nvPr>
            <p:ph type="title"/>
          </p:nvPr>
        </p:nvSpPr>
        <p:spPr/>
        <p:txBody>
          <a:bodyPr/>
          <a:lstStyle/>
          <a:p>
            <a:r>
              <a:rPr lang="en-US" dirty="0">
                <a:solidFill>
                  <a:srgbClr val="9966FF"/>
                </a:solidFill>
              </a:rPr>
              <a:t>Spatiotemporal</a:t>
            </a:r>
            <a:r>
              <a:rPr lang="en-US" dirty="0">
                <a:solidFill>
                  <a:srgbClr val="00B0F0"/>
                </a:solidFill>
              </a:rPr>
              <a:t> </a:t>
            </a:r>
            <a:r>
              <a:rPr lang="en-US" dirty="0"/>
              <a:t>Gradient</a:t>
            </a:r>
            <a:endParaRPr lang="en-US" dirty="0">
              <a:solidFill>
                <a:srgbClr val="00B0F0"/>
              </a:solidFill>
            </a:endParaRPr>
          </a:p>
        </p:txBody>
      </p:sp>
      <p:cxnSp>
        <p:nvCxnSpPr>
          <p:cNvPr id="4" name="Straight Connector 3">
            <a:extLst>
              <a:ext uri="{FF2B5EF4-FFF2-40B4-BE49-F238E27FC236}">
                <a16:creationId xmlns:a16="http://schemas.microsoft.com/office/drawing/2014/main" id="{5D9B343B-2F36-BE7C-312A-DCCF28776DDB}"/>
              </a:ext>
            </a:extLst>
          </p:cNvPr>
          <p:cNvCxnSpPr>
            <a:cxnSpLocks/>
          </p:cNvCxnSpPr>
          <p:nvPr/>
        </p:nvCxnSpPr>
        <p:spPr>
          <a:xfrm>
            <a:off x="1524000" y="5867400"/>
            <a:ext cx="4572000" cy="335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0E5BD9-FCCD-3645-D98B-EEE3E00DA34D}"/>
              </a:ext>
            </a:extLst>
          </p:cNvPr>
          <p:cNvCxnSpPr>
            <a:cxnSpLocks/>
          </p:cNvCxnSpPr>
          <p:nvPr/>
        </p:nvCxnSpPr>
        <p:spPr>
          <a:xfrm flipV="1">
            <a:off x="1524000" y="3124200"/>
            <a:ext cx="0" cy="2743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0BF215-CCC8-6B5B-B5D3-21FAA0F70D91}"/>
              </a:ext>
            </a:extLst>
          </p:cNvPr>
          <p:cNvSpPr txBox="1"/>
          <p:nvPr/>
        </p:nvSpPr>
        <p:spPr>
          <a:xfrm rot="10800000">
            <a:off x="426566" y="3581400"/>
            <a:ext cx="738664" cy="2103653"/>
          </a:xfrm>
          <a:prstGeom prst="rect">
            <a:avLst/>
          </a:prstGeom>
          <a:noFill/>
        </p:spPr>
        <p:txBody>
          <a:bodyPr vert="eaVert" wrap="none" rtlCol="0">
            <a:spAutoFit/>
          </a:bodyPr>
          <a:lstStyle/>
          <a:p>
            <a:r>
              <a:rPr lang="en-AU" sz="3600" dirty="0"/>
              <a:t> Likelihood</a:t>
            </a:r>
            <a:endParaRPr lang="en-AU" sz="2400" dirty="0"/>
          </a:p>
        </p:txBody>
      </p:sp>
      <p:sp>
        <p:nvSpPr>
          <p:cNvPr id="7" name="TextBox 6">
            <a:extLst>
              <a:ext uri="{FF2B5EF4-FFF2-40B4-BE49-F238E27FC236}">
                <a16:creationId xmlns:a16="http://schemas.microsoft.com/office/drawing/2014/main" id="{CFF597D3-6CD0-EB88-0ECE-08DBCCFBB6E9}"/>
              </a:ext>
            </a:extLst>
          </p:cNvPr>
          <p:cNvSpPr txBox="1"/>
          <p:nvPr/>
        </p:nvSpPr>
        <p:spPr>
          <a:xfrm>
            <a:off x="1549400" y="6019800"/>
            <a:ext cx="4678012" cy="646331"/>
          </a:xfrm>
          <a:prstGeom prst="rect">
            <a:avLst/>
          </a:prstGeom>
          <a:noFill/>
        </p:spPr>
        <p:txBody>
          <a:bodyPr wrap="none" rtlCol="0">
            <a:spAutoFit/>
          </a:bodyPr>
          <a:lstStyle/>
          <a:p>
            <a:r>
              <a:rPr lang="en-AU" sz="3600" dirty="0"/>
              <a:t>Distance between items</a:t>
            </a:r>
            <a:endParaRPr lang="en-AU" sz="2400" dirty="0"/>
          </a:p>
        </p:txBody>
      </p:sp>
      <p:sp>
        <p:nvSpPr>
          <p:cNvPr id="8" name="Oval 7">
            <a:extLst>
              <a:ext uri="{FF2B5EF4-FFF2-40B4-BE49-F238E27FC236}">
                <a16:creationId xmlns:a16="http://schemas.microsoft.com/office/drawing/2014/main" id="{EA6BB8AB-8F8C-E052-4E9C-027A2C88ED8E}"/>
              </a:ext>
            </a:extLst>
          </p:cNvPr>
          <p:cNvSpPr/>
          <p:nvPr/>
        </p:nvSpPr>
        <p:spPr>
          <a:xfrm>
            <a:off x="1759982" y="3276600"/>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91534BC6-6295-8696-9DB5-229912864BA9}"/>
              </a:ext>
            </a:extLst>
          </p:cNvPr>
          <p:cNvSpPr/>
          <p:nvPr/>
        </p:nvSpPr>
        <p:spPr>
          <a:xfrm>
            <a:off x="2263479" y="5105400"/>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AF36D8D0-7387-5C8B-FEFB-8443B59A5C80}"/>
              </a:ext>
            </a:extLst>
          </p:cNvPr>
          <p:cNvSpPr/>
          <p:nvPr/>
        </p:nvSpPr>
        <p:spPr>
          <a:xfrm>
            <a:off x="3196605" y="5465097"/>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F4B627C0-3695-6E1F-8883-2C66C81D907F}"/>
              </a:ext>
            </a:extLst>
          </p:cNvPr>
          <p:cNvSpPr/>
          <p:nvPr/>
        </p:nvSpPr>
        <p:spPr>
          <a:xfrm>
            <a:off x="4648200" y="5570753"/>
            <a:ext cx="240654" cy="228600"/>
          </a:xfrm>
          <a:prstGeom prst="ellipse">
            <a:avLst/>
          </a:prstGeom>
          <a:solidFill>
            <a:srgbClr val="996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a:extLst>
              <a:ext uri="{FF2B5EF4-FFF2-40B4-BE49-F238E27FC236}">
                <a16:creationId xmlns:a16="http://schemas.microsoft.com/office/drawing/2014/main" id="{31E8B8E7-91E2-A72E-A41C-F47AA5F53939}"/>
              </a:ext>
            </a:extLst>
          </p:cNvPr>
          <p:cNvCxnSpPr/>
          <p:nvPr/>
        </p:nvCxnSpPr>
        <p:spPr>
          <a:xfrm flipV="1">
            <a:off x="3196605" y="2971800"/>
            <a:ext cx="2213595" cy="1447800"/>
          </a:xfrm>
          <a:prstGeom prst="straightConnector1">
            <a:avLst/>
          </a:prstGeom>
          <a:ln w="76200">
            <a:solidFill>
              <a:srgbClr val="9966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4FC92D-0653-5E23-15DB-0DAFFFCFC608}"/>
              </a:ext>
            </a:extLst>
          </p:cNvPr>
          <p:cNvSpPr txBox="1"/>
          <p:nvPr/>
        </p:nvSpPr>
        <p:spPr>
          <a:xfrm>
            <a:off x="5334000" y="2387313"/>
            <a:ext cx="2960490" cy="584775"/>
          </a:xfrm>
          <a:prstGeom prst="rect">
            <a:avLst/>
          </a:prstGeom>
          <a:noFill/>
        </p:spPr>
        <p:txBody>
          <a:bodyPr wrap="none" rtlCol="0">
            <a:spAutoFit/>
          </a:bodyPr>
          <a:lstStyle/>
          <a:p>
            <a:r>
              <a:rPr lang="en-AU" sz="3200" dirty="0">
                <a:solidFill>
                  <a:srgbClr val="9966FF"/>
                </a:solidFill>
              </a:rPr>
              <a:t>Spatial Similarity</a:t>
            </a:r>
            <a:endParaRPr lang="en-AU" sz="3200" dirty="0">
              <a:solidFill>
                <a:schemeClr val="accent2"/>
              </a:solidFill>
            </a:endParaRPr>
          </a:p>
        </p:txBody>
      </p:sp>
      <p:sp>
        <p:nvSpPr>
          <p:cNvPr id="18" name="TextBox 17">
            <a:extLst>
              <a:ext uri="{FF2B5EF4-FFF2-40B4-BE49-F238E27FC236}">
                <a16:creationId xmlns:a16="http://schemas.microsoft.com/office/drawing/2014/main" id="{9C18285E-5758-8FE3-86B6-D5ED52CAC53E}"/>
              </a:ext>
            </a:extLst>
          </p:cNvPr>
          <p:cNvSpPr txBox="1"/>
          <p:nvPr/>
        </p:nvSpPr>
        <p:spPr>
          <a:xfrm>
            <a:off x="8229600" y="2378104"/>
            <a:ext cx="3690434" cy="584775"/>
          </a:xfrm>
          <a:prstGeom prst="rect">
            <a:avLst/>
          </a:prstGeom>
          <a:noFill/>
        </p:spPr>
        <p:txBody>
          <a:bodyPr wrap="none" rtlCol="0">
            <a:spAutoFit/>
          </a:bodyPr>
          <a:lstStyle/>
          <a:p>
            <a:r>
              <a:rPr lang="en-AU" sz="3200" dirty="0"/>
              <a:t>* </a:t>
            </a:r>
            <a:r>
              <a:rPr lang="en-AU" sz="3200" dirty="0">
                <a:solidFill>
                  <a:schemeClr val="accent2"/>
                </a:solidFill>
              </a:rPr>
              <a:t>Temporal Similarity</a:t>
            </a:r>
            <a:endParaRPr lang="en-AU" sz="3200" dirty="0"/>
          </a:p>
        </p:txBody>
      </p:sp>
    </p:spTree>
    <p:extLst>
      <p:ext uri="{BB962C8B-B14F-4D97-AF65-F5344CB8AC3E}">
        <p14:creationId xmlns:p14="http://schemas.microsoft.com/office/powerpoint/2010/main" val="2461969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D8556F-2BEE-4EED-BAE6-F3441D83FBF5}"/>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a:t>
            </a:r>
          </a:p>
        </p:txBody>
      </p:sp>
      <p:pic>
        <p:nvPicPr>
          <p:cNvPr id="8" name="Picture 7">
            <a:extLst>
              <a:ext uri="{FF2B5EF4-FFF2-40B4-BE49-F238E27FC236}">
                <a16:creationId xmlns:a16="http://schemas.microsoft.com/office/drawing/2014/main" id="{B2D4CA42-F42D-4571-A8AB-6AF717BBA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481" y="0"/>
            <a:ext cx="8841037" cy="6858000"/>
          </a:xfrm>
          <a:prstGeom prst="rect">
            <a:avLst/>
          </a:prstGeom>
        </p:spPr>
      </p:pic>
      <p:sp>
        <p:nvSpPr>
          <p:cNvPr id="2" name="Rectangle 1">
            <a:extLst>
              <a:ext uri="{FF2B5EF4-FFF2-40B4-BE49-F238E27FC236}">
                <a16:creationId xmlns:a16="http://schemas.microsoft.com/office/drawing/2014/main" id="{C8E2A34A-2A71-4017-3F01-614A8D3D7563}"/>
              </a:ext>
            </a:extLst>
          </p:cNvPr>
          <p:cNvSpPr/>
          <p:nvPr/>
        </p:nvSpPr>
        <p:spPr>
          <a:xfrm>
            <a:off x="4876800" y="762000"/>
            <a:ext cx="54864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378847D-C1F4-1B9F-5853-23EDB597D376}"/>
              </a:ext>
            </a:extLst>
          </p:cNvPr>
          <p:cNvSpPr/>
          <p:nvPr/>
        </p:nvSpPr>
        <p:spPr>
          <a:xfrm>
            <a:off x="2286000" y="3276600"/>
            <a:ext cx="7848600"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a:extLst>
              <a:ext uri="{FF2B5EF4-FFF2-40B4-BE49-F238E27FC236}">
                <a16:creationId xmlns:a16="http://schemas.microsoft.com/office/drawing/2014/main" id="{D8F836FA-2970-6E0B-72B9-02887E145C1C}"/>
              </a:ext>
            </a:extLst>
          </p:cNvPr>
          <p:cNvPicPr>
            <a:picLocks noChangeAspect="1"/>
          </p:cNvPicPr>
          <p:nvPr/>
        </p:nvPicPr>
        <p:blipFill>
          <a:blip r:embed="rId3"/>
          <a:stretch>
            <a:fillRect/>
          </a:stretch>
        </p:blipFill>
        <p:spPr>
          <a:xfrm>
            <a:off x="0" y="-20320"/>
            <a:ext cx="1741493" cy="1433247"/>
          </a:xfrm>
          <a:prstGeom prst="rect">
            <a:avLst/>
          </a:prstGeom>
        </p:spPr>
      </p:pic>
    </p:spTree>
    <p:extLst>
      <p:ext uri="{BB962C8B-B14F-4D97-AF65-F5344CB8AC3E}">
        <p14:creationId xmlns:p14="http://schemas.microsoft.com/office/powerpoint/2010/main" val="46170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61BD3F-7FE6-15CE-35F9-7C9E7CE38A61}"/>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Chart&#10;&#10;Description automatically generated">
            <a:extLst>
              <a:ext uri="{FF2B5EF4-FFF2-40B4-BE49-F238E27FC236}">
                <a16:creationId xmlns:a16="http://schemas.microsoft.com/office/drawing/2014/main" id="{893A5AC2-1F29-1355-BBC9-17AF34419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66" y="32657"/>
            <a:ext cx="17967034" cy="13530943"/>
          </a:xfrm>
          <a:prstGeom prst="rect">
            <a:avLst/>
          </a:prstGeom>
        </p:spPr>
      </p:pic>
      <p:sp>
        <p:nvSpPr>
          <p:cNvPr id="8" name="Rectangle 7">
            <a:extLst>
              <a:ext uri="{FF2B5EF4-FFF2-40B4-BE49-F238E27FC236}">
                <a16:creationId xmlns:a16="http://schemas.microsoft.com/office/drawing/2014/main" id="{A4FF5657-E242-52E8-4C01-CF4A5D2F2A5A}"/>
              </a:ext>
            </a:extLst>
          </p:cNvPr>
          <p:cNvSpPr/>
          <p:nvPr/>
        </p:nvSpPr>
        <p:spPr>
          <a:xfrm>
            <a:off x="1043940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a:extLst>
              <a:ext uri="{FF2B5EF4-FFF2-40B4-BE49-F238E27FC236}">
                <a16:creationId xmlns:a16="http://schemas.microsoft.com/office/drawing/2014/main" id="{536BFF39-44BA-C13F-9A2C-332DC3860F14}"/>
              </a:ext>
            </a:extLst>
          </p:cNvPr>
          <p:cNvPicPr>
            <a:picLocks noChangeAspect="1"/>
          </p:cNvPicPr>
          <p:nvPr/>
        </p:nvPicPr>
        <p:blipFill>
          <a:blip r:embed="rId3"/>
          <a:stretch>
            <a:fillRect/>
          </a:stretch>
        </p:blipFill>
        <p:spPr>
          <a:xfrm>
            <a:off x="7315200" y="304800"/>
            <a:ext cx="3467100" cy="2114550"/>
          </a:xfrm>
          <a:prstGeom prst="rect">
            <a:avLst/>
          </a:prstGeom>
        </p:spPr>
      </p:pic>
    </p:spTree>
    <p:extLst>
      <p:ext uri="{BB962C8B-B14F-4D97-AF65-F5344CB8AC3E}">
        <p14:creationId xmlns:p14="http://schemas.microsoft.com/office/powerpoint/2010/main" val="2416134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61BD3F-7FE6-15CE-35F9-7C9E7CE38A61}"/>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Chart&#10;&#10;Description automatically generated">
            <a:extLst>
              <a:ext uri="{FF2B5EF4-FFF2-40B4-BE49-F238E27FC236}">
                <a16:creationId xmlns:a16="http://schemas.microsoft.com/office/drawing/2014/main" id="{893A5AC2-1F29-1355-BBC9-17AF34419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66257"/>
            <a:ext cx="12098478" cy="9111343"/>
          </a:xfrm>
          <a:prstGeom prst="rect">
            <a:avLst/>
          </a:prstGeom>
        </p:spPr>
      </p:pic>
      <p:pic>
        <p:nvPicPr>
          <p:cNvPr id="5" name="Picture 4">
            <a:extLst>
              <a:ext uri="{FF2B5EF4-FFF2-40B4-BE49-F238E27FC236}">
                <a16:creationId xmlns:a16="http://schemas.microsoft.com/office/drawing/2014/main" id="{D7F1CB4B-1990-96B8-FE5B-2A99B5C85249}"/>
              </a:ext>
            </a:extLst>
          </p:cNvPr>
          <p:cNvPicPr>
            <a:picLocks noChangeAspect="1"/>
          </p:cNvPicPr>
          <p:nvPr/>
        </p:nvPicPr>
        <p:blipFill>
          <a:blip r:embed="rId3"/>
          <a:stretch>
            <a:fillRect/>
          </a:stretch>
        </p:blipFill>
        <p:spPr>
          <a:xfrm>
            <a:off x="8229600" y="304800"/>
            <a:ext cx="3467100" cy="2114550"/>
          </a:xfrm>
          <a:prstGeom prst="rect">
            <a:avLst/>
          </a:prstGeom>
        </p:spPr>
      </p:pic>
    </p:spTree>
    <p:extLst>
      <p:ext uri="{BB962C8B-B14F-4D97-AF65-F5344CB8AC3E}">
        <p14:creationId xmlns:p14="http://schemas.microsoft.com/office/powerpoint/2010/main" val="158797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61BD3F-7FE6-15CE-35F9-7C9E7CE38A61}"/>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descr="Chart&#10;&#10;Description automatically generated">
            <a:extLst>
              <a:ext uri="{FF2B5EF4-FFF2-40B4-BE49-F238E27FC236}">
                <a16:creationId xmlns:a16="http://schemas.microsoft.com/office/drawing/2014/main" id="{893A5AC2-1F29-1355-BBC9-17AF34419A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300" y="0"/>
            <a:ext cx="8915400" cy="6714172"/>
          </a:xfrm>
          <a:prstGeom prst="rect">
            <a:avLst/>
          </a:prstGeom>
        </p:spPr>
      </p:pic>
    </p:spTree>
    <p:extLst>
      <p:ext uri="{BB962C8B-B14F-4D97-AF65-F5344CB8AC3E}">
        <p14:creationId xmlns:p14="http://schemas.microsoft.com/office/powerpoint/2010/main" val="262053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B281-5EAE-09EE-02A0-B8E6F8D03BD0}"/>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F0CCF0D8-7D51-045B-890B-7C3BB1EDA44D}"/>
              </a:ext>
            </a:extLst>
          </p:cNvPr>
          <p:cNvSpPr>
            <a:spLocks noGrp="1"/>
          </p:cNvSpPr>
          <p:nvPr>
            <p:ph idx="1"/>
          </p:nvPr>
        </p:nvSpPr>
        <p:spPr/>
        <p:txBody>
          <a:bodyPr/>
          <a:lstStyle/>
          <a:p>
            <a:pPr marL="0" indent="0">
              <a:buNone/>
            </a:pPr>
            <a:r>
              <a:rPr lang="en-AU" dirty="0">
                <a:solidFill>
                  <a:srgbClr val="92D050"/>
                </a:solidFill>
              </a:rPr>
              <a:t>More</a:t>
            </a:r>
            <a:r>
              <a:rPr lang="en-AU" dirty="0"/>
              <a:t> participants, </a:t>
            </a:r>
            <a:r>
              <a:rPr lang="en-AU" dirty="0">
                <a:solidFill>
                  <a:schemeClr val="accent5">
                    <a:lumMod val="60000"/>
                    <a:lumOff val="40000"/>
                  </a:schemeClr>
                </a:solidFill>
              </a:rPr>
              <a:t>fewer</a:t>
            </a:r>
            <a:r>
              <a:rPr lang="en-AU" dirty="0"/>
              <a:t> sessions </a:t>
            </a:r>
          </a:p>
        </p:txBody>
      </p:sp>
      <p:sp>
        <p:nvSpPr>
          <p:cNvPr id="4" name="Title 1">
            <a:extLst>
              <a:ext uri="{FF2B5EF4-FFF2-40B4-BE49-F238E27FC236}">
                <a16:creationId xmlns:a16="http://schemas.microsoft.com/office/drawing/2014/main" id="{2B89190A-F2F7-59DD-A334-D43A9623A2BF}"/>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Experiment 2:</a:t>
            </a:r>
          </a:p>
        </p:txBody>
      </p:sp>
      <p:sp>
        <p:nvSpPr>
          <p:cNvPr id="5" name="Content Placeholder 2">
            <a:extLst>
              <a:ext uri="{FF2B5EF4-FFF2-40B4-BE49-F238E27FC236}">
                <a16:creationId xmlns:a16="http://schemas.microsoft.com/office/drawing/2014/main" id="{A2AACB72-7392-286A-0580-E8E37266425F}"/>
              </a:ext>
            </a:extLst>
          </p:cNvPr>
          <p:cNvSpPr txBox="1">
            <a:spLocks/>
          </p:cNvSpPr>
          <p:nvPr/>
        </p:nvSpPr>
        <p:spPr>
          <a:xfrm>
            <a:off x="864220" y="44958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accent5">
                    <a:lumMod val="60000"/>
                    <a:lumOff val="40000"/>
                  </a:schemeClr>
                </a:solidFill>
              </a:rPr>
              <a:t>Fewer</a:t>
            </a:r>
            <a:r>
              <a:rPr lang="en-AU" dirty="0"/>
              <a:t> participants, </a:t>
            </a:r>
            <a:r>
              <a:rPr lang="en-AU" dirty="0">
                <a:solidFill>
                  <a:srgbClr val="92D050"/>
                </a:solidFill>
              </a:rPr>
              <a:t>more</a:t>
            </a:r>
            <a:r>
              <a:rPr lang="en-AU" dirty="0"/>
              <a:t> sessions </a:t>
            </a:r>
          </a:p>
        </p:txBody>
      </p:sp>
    </p:spTree>
    <p:extLst>
      <p:ext uri="{BB962C8B-B14F-4D97-AF65-F5344CB8AC3E}">
        <p14:creationId xmlns:p14="http://schemas.microsoft.com/office/powerpoint/2010/main" val="69854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48A-E61B-460E-B6AE-2FD3B5722E31}"/>
              </a:ext>
            </a:extLst>
          </p:cNvPr>
          <p:cNvSpPr>
            <a:spLocks noGrp="1"/>
          </p:cNvSpPr>
          <p:nvPr>
            <p:ph type="title"/>
          </p:nvPr>
        </p:nvSpPr>
        <p:spPr/>
        <p:txBody>
          <a:bodyPr/>
          <a:lstStyle/>
          <a:p>
            <a:r>
              <a:rPr lang="en-US" dirty="0">
                <a:solidFill>
                  <a:schemeClr val="accent6">
                    <a:lumMod val="40000"/>
                    <a:lumOff val="60000"/>
                  </a:schemeClr>
                </a:solidFill>
              </a:rPr>
              <a:t>Spatiotemporal-Orthographic </a:t>
            </a:r>
            <a:r>
              <a:rPr lang="en-US" dirty="0"/>
              <a:t>Gradient</a:t>
            </a:r>
            <a:endParaRPr lang="en-US" dirty="0">
              <a:solidFill>
                <a:srgbClr val="00B0F0"/>
              </a:solidFill>
            </a:endParaRPr>
          </a:p>
        </p:txBody>
      </p:sp>
      <p:sp>
        <p:nvSpPr>
          <p:cNvPr id="14" name="Title 1">
            <a:extLst>
              <a:ext uri="{FF2B5EF4-FFF2-40B4-BE49-F238E27FC236}">
                <a16:creationId xmlns:a16="http://schemas.microsoft.com/office/drawing/2014/main" id="{A896C9D0-241E-E7E9-9B87-5E631D6AB6E5}"/>
              </a:ext>
            </a:extLst>
          </p:cNvPr>
          <p:cNvSpPr txBox="1">
            <a:spLocks/>
          </p:cNvSpPr>
          <p:nvPr/>
        </p:nvSpPr>
        <p:spPr>
          <a:xfrm>
            <a:off x="838200" y="2438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solidFill>
                  <a:srgbClr val="C00000"/>
                </a:solidFill>
              </a:rPr>
              <a:t>Spatiotemporal-Semantic</a:t>
            </a:r>
            <a:r>
              <a:rPr lang="en-US" dirty="0">
                <a:solidFill>
                  <a:schemeClr val="accent6">
                    <a:lumMod val="40000"/>
                    <a:lumOff val="60000"/>
                  </a:schemeClr>
                </a:solidFill>
              </a:rPr>
              <a:t> </a:t>
            </a:r>
            <a:r>
              <a:rPr lang="en-US" dirty="0"/>
              <a:t>Gradient</a:t>
            </a:r>
            <a:endParaRPr lang="en-US" dirty="0">
              <a:solidFill>
                <a:srgbClr val="00B0F0"/>
              </a:solidFill>
            </a:endParaRPr>
          </a:p>
        </p:txBody>
      </p:sp>
      <p:sp>
        <p:nvSpPr>
          <p:cNvPr id="15" name="Title 1">
            <a:extLst>
              <a:ext uri="{FF2B5EF4-FFF2-40B4-BE49-F238E27FC236}">
                <a16:creationId xmlns:a16="http://schemas.microsoft.com/office/drawing/2014/main" id="{5F083F66-3F47-DE92-19C8-C8E33E796C43}"/>
              </a:ext>
            </a:extLst>
          </p:cNvPr>
          <p:cNvSpPr txBox="1">
            <a:spLocks/>
          </p:cNvSpPr>
          <p:nvPr/>
        </p:nvSpPr>
        <p:spPr>
          <a:xfrm>
            <a:off x="838200" y="4343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solidFill>
                  <a:srgbClr val="9966FF"/>
                </a:solidFill>
              </a:rPr>
              <a:t>Fo</a:t>
            </a:r>
            <a:r>
              <a:rPr lang="en-US" dirty="0">
                <a:solidFill>
                  <a:srgbClr val="00B0F0"/>
                </a:solidFill>
              </a:rPr>
              <a:t>ur</a:t>
            </a:r>
            <a:r>
              <a:rPr lang="en-US" dirty="0"/>
              <a:t>-</a:t>
            </a:r>
            <a:r>
              <a:rPr lang="en-US" dirty="0">
                <a:solidFill>
                  <a:schemeClr val="accent6">
                    <a:lumMod val="40000"/>
                    <a:lumOff val="60000"/>
                  </a:schemeClr>
                </a:solidFill>
              </a:rPr>
              <a:t>Fac</a:t>
            </a:r>
            <a:r>
              <a:rPr lang="en-US" dirty="0">
                <a:solidFill>
                  <a:srgbClr val="C00000"/>
                </a:solidFill>
              </a:rPr>
              <a:t>tor</a:t>
            </a:r>
            <a:r>
              <a:rPr lang="en-US" dirty="0">
                <a:solidFill>
                  <a:schemeClr val="accent6">
                    <a:lumMod val="40000"/>
                    <a:lumOff val="60000"/>
                  </a:schemeClr>
                </a:solidFill>
              </a:rPr>
              <a:t> </a:t>
            </a:r>
            <a:r>
              <a:rPr lang="en-US" dirty="0"/>
              <a:t>Gradient</a:t>
            </a:r>
            <a:endParaRPr lang="en-US" dirty="0">
              <a:solidFill>
                <a:srgbClr val="00B0F0"/>
              </a:solidFill>
            </a:endParaRPr>
          </a:p>
        </p:txBody>
      </p:sp>
    </p:spTree>
    <p:extLst>
      <p:ext uri="{BB962C8B-B14F-4D97-AF65-F5344CB8AC3E}">
        <p14:creationId xmlns:p14="http://schemas.microsoft.com/office/powerpoint/2010/main" val="3744578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E8E4E6-7E64-BD5E-C7CA-CACA190EAB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33867"/>
            <a:ext cx="8839200" cy="6856047"/>
          </a:xfrm>
          <a:prstGeom prst="rect">
            <a:avLst/>
          </a:prstGeom>
        </p:spPr>
      </p:pic>
      <p:sp>
        <p:nvSpPr>
          <p:cNvPr id="5" name="Rectangle 4">
            <a:extLst>
              <a:ext uri="{FF2B5EF4-FFF2-40B4-BE49-F238E27FC236}">
                <a16:creationId xmlns:a16="http://schemas.microsoft.com/office/drawing/2014/main" id="{3099EA98-301A-237E-F1CA-AD48A3572399}"/>
              </a:ext>
            </a:extLst>
          </p:cNvPr>
          <p:cNvSpPr/>
          <p:nvPr/>
        </p:nvSpPr>
        <p:spPr>
          <a:xfrm>
            <a:off x="2286000" y="14478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C400D82F-8D8F-1A0F-0838-C5D8E6885574}"/>
              </a:ext>
            </a:extLst>
          </p:cNvPr>
          <p:cNvSpPr/>
          <p:nvPr/>
        </p:nvSpPr>
        <p:spPr>
          <a:xfrm>
            <a:off x="2286000" y="24384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F61A6B83-36E1-1E07-C6EA-9BAC569D9CDD}"/>
              </a:ext>
            </a:extLst>
          </p:cNvPr>
          <p:cNvSpPr/>
          <p:nvPr/>
        </p:nvSpPr>
        <p:spPr>
          <a:xfrm>
            <a:off x="2209800" y="33528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ACCFA91-E480-C644-9854-298E35908E09}"/>
              </a:ext>
            </a:extLst>
          </p:cNvPr>
          <p:cNvSpPr/>
          <p:nvPr/>
        </p:nvSpPr>
        <p:spPr>
          <a:xfrm>
            <a:off x="2286000" y="43434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F8197E1B-47DF-37C1-69AD-8DFC042C8A81}"/>
              </a:ext>
            </a:extLst>
          </p:cNvPr>
          <p:cNvSpPr/>
          <p:nvPr/>
        </p:nvSpPr>
        <p:spPr>
          <a:xfrm>
            <a:off x="2209800" y="5257800"/>
            <a:ext cx="76962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0938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818F-EB8B-4051-8142-337E9D964DFF}"/>
              </a:ext>
            </a:extLst>
          </p:cNvPr>
          <p:cNvSpPr>
            <a:spLocks noGrp="1"/>
          </p:cNvSpPr>
          <p:nvPr>
            <p:ph type="title"/>
          </p:nvPr>
        </p:nvSpPr>
        <p:spPr>
          <a:xfrm>
            <a:off x="838200" y="2766218"/>
            <a:ext cx="10515600" cy="1325563"/>
          </a:xfrm>
          <a:ln w="76200">
            <a:solidFill>
              <a:schemeClr val="bg1"/>
            </a:solidFill>
          </a:ln>
        </p:spPr>
        <p:txBody>
          <a:bodyPr/>
          <a:lstStyle/>
          <a:p>
            <a:pPr algn="ctr"/>
            <a:r>
              <a:rPr lang="en-US" dirty="0"/>
              <a:t>So, is Source Memory </a:t>
            </a:r>
            <a:r>
              <a:rPr lang="en-US" dirty="0" err="1"/>
              <a:t>Thresholded</a:t>
            </a:r>
            <a:r>
              <a:rPr lang="en-US" dirty="0"/>
              <a:t>?</a:t>
            </a:r>
          </a:p>
        </p:txBody>
      </p:sp>
    </p:spTree>
    <p:extLst>
      <p:ext uri="{BB962C8B-B14F-4D97-AF65-F5344CB8AC3E}">
        <p14:creationId xmlns:p14="http://schemas.microsoft.com/office/powerpoint/2010/main" val="3722677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D6331172-1435-42D2-DF7B-DCC0F0ACE8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19200"/>
            <a:ext cx="12192000" cy="4557671"/>
          </a:xfrm>
          <a:prstGeom prst="rect">
            <a:avLst/>
          </a:prstGeom>
        </p:spPr>
      </p:pic>
    </p:spTree>
    <p:extLst>
      <p:ext uri="{BB962C8B-B14F-4D97-AF65-F5344CB8AC3E}">
        <p14:creationId xmlns:p14="http://schemas.microsoft.com/office/powerpoint/2010/main" val="1289448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a:bodyPr>
          <a:lstStyle/>
          <a:p>
            <a:pPr marL="0" indent="0">
              <a:buNone/>
            </a:pPr>
            <a:r>
              <a:rPr lang="en-US" dirty="0"/>
              <a:t>Q: Are our findings robust to changes in presentation format?</a:t>
            </a:r>
          </a:p>
          <a:p>
            <a:pPr marL="0" indent="0">
              <a:lnSpc>
                <a:spcPct val="200000"/>
              </a:lnSpc>
              <a:buNone/>
            </a:pPr>
            <a:r>
              <a:rPr lang="en-US" dirty="0"/>
              <a:t>A: It doesn’t matter how the stimuli are presented</a:t>
            </a:r>
          </a:p>
          <a:p>
            <a:pPr marL="0" indent="0">
              <a:lnSpc>
                <a:spcPct val="200000"/>
              </a:lnSpc>
              <a:buNone/>
            </a:pPr>
            <a:endParaRPr lang="en-US" dirty="0"/>
          </a:p>
          <a:p>
            <a:pPr marL="0" indent="0">
              <a:buNone/>
            </a:pPr>
            <a:r>
              <a:rPr lang="en-US" dirty="0"/>
              <a:t>Q: Are “guesses” actually due to confusions between targets?</a:t>
            </a:r>
          </a:p>
          <a:p>
            <a:pPr marL="0" indent="0">
              <a:lnSpc>
                <a:spcPct val="200000"/>
              </a:lnSpc>
              <a:buNone/>
            </a:pPr>
            <a:r>
              <a:rPr lang="en-US" dirty="0"/>
              <a:t>A: Intrusions do happen, but there are still guesses.</a:t>
            </a:r>
          </a:p>
        </p:txBody>
      </p:sp>
    </p:spTree>
    <p:extLst>
      <p:ext uri="{BB962C8B-B14F-4D97-AF65-F5344CB8AC3E}">
        <p14:creationId xmlns:p14="http://schemas.microsoft.com/office/powerpoint/2010/main" val="305505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6BE1-A1C5-4108-A666-3540F9B666D6}"/>
              </a:ext>
            </a:extLst>
          </p:cNvPr>
          <p:cNvSpPr>
            <a:spLocks noGrp="1"/>
          </p:cNvSpPr>
          <p:nvPr>
            <p:ph type="title"/>
          </p:nvPr>
        </p:nvSpPr>
        <p:spPr/>
        <p:txBody>
          <a:bodyPr/>
          <a:lstStyle/>
          <a:p>
            <a:r>
              <a:rPr lang="en-US" dirty="0"/>
              <a:t>Study 2: Intrusions from Non Target Items</a:t>
            </a:r>
          </a:p>
        </p:txBody>
      </p:sp>
      <p:sp>
        <p:nvSpPr>
          <p:cNvPr id="3" name="Content Placeholder 2">
            <a:extLst>
              <a:ext uri="{FF2B5EF4-FFF2-40B4-BE49-F238E27FC236}">
                <a16:creationId xmlns:a16="http://schemas.microsoft.com/office/drawing/2014/main" id="{11C98DF3-1225-4566-B7ED-86A3A9C0B421}"/>
              </a:ext>
            </a:extLst>
          </p:cNvPr>
          <p:cNvSpPr>
            <a:spLocks noGrp="1"/>
          </p:cNvSpPr>
          <p:nvPr>
            <p:ph idx="1"/>
          </p:nvPr>
        </p:nvSpPr>
        <p:spPr/>
        <p:txBody>
          <a:bodyPr>
            <a:normAutofit lnSpcReduction="10000"/>
          </a:bodyPr>
          <a:lstStyle/>
          <a:p>
            <a:pPr marL="0" indent="0">
              <a:buNone/>
            </a:pPr>
            <a:r>
              <a:rPr lang="en-US" sz="3600" dirty="0"/>
              <a:t>Previous models overestimated the proportion of guesses</a:t>
            </a:r>
          </a:p>
          <a:p>
            <a:pPr marL="0" indent="0">
              <a:buNone/>
            </a:pPr>
            <a:endParaRPr lang="en-US" sz="3600" dirty="0"/>
          </a:p>
          <a:p>
            <a:pPr marL="0" indent="0">
              <a:buNone/>
            </a:pPr>
            <a:r>
              <a:rPr lang="en-US" sz="3600" dirty="0"/>
              <a:t>Evidence that </a:t>
            </a:r>
            <a:r>
              <a:rPr lang="en-US" sz="3600" dirty="0">
                <a:solidFill>
                  <a:srgbClr val="9966FF"/>
                </a:solidFill>
              </a:rPr>
              <a:t>spatiotemporal</a:t>
            </a:r>
            <a:r>
              <a:rPr lang="en-US" sz="3600" dirty="0"/>
              <a:t> similarity influences intrusions</a:t>
            </a:r>
          </a:p>
          <a:p>
            <a:pPr marL="0" indent="0">
              <a:buNone/>
            </a:pPr>
            <a:endParaRPr lang="en-US" sz="3600" dirty="0"/>
          </a:p>
          <a:p>
            <a:pPr marL="0" indent="0">
              <a:buNone/>
            </a:pPr>
            <a:r>
              <a:rPr lang="en-US" sz="3600" dirty="0"/>
              <a:t>No evidence for </a:t>
            </a:r>
            <a:r>
              <a:rPr lang="en-US" sz="3600" dirty="0">
                <a:solidFill>
                  <a:srgbClr val="EE0000"/>
                </a:solidFill>
              </a:rPr>
              <a:t>semantic</a:t>
            </a:r>
            <a:r>
              <a:rPr lang="en-US" sz="3600" dirty="0"/>
              <a:t> or </a:t>
            </a:r>
            <a:r>
              <a:rPr lang="en-US" sz="3600" dirty="0">
                <a:solidFill>
                  <a:schemeClr val="accent6">
                    <a:lumMod val="40000"/>
                    <a:lumOff val="60000"/>
                  </a:schemeClr>
                </a:solidFill>
              </a:rPr>
              <a:t>orthographic</a:t>
            </a:r>
            <a:r>
              <a:rPr lang="en-US" sz="3600" dirty="0"/>
              <a:t> similarity effect </a:t>
            </a:r>
          </a:p>
        </p:txBody>
      </p:sp>
    </p:spTree>
    <p:extLst>
      <p:ext uri="{BB962C8B-B14F-4D97-AF65-F5344CB8AC3E}">
        <p14:creationId xmlns:p14="http://schemas.microsoft.com/office/powerpoint/2010/main" val="144869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0DD1-4038-43FB-A42F-66153B72E7F8}"/>
              </a:ext>
            </a:extLst>
          </p:cNvPr>
          <p:cNvSpPr>
            <a:spLocks noGrp="1"/>
          </p:cNvSpPr>
          <p:nvPr>
            <p:ph type="title"/>
          </p:nvPr>
        </p:nvSpPr>
        <p:spPr/>
        <p:txBody>
          <a:bodyPr/>
          <a:lstStyle/>
          <a:p>
            <a:r>
              <a:rPr lang="en-US" dirty="0"/>
              <a:t>Study 3 : Manipulating Similarity of Items</a:t>
            </a:r>
          </a:p>
        </p:txBody>
      </p:sp>
      <p:graphicFrame>
        <p:nvGraphicFramePr>
          <p:cNvPr id="3" name="Table 2">
            <a:extLst>
              <a:ext uri="{FF2B5EF4-FFF2-40B4-BE49-F238E27FC236}">
                <a16:creationId xmlns:a16="http://schemas.microsoft.com/office/drawing/2014/main" id="{01CA0861-C70B-2F69-68E2-95E516B3E01C}"/>
              </a:ext>
            </a:extLst>
          </p:cNvPr>
          <p:cNvGraphicFramePr>
            <a:graphicFrameLocks noGrp="1"/>
          </p:cNvGraphicFramePr>
          <p:nvPr>
            <p:extLst>
              <p:ext uri="{D42A27DB-BD31-4B8C-83A1-F6EECF244321}">
                <p14:modId xmlns:p14="http://schemas.microsoft.com/office/powerpoint/2010/main" val="1888254318"/>
              </p:ext>
            </p:extLst>
          </p:nvPr>
        </p:nvGraphicFramePr>
        <p:xfrm>
          <a:off x="609600" y="2362200"/>
          <a:ext cx="10972800" cy="3418485"/>
        </p:xfrm>
        <a:graphic>
          <a:graphicData uri="http://schemas.openxmlformats.org/drawingml/2006/table">
            <a:tbl>
              <a:tblPr>
                <a:tableStyleId>{21E4AEA4-8DFA-4A89-87EB-49C32662AFE0}</a:tableStyleId>
              </a:tblPr>
              <a:tblGrid>
                <a:gridCol w="3657600">
                  <a:extLst>
                    <a:ext uri="{9D8B030D-6E8A-4147-A177-3AD203B41FA5}">
                      <a16:colId xmlns:a16="http://schemas.microsoft.com/office/drawing/2014/main" val="3724581186"/>
                    </a:ext>
                  </a:extLst>
                </a:gridCol>
                <a:gridCol w="3657600">
                  <a:extLst>
                    <a:ext uri="{9D8B030D-6E8A-4147-A177-3AD203B41FA5}">
                      <a16:colId xmlns:a16="http://schemas.microsoft.com/office/drawing/2014/main" val="2519409453"/>
                    </a:ext>
                  </a:extLst>
                </a:gridCol>
                <a:gridCol w="3657600">
                  <a:extLst>
                    <a:ext uri="{9D8B030D-6E8A-4147-A177-3AD203B41FA5}">
                      <a16:colId xmlns:a16="http://schemas.microsoft.com/office/drawing/2014/main" val="769861478"/>
                    </a:ext>
                  </a:extLst>
                </a:gridCol>
              </a:tblGrid>
              <a:tr h="440149">
                <a:tc>
                  <a:txBody>
                    <a:bodyPr/>
                    <a:lstStyle/>
                    <a:p>
                      <a:pPr algn="ctr" fontAlgn="b"/>
                      <a:r>
                        <a:rPr lang="en-US" sz="2400" u="none" strike="noStrike" dirty="0">
                          <a:solidFill>
                            <a:srgbClr val="FF7C80"/>
                          </a:solidFill>
                          <a:effectLst/>
                        </a:rPr>
                        <a:t>SEMANTIC</a:t>
                      </a:r>
                      <a:endParaRPr lang="en-US" sz="2400" b="0" i="0" u="none" strike="noStrike" dirty="0">
                        <a:solidFill>
                          <a:srgbClr val="FF7C80"/>
                        </a:solidFill>
                        <a:effectLst/>
                        <a:latin typeface="Calibri" panose="020F0502020204030204" pitchFamily="34" charset="0"/>
                      </a:endParaRPr>
                    </a:p>
                  </a:txBody>
                  <a:tcPr marL="6350" marR="6350" marT="6350" marB="0" anchor="b">
                    <a:solidFill>
                      <a:srgbClr val="191919"/>
                    </a:solidFill>
                  </a:tcPr>
                </a:tc>
                <a:tc>
                  <a:txBody>
                    <a:bodyPr/>
                    <a:lstStyle/>
                    <a:p>
                      <a:pPr algn="ctr" fontAlgn="b"/>
                      <a:r>
                        <a:rPr lang="en-US" sz="2400" u="none" strike="noStrike" dirty="0">
                          <a:solidFill>
                            <a:schemeClr val="accent6">
                              <a:lumMod val="60000"/>
                              <a:lumOff val="40000"/>
                            </a:schemeClr>
                          </a:solidFill>
                          <a:effectLst/>
                        </a:rPr>
                        <a:t>ORTHOGRAPHIC</a:t>
                      </a:r>
                      <a:endParaRPr lang="en-US" sz="2400" b="0" i="0" u="none" strike="noStrike" dirty="0">
                        <a:solidFill>
                          <a:schemeClr val="accent6">
                            <a:lumMod val="60000"/>
                            <a:lumOff val="40000"/>
                          </a:schemeClr>
                        </a:solidFill>
                        <a:effectLst/>
                        <a:latin typeface="Calibri" panose="020F0502020204030204" pitchFamily="34" charset="0"/>
                      </a:endParaRPr>
                    </a:p>
                  </a:txBody>
                  <a:tcPr marL="6350" marR="6350" marT="6350" marB="0" anchor="b">
                    <a:solidFill>
                      <a:srgbClr val="191919"/>
                    </a:solidFill>
                  </a:tcPr>
                </a:tc>
                <a:tc>
                  <a:txBody>
                    <a:bodyPr/>
                    <a:lstStyle/>
                    <a:p>
                      <a:pPr algn="ctr" fontAlgn="b"/>
                      <a:r>
                        <a:rPr lang="en-US" sz="2400" u="none" strike="noStrike" dirty="0">
                          <a:solidFill>
                            <a:schemeClr val="bg1"/>
                          </a:solidFill>
                          <a:effectLst/>
                        </a:rPr>
                        <a:t>UNRELATED</a:t>
                      </a:r>
                      <a:endParaRPr lang="en-US" sz="2400" b="0" i="0" u="none" strike="noStrike" dirty="0">
                        <a:solidFill>
                          <a:schemeClr val="bg1"/>
                        </a:solidFill>
                        <a:effectLst/>
                        <a:latin typeface="Calibri" panose="020F0502020204030204" pitchFamily="34" charset="0"/>
                      </a:endParaRPr>
                    </a:p>
                  </a:txBody>
                  <a:tcPr marL="6350" marR="6350" marT="6350" marB="0" anchor="b">
                    <a:solidFill>
                      <a:srgbClr val="191919"/>
                    </a:solidFill>
                  </a:tcPr>
                </a:tc>
                <a:extLst>
                  <a:ext uri="{0D108BD9-81ED-4DB2-BD59-A6C34878D82A}">
                    <a16:rowId xmlns:a16="http://schemas.microsoft.com/office/drawing/2014/main" val="2616093834"/>
                  </a:ext>
                </a:extLst>
              </a:tr>
              <a:tr h="318283">
                <a:tc>
                  <a:txBody>
                    <a:bodyPr/>
                    <a:lstStyle/>
                    <a:p>
                      <a:pPr algn="ctr" fontAlgn="b"/>
                      <a:r>
                        <a:rPr lang="en-US" sz="2400" u="none" strike="noStrike" dirty="0">
                          <a:solidFill>
                            <a:srgbClr val="191919"/>
                          </a:solidFill>
                          <a:effectLst/>
                        </a:rPr>
                        <a:t>bottle</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dirty="0">
                          <a:solidFill>
                            <a:srgbClr val="191919"/>
                          </a:solidFill>
                          <a:effectLst/>
                        </a:rPr>
                        <a:t>starts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dirty="0">
                          <a:solidFill>
                            <a:srgbClr val="191919"/>
                          </a:solidFill>
                          <a:effectLst/>
                        </a:rPr>
                        <a:t>stingy</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2961346344"/>
                  </a:ext>
                </a:extLst>
              </a:tr>
              <a:tr h="372318">
                <a:tc>
                  <a:txBody>
                    <a:bodyPr/>
                    <a:lstStyle/>
                    <a:p>
                      <a:pPr algn="ctr" fontAlgn="b"/>
                      <a:r>
                        <a:rPr lang="en-US" sz="2400" u="none" strike="noStrike" dirty="0">
                          <a:solidFill>
                            <a:srgbClr val="191919"/>
                          </a:solidFill>
                          <a:effectLst/>
                        </a:rPr>
                        <a:t>drinks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states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quarry</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1958245659"/>
                  </a:ext>
                </a:extLst>
              </a:tr>
              <a:tr h="372318">
                <a:tc>
                  <a:txBody>
                    <a:bodyPr/>
                    <a:lstStyle/>
                    <a:p>
                      <a:pPr algn="ctr" fontAlgn="b"/>
                      <a:r>
                        <a:rPr lang="en-US" sz="2400" u="none" strike="noStrike" dirty="0">
                          <a:solidFill>
                            <a:srgbClr val="191919"/>
                          </a:solidFill>
                          <a:effectLst/>
                        </a:rPr>
                        <a:t>scotch</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dirty="0">
                          <a:solidFill>
                            <a:srgbClr val="191919"/>
                          </a:solidFill>
                          <a:effectLst/>
                        </a:rPr>
                        <a:t>stands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caveat</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2127640766"/>
                  </a:ext>
                </a:extLst>
              </a:tr>
              <a:tr h="372318">
                <a:tc>
                  <a:txBody>
                    <a:bodyPr/>
                    <a:lstStyle/>
                    <a:p>
                      <a:pPr algn="ctr" fontAlgn="b"/>
                      <a:r>
                        <a:rPr lang="en-US" sz="2400" u="none" strike="noStrike" dirty="0">
                          <a:solidFill>
                            <a:srgbClr val="191919"/>
                          </a:solidFill>
                          <a:effectLst/>
                        </a:rPr>
                        <a:t>liquid</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stairs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weakly</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3931771870"/>
                  </a:ext>
                </a:extLst>
              </a:tr>
              <a:tr h="372318">
                <a:tc>
                  <a:txBody>
                    <a:bodyPr/>
                    <a:lstStyle/>
                    <a:p>
                      <a:pPr algn="ctr" fontAlgn="b"/>
                      <a:r>
                        <a:rPr lang="en-US" sz="2400" u="none" strike="noStrike" dirty="0">
                          <a:solidFill>
                            <a:srgbClr val="191919"/>
                          </a:solidFill>
                          <a:effectLst/>
                        </a:rPr>
                        <a:t>refill</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dirty="0">
                          <a:solidFill>
                            <a:srgbClr val="191919"/>
                          </a:solidFill>
                          <a:effectLst/>
                        </a:rPr>
                        <a:t>status</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pixies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176183136"/>
                  </a:ext>
                </a:extLst>
              </a:tr>
              <a:tr h="372318">
                <a:tc>
                  <a:txBody>
                    <a:bodyPr/>
                    <a:lstStyle/>
                    <a:p>
                      <a:pPr algn="ctr" fontAlgn="b"/>
                      <a:r>
                        <a:rPr lang="en-US" sz="2400" u="none" strike="noStrike" dirty="0">
                          <a:solidFill>
                            <a:srgbClr val="191919"/>
                          </a:solidFill>
                          <a:effectLst/>
                        </a:rPr>
                        <a:t>whisky</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stakes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dirty="0">
                          <a:solidFill>
                            <a:srgbClr val="191919"/>
                          </a:solidFill>
                          <a:effectLst/>
                        </a:rPr>
                        <a:t>bowing</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936706803"/>
                  </a:ext>
                </a:extLst>
              </a:tr>
              <a:tr h="372318">
                <a:tc>
                  <a:txBody>
                    <a:bodyPr/>
                    <a:lstStyle/>
                    <a:p>
                      <a:pPr algn="ctr" fontAlgn="b"/>
                      <a:r>
                        <a:rPr lang="en-US" sz="2400" u="none" strike="noStrike" dirty="0">
                          <a:solidFill>
                            <a:srgbClr val="191919"/>
                          </a:solidFill>
                          <a:effectLst/>
                        </a:rPr>
                        <a:t>squirt</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stains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a:solidFill>
                            <a:srgbClr val="191919"/>
                          </a:solidFill>
                          <a:effectLst/>
                        </a:rPr>
                        <a:t>prince</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1410844120"/>
                  </a:ext>
                </a:extLst>
              </a:tr>
              <a:tr h="372318">
                <a:tc>
                  <a:txBody>
                    <a:bodyPr/>
                    <a:lstStyle/>
                    <a:p>
                      <a:pPr algn="ctr" fontAlgn="b"/>
                      <a:r>
                        <a:rPr lang="en-US" sz="2400" u="none" strike="noStrike" dirty="0">
                          <a:solidFill>
                            <a:srgbClr val="191919"/>
                          </a:solidFill>
                          <a:effectLst/>
                        </a:rPr>
                        <a:t>carton</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ctr" fontAlgn="b"/>
                      <a:r>
                        <a:rPr lang="en-US" sz="2400" u="none" strike="noStrike">
                          <a:solidFill>
                            <a:srgbClr val="191919"/>
                          </a:solidFill>
                          <a:effectLst/>
                        </a:rPr>
                        <a:t>stages</a:t>
                      </a:r>
                      <a:endParaRPr lang="en-US" sz="2400" b="0" i="0" u="none" strike="noStrike">
                        <a:solidFill>
                          <a:srgbClr val="191919"/>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n-US" sz="2400" u="none" strike="noStrike" dirty="0">
                          <a:solidFill>
                            <a:srgbClr val="191919"/>
                          </a:solidFill>
                          <a:effectLst/>
                        </a:rPr>
                        <a:t>wonder</a:t>
                      </a:r>
                      <a:endParaRPr lang="en-US" sz="2400" b="0" i="0" u="none" strike="noStrike" dirty="0">
                        <a:solidFill>
                          <a:srgbClr val="191919"/>
                        </a:solidFill>
                        <a:effectLst/>
                        <a:latin typeface="Calibri" panose="020F0502020204030204" pitchFamily="34" charset="0"/>
                      </a:endParaRPr>
                    </a:p>
                  </a:txBody>
                  <a:tcPr marL="6350" marR="6350" marT="6350" marB="0" anchor="b">
                    <a:solidFill>
                      <a:schemeClr val="tx2">
                        <a:lumMod val="85000"/>
                      </a:schemeClr>
                    </a:solidFill>
                  </a:tcPr>
                </a:tc>
                <a:extLst>
                  <a:ext uri="{0D108BD9-81ED-4DB2-BD59-A6C34878D82A}">
                    <a16:rowId xmlns:a16="http://schemas.microsoft.com/office/drawing/2014/main" val="3221423256"/>
                  </a:ext>
                </a:extLst>
              </a:tr>
            </a:tbl>
          </a:graphicData>
        </a:graphic>
      </p:graphicFrame>
    </p:spTree>
    <p:extLst>
      <p:ext uri="{BB962C8B-B14F-4D97-AF65-F5344CB8AC3E}">
        <p14:creationId xmlns:p14="http://schemas.microsoft.com/office/powerpoint/2010/main" val="2309125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7F43-8463-A57E-DDEB-5E70F04FF90F}"/>
              </a:ext>
            </a:extLst>
          </p:cNvPr>
          <p:cNvSpPr>
            <a:spLocks noGrp="1"/>
          </p:cNvSpPr>
          <p:nvPr>
            <p:ph type="title"/>
          </p:nvPr>
        </p:nvSpPr>
        <p:spPr>
          <a:xfrm>
            <a:off x="838200" y="122237"/>
            <a:ext cx="10515600" cy="1325563"/>
          </a:xfrm>
        </p:spPr>
        <p:txBody>
          <a:bodyPr/>
          <a:lstStyle/>
          <a:p>
            <a:r>
              <a:rPr lang="en-AU" dirty="0"/>
              <a:t>What does it all mean?</a:t>
            </a:r>
          </a:p>
        </p:txBody>
      </p:sp>
      <p:sp>
        <p:nvSpPr>
          <p:cNvPr id="3" name="Content Placeholder 2">
            <a:extLst>
              <a:ext uri="{FF2B5EF4-FFF2-40B4-BE49-F238E27FC236}">
                <a16:creationId xmlns:a16="http://schemas.microsoft.com/office/drawing/2014/main" id="{B5DA6EDA-B34D-6BC2-AE26-AC6E17787CD4}"/>
              </a:ext>
            </a:extLst>
          </p:cNvPr>
          <p:cNvSpPr>
            <a:spLocks noGrp="1"/>
          </p:cNvSpPr>
          <p:nvPr>
            <p:ph idx="1"/>
          </p:nvPr>
        </p:nvSpPr>
        <p:spPr>
          <a:xfrm>
            <a:off x="838200" y="1371600"/>
            <a:ext cx="10515600" cy="4351338"/>
          </a:xfrm>
        </p:spPr>
        <p:txBody>
          <a:bodyPr/>
          <a:lstStyle/>
          <a:p>
            <a:r>
              <a:rPr lang="en-AU" dirty="0"/>
              <a:t>Source memory retrieval is a </a:t>
            </a:r>
            <a:r>
              <a:rPr lang="en-AU" dirty="0" err="1"/>
              <a:t>thresholded</a:t>
            </a:r>
            <a:r>
              <a:rPr lang="en-AU" dirty="0"/>
              <a:t> process</a:t>
            </a:r>
          </a:p>
          <a:p>
            <a:endParaRPr lang="en-AU" dirty="0"/>
          </a:p>
          <a:p>
            <a:r>
              <a:rPr lang="en-AU" dirty="0"/>
              <a:t>Purely continuous models are incompatible with our data</a:t>
            </a:r>
          </a:p>
          <a:p>
            <a:endParaRPr lang="en-AU" dirty="0"/>
          </a:p>
          <a:p>
            <a:endParaRPr lang="en-AU" dirty="0"/>
          </a:p>
          <a:p>
            <a:endParaRPr lang="en-AU" dirty="0"/>
          </a:p>
          <a:p>
            <a:endParaRPr lang="en-AU" dirty="0"/>
          </a:p>
          <a:p>
            <a:endParaRPr lang="en-AU" dirty="0"/>
          </a:p>
          <a:p>
            <a:endParaRPr lang="en-AU" dirty="0"/>
          </a:p>
        </p:txBody>
      </p:sp>
      <p:sp>
        <p:nvSpPr>
          <p:cNvPr id="4" name="Title 1">
            <a:extLst>
              <a:ext uri="{FF2B5EF4-FFF2-40B4-BE49-F238E27FC236}">
                <a16:creationId xmlns:a16="http://schemas.microsoft.com/office/drawing/2014/main" id="{F7EFE858-4CDA-9A56-A4C3-EFAB708EA83C}"/>
              </a:ext>
            </a:extLst>
          </p:cNvPr>
          <p:cNvSpPr txBox="1">
            <a:spLocks/>
          </p:cNvSpPr>
          <p:nvPr/>
        </p:nvSpPr>
        <p:spPr>
          <a:xfrm>
            <a:off x="838200" y="33988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Directions</a:t>
            </a:r>
          </a:p>
        </p:txBody>
      </p:sp>
      <p:sp>
        <p:nvSpPr>
          <p:cNvPr id="5" name="Content Placeholder 2">
            <a:extLst>
              <a:ext uri="{FF2B5EF4-FFF2-40B4-BE49-F238E27FC236}">
                <a16:creationId xmlns:a16="http://schemas.microsoft.com/office/drawing/2014/main" id="{F88922FF-1DFC-6155-C875-894EEED5C887}"/>
              </a:ext>
            </a:extLst>
          </p:cNvPr>
          <p:cNvSpPr txBox="1">
            <a:spLocks/>
          </p:cNvSpPr>
          <p:nvPr/>
        </p:nvSpPr>
        <p:spPr>
          <a:xfrm>
            <a:off x="990600" y="44196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Drift rate distributions in source judgement determined by predictions of memory model</a:t>
            </a:r>
          </a:p>
          <a:p>
            <a:pPr marL="457200" lvl="1" indent="0">
              <a:buFont typeface="Arial" panose="020B0604020202020204" pitchFamily="34" charset="0"/>
              <a:buNone/>
            </a:pPr>
            <a:endParaRPr lang="en-AU" dirty="0"/>
          </a:p>
          <a:p>
            <a:r>
              <a:rPr lang="en-AU" dirty="0"/>
              <a:t>Racing circular diffusion models</a:t>
            </a:r>
          </a:p>
          <a:p>
            <a:endParaRPr lang="en-AU" dirty="0"/>
          </a:p>
          <a:p>
            <a:endParaRPr lang="en-AU" dirty="0"/>
          </a:p>
        </p:txBody>
      </p:sp>
    </p:spTree>
    <p:extLst>
      <p:ext uri="{BB962C8B-B14F-4D97-AF65-F5344CB8AC3E}">
        <p14:creationId xmlns:p14="http://schemas.microsoft.com/office/powerpoint/2010/main" val="326090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a:solidFill>
                                <a:schemeClr val="tx2"/>
                              </a:solidFill>
                              <a:latin typeface="Cambria Math" panose="02040503050406030204" pitchFamily="18" charset="0"/>
                            </a:rPr>
                            <m:t>𝑎</m:t>
                          </m:r>
                          <m:d>
                            <m:dPr>
                              <m:begChr m:val="‖"/>
                              <m:endChr m:val="‖"/>
                              <m:ctrlPr>
                                <a:rPr lang="en-AU" sz="5400" i="1">
                                  <a:solidFill>
                                    <a:schemeClr val="tx2"/>
                                  </a:solidFill>
                                  <a:latin typeface="Cambria Math" panose="02040503050406030204" pitchFamily="18" charset="0"/>
                                </a:rPr>
                              </m:ctrlPr>
                            </m:dPr>
                            <m:e>
                              <m:r>
                                <m:rPr>
                                  <m:sty m:val="p"/>
                                </m:rPr>
                                <a:rPr lang="en-AU" sz="5400" i="0">
                                  <a:solidFill>
                                    <a:schemeClr val="tx2"/>
                                  </a:solidFill>
                                  <a:latin typeface="Cambria Math" panose="02040503050406030204" pitchFamily="18" charset="0"/>
                                </a:rPr>
                                <m:t>μ</m:t>
                              </m:r>
                            </m:e>
                          </m:d>
                        </m:num>
                        <m:den>
                          <m:sSup>
                            <m:sSupPr>
                              <m:ctrlPr>
                                <a:rPr lang="en-AU" sz="5400" i="1">
                                  <a:solidFill>
                                    <a:schemeClr val="tx2"/>
                                  </a:solidFill>
                                  <a:latin typeface="Cambria Math" panose="02040503050406030204" pitchFamily="18" charset="0"/>
                                </a:rPr>
                              </m:ctrlPr>
                            </m:sSupPr>
                            <m:e>
                              <m:r>
                                <m:rPr>
                                  <m:sty m:val="p"/>
                                </m:rPr>
                                <a:rPr lang="en-AU" sz="5400" i="0">
                                  <a:solidFill>
                                    <a:schemeClr val="tx2"/>
                                  </a:solidFill>
                                  <a:latin typeface="Cambria Math" panose="02040503050406030204" pitchFamily="18" charset="0"/>
                                </a:rPr>
                                <m:t>σ</m:t>
                              </m:r>
                            </m:e>
                            <m:sup>
                              <m:r>
                                <a:rPr lang="en-AU" sz="5400" i="0">
                                  <a:solidFill>
                                    <a:schemeClr val="tx2"/>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7459669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chemeClr val="bg1"/>
                              </a:solidFill>
                              <a:latin typeface="Cambria Math" panose="02040503050406030204" pitchFamily="18" charset="0"/>
                            </a:rPr>
                            <m:t>𝑎</m:t>
                          </m:r>
                          <m:d>
                            <m:dPr>
                              <m:begChr m:val="‖"/>
                              <m:endChr m:val="‖"/>
                              <m:ctrlPr>
                                <a:rPr lang="en-AU" sz="5400" i="1" smtClean="0">
                                  <a:solidFill>
                                    <a:schemeClr val="bg1"/>
                                  </a:solidFill>
                                  <a:latin typeface="Cambria Math" panose="02040503050406030204" pitchFamily="18" charset="0"/>
                                </a:rPr>
                              </m:ctrlPr>
                            </m:dPr>
                            <m:e>
                              <m:r>
                                <m:rPr>
                                  <m:sty m:val="p"/>
                                </m:rPr>
                                <a:rPr lang="en-AU" sz="5400" i="0">
                                  <a:solidFill>
                                    <a:schemeClr val="bg1"/>
                                  </a:solidFill>
                                  <a:latin typeface="Cambria Math" panose="02040503050406030204" pitchFamily="18" charset="0"/>
                                </a:rPr>
                                <m:t>μ</m:t>
                              </m:r>
                            </m:e>
                          </m:d>
                        </m:num>
                        <m:den>
                          <m:sSup>
                            <m:sSupPr>
                              <m:ctrlPr>
                                <a:rPr lang="en-AU" sz="5400" i="1">
                                  <a:solidFill>
                                    <a:schemeClr val="tx2"/>
                                  </a:solidFill>
                                  <a:latin typeface="Cambria Math" panose="02040503050406030204" pitchFamily="18" charset="0"/>
                                </a:rPr>
                              </m:ctrlPr>
                            </m:sSupPr>
                            <m:e>
                              <m:r>
                                <m:rPr>
                                  <m:sty m:val="p"/>
                                </m:rPr>
                                <a:rPr lang="en-AU" sz="5400" i="0">
                                  <a:solidFill>
                                    <a:schemeClr val="tx2"/>
                                  </a:solidFill>
                                  <a:latin typeface="Cambria Math" panose="02040503050406030204" pitchFamily="18" charset="0"/>
                                </a:rPr>
                                <m:t>σ</m:t>
                              </m:r>
                            </m:e>
                            <m:sup>
                              <m:r>
                                <a:rPr lang="en-AU" sz="5400" i="0">
                                  <a:solidFill>
                                    <a:schemeClr val="tx2"/>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Tree>
    <p:extLst>
      <p:ext uri="{BB962C8B-B14F-4D97-AF65-F5344CB8AC3E}">
        <p14:creationId xmlns:p14="http://schemas.microsoft.com/office/powerpoint/2010/main" val="2813265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chemeClr val="bg1"/>
                              </a:solidFill>
                              <a:latin typeface="Cambria Math" panose="02040503050406030204" pitchFamily="18" charset="0"/>
                            </a:rPr>
                            <m:t>𝑎</m:t>
                          </m:r>
                          <m:d>
                            <m:dPr>
                              <m:begChr m:val="‖"/>
                              <m:endChr m:val="‖"/>
                              <m:ctrlPr>
                                <a:rPr lang="en-AU" sz="5400" i="1" smtClean="0">
                                  <a:solidFill>
                                    <a:schemeClr val="accent2"/>
                                  </a:solidFill>
                                  <a:latin typeface="Cambria Math" panose="02040503050406030204" pitchFamily="18" charset="0"/>
                                </a:rPr>
                              </m:ctrlPr>
                            </m:dPr>
                            <m:e>
                              <m:r>
                                <m:rPr>
                                  <m:sty m:val="p"/>
                                </m:rPr>
                                <a:rPr lang="en-AU" sz="5400" i="0">
                                  <a:solidFill>
                                    <a:schemeClr val="accent2"/>
                                  </a:solidFill>
                                  <a:latin typeface="Cambria Math" panose="02040503050406030204" pitchFamily="18" charset="0"/>
                                </a:rPr>
                                <m:t>μ</m:t>
                              </m:r>
                            </m:e>
                          </m:d>
                        </m:num>
                        <m:den>
                          <m:sSup>
                            <m:sSupPr>
                              <m:ctrlPr>
                                <a:rPr lang="en-AU" sz="5400" i="1">
                                  <a:solidFill>
                                    <a:schemeClr val="tx2"/>
                                  </a:solidFill>
                                  <a:latin typeface="Cambria Math" panose="02040503050406030204" pitchFamily="18" charset="0"/>
                                </a:rPr>
                              </m:ctrlPr>
                            </m:sSupPr>
                            <m:e>
                              <m:r>
                                <m:rPr>
                                  <m:sty m:val="p"/>
                                </m:rPr>
                                <a:rPr lang="en-AU" sz="5400" i="0">
                                  <a:solidFill>
                                    <a:schemeClr val="tx2"/>
                                  </a:solidFill>
                                  <a:latin typeface="Cambria Math" panose="02040503050406030204" pitchFamily="18" charset="0"/>
                                </a:rPr>
                                <m:t>σ</m:t>
                              </m:r>
                            </m:e>
                            <m:sup>
                              <m:r>
                                <a:rPr lang="en-AU" sz="5400" i="0">
                                  <a:solidFill>
                                    <a:schemeClr val="tx2"/>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
        <p:nvSpPr>
          <p:cNvPr id="4" name="TextBox 3">
            <a:extLst>
              <a:ext uri="{FF2B5EF4-FFF2-40B4-BE49-F238E27FC236}">
                <a16:creationId xmlns:a16="http://schemas.microsoft.com/office/drawing/2014/main" id="{52BEF40F-A4E3-4B3C-80FC-A5C7D51473D3}"/>
              </a:ext>
            </a:extLst>
          </p:cNvPr>
          <p:cNvSpPr txBox="1"/>
          <p:nvPr/>
        </p:nvSpPr>
        <p:spPr>
          <a:xfrm>
            <a:off x="6629400" y="2133026"/>
            <a:ext cx="4801314" cy="523220"/>
          </a:xfrm>
          <a:prstGeom prst="rect">
            <a:avLst/>
          </a:prstGeom>
          <a:noFill/>
        </p:spPr>
        <p:txBody>
          <a:bodyPr wrap="none" rtlCol="0">
            <a:spAutoFit/>
          </a:bodyPr>
          <a:lstStyle/>
          <a:p>
            <a:r>
              <a:rPr lang="en-AU" sz="2800" dirty="0">
                <a:solidFill>
                  <a:srgbClr val="FF0000"/>
                </a:solidFill>
              </a:rPr>
              <a:t>	</a:t>
            </a:r>
            <a:r>
              <a:rPr lang="en-AU" sz="2800" dirty="0">
                <a:solidFill>
                  <a:schemeClr val="accent2"/>
                </a:solidFill>
              </a:rPr>
              <a:t>Quality of Information	</a:t>
            </a:r>
            <a:endParaRPr lang="en-AU" sz="2800" dirty="0"/>
          </a:p>
        </p:txBody>
      </p:sp>
    </p:spTree>
    <p:extLst>
      <p:ext uri="{BB962C8B-B14F-4D97-AF65-F5344CB8AC3E}">
        <p14:creationId xmlns:p14="http://schemas.microsoft.com/office/powerpoint/2010/main" val="13809970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rgbClr val="9966FF"/>
                              </a:solidFill>
                              <a:latin typeface="Cambria Math" panose="02040503050406030204" pitchFamily="18" charset="0"/>
                            </a:rPr>
                            <m:t>𝑎</m:t>
                          </m:r>
                          <m:d>
                            <m:dPr>
                              <m:begChr m:val="‖"/>
                              <m:endChr m:val="‖"/>
                              <m:ctrlPr>
                                <a:rPr lang="en-AU" sz="5400" i="1" smtClean="0">
                                  <a:solidFill>
                                    <a:schemeClr val="accent2"/>
                                  </a:solidFill>
                                  <a:latin typeface="Cambria Math" panose="02040503050406030204" pitchFamily="18" charset="0"/>
                                </a:rPr>
                              </m:ctrlPr>
                            </m:dPr>
                            <m:e>
                              <m:r>
                                <m:rPr>
                                  <m:sty m:val="p"/>
                                </m:rPr>
                                <a:rPr lang="en-AU" sz="5400" i="0">
                                  <a:solidFill>
                                    <a:schemeClr val="accent2"/>
                                  </a:solidFill>
                                  <a:latin typeface="Cambria Math" panose="02040503050406030204" pitchFamily="18" charset="0"/>
                                </a:rPr>
                                <m:t>μ</m:t>
                              </m:r>
                            </m:e>
                          </m:d>
                        </m:num>
                        <m:den>
                          <m:sSup>
                            <m:sSupPr>
                              <m:ctrlPr>
                                <a:rPr lang="en-AU" sz="5400" i="1" smtClean="0">
                                  <a:solidFill>
                                    <a:schemeClr val="bg1"/>
                                  </a:solidFill>
                                  <a:latin typeface="Cambria Math" panose="02040503050406030204" pitchFamily="18" charset="0"/>
                                </a:rPr>
                              </m:ctrlPr>
                            </m:sSupPr>
                            <m:e>
                              <m:r>
                                <m:rPr>
                                  <m:sty m:val="p"/>
                                </m:rPr>
                                <a:rPr lang="en-AU" sz="5400" i="0">
                                  <a:solidFill>
                                    <a:schemeClr val="bg1"/>
                                  </a:solidFill>
                                  <a:latin typeface="Cambria Math" panose="02040503050406030204" pitchFamily="18" charset="0"/>
                                </a:rPr>
                                <m:t>σ</m:t>
                              </m:r>
                            </m:e>
                            <m:sup>
                              <m:r>
                                <a:rPr lang="en-AU" sz="5400" i="0">
                                  <a:solidFill>
                                    <a:schemeClr val="bg1"/>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
        <p:nvSpPr>
          <p:cNvPr id="4" name="TextBox 3">
            <a:extLst>
              <a:ext uri="{FF2B5EF4-FFF2-40B4-BE49-F238E27FC236}">
                <a16:creationId xmlns:a16="http://schemas.microsoft.com/office/drawing/2014/main" id="{52BEF40F-A4E3-4B3C-80FC-A5C7D51473D3}"/>
              </a:ext>
            </a:extLst>
          </p:cNvPr>
          <p:cNvSpPr txBox="1"/>
          <p:nvPr/>
        </p:nvSpPr>
        <p:spPr>
          <a:xfrm>
            <a:off x="6629400" y="2133026"/>
            <a:ext cx="4801314" cy="523220"/>
          </a:xfrm>
          <a:prstGeom prst="rect">
            <a:avLst/>
          </a:prstGeom>
          <a:noFill/>
        </p:spPr>
        <p:txBody>
          <a:bodyPr wrap="none" rtlCol="0">
            <a:spAutoFit/>
          </a:bodyPr>
          <a:lstStyle/>
          <a:p>
            <a:r>
              <a:rPr lang="en-AU" sz="2800" dirty="0">
                <a:solidFill>
                  <a:srgbClr val="FF0000"/>
                </a:solidFill>
              </a:rPr>
              <a:t>	</a:t>
            </a:r>
            <a:r>
              <a:rPr lang="en-AU" sz="2800" dirty="0">
                <a:solidFill>
                  <a:schemeClr val="accent2"/>
                </a:solidFill>
              </a:rPr>
              <a:t>Quality of Information	</a:t>
            </a:r>
            <a:endParaRPr lang="en-AU" sz="2800" dirty="0"/>
          </a:p>
        </p:txBody>
      </p:sp>
      <p:sp>
        <p:nvSpPr>
          <p:cNvPr id="6" name="TextBox 5">
            <a:extLst>
              <a:ext uri="{FF2B5EF4-FFF2-40B4-BE49-F238E27FC236}">
                <a16:creationId xmlns:a16="http://schemas.microsoft.com/office/drawing/2014/main" id="{F2B20AE3-9BDD-44F8-ACBD-5DAFFA38093C}"/>
              </a:ext>
            </a:extLst>
          </p:cNvPr>
          <p:cNvSpPr txBox="1"/>
          <p:nvPr/>
        </p:nvSpPr>
        <p:spPr>
          <a:xfrm>
            <a:off x="1828800" y="2165159"/>
            <a:ext cx="4518866" cy="523220"/>
          </a:xfrm>
          <a:prstGeom prst="rect">
            <a:avLst/>
          </a:prstGeom>
          <a:noFill/>
        </p:spPr>
        <p:txBody>
          <a:bodyPr wrap="none" rtlCol="0">
            <a:spAutoFit/>
          </a:bodyPr>
          <a:lstStyle/>
          <a:p>
            <a:r>
              <a:rPr lang="en-AU" sz="2800" dirty="0">
                <a:solidFill>
                  <a:srgbClr val="9966FF"/>
                </a:solidFill>
              </a:rPr>
              <a:t>Amount of Evidence Required</a:t>
            </a:r>
            <a:endParaRPr lang="en-AU" sz="2800" dirty="0"/>
          </a:p>
        </p:txBody>
      </p:sp>
    </p:spTree>
    <p:extLst>
      <p:ext uri="{BB962C8B-B14F-4D97-AF65-F5344CB8AC3E}">
        <p14:creationId xmlns:p14="http://schemas.microsoft.com/office/powerpoint/2010/main" val="12083175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A9A-CC5F-4F3C-982B-F2A41A9194A7}"/>
              </a:ext>
            </a:extLst>
          </p:cNvPr>
          <p:cNvSpPr>
            <a:spLocks noGrp="1"/>
          </p:cNvSpPr>
          <p:nvPr>
            <p:ph type="title"/>
          </p:nvPr>
        </p:nvSpPr>
        <p:spPr/>
        <p:txBody>
          <a:bodyPr/>
          <a:lstStyle/>
          <a:p>
            <a:r>
              <a:rPr lang="en-AU" dirty="0"/>
              <a:t>Precision in the Circular Diffusion Model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E5F16C-48DE-4E35-A0B1-EA8D3ABDB710}"/>
                  </a:ext>
                </a:extLst>
              </p:cNvPr>
              <p:cNvSpPr txBox="1"/>
              <p:nvPr/>
            </p:nvSpPr>
            <p:spPr>
              <a:xfrm>
                <a:off x="3047082" y="2579472"/>
                <a:ext cx="6097836" cy="1699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5400" i="0" smtClean="0">
                          <a:solidFill>
                            <a:srgbClr val="FF0000"/>
                          </a:solidFill>
                          <a:latin typeface="Cambria Math" panose="02040503050406030204" pitchFamily="18" charset="0"/>
                        </a:rPr>
                        <m:t>κ</m:t>
                      </m:r>
                      <m:r>
                        <a:rPr lang="en-AU" sz="5400" i="0">
                          <a:latin typeface="Cambria Math" panose="02040503050406030204" pitchFamily="18" charset="0"/>
                        </a:rPr>
                        <m:t>=</m:t>
                      </m:r>
                      <m:f>
                        <m:fPr>
                          <m:ctrlPr>
                            <a:rPr lang="en-AU" sz="5400" i="1" smtClean="0">
                              <a:solidFill>
                                <a:schemeClr val="tx2"/>
                              </a:solidFill>
                              <a:latin typeface="Cambria Math" panose="02040503050406030204" pitchFamily="18" charset="0"/>
                            </a:rPr>
                          </m:ctrlPr>
                        </m:fPr>
                        <m:num>
                          <m:r>
                            <a:rPr lang="en-AU" sz="5400" i="1" smtClean="0">
                              <a:solidFill>
                                <a:srgbClr val="9966FF"/>
                              </a:solidFill>
                              <a:latin typeface="Cambria Math" panose="02040503050406030204" pitchFamily="18" charset="0"/>
                            </a:rPr>
                            <m:t>𝑎</m:t>
                          </m:r>
                          <m:d>
                            <m:dPr>
                              <m:begChr m:val="‖"/>
                              <m:endChr m:val="‖"/>
                              <m:ctrlPr>
                                <a:rPr lang="en-AU" sz="5400" i="1" smtClean="0">
                                  <a:solidFill>
                                    <a:schemeClr val="accent2"/>
                                  </a:solidFill>
                                  <a:latin typeface="Cambria Math" panose="02040503050406030204" pitchFamily="18" charset="0"/>
                                </a:rPr>
                              </m:ctrlPr>
                            </m:dPr>
                            <m:e>
                              <m:r>
                                <m:rPr>
                                  <m:sty m:val="p"/>
                                </m:rPr>
                                <a:rPr lang="en-AU" sz="5400" i="0">
                                  <a:solidFill>
                                    <a:schemeClr val="accent2"/>
                                  </a:solidFill>
                                  <a:latin typeface="Cambria Math" panose="02040503050406030204" pitchFamily="18" charset="0"/>
                                </a:rPr>
                                <m:t>μ</m:t>
                              </m:r>
                            </m:e>
                          </m:d>
                        </m:num>
                        <m:den>
                          <m:sSup>
                            <m:sSupPr>
                              <m:ctrlPr>
                                <a:rPr lang="en-AU" sz="5400" i="1" smtClean="0">
                                  <a:solidFill>
                                    <a:srgbClr val="FFC000"/>
                                  </a:solidFill>
                                  <a:latin typeface="Cambria Math" panose="02040503050406030204" pitchFamily="18" charset="0"/>
                                </a:rPr>
                              </m:ctrlPr>
                            </m:sSupPr>
                            <m:e>
                              <m:r>
                                <m:rPr>
                                  <m:sty m:val="p"/>
                                </m:rPr>
                                <a:rPr lang="en-AU" sz="5400" i="0">
                                  <a:solidFill>
                                    <a:srgbClr val="FFC000"/>
                                  </a:solidFill>
                                  <a:latin typeface="Cambria Math" panose="02040503050406030204" pitchFamily="18" charset="0"/>
                                </a:rPr>
                                <m:t>σ</m:t>
                              </m:r>
                            </m:e>
                            <m:sup>
                              <m:r>
                                <a:rPr lang="en-AU" sz="5400" i="0">
                                  <a:solidFill>
                                    <a:srgbClr val="FFC000"/>
                                  </a:solidFill>
                                  <a:latin typeface="Cambria Math" panose="02040503050406030204" pitchFamily="18" charset="0"/>
                                </a:rPr>
                                <m:t>2</m:t>
                              </m:r>
                            </m:sup>
                          </m:sSup>
                        </m:den>
                      </m:f>
                    </m:oMath>
                  </m:oMathPara>
                </a14:m>
                <a:endParaRPr lang="en-AU" dirty="0"/>
              </a:p>
            </p:txBody>
          </p:sp>
        </mc:Choice>
        <mc:Fallback xmlns="">
          <p:sp>
            <p:nvSpPr>
              <p:cNvPr id="5" name="TextBox 4">
                <a:extLst>
                  <a:ext uri="{FF2B5EF4-FFF2-40B4-BE49-F238E27FC236}">
                    <a16:creationId xmlns:a16="http://schemas.microsoft.com/office/drawing/2014/main" id="{9EE5F16C-48DE-4E35-A0B1-EA8D3ABDB710}"/>
                  </a:ext>
                </a:extLst>
              </p:cNvPr>
              <p:cNvSpPr txBox="1">
                <a:spLocks noRot="1" noChangeAspect="1" noMove="1" noResize="1" noEditPoints="1" noAdjustHandles="1" noChangeArrowheads="1" noChangeShapeType="1" noTextEdit="1"/>
              </p:cNvSpPr>
              <p:nvPr/>
            </p:nvSpPr>
            <p:spPr>
              <a:xfrm>
                <a:off x="3047082" y="2579472"/>
                <a:ext cx="6097836" cy="1699055"/>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A9CDA3A3-68A6-4B19-B54E-913B83A6F36F}"/>
              </a:ext>
            </a:extLst>
          </p:cNvPr>
          <p:cNvSpPr txBox="1"/>
          <p:nvPr/>
        </p:nvSpPr>
        <p:spPr>
          <a:xfrm>
            <a:off x="3200400" y="3006399"/>
            <a:ext cx="1524000" cy="954107"/>
          </a:xfrm>
          <a:prstGeom prst="rect">
            <a:avLst/>
          </a:prstGeom>
          <a:noFill/>
        </p:spPr>
        <p:txBody>
          <a:bodyPr wrap="square" rtlCol="0">
            <a:spAutoFit/>
          </a:bodyPr>
          <a:lstStyle/>
          <a:p>
            <a:r>
              <a:rPr lang="en-AU" sz="2800" dirty="0">
                <a:solidFill>
                  <a:srgbClr val="FF0000"/>
                </a:solidFill>
              </a:rPr>
              <a:t>Precision	</a:t>
            </a:r>
          </a:p>
        </p:txBody>
      </p:sp>
      <p:sp>
        <p:nvSpPr>
          <p:cNvPr id="4" name="TextBox 3">
            <a:extLst>
              <a:ext uri="{FF2B5EF4-FFF2-40B4-BE49-F238E27FC236}">
                <a16:creationId xmlns:a16="http://schemas.microsoft.com/office/drawing/2014/main" id="{52BEF40F-A4E3-4B3C-80FC-A5C7D51473D3}"/>
              </a:ext>
            </a:extLst>
          </p:cNvPr>
          <p:cNvSpPr txBox="1"/>
          <p:nvPr/>
        </p:nvSpPr>
        <p:spPr>
          <a:xfrm>
            <a:off x="6629400" y="2133026"/>
            <a:ext cx="4801314" cy="523220"/>
          </a:xfrm>
          <a:prstGeom prst="rect">
            <a:avLst/>
          </a:prstGeom>
          <a:noFill/>
        </p:spPr>
        <p:txBody>
          <a:bodyPr wrap="none" rtlCol="0">
            <a:spAutoFit/>
          </a:bodyPr>
          <a:lstStyle/>
          <a:p>
            <a:r>
              <a:rPr lang="en-AU" sz="2800" dirty="0">
                <a:solidFill>
                  <a:srgbClr val="FF0000"/>
                </a:solidFill>
              </a:rPr>
              <a:t>	</a:t>
            </a:r>
            <a:r>
              <a:rPr lang="en-AU" sz="2800" dirty="0">
                <a:solidFill>
                  <a:schemeClr val="accent2"/>
                </a:solidFill>
              </a:rPr>
              <a:t>Quality of Information	</a:t>
            </a:r>
            <a:endParaRPr lang="en-AU" sz="2800" dirty="0"/>
          </a:p>
        </p:txBody>
      </p:sp>
      <p:sp>
        <p:nvSpPr>
          <p:cNvPr id="6" name="TextBox 5">
            <a:extLst>
              <a:ext uri="{FF2B5EF4-FFF2-40B4-BE49-F238E27FC236}">
                <a16:creationId xmlns:a16="http://schemas.microsoft.com/office/drawing/2014/main" id="{F2B20AE3-9BDD-44F8-ACBD-5DAFFA38093C}"/>
              </a:ext>
            </a:extLst>
          </p:cNvPr>
          <p:cNvSpPr txBox="1"/>
          <p:nvPr/>
        </p:nvSpPr>
        <p:spPr>
          <a:xfrm>
            <a:off x="1828800" y="2165159"/>
            <a:ext cx="4518866" cy="523220"/>
          </a:xfrm>
          <a:prstGeom prst="rect">
            <a:avLst/>
          </a:prstGeom>
          <a:noFill/>
        </p:spPr>
        <p:txBody>
          <a:bodyPr wrap="none" rtlCol="0">
            <a:spAutoFit/>
          </a:bodyPr>
          <a:lstStyle/>
          <a:p>
            <a:r>
              <a:rPr lang="en-AU" sz="2800" dirty="0">
                <a:solidFill>
                  <a:srgbClr val="9966FF"/>
                </a:solidFill>
              </a:rPr>
              <a:t>Amount of Evidence Required</a:t>
            </a:r>
            <a:endParaRPr lang="en-AU" sz="2800" dirty="0"/>
          </a:p>
        </p:txBody>
      </p:sp>
      <p:sp>
        <p:nvSpPr>
          <p:cNvPr id="8" name="TextBox 7">
            <a:extLst>
              <a:ext uri="{FF2B5EF4-FFF2-40B4-BE49-F238E27FC236}">
                <a16:creationId xmlns:a16="http://schemas.microsoft.com/office/drawing/2014/main" id="{2F458CE3-846B-4FD2-ADC9-5EB200D0097E}"/>
              </a:ext>
            </a:extLst>
          </p:cNvPr>
          <p:cNvSpPr txBox="1"/>
          <p:nvPr/>
        </p:nvSpPr>
        <p:spPr>
          <a:xfrm>
            <a:off x="6520908" y="4278527"/>
            <a:ext cx="4909806" cy="523220"/>
          </a:xfrm>
          <a:prstGeom prst="rect">
            <a:avLst/>
          </a:prstGeom>
          <a:noFill/>
        </p:spPr>
        <p:txBody>
          <a:bodyPr wrap="none" rtlCol="0">
            <a:spAutoFit/>
          </a:bodyPr>
          <a:lstStyle/>
          <a:p>
            <a:r>
              <a:rPr lang="en-AU" sz="2800" dirty="0">
                <a:solidFill>
                  <a:srgbClr val="FFC000"/>
                </a:solidFill>
              </a:rPr>
              <a:t>Noise in Evidence Accumulation </a:t>
            </a:r>
          </a:p>
        </p:txBody>
      </p:sp>
    </p:spTree>
    <p:extLst>
      <p:ext uri="{BB962C8B-B14F-4D97-AF65-F5344CB8AC3E}">
        <p14:creationId xmlns:p14="http://schemas.microsoft.com/office/powerpoint/2010/main" val="328086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AC0-AF78-4B4D-9DFB-FCBCB09D67D5}"/>
              </a:ext>
            </a:extLst>
          </p:cNvPr>
          <p:cNvSpPr>
            <a:spLocks noGrp="1"/>
          </p:cNvSpPr>
          <p:nvPr>
            <p:ph type="title"/>
          </p:nvPr>
        </p:nvSpPr>
        <p:spPr/>
        <p:txBody>
          <a:bodyPr/>
          <a:lstStyle/>
          <a:p>
            <a:r>
              <a:rPr lang="en-US" dirty="0"/>
              <a:t>Continuous-Outcome Tasks</a:t>
            </a:r>
          </a:p>
        </p:txBody>
      </p:sp>
      <p:sp>
        <p:nvSpPr>
          <p:cNvPr id="6" name="Content Placeholder 5">
            <a:extLst>
              <a:ext uri="{FF2B5EF4-FFF2-40B4-BE49-F238E27FC236}">
                <a16:creationId xmlns:a16="http://schemas.microsoft.com/office/drawing/2014/main" id="{ADF95ED9-207E-41C0-A9C1-21759EBCAD8D}"/>
              </a:ext>
            </a:extLst>
          </p:cNvPr>
          <p:cNvSpPr>
            <a:spLocks noGrp="1"/>
          </p:cNvSpPr>
          <p:nvPr>
            <p:ph idx="1"/>
          </p:nvPr>
        </p:nvSpPr>
        <p:spPr/>
        <p:txBody>
          <a:bodyPr/>
          <a:lstStyle/>
          <a:p>
            <a:r>
              <a:rPr lang="en-US" dirty="0"/>
              <a:t>Responses made on a continuous (often circular) domain</a:t>
            </a:r>
          </a:p>
          <a:p>
            <a:r>
              <a:rPr lang="en-US" dirty="0"/>
              <a:t>Response precision instead of proportion correct</a:t>
            </a:r>
          </a:p>
          <a:p>
            <a:pPr lvl="1"/>
            <a:endParaRPr lang="en-US" dirty="0"/>
          </a:p>
          <a:p>
            <a:pPr lvl="1"/>
            <a:r>
              <a:rPr lang="en-US" dirty="0"/>
              <a:t>Color </a:t>
            </a:r>
          </a:p>
          <a:p>
            <a:pPr lvl="2"/>
            <a:r>
              <a:rPr lang="en-US" dirty="0"/>
              <a:t>Wilken and Ma (2004)</a:t>
            </a:r>
          </a:p>
          <a:p>
            <a:pPr lvl="2"/>
            <a:r>
              <a:rPr lang="en-US" dirty="0"/>
              <a:t>Bays et al. (2009)</a:t>
            </a:r>
          </a:p>
          <a:p>
            <a:pPr lvl="2"/>
            <a:r>
              <a:rPr lang="en-US" dirty="0"/>
              <a:t>Smith et al. (2020)</a:t>
            </a:r>
          </a:p>
          <a:p>
            <a:pPr marL="457200" lvl="1" indent="0">
              <a:buNone/>
            </a:pPr>
            <a:endParaRPr lang="en-US" dirty="0"/>
          </a:p>
          <a:p>
            <a:pPr lvl="1"/>
            <a:r>
              <a:rPr lang="en-US" dirty="0"/>
              <a:t>Location </a:t>
            </a:r>
          </a:p>
          <a:p>
            <a:pPr lvl="2"/>
            <a:r>
              <a:rPr lang="en-US" dirty="0"/>
              <a:t>Harlow and Donaldson (2013)</a:t>
            </a:r>
          </a:p>
        </p:txBody>
      </p:sp>
      <p:pic>
        <p:nvPicPr>
          <p:cNvPr id="9" name="Picture 8" descr="A close up of a logo&#10;&#10;Description automatically generated">
            <a:extLst>
              <a:ext uri="{FF2B5EF4-FFF2-40B4-BE49-F238E27FC236}">
                <a16:creationId xmlns:a16="http://schemas.microsoft.com/office/drawing/2014/main" id="{E5C4B343-0216-4C39-9FD6-B3919CD8C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743" y="2657636"/>
            <a:ext cx="3466169" cy="3384390"/>
          </a:xfrm>
          <a:prstGeom prst="rect">
            <a:avLst/>
          </a:prstGeom>
        </p:spPr>
      </p:pic>
      <p:sp>
        <p:nvSpPr>
          <p:cNvPr id="10" name="TextBox 9">
            <a:extLst>
              <a:ext uri="{FF2B5EF4-FFF2-40B4-BE49-F238E27FC236}">
                <a16:creationId xmlns:a16="http://schemas.microsoft.com/office/drawing/2014/main" id="{F07F5F41-DB66-4076-B615-BBE902849B2C}"/>
              </a:ext>
            </a:extLst>
          </p:cNvPr>
          <p:cNvSpPr txBox="1"/>
          <p:nvPr/>
        </p:nvSpPr>
        <p:spPr>
          <a:xfrm>
            <a:off x="7272787" y="6176963"/>
            <a:ext cx="4695855" cy="577081"/>
          </a:xfrm>
          <a:prstGeom prst="rect">
            <a:avLst/>
          </a:prstGeom>
          <a:noFill/>
        </p:spPr>
        <p:txBody>
          <a:bodyPr wrap="square" rtlCol="0">
            <a:spAutoFit/>
          </a:bodyPr>
          <a:lstStyle/>
          <a:p>
            <a:pPr algn="just"/>
            <a:r>
              <a:rPr lang="en-US" sz="1050" dirty="0">
                <a:solidFill>
                  <a:schemeClr val="bg1"/>
                </a:solidFill>
              </a:rPr>
              <a:t>Adapted from Smith et al. (2020). “Modeling Continuous Outcome Color Decisions With the Circular Diffusion Model: Matric and Categorical Properties” Psychological review, 127, 562-590. Figure 1. Copyright American Psychological Association. </a:t>
            </a:r>
            <a:endParaRPr lang="en-US" sz="1050" b="1" dirty="0">
              <a:solidFill>
                <a:schemeClr val="bg1"/>
              </a:solidFill>
            </a:endParaRPr>
          </a:p>
        </p:txBody>
      </p:sp>
      <p:sp>
        <p:nvSpPr>
          <p:cNvPr id="3" name="Rectangle 2">
            <a:extLst>
              <a:ext uri="{FF2B5EF4-FFF2-40B4-BE49-F238E27FC236}">
                <a16:creationId xmlns:a16="http://schemas.microsoft.com/office/drawing/2014/main" id="{A3BE878D-A3D1-4021-9A9F-0D6971C85AF4}"/>
              </a:ext>
            </a:extLst>
          </p:cNvPr>
          <p:cNvSpPr/>
          <p:nvPr/>
        </p:nvSpPr>
        <p:spPr>
          <a:xfrm>
            <a:off x="11353800" y="2402541"/>
            <a:ext cx="345141" cy="3639485"/>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21998E7-54D4-4FC4-AE7C-893FA49EC53A}"/>
              </a:ext>
            </a:extLst>
          </p:cNvPr>
          <p:cNvSpPr/>
          <p:nvPr/>
        </p:nvSpPr>
        <p:spPr>
          <a:xfrm>
            <a:off x="8034733" y="2847730"/>
            <a:ext cx="3171961" cy="3004202"/>
          </a:xfrm>
          <a:prstGeom prst="ellipse">
            <a:avLst/>
          </a:prstGeom>
          <a:solidFill>
            <a:srgbClr val="272727"/>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Cursor with solid fill">
            <a:extLst>
              <a:ext uri="{FF2B5EF4-FFF2-40B4-BE49-F238E27FC236}">
                <a16:creationId xmlns:a16="http://schemas.microsoft.com/office/drawing/2014/main" id="{69DCC6C9-53E3-4CDE-9BC9-291EE30D2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70084" y="2744388"/>
            <a:ext cx="523717" cy="523717"/>
          </a:xfrm>
          <a:prstGeom prst="rect">
            <a:avLst/>
          </a:prstGeom>
        </p:spPr>
      </p:pic>
      <p:sp>
        <p:nvSpPr>
          <p:cNvPr id="4" name="TextBox 3">
            <a:extLst>
              <a:ext uri="{FF2B5EF4-FFF2-40B4-BE49-F238E27FC236}">
                <a16:creationId xmlns:a16="http://schemas.microsoft.com/office/drawing/2014/main" id="{5CD95BFA-5E13-4CCF-A878-65E1A5224000}"/>
              </a:ext>
            </a:extLst>
          </p:cNvPr>
          <p:cNvSpPr txBox="1"/>
          <p:nvPr/>
        </p:nvSpPr>
        <p:spPr>
          <a:xfrm>
            <a:off x="6962862" y="3313651"/>
            <a:ext cx="1294329" cy="584775"/>
          </a:xfrm>
          <a:prstGeom prst="rect">
            <a:avLst/>
          </a:prstGeom>
          <a:noFill/>
        </p:spPr>
        <p:txBody>
          <a:bodyPr wrap="none" rtlCol="0">
            <a:spAutoFit/>
          </a:bodyPr>
          <a:lstStyle/>
          <a:p>
            <a:r>
              <a:rPr lang="en-US" sz="3200" dirty="0">
                <a:solidFill>
                  <a:schemeClr val="bg1"/>
                </a:solidFill>
              </a:rPr>
              <a:t>WORD</a:t>
            </a:r>
          </a:p>
        </p:txBody>
      </p:sp>
      <p:cxnSp>
        <p:nvCxnSpPr>
          <p:cNvPr id="11" name="Straight Connector 10">
            <a:extLst>
              <a:ext uri="{FF2B5EF4-FFF2-40B4-BE49-F238E27FC236}">
                <a16:creationId xmlns:a16="http://schemas.microsoft.com/office/drawing/2014/main" id="{B580A68A-5392-4BC8-B58B-84D1CF7C3488}"/>
              </a:ext>
            </a:extLst>
          </p:cNvPr>
          <p:cNvCxnSpPr/>
          <p:nvPr/>
        </p:nvCxnSpPr>
        <p:spPr>
          <a:xfrm>
            <a:off x="8257191" y="3733800"/>
            <a:ext cx="1363522" cy="616031"/>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DDE209-B0D0-40C4-A2C4-D1B504E4BD7A}"/>
              </a:ext>
            </a:extLst>
          </p:cNvPr>
          <p:cNvCxnSpPr>
            <a:cxnSpLocks/>
          </p:cNvCxnSpPr>
          <p:nvPr/>
        </p:nvCxnSpPr>
        <p:spPr>
          <a:xfrm>
            <a:off x="9470084" y="2847730"/>
            <a:ext cx="261858" cy="1387621"/>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ACE8934-F41E-4B6D-9971-6DA7616CC6FF}"/>
              </a:ext>
            </a:extLst>
          </p:cNvPr>
          <p:cNvSpPr/>
          <p:nvPr/>
        </p:nvSpPr>
        <p:spPr>
          <a:xfrm>
            <a:off x="9110546" y="3650280"/>
            <a:ext cx="512956" cy="464520"/>
          </a:xfrm>
          <a:custGeom>
            <a:avLst/>
            <a:gdLst>
              <a:gd name="connsiteX0" fmla="*/ 512956 w 512956"/>
              <a:gd name="connsiteY0" fmla="*/ 40774 h 464520"/>
              <a:gd name="connsiteX1" fmla="*/ 111513 w 512956"/>
              <a:gd name="connsiteY1" fmla="*/ 40774 h 464520"/>
              <a:gd name="connsiteX2" fmla="*/ 0 w 512956"/>
              <a:gd name="connsiteY2" fmla="*/ 464520 h 464520"/>
            </a:gdLst>
            <a:ahLst/>
            <a:cxnLst>
              <a:cxn ang="0">
                <a:pos x="connsiteX0" y="connsiteY0"/>
              </a:cxn>
              <a:cxn ang="0">
                <a:pos x="connsiteX1" y="connsiteY1"/>
              </a:cxn>
              <a:cxn ang="0">
                <a:pos x="connsiteX2" y="connsiteY2"/>
              </a:cxn>
            </a:cxnLst>
            <a:rect l="l" t="t" r="r" b="b"/>
            <a:pathLst>
              <a:path w="512956" h="464520">
                <a:moveTo>
                  <a:pt x="512956" y="40774"/>
                </a:moveTo>
                <a:cubicBezTo>
                  <a:pt x="354981" y="5462"/>
                  <a:pt x="197006" y="-29850"/>
                  <a:pt x="111513" y="40774"/>
                </a:cubicBezTo>
                <a:cubicBezTo>
                  <a:pt x="26020" y="111398"/>
                  <a:pt x="20444" y="377169"/>
                  <a:pt x="0" y="46452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554308D7-F7A0-4EC7-88BC-C823F6356C0B}"/>
              </a:ext>
            </a:extLst>
          </p:cNvPr>
          <p:cNvSpPr txBox="1"/>
          <p:nvPr/>
        </p:nvSpPr>
        <p:spPr>
          <a:xfrm>
            <a:off x="8533929" y="3110517"/>
            <a:ext cx="938077" cy="646331"/>
          </a:xfrm>
          <a:prstGeom prst="rect">
            <a:avLst/>
          </a:prstGeom>
          <a:noFill/>
        </p:spPr>
        <p:txBody>
          <a:bodyPr wrap="none" rtlCol="0">
            <a:spAutoFit/>
          </a:bodyPr>
          <a:lstStyle/>
          <a:p>
            <a:r>
              <a:rPr lang="en-AU" sz="2000" b="0" i="0" dirty="0">
                <a:solidFill>
                  <a:srgbClr val="FF0000"/>
                </a:solidFill>
                <a:effectLst/>
                <a:latin typeface="Arial" panose="020B0604020202020204" pitchFamily="34" charset="0"/>
              </a:rPr>
              <a:t>Error</a:t>
            </a:r>
            <a:r>
              <a:rPr lang="en-US" sz="3600" b="0" i="0" dirty="0">
                <a:solidFill>
                  <a:srgbClr val="FF0000"/>
                </a:solidFill>
                <a:effectLst/>
                <a:latin typeface="Arial" panose="020B0604020202020204" pitchFamily="34" charset="0"/>
              </a:rPr>
              <a:t>°</a:t>
            </a:r>
            <a:endParaRPr lang="en-AU" sz="2400" dirty="0">
              <a:solidFill>
                <a:srgbClr val="FF0000"/>
              </a:solidFill>
            </a:endParaRPr>
          </a:p>
        </p:txBody>
      </p:sp>
    </p:spTree>
    <p:extLst>
      <p:ext uri="{BB962C8B-B14F-4D97-AF65-F5344CB8AC3E}">
        <p14:creationId xmlns:p14="http://schemas.microsoft.com/office/powerpoint/2010/main" val="15049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7" grpId="0" animBg="1"/>
      <p:bldP spid="4" grpId="0"/>
      <p:bldP spid="17" grpId="0" animBg="1"/>
      <p:bldP spid="1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049C-EBBD-420F-81B4-36C85A681744}"/>
              </a:ext>
            </a:extLst>
          </p:cNvPr>
          <p:cNvSpPr>
            <a:spLocks noGrp="1"/>
          </p:cNvSpPr>
          <p:nvPr>
            <p:ph type="title"/>
          </p:nvPr>
        </p:nvSpPr>
        <p:spPr/>
        <p:txBody>
          <a:bodyPr/>
          <a:lstStyle/>
          <a:p>
            <a:r>
              <a:rPr lang="en-AU" dirty="0"/>
              <a:t>Two-Choice Tasks are Inconclusive</a:t>
            </a:r>
          </a:p>
        </p:txBody>
      </p:sp>
      <p:sp>
        <p:nvSpPr>
          <p:cNvPr id="3" name="Content Placeholder 2">
            <a:extLst>
              <a:ext uri="{FF2B5EF4-FFF2-40B4-BE49-F238E27FC236}">
                <a16:creationId xmlns:a16="http://schemas.microsoft.com/office/drawing/2014/main" id="{B876905E-A411-40D7-8A41-CB56F1EE58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9478495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Comparing 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22" name="Arrow: Right 21">
            <a:extLst>
              <a:ext uri="{FF2B5EF4-FFF2-40B4-BE49-F238E27FC236}">
                <a16:creationId xmlns:a16="http://schemas.microsoft.com/office/drawing/2014/main" id="{49D7C19B-32CB-4993-8915-1ACFEF845B43}"/>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39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110840" y="3837307"/>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5" y="296074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89AD9B4-2E44-473F-99C6-CFC9EA6DEAD0}"/>
              </a:ext>
            </a:extLst>
          </p:cNvPr>
          <p:cNvSpPr/>
          <p:nvPr/>
        </p:nvSpPr>
        <p:spPr>
          <a:xfrm rot="16200000">
            <a:off x="6511264" y="397937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7773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1</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257949" y="2523699"/>
            <a:ext cx="3024794" cy="2899728"/>
          </a:xfrm>
          <a:prstGeom prst="ellipse">
            <a:avLst/>
          </a:prstGeom>
          <a:solidFill>
            <a:schemeClr val="bg2">
              <a:alpha val="30000"/>
            </a:schemeClr>
          </a:solidFill>
          <a:ln w="444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669076" y="3425242"/>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4" y="296074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3E9F252-07F7-4B4C-8AC0-BE2D41080A25}"/>
              </a:ext>
            </a:extLst>
          </p:cNvPr>
          <p:cNvSpPr/>
          <p:nvPr/>
        </p:nvSpPr>
        <p:spPr>
          <a:xfrm rot="16200000">
            <a:off x="6511264" y="3979376"/>
            <a:ext cx="658445" cy="484632"/>
          </a:xfrm>
          <a:prstGeom prst="rightArrow">
            <a:avLst/>
          </a:prstGeom>
          <a:solidFill>
            <a:schemeClr val="accent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1471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2</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5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2100AB8-E2D9-4F4B-B15C-D7358B717887}"/>
              </a:ext>
            </a:extLst>
          </p:cNvPr>
          <p:cNvSpPr txBox="1"/>
          <p:nvPr/>
        </p:nvSpPr>
        <p:spPr>
          <a:xfrm>
            <a:off x="839788" y="5569545"/>
            <a:ext cx="6769335" cy="923330"/>
          </a:xfrm>
          <a:prstGeom prst="rect">
            <a:avLst/>
          </a:prstGeom>
          <a:noFill/>
        </p:spPr>
        <p:txBody>
          <a:bodyPr wrap="square" rtlCol="0">
            <a:spAutoFit/>
          </a:bodyPr>
          <a:lstStyle/>
          <a:p>
            <a:r>
              <a:rPr lang="en-US" b="0" i="0" dirty="0">
                <a:effectLst/>
                <a:latin typeface="Arial" panose="020B0604020202020204" pitchFamily="34" charset="0"/>
              </a:rPr>
              <a:t>Bays, P. M., </a:t>
            </a:r>
            <a:r>
              <a:rPr lang="en-US" b="0" i="0" dirty="0" err="1">
                <a:effectLst/>
                <a:latin typeface="Arial" panose="020B0604020202020204" pitchFamily="34" charset="0"/>
              </a:rPr>
              <a:t>Catalao</a:t>
            </a:r>
            <a:r>
              <a:rPr lang="en-US" b="0" i="0" dirty="0">
                <a:effectLst/>
                <a:latin typeface="Arial" panose="020B0604020202020204" pitchFamily="34" charset="0"/>
              </a:rPr>
              <a:t>, R. F., &amp; Husain, M. (2009). The precision of visual working memory is set by allocation of a shared resource. </a:t>
            </a:r>
            <a:r>
              <a:rPr lang="en-US" b="0" i="1" dirty="0">
                <a:effectLst/>
                <a:latin typeface="Arial" panose="020B0604020202020204" pitchFamily="34" charset="0"/>
              </a:rPr>
              <a:t>Journal of vision</a:t>
            </a:r>
            <a:r>
              <a:rPr lang="en-US" b="0" i="0" dirty="0">
                <a:effectLst/>
                <a:latin typeface="Arial" panose="020B0604020202020204" pitchFamily="34" charset="0"/>
              </a:rPr>
              <a:t>, </a:t>
            </a:r>
            <a:r>
              <a:rPr lang="en-US" b="0" i="1" dirty="0">
                <a:effectLst/>
                <a:latin typeface="Arial" panose="020B0604020202020204" pitchFamily="34" charset="0"/>
              </a:rPr>
              <a:t>9</a:t>
            </a:r>
            <a:r>
              <a:rPr lang="en-US" b="0" i="0" dirty="0">
                <a:effectLst/>
                <a:latin typeface="Arial" panose="020B0604020202020204" pitchFamily="34" charset="0"/>
              </a:rPr>
              <a:t>(10), 7-7.</a:t>
            </a:r>
            <a:endParaRPr lang="en-US" dirty="0"/>
          </a:p>
        </p:txBody>
      </p:sp>
    </p:spTree>
    <p:extLst>
      <p:ext uri="{BB962C8B-B14F-4D97-AF65-F5344CB8AC3E}">
        <p14:creationId xmlns:p14="http://schemas.microsoft.com/office/powerpoint/2010/main" val="16332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7DEDCA6-EA54-4480-9024-17702CE22D71}"/>
              </a:ext>
            </a:extLst>
          </p:cNvPr>
          <p:cNvSpPr/>
          <p:nvPr/>
        </p:nvSpPr>
        <p:spPr>
          <a:xfrm>
            <a:off x="8471988" y="2669817"/>
            <a:ext cx="2595838" cy="2549071"/>
          </a:xfrm>
          <a:prstGeom prst="ellipse">
            <a:avLst/>
          </a:prstGeom>
          <a:solidFill>
            <a:schemeClr val="bg2">
              <a:alpha val="30000"/>
            </a:schemeClr>
          </a:solidFill>
          <a:ln w="444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5">
              <a:alpha val="5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3</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 + 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accent1">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rgbClr val="3B3838"/>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73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p:sp>
        <p:nvSpPr>
          <p:cNvPr id="3" name="Content Placeholder 2">
            <a:extLst>
              <a:ext uri="{FF2B5EF4-FFF2-40B4-BE49-F238E27FC236}">
                <a16:creationId xmlns:a16="http://schemas.microsoft.com/office/drawing/2014/main" id="{D8361DE3-C8F6-424D-B585-5F392CDDB328}"/>
              </a:ext>
            </a:extLst>
          </p:cNvPr>
          <p:cNvSpPr>
            <a:spLocks noGrp="1"/>
          </p:cNvSpPr>
          <p:nvPr>
            <p:ph idx="1"/>
          </p:nvPr>
        </p:nvSpPr>
        <p:spPr/>
        <p:txBody>
          <a:bodyPr/>
          <a:lstStyle/>
          <a:p>
            <a:r>
              <a:rPr lang="en-US" dirty="0"/>
              <a:t>Implemented an asymmetric temporal gradient in our model</a:t>
            </a:r>
          </a:p>
          <a:p>
            <a:pPr lvl="1"/>
            <a:r>
              <a:rPr lang="en-US" dirty="0"/>
              <a:t>Determines probability of particular non-target intruding based on lag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F8D20E-2162-40CD-A8D7-9B4E41CE40B7}"/>
                  </a:ext>
                </a:extLst>
              </p:cNvPr>
              <p:cNvSpPr txBox="1"/>
              <p:nvPr/>
            </p:nvSpPr>
            <p:spPr>
              <a:xfrm>
                <a:off x="2362200" y="3429000"/>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a:rPr lang="en-AU" sz="4000" i="1">
                                  <a:solidFill>
                                    <a:schemeClr val="bg1"/>
                                  </a:solidFill>
                                  <a:latin typeface="Cambria Math" panose="02040503050406030204" pitchFamily="18" charset="0"/>
                                </a:rPr>
                                <m:t>𝜏</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a:rPr lang="en-AU" sz="4000" i="1">
                                      <a:solidFill>
                                        <a:schemeClr val="bg1"/>
                                      </a:solidFill>
                                      <a:latin typeface="Cambria Math" panose="02040503050406030204" pitchFamily="18" charset="0"/>
                                    </a:rPr>
                                    <m:t>𝜏</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9" name="TextBox 8">
                <a:extLst>
                  <a:ext uri="{FF2B5EF4-FFF2-40B4-BE49-F238E27FC236}">
                    <a16:creationId xmlns:a16="http://schemas.microsoft.com/office/drawing/2014/main" id="{8EF8D20E-2162-40CD-A8D7-9B4E41CE40B7}"/>
                  </a:ext>
                </a:extLst>
              </p:cNvPr>
              <p:cNvSpPr txBox="1">
                <a:spLocks noRot="1" noChangeAspect="1" noMove="1" noResize="1" noEditPoints="1" noAdjustHandles="1" noChangeArrowheads="1" noChangeShapeType="1" noTextEdit="1"/>
              </p:cNvSpPr>
              <p:nvPr/>
            </p:nvSpPr>
            <p:spPr>
              <a:xfrm>
                <a:off x="2362200" y="3429000"/>
                <a:ext cx="7239000" cy="1691104"/>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836132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0FE-81C0-4717-ABC9-9659D5E9A189}"/>
              </a:ext>
            </a:extLst>
          </p:cNvPr>
          <p:cNvSpPr>
            <a:spLocks noGrp="1"/>
          </p:cNvSpPr>
          <p:nvPr>
            <p:ph type="title"/>
          </p:nvPr>
        </p:nvSpPr>
        <p:spPr/>
        <p:txBody>
          <a:bodyPr/>
          <a:lstStyle/>
          <a:p>
            <a:r>
              <a:rPr lang="en-US" dirty="0">
                <a:solidFill>
                  <a:srgbClr val="00B0F0"/>
                </a:solidFill>
              </a:rPr>
              <a:t>Temporal</a:t>
            </a:r>
            <a:r>
              <a:rPr lang="en-US" dirty="0">
                <a:solidFill>
                  <a:schemeClr val="accent5">
                    <a:lumMod val="60000"/>
                    <a:lumOff val="40000"/>
                  </a:schemeClr>
                </a:solidFill>
              </a:rPr>
              <a:t> </a:t>
            </a:r>
            <a:r>
              <a:rPr lang="en-US" dirty="0"/>
              <a:t>Similarity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F8D20E-2162-40CD-A8D7-9B4E41CE40B7}"/>
                  </a:ext>
                </a:extLst>
              </p:cNvPr>
              <p:cNvSpPr txBox="1"/>
              <p:nvPr/>
            </p:nvSpPr>
            <p:spPr>
              <a:xfrm>
                <a:off x="2362200" y="1600200"/>
                <a:ext cx="7239000" cy="1691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4000" i="1" smtClean="0">
                          <a:solidFill>
                            <a:srgbClr val="00B0F0"/>
                          </a:solidFill>
                          <a:latin typeface="Cambria Math" panose="02040503050406030204" pitchFamily="18" charset="0"/>
                        </a:rPr>
                        <m:t>𝑡</m:t>
                      </m:r>
                      <m:r>
                        <a:rPr lang="en-AU" sz="4000" i="0">
                          <a:latin typeface="Cambria Math" panose="02040503050406030204" pitchFamily="18" charset="0"/>
                        </a:rPr>
                        <m:t>=</m:t>
                      </m:r>
                      <m:d>
                        <m:dPr>
                          <m:begChr m:val="{"/>
                          <m:endChr m:val=""/>
                          <m:ctrlPr>
                            <a:rPr lang="en-AU" sz="4000" i="1" smtClean="0">
                              <a:solidFill>
                                <a:schemeClr val="bg1"/>
                              </a:solidFill>
                              <a:latin typeface="Cambria Math" panose="02040503050406030204" pitchFamily="18" charset="0"/>
                            </a:rPr>
                          </m:ctrlPr>
                        </m:dPr>
                        <m:e>
                          <m:eqArr>
                            <m:eqArrPr>
                              <m:ctrlPr>
                                <a:rPr lang="en-AU" sz="4000" i="1">
                                  <a:solidFill>
                                    <a:schemeClr val="bg1"/>
                                  </a:solidFill>
                                  <a:latin typeface="Cambria Math" panose="02040503050406030204" pitchFamily="18" charset="0"/>
                                </a:rPr>
                              </m:ctrlPr>
                            </m:eqArrPr>
                            <m:e>
                              <m:r>
                                <a:rPr lang="en-AU" sz="4000" i="1">
                                  <a:solidFill>
                                    <a:schemeClr val="bg1"/>
                                  </a:solidFill>
                                  <a:latin typeface="Cambria Math" panose="02040503050406030204" pitchFamily="18" charset="0"/>
                                </a:rPr>
                                <m:t>𝜏</m:t>
                              </m:r>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r>
                                    <a:rPr lang="en-AU" sz="4000" i="0">
                                      <a:solidFill>
                                        <a:schemeClr val="bg1"/>
                                      </a:solidFill>
                                      <a:latin typeface="Cambria Math" panose="02040503050406030204" pitchFamily="18" charset="0"/>
                                    </a:rPr>
                                    <m:t>−</m:t>
                                  </m:r>
                                  <m:sSub>
                                    <m:sSubPr>
                                      <m:ctrlPr>
                                        <a:rPr lang="en-AU" sz="4000" i="1">
                                          <a:solidFill>
                                            <a:schemeClr val="bg1"/>
                                          </a:solidFill>
                                          <a:latin typeface="Cambria Math" panose="02040503050406030204" pitchFamily="18" charset="0"/>
                                        </a:rPr>
                                      </m:ctrlPr>
                                    </m:sSubPr>
                                    <m:e>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1</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m:t>
                              </m:r>
                              <m:r>
                                <a:rPr lang="en-AU" sz="4000" i="0" smtClean="0">
                                  <a:solidFill>
                                    <a:schemeClr val="bg1"/>
                                  </a:solidFill>
                                  <a:latin typeface="Cambria Math" panose="02040503050406030204" pitchFamily="18" charset="0"/>
                                </a:rPr>
                                <m:t>  </m:t>
                              </m:r>
                              <m:r>
                                <a:rPr lang="en-AU" sz="4000" i="0">
                                  <a:solidFill>
                                    <a:schemeClr val="bg1"/>
                                  </a:solidFill>
                                  <a:latin typeface="Cambria Math" panose="02040503050406030204" pitchFamily="18" charset="0"/>
                                </a:rPr>
                                <m:t>&amp;</m:t>
                              </m:r>
                              <m:r>
                                <m:rPr>
                                  <m:sty m:val="p"/>
                                </m:rPr>
                                <a:rPr lang="en-AU" sz="4000" i="0" smtClean="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r>
                                <a:rPr lang="en-AU" sz="4000" i="0">
                                  <a:solidFill>
                                    <a:schemeClr val="bg1"/>
                                  </a:solidFill>
                                  <a:latin typeface="Cambria Math" panose="02040503050406030204" pitchFamily="18" charset="0"/>
                                </a:rPr>
                                <m:t>&gt;0</m:t>
                              </m:r>
                            </m:e>
                            <m:e>
                              <m:d>
                                <m:dPr>
                                  <m:ctrlPr>
                                    <a:rPr lang="en-AU" sz="4000" i="1">
                                      <a:solidFill>
                                        <a:schemeClr val="bg1"/>
                                      </a:solidFill>
                                      <a:latin typeface="Cambria Math" panose="02040503050406030204" pitchFamily="18" charset="0"/>
                                    </a:rPr>
                                  </m:ctrlPr>
                                </m:dPr>
                                <m:e>
                                  <m:r>
                                    <a:rPr lang="en-AU" sz="4000" i="0">
                                      <a:solidFill>
                                        <a:schemeClr val="bg1"/>
                                      </a:solidFill>
                                      <a:latin typeface="Cambria Math" panose="02040503050406030204" pitchFamily="18" charset="0"/>
                                    </a:rPr>
                                    <m:t>1−</m:t>
                                  </m:r>
                                  <m:r>
                                    <a:rPr lang="en-AU" sz="4000" i="1">
                                      <a:solidFill>
                                        <a:schemeClr val="bg1"/>
                                      </a:solidFill>
                                      <a:latin typeface="Cambria Math" panose="02040503050406030204" pitchFamily="18" charset="0"/>
                                    </a:rPr>
                                    <m:t>𝜏</m:t>
                                  </m:r>
                                </m:e>
                              </m:d>
                              <m:sSup>
                                <m:sSupPr>
                                  <m:ctrlPr>
                                    <a:rPr lang="en-AU" sz="4000" i="1">
                                      <a:solidFill>
                                        <a:schemeClr val="bg1"/>
                                      </a:solidFill>
                                      <a:latin typeface="Cambria Math" panose="02040503050406030204" pitchFamily="18" charset="0"/>
                                    </a:rPr>
                                  </m:ctrlPr>
                                </m:sSupPr>
                                <m:e>
                                  <m:r>
                                    <a:rPr lang="en-AU" sz="4000" i="1">
                                      <a:solidFill>
                                        <a:schemeClr val="bg1"/>
                                      </a:solidFill>
                                      <a:latin typeface="Cambria Math" panose="02040503050406030204" pitchFamily="18" charset="0"/>
                                    </a:rPr>
                                    <m:t>𝑒</m:t>
                                  </m:r>
                                </m:e>
                                <m:sup>
                                  <m:sSub>
                                    <m:sSubPr>
                                      <m:ctrlPr>
                                        <a:rPr lang="en-AU" sz="4000" i="1">
                                          <a:solidFill>
                                            <a:schemeClr val="bg1"/>
                                          </a:solidFill>
                                          <a:latin typeface="Cambria Math" panose="02040503050406030204" pitchFamily="18" charset="0"/>
                                        </a:rPr>
                                      </m:ctrlPr>
                                    </m:sSubPr>
                                    <m:e>
                                      <m:r>
                                        <a:rPr lang="en-AU" sz="4000" i="0">
                                          <a:solidFill>
                                            <a:schemeClr val="bg1"/>
                                          </a:solidFill>
                                          <a:latin typeface="Cambria Math" panose="02040503050406030204" pitchFamily="18" charset="0"/>
                                        </a:rPr>
                                        <m:t>−</m:t>
                                      </m:r>
                                      <m:r>
                                        <m:rPr>
                                          <m:sty m:val="p"/>
                                        </m:rPr>
                                        <a:rPr lang="en-AU" sz="4000" i="0">
                                          <a:solidFill>
                                            <a:schemeClr val="bg1"/>
                                          </a:solidFill>
                                          <a:latin typeface="Cambria Math" panose="02040503050406030204" pitchFamily="18" charset="0"/>
                                        </a:rPr>
                                        <m:t>λ</m:t>
                                      </m:r>
                                    </m:e>
                                    <m:sub>
                                      <m:r>
                                        <a:rPr lang="en-AU" sz="4000" i="0">
                                          <a:solidFill>
                                            <a:schemeClr val="bg1"/>
                                          </a:solidFill>
                                          <a:latin typeface="Cambria Math" panose="02040503050406030204" pitchFamily="18" charset="0"/>
                                        </a:rPr>
                                        <m:t>2</m:t>
                                      </m:r>
                                    </m:sub>
                                  </m:sSub>
                                  <m:r>
                                    <m:rPr>
                                      <m:sty m:val="p"/>
                                    </m:rPr>
                                    <a:rPr lang="en-AU" sz="4000" i="0">
                                      <a:solidFill>
                                        <a:schemeClr val="bg1"/>
                                      </a:solidFill>
                                      <a:latin typeface="Cambria Math" panose="02040503050406030204" pitchFamily="18" charset="0"/>
                                    </a:rPr>
                                    <m:t>l</m:t>
                                  </m:r>
                                  <m:r>
                                    <m:rPr>
                                      <m:sty m:val="p"/>
                                    </m:rPr>
                                    <a:rPr lang="en-US" sz="4000" b="0" i="0" smtClean="0">
                                      <a:solidFill>
                                        <a:schemeClr val="bg1"/>
                                      </a:solidFill>
                                      <a:latin typeface="Cambria Math" panose="02040503050406030204" pitchFamily="18" charset="0"/>
                                    </a:rPr>
                                    <m:t>ag</m:t>
                                  </m:r>
                                </m:sup>
                              </m:sSup>
                              <m:r>
                                <a:rPr lang="en-AU" sz="4000" i="0">
                                  <a:solidFill>
                                    <a:schemeClr val="bg1"/>
                                  </a:solidFill>
                                  <a:latin typeface="Cambria Math" panose="02040503050406030204" pitchFamily="18" charset="0"/>
                                </a:rPr>
                                <m:t>,  &amp;</m:t>
                              </m:r>
                              <m:r>
                                <m:rPr>
                                  <m:sty m:val="p"/>
                                </m:rPr>
                                <a:rPr lang="en-AU" sz="4000" i="0">
                                  <a:solidFill>
                                    <a:schemeClr val="bg1"/>
                                  </a:solidFill>
                                  <a:latin typeface="Cambria Math" panose="02040503050406030204" pitchFamily="18" charset="0"/>
                                </a:rPr>
                                <m:t>lag</m:t>
                              </m:r>
                              <m:r>
                                <a:rPr lang="en-AU" sz="4000" i="0">
                                  <a:solidFill>
                                    <a:schemeClr val="bg1"/>
                                  </a:solidFill>
                                  <a:latin typeface="Cambria Math" panose="02040503050406030204" pitchFamily="18" charset="0"/>
                                </a:rPr>
                                <m:t>&lt;0</m:t>
                              </m:r>
                            </m:e>
                          </m:eqArr>
                        </m:e>
                      </m:d>
                    </m:oMath>
                  </m:oMathPara>
                </a14:m>
                <a:endParaRPr lang="en-AU" dirty="0"/>
              </a:p>
            </p:txBody>
          </p:sp>
        </mc:Choice>
        <mc:Fallback xmlns="">
          <p:sp>
            <p:nvSpPr>
              <p:cNvPr id="9" name="TextBox 8">
                <a:extLst>
                  <a:ext uri="{FF2B5EF4-FFF2-40B4-BE49-F238E27FC236}">
                    <a16:creationId xmlns:a16="http://schemas.microsoft.com/office/drawing/2014/main" id="{8EF8D20E-2162-40CD-A8D7-9B4E41CE40B7}"/>
                  </a:ext>
                </a:extLst>
              </p:cNvPr>
              <p:cNvSpPr txBox="1">
                <a:spLocks noRot="1" noChangeAspect="1" noMove="1" noResize="1" noEditPoints="1" noAdjustHandles="1" noChangeArrowheads="1" noChangeShapeType="1" noTextEdit="1"/>
              </p:cNvSpPr>
              <p:nvPr/>
            </p:nvSpPr>
            <p:spPr>
              <a:xfrm>
                <a:off x="2362200" y="1600200"/>
                <a:ext cx="7239000" cy="1691104"/>
              </a:xfrm>
              <a:prstGeom prst="rect">
                <a:avLst/>
              </a:prstGeom>
              <a:blipFill>
                <a:blip r:embed="rId3"/>
                <a:stretch>
                  <a:fillRect/>
                </a:stretch>
              </a:blipFill>
            </p:spPr>
            <p:txBody>
              <a:bodyPr/>
              <a:lstStyle/>
              <a:p>
                <a:r>
                  <a:rPr lang="en-AU">
                    <a:noFill/>
                  </a:rPr>
                  <a:t> </a:t>
                </a:r>
              </a:p>
            </p:txBody>
          </p:sp>
        </mc:Fallback>
      </mc:AlternateContent>
      <p:cxnSp>
        <p:nvCxnSpPr>
          <p:cNvPr id="7" name="Straight Connector 6">
            <a:extLst>
              <a:ext uri="{FF2B5EF4-FFF2-40B4-BE49-F238E27FC236}">
                <a16:creationId xmlns:a16="http://schemas.microsoft.com/office/drawing/2014/main" id="{B8B7B28B-A4E2-46A9-B288-B7CA64B2FA3F}"/>
              </a:ext>
            </a:extLst>
          </p:cNvPr>
          <p:cNvCxnSpPr>
            <a:cxnSpLocks/>
          </p:cNvCxnSpPr>
          <p:nvPr/>
        </p:nvCxnSpPr>
        <p:spPr>
          <a:xfrm>
            <a:off x="1524000" y="5867400"/>
            <a:ext cx="914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E7D32-A43E-4028-A1E1-B99B4717CF84}"/>
              </a:ext>
            </a:extLst>
          </p:cNvPr>
          <p:cNvSpPr txBox="1"/>
          <p:nvPr/>
        </p:nvSpPr>
        <p:spPr>
          <a:xfrm>
            <a:off x="5687073" y="6211669"/>
            <a:ext cx="817853" cy="646331"/>
          </a:xfrm>
          <a:prstGeom prst="rect">
            <a:avLst/>
          </a:prstGeom>
          <a:noFill/>
        </p:spPr>
        <p:txBody>
          <a:bodyPr wrap="none" rtlCol="0">
            <a:spAutoFit/>
          </a:bodyPr>
          <a:lstStyle/>
          <a:p>
            <a:r>
              <a:rPr lang="en-AU" sz="3600" dirty="0"/>
              <a:t>Lag</a:t>
            </a:r>
            <a:endParaRPr lang="en-AU" sz="2400" dirty="0"/>
          </a:p>
        </p:txBody>
      </p:sp>
      <p:cxnSp>
        <p:nvCxnSpPr>
          <p:cNvPr id="15" name="Straight Connector 14">
            <a:extLst>
              <a:ext uri="{FF2B5EF4-FFF2-40B4-BE49-F238E27FC236}">
                <a16:creationId xmlns:a16="http://schemas.microsoft.com/office/drawing/2014/main" id="{F5831DE8-7B29-4A5F-B579-E5D73D598117}"/>
              </a:ext>
            </a:extLst>
          </p:cNvPr>
          <p:cNvCxnSpPr/>
          <p:nvPr/>
        </p:nvCxnSpPr>
        <p:spPr>
          <a:xfrm>
            <a:off x="6095999" y="5334000"/>
            <a:ext cx="0" cy="5334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586B07-8C74-410F-BC08-26E0E3BF2BC7}"/>
              </a:ext>
            </a:extLst>
          </p:cNvPr>
          <p:cNvSpPr txBox="1"/>
          <p:nvPr/>
        </p:nvSpPr>
        <p:spPr>
          <a:xfrm>
            <a:off x="6845944" y="5840194"/>
            <a:ext cx="393056" cy="584775"/>
          </a:xfrm>
          <a:prstGeom prst="rect">
            <a:avLst/>
          </a:prstGeom>
          <a:noFill/>
        </p:spPr>
        <p:txBody>
          <a:bodyPr wrap="none" rtlCol="0">
            <a:spAutoFit/>
          </a:bodyPr>
          <a:lstStyle/>
          <a:p>
            <a:r>
              <a:rPr lang="en-AU" sz="3200" dirty="0"/>
              <a:t>1</a:t>
            </a:r>
          </a:p>
        </p:txBody>
      </p:sp>
      <p:sp>
        <p:nvSpPr>
          <p:cNvPr id="18" name="TextBox 17">
            <a:extLst>
              <a:ext uri="{FF2B5EF4-FFF2-40B4-BE49-F238E27FC236}">
                <a16:creationId xmlns:a16="http://schemas.microsoft.com/office/drawing/2014/main" id="{61418C65-E906-484B-80EB-83BA80243150}"/>
              </a:ext>
            </a:extLst>
          </p:cNvPr>
          <p:cNvSpPr txBox="1"/>
          <p:nvPr/>
        </p:nvSpPr>
        <p:spPr>
          <a:xfrm>
            <a:off x="7792416" y="5840193"/>
            <a:ext cx="393056" cy="584775"/>
          </a:xfrm>
          <a:prstGeom prst="rect">
            <a:avLst/>
          </a:prstGeom>
          <a:noFill/>
        </p:spPr>
        <p:txBody>
          <a:bodyPr wrap="none" rtlCol="0">
            <a:spAutoFit/>
          </a:bodyPr>
          <a:lstStyle/>
          <a:p>
            <a:r>
              <a:rPr lang="en-AU" sz="3200" dirty="0"/>
              <a:t>2</a:t>
            </a:r>
          </a:p>
        </p:txBody>
      </p:sp>
      <p:sp>
        <p:nvSpPr>
          <p:cNvPr id="19" name="TextBox 18">
            <a:extLst>
              <a:ext uri="{FF2B5EF4-FFF2-40B4-BE49-F238E27FC236}">
                <a16:creationId xmlns:a16="http://schemas.microsoft.com/office/drawing/2014/main" id="{9B4E0007-5D9F-4B19-A635-505733B66A50}"/>
              </a:ext>
            </a:extLst>
          </p:cNvPr>
          <p:cNvSpPr txBox="1"/>
          <p:nvPr/>
        </p:nvSpPr>
        <p:spPr>
          <a:xfrm>
            <a:off x="8716824" y="5840193"/>
            <a:ext cx="393056" cy="584775"/>
          </a:xfrm>
          <a:prstGeom prst="rect">
            <a:avLst/>
          </a:prstGeom>
          <a:noFill/>
        </p:spPr>
        <p:txBody>
          <a:bodyPr wrap="none" rtlCol="0">
            <a:spAutoFit/>
          </a:bodyPr>
          <a:lstStyle/>
          <a:p>
            <a:r>
              <a:rPr lang="en-AU" sz="3200" dirty="0"/>
              <a:t>3</a:t>
            </a:r>
          </a:p>
        </p:txBody>
      </p:sp>
      <p:sp>
        <p:nvSpPr>
          <p:cNvPr id="20" name="TextBox 19">
            <a:extLst>
              <a:ext uri="{FF2B5EF4-FFF2-40B4-BE49-F238E27FC236}">
                <a16:creationId xmlns:a16="http://schemas.microsoft.com/office/drawing/2014/main" id="{E9286D1E-035A-405B-AAEE-A3D5822369AC}"/>
              </a:ext>
            </a:extLst>
          </p:cNvPr>
          <p:cNvSpPr txBox="1"/>
          <p:nvPr/>
        </p:nvSpPr>
        <p:spPr>
          <a:xfrm>
            <a:off x="9641232" y="5838673"/>
            <a:ext cx="393056" cy="584775"/>
          </a:xfrm>
          <a:prstGeom prst="rect">
            <a:avLst/>
          </a:prstGeom>
          <a:noFill/>
        </p:spPr>
        <p:txBody>
          <a:bodyPr wrap="none" rtlCol="0">
            <a:spAutoFit/>
          </a:bodyPr>
          <a:lstStyle/>
          <a:p>
            <a:r>
              <a:rPr lang="en-AU" sz="3200" dirty="0"/>
              <a:t>4</a:t>
            </a:r>
          </a:p>
        </p:txBody>
      </p:sp>
      <p:sp>
        <p:nvSpPr>
          <p:cNvPr id="21" name="TextBox 20">
            <a:extLst>
              <a:ext uri="{FF2B5EF4-FFF2-40B4-BE49-F238E27FC236}">
                <a16:creationId xmlns:a16="http://schemas.microsoft.com/office/drawing/2014/main" id="{F11A6C2F-1B05-4E90-91FB-1065D1192B31}"/>
              </a:ext>
            </a:extLst>
          </p:cNvPr>
          <p:cNvSpPr txBox="1"/>
          <p:nvPr/>
        </p:nvSpPr>
        <p:spPr>
          <a:xfrm>
            <a:off x="4909948" y="5838672"/>
            <a:ext cx="518091" cy="584775"/>
          </a:xfrm>
          <a:prstGeom prst="rect">
            <a:avLst/>
          </a:prstGeom>
          <a:noFill/>
        </p:spPr>
        <p:txBody>
          <a:bodyPr wrap="none" rtlCol="0">
            <a:spAutoFit/>
          </a:bodyPr>
          <a:lstStyle/>
          <a:p>
            <a:r>
              <a:rPr lang="en-AU" sz="3200" dirty="0"/>
              <a:t>-1</a:t>
            </a:r>
          </a:p>
        </p:txBody>
      </p:sp>
      <p:sp>
        <p:nvSpPr>
          <p:cNvPr id="22" name="TextBox 21">
            <a:extLst>
              <a:ext uri="{FF2B5EF4-FFF2-40B4-BE49-F238E27FC236}">
                <a16:creationId xmlns:a16="http://schemas.microsoft.com/office/drawing/2014/main" id="{5080A9F8-3756-47F6-ACBF-713F4D66C31D}"/>
              </a:ext>
            </a:extLst>
          </p:cNvPr>
          <p:cNvSpPr txBox="1"/>
          <p:nvPr/>
        </p:nvSpPr>
        <p:spPr>
          <a:xfrm>
            <a:off x="3982942" y="5838671"/>
            <a:ext cx="518091" cy="584775"/>
          </a:xfrm>
          <a:prstGeom prst="rect">
            <a:avLst/>
          </a:prstGeom>
          <a:noFill/>
        </p:spPr>
        <p:txBody>
          <a:bodyPr wrap="none" rtlCol="0">
            <a:spAutoFit/>
          </a:bodyPr>
          <a:lstStyle/>
          <a:p>
            <a:r>
              <a:rPr lang="en-AU" sz="3200" dirty="0"/>
              <a:t>-2</a:t>
            </a:r>
          </a:p>
        </p:txBody>
      </p:sp>
      <p:sp>
        <p:nvSpPr>
          <p:cNvPr id="23" name="TextBox 22">
            <a:extLst>
              <a:ext uri="{FF2B5EF4-FFF2-40B4-BE49-F238E27FC236}">
                <a16:creationId xmlns:a16="http://schemas.microsoft.com/office/drawing/2014/main" id="{E47B3D6A-9E4D-48A3-9168-8C685444DA5F}"/>
              </a:ext>
            </a:extLst>
          </p:cNvPr>
          <p:cNvSpPr txBox="1"/>
          <p:nvPr/>
        </p:nvSpPr>
        <p:spPr>
          <a:xfrm>
            <a:off x="3076289" y="5838670"/>
            <a:ext cx="518091" cy="584775"/>
          </a:xfrm>
          <a:prstGeom prst="rect">
            <a:avLst/>
          </a:prstGeom>
          <a:noFill/>
        </p:spPr>
        <p:txBody>
          <a:bodyPr wrap="none" rtlCol="0">
            <a:spAutoFit/>
          </a:bodyPr>
          <a:lstStyle/>
          <a:p>
            <a:r>
              <a:rPr lang="en-AU" sz="3200" dirty="0"/>
              <a:t>-3</a:t>
            </a:r>
          </a:p>
        </p:txBody>
      </p:sp>
      <p:sp>
        <p:nvSpPr>
          <p:cNvPr id="24" name="TextBox 23">
            <a:extLst>
              <a:ext uri="{FF2B5EF4-FFF2-40B4-BE49-F238E27FC236}">
                <a16:creationId xmlns:a16="http://schemas.microsoft.com/office/drawing/2014/main" id="{800B7351-5671-4C7C-8E72-857E32F27D57}"/>
              </a:ext>
            </a:extLst>
          </p:cNvPr>
          <p:cNvSpPr txBox="1"/>
          <p:nvPr/>
        </p:nvSpPr>
        <p:spPr>
          <a:xfrm>
            <a:off x="2149283" y="5838669"/>
            <a:ext cx="518091" cy="584775"/>
          </a:xfrm>
          <a:prstGeom prst="rect">
            <a:avLst/>
          </a:prstGeom>
          <a:noFill/>
        </p:spPr>
        <p:txBody>
          <a:bodyPr wrap="none" rtlCol="0">
            <a:spAutoFit/>
          </a:bodyPr>
          <a:lstStyle/>
          <a:p>
            <a:r>
              <a:rPr lang="en-AU" sz="3200" dirty="0"/>
              <a:t>-4</a:t>
            </a:r>
          </a:p>
        </p:txBody>
      </p:sp>
    </p:spTree>
    <p:extLst>
      <p:ext uri="{BB962C8B-B14F-4D97-AF65-F5344CB8AC3E}">
        <p14:creationId xmlns:p14="http://schemas.microsoft.com/office/powerpoint/2010/main" val="2590518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B281-5EAE-09EE-02A0-B8E6F8D03BD0}"/>
              </a:ext>
            </a:extLst>
          </p:cNvPr>
          <p:cNvSpPr>
            <a:spLocks noGrp="1"/>
          </p:cNvSpPr>
          <p:nvPr>
            <p:ph type="title"/>
          </p:nvPr>
        </p:nvSpPr>
        <p:spPr/>
        <p:txBody>
          <a:bodyPr/>
          <a:lstStyle/>
          <a:p>
            <a:r>
              <a:rPr lang="en-AU" dirty="0"/>
              <a:t>Experiment 1:</a:t>
            </a:r>
          </a:p>
        </p:txBody>
      </p:sp>
      <p:sp>
        <p:nvSpPr>
          <p:cNvPr id="3" name="Content Placeholder 2">
            <a:extLst>
              <a:ext uri="{FF2B5EF4-FFF2-40B4-BE49-F238E27FC236}">
                <a16:creationId xmlns:a16="http://schemas.microsoft.com/office/drawing/2014/main" id="{F0CCF0D8-7D51-045B-890B-7C3BB1EDA44D}"/>
              </a:ext>
            </a:extLst>
          </p:cNvPr>
          <p:cNvSpPr>
            <a:spLocks noGrp="1"/>
          </p:cNvSpPr>
          <p:nvPr>
            <p:ph idx="1"/>
          </p:nvPr>
        </p:nvSpPr>
        <p:spPr/>
        <p:txBody>
          <a:bodyPr/>
          <a:lstStyle/>
          <a:p>
            <a:pPr marL="0" indent="0">
              <a:buNone/>
            </a:pPr>
            <a:r>
              <a:rPr lang="en-AU" dirty="0">
                <a:solidFill>
                  <a:srgbClr val="92D050"/>
                </a:solidFill>
              </a:rPr>
              <a:t>More</a:t>
            </a:r>
            <a:r>
              <a:rPr lang="en-AU" dirty="0"/>
              <a:t> participants, </a:t>
            </a:r>
            <a:r>
              <a:rPr lang="en-AU" dirty="0">
                <a:solidFill>
                  <a:schemeClr val="accent5">
                    <a:lumMod val="60000"/>
                    <a:lumOff val="40000"/>
                  </a:schemeClr>
                </a:solidFill>
              </a:rPr>
              <a:t>fewer</a:t>
            </a:r>
            <a:r>
              <a:rPr lang="en-AU" dirty="0"/>
              <a:t> sessions </a:t>
            </a:r>
          </a:p>
        </p:txBody>
      </p:sp>
      <p:sp>
        <p:nvSpPr>
          <p:cNvPr id="4" name="Title 1">
            <a:extLst>
              <a:ext uri="{FF2B5EF4-FFF2-40B4-BE49-F238E27FC236}">
                <a16:creationId xmlns:a16="http://schemas.microsoft.com/office/drawing/2014/main" id="{2B89190A-F2F7-59DD-A334-D43A9623A2BF}"/>
              </a:ext>
            </a:extLst>
          </p:cNvPr>
          <p:cNvSpPr txBox="1">
            <a:spLocks/>
          </p:cNvSpPr>
          <p:nvPr/>
        </p:nvSpPr>
        <p:spPr>
          <a:xfrm>
            <a:off x="838200" y="3338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AU" dirty="0"/>
              <a:t>Experiment 2:</a:t>
            </a:r>
          </a:p>
        </p:txBody>
      </p:sp>
      <p:sp>
        <p:nvSpPr>
          <p:cNvPr id="5" name="Content Placeholder 2">
            <a:extLst>
              <a:ext uri="{FF2B5EF4-FFF2-40B4-BE49-F238E27FC236}">
                <a16:creationId xmlns:a16="http://schemas.microsoft.com/office/drawing/2014/main" id="{A2AACB72-7392-286A-0580-E8E37266425F}"/>
              </a:ext>
            </a:extLst>
          </p:cNvPr>
          <p:cNvSpPr txBox="1">
            <a:spLocks/>
          </p:cNvSpPr>
          <p:nvPr/>
        </p:nvSpPr>
        <p:spPr>
          <a:xfrm>
            <a:off x="864220" y="44958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solidFill>
                  <a:schemeClr val="accent5">
                    <a:lumMod val="60000"/>
                    <a:lumOff val="40000"/>
                  </a:schemeClr>
                </a:solidFill>
              </a:rPr>
              <a:t>Fewer</a:t>
            </a:r>
            <a:r>
              <a:rPr lang="en-AU" dirty="0"/>
              <a:t> </a:t>
            </a:r>
            <a:r>
              <a:rPr lang="en-AU" dirty="0">
                <a:solidFill>
                  <a:schemeClr val="tx1"/>
                </a:solidFill>
              </a:rPr>
              <a:t>participants,</a:t>
            </a:r>
            <a:r>
              <a:rPr lang="en-AU" dirty="0"/>
              <a:t> </a:t>
            </a:r>
            <a:r>
              <a:rPr lang="en-AU" dirty="0">
                <a:solidFill>
                  <a:srgbClr val="92D050"/>
                </a:solidFill>
              </a:rPr>
              <a:t>more</a:t>
            </a:r>
            <a:r>
              <a:rPr lang="en-AU" dirty="0"/>
              <a:t> </a:t>
            </a:r>
            <a:r>
              <a:rPr lang="en-AU" dirty="0">
                <a:solidFill>
                  <a:schemeClr val="tx1"/>
                </a:solidFill>
              </a:rPr>
              <a:t>sessions </a:t>
            </a:r>
          </a:p>
        </p:txBody>
      </p:sp>
      <p:pic>
        <p:nvPicPr>
          <p:cNvPr id="7" name="Picture 6">
            <a:extLst>
              <a:ext uri="{FF2B5EF4-FFF2-40B4-BE49-F238E27FC236}">
                <a16:creationId xmlns:a16="http://schemas.microsoft.com/office/drawing/2014/main" id="{0F492098-7646-F8F8-E427-3CB69C47CC3F}"/>
              </a:ext>
            </a:extLst>
          </p:cNvPr>
          <p:cNvPicPr>
            <a:picLocks noChangeAspect="1"/>
          </p:cNvPicPr>
          <p:nvPr/>
        </p:nvPicPr>
        <p:blipFill>
          <a:blip r:embed="rId3"/>
          <a:stretch>
            <a:fillRect/>
          </a:stretch>
        </p:blipFill>
        <p:spPr>
          <a:xfrm>
            <a:off x="6532935" y="1750174"/>
            <a:ext cx="5125665" cy="5107826"/>
          </a:xfrm>
          <a:prstGeom prst="rect">
            <a:avLst/>
          </a:prstGeom>
        </p:spPr>
      </p:pic>
      <p:pic>
        <p:nvPicPr>
          <p:cNvPr id="9" name="Picture 8">
            <a:extLst>
              <a:ext uri="{FF2B5EF4-FFF2-40B4-BE49-F238E27FC236}">
                <a16:creationId xmlns:a16="http://schemas.microsoft.com/office/drawing/2014/main" id="{037C1428-8570-E003-583C-AFD05C345590}"/>
              </a:ext>
            </a:extLst>
          </p:cNvPr>
          <p:cNvPicPr>
            <a:picLocks noChangeAspect="1"/>
          </p:cNvPicPr>
          <p:nvPr/>
        </p:nvPicPr>
        <p:blipFill>
          <a:blip r:embed="rId4"/>
          <a:stretch>
            <a:fillRect/>
          </a:stretch>
        </p:blipFill>
        <p:spPr>
          <a:xfrm>
            <a:off x="6532935" y="-33867"/>
            <a:ext cx="6265331" cy="2167467"/>
          </a:xfrm>
          <a:prstGeom prst="rect">
            <a:avLst/>
          </a:prstGeom>
        </p:spPr>
      </p:pic>
      <p:sp>
        <p:nvSpPr>
          <p:cNvPr id="10" name="Rectangle 9">
            <a:extLst>
              <a:ext uri="{FF2B5EF4-FFF2-40B4-BE49-F238E27FC236}">
                <a16:creationId xmlns:a16="http://schemas.microsoft.com/office/drawing/2014/main" id="{FC4A39C1-6AFE-92EE-EE9B-F8261130BA8C}"/>
              </a:ext>
            </a:extLst>
          </p:cNvPr>
          <p:cNvSpPr/>
          <p:nvPr/>
        </p:nvSpPr>
        <p:spPr>
          <a:xfrm>
            <a:off x="11658600" y="-76200"/>
            <a:ext cx="533400" cy="2438400"/>
          </a:xfrm>
          <a:prstGeom prst="rect">
            <a:avLst/>
          </a:prstGeom>
          <a:solidFill>
            <a:srgbClr val="191919"/>
          </a:solidFill>
          <a:ln>
            <a:solidFill>
              <a:srgbClr val="1919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64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8656-65DC-CB92-9DF2-C161DB7F365D}"/>
              </a:ext>
            </a:extLst>
          </p:cNvPr>
          <p:cNvSpPr>
            <a:spLocks noGrp="1"/>
          </p:cNvSpPr>
          <p:nvPr>
            <p:ph type="title"/>
          </p:nvPr>
        </p:nvSpPr>
        <p:spPr/>
        <p:txBody>
          <a:bodyPr/>
          <a:lstStyle/>
          <a:p>
            <a:r>
              <a:rPr lang="en-AU" dirty="0"/>
              <a:t>Estimated Proportion of Guesses</a:t>
            </a:r>
          </a:p>
        </p:txBody>
      </p:sp>
      <p:graphicFrame>
        <p:nvGraphicFramePr>
          <p:cNvPr id="4" name="Table 12">
            <a:extLst>
              <a:ext uri="{FF2B5EF4-FFF2-40B4-BE49-F238E27FC236}">
                <a16:creationId xmlns:a16="http://schemas.microsoft.com/office/drawing/2014/main" id="{DAE6235A-C44B-EBC8-60A7-D06C916267FC}"/>
              </a:ext>
            </a:extLst>
          </p:cNvPr>
          <p:cNvGraphicFramePr>
            <a:graphicFrameLocks noGrp="1"/>
          </p:cNvGraphicFramePr>
          <p:nvPr>
            <p:ph idx="1"/>
            <p:extLst>
              <p:ext uri="{D42A27DB-BD31-4B8C-83A1-F6EECF244321}">
                <p14:modId xmlns:p14="http://schemas.microsoft.com/office/powerpoint/2010/main" val="215382490"/>
              </p:ext>
            </p:extLst>
          </p:nvPr>
        </p:nvGraphicFramePr>
        <p:xfrm>
          <a:off x="838201" y="1825627"/>
          <a:ext cx="9829799" cy="4458767"/>
        </p:xfrm>
        <a:graphic>
          <a:graphicData uri="http://schemas.openxmlformats.org/drawingml/2006/table">
            <a:tbl>
              <a:tblPr firstRow="1" bandRow="1">
                <a:tableStyleId>{073A0DAA-6AF3-43AB-8588-CEC1D06C72B9}</a:tableStyleId>
              </a:tblPr>
              <a:tblGrid>
                <a:gridCol w="3387738">
                  <a:extLst>
                    <a:ext uri="{9D8B030D-6E8A-4147-A177-3AD203B41FA5}">
                      <a16:colId xmlns:a16="http://schemas.microsoft.com/office/drawing/2014/main" val="3945194614"/>
                    </a:ext>
                  </a:extLst>
                </a:gridCol>
                <a:gridCol w="1527163">
                  <a:extLst>
                    <a:ext uri="{9D8B030D-6E8A-4147-A177-3AD203B41FA5}">
                      <a16:colId xmlns:a16="http://schemas.microsoft.com/office/drawing/2014/main" val="3079683522"/>
                    </a:ext>
                  </a:extLst>
                </a:gridCol>
                <a:gridCol w="2457449">
                  <a:extLst>
                    <a:ext uri="{9D8B030D-6E8A-4147-A177-3AD203B41FA5}">
                      <a16:colId xmlns:a16="http://schemas.microsoft.com/office/drawing/2014/main" val="819023106"/>
                    </a:ext>
                  </a:extLst>
                </a:gridCol>
                <a:gridCol w="2457449">
                  <a:extLst>
                    <a:ext uri="{9D8B030D-6E8A-4147-A177-3AD203B41FA5}">
                      <a16:colId xmlns:a16="http://schemas.microsoft.com/office/drawing/2014/main" val="354080200"/>
                    </a:ext>
                  </a:extLst>
                </a:gridCol>
              </a:tblGrid>
              <a:tr h="527887">
                <a:tc rowSpan="2">
                  <a:txBody>
                    <a:bodyPr/>
                    <a:lstStyle/>
                    <a:p>
                      <a:pPr algn="ctr"/>
                      <a:r>
                        <a:rPr lang="en-US" sz="2400" dirty="0"/>
                        <a:t>Model Name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2400" b="1" kern="1200" dirty="0">
                          <a:solidFill>
                            <a:schemeClr val="lt1"/>
                          </a:solidFill>
                          <a:effectLst/>
                          <a:latin typeface="+mn-lt"/>
                          <a:ea typeface="+mn-ea"/>
                          <a:cs typeface="+mn-cs"/>
                        </a:rPr>
                        <a:t>ΔΣAIC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t>Intrusions</a:t>
                      </a:r>
                    </a:p>
                  </a:txBody>
                  <a:tcPr anchor="ctr">
                    <a:lnL w="57150" cap="flat" cmpd="sng" algn="ctr">
                      <a:solidFill>
                        <a:schemeClr val="tx1"/>
                      </a:solidFill>
                      <a:prstDash val="solid"/>
                      <a:round/>
                      <a:headEnd type="none" w="med" len="med"/>
                      <a:tailEnd type="none" w="med" len="med"/>
                    </a:lnL>
                  </a:tcPr>
                </a:tc>
                <a:tc>
                  <a:txBody>
                    <a:bodyPr/>
                    <a:lstStyle/>
                    <a:p>
                      <a:pPr algn="ctr"/>
                      <a:r>
                        <a:rPr lang="en-US" sz="2400" dirty="0"/>
                        <a:t>Guesses</a:t>
                      </a:r>
                    </a:p>
                  </a:txBody>
                  <a:tcPr anchor="ct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637682"/>
                  </a:ext>
                </a:extLst>
              </a:tr>
              <a:tr h="527887">
                <a:tc vMerge="1">
                  <a:txBody>
                    <a:bodyPr/>
                    <a:lstStyle/>
                    <a:p>
                      <a:r>
                        <a:rPr lang="en-US" dirty="0"/>
                        <a:t>Model Name</a:t>
                      </a:r>
                    </a:p>
                  </a:txBody>
                  <a:tcPr/>
                </a:tc>
                <a:tc vMerge="1">
                  <a:txBody>
                    <a:bodyPr/>
                    <a:lstStyle/>
                    <a:p>
                      <a:r>
                        <a:rPr lang="en-US" dirty="0"/>
                        <a:t>BIC</a:t>
                      </a:r>
                    </a:p>
                  </a:txBody>
                  <a:tcPr/>
                </a:tc>
                <a:tc>
                  <a:txBody>
                    <a:bodyPr/>
                    <a:lstStyle/>
                    <a:p>
                      <a:pPr algn="ctr"/>
                      <a:r>
                        <a:rPr lang="el-GR" sz="3600" b="0" dirty="0">
                          <a:solidFill>
                            <a:srgbClr val="009E73"/>
                          </a:solidFill>
                          <a:effectLst/>
                        </a:rPr>
                        <a:t>γ</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3600" dirty="0">
                          <a:solidFill>
                            <a:srgbClr val="00B0F0"/>
                          </a:solidFill>
                          <a:effectLst/>
                        </a:rPr>
                        <a:t>β</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027129"/>
                  </a:ext>
                </a:extLst>
              </a:tr>
              <a:tr h="658160">
                <a:tc>
                  <a:txBody>
                    <a:bodyPr/>
                    <a:lstStyle/>
                    <a:p>
                      <a:r>
                        <a:rPr lang="en-US" sz="2400" dirty="0">
                          <a:latin typeface="+mn-lt"/>
                        </a:rPr>
                        <a:t>Pure Guess</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276.86</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.60</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2963438"/>
                  </a:ext>
                </a:extLst>
              </a:tr>
              <a:tr h="658160">
                <a:tc>
                  <a:txBody>
                    <a:bodyPr/>
                    <a:lstStyle/>
                    <a:p>
                      <a:r>
                        <a:rPr lang="en-US" sz="2400" dirty="0">
                          <a:latin typeface="+mn-lt"/>
                        </a:rPr>
                        <a:t>Pure Intrusion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1116.16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.46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0299826"/>
                  </a:ext>
                </a:extLst>
              </a:tr>
              <a:tr h="658160">
                <a:tc>
                  <a:txBody>
                    <a:bodyPr/>
                    <a:lstStyle/>
                    <a:p>
                      <a:r>
                        <a:rPr lang="en-US" sz="2400" dirty="0">
                          <a:latin typeface="+mn-lt"/>
                        </a:rPr>
                        <a:t>Intrusion + Guess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809652"/>
                  </a:ext>
                </a:extLst>
              </a:tr>
              <a:tr h="658160">
                <a:tc>
                  <a:txBody>
                    <a:bodyPr/>
                    <a:lstStyle/>
                    <a:p>
                      <a:r>
                        <a:rPr lang="en-US" sz="2400" dirty="0">
                          <a:latin typeface="+mn-lt"/>
                        </a:rPr>
                        <a:t>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114.91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5475664"/>
                  </a:ext>
                </a:extLst>
              </a:tr>
              <a:tr h="65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Spatiotemporal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175.77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149578"/>
                  </a:ext>
                </a:extLst>
              </a:tr>
            </a:tbl>
          </a:graphicData>
        </a:graphic>
      </p:graphicFrame>
      <p:sp>
        <p:nvSpPr>
          <p:cNvPr id="5" name="Rectangle 4">
            <a:extLst>
              <a:ext uri="{FF2B5EF4-FFF2-40B4-BE49-F238E27FC236}">
                <a16:creationId xmlns:a16="http://schemas.microsoft.com/office/drawing/2014/main" id="{03CAE1C9-896C-7181-6741-CC43D180D482}"/>
              </a:ext>
            </a:extLst>
          </p:cNvPr>
          <p:cNvSpPr/>
          <p:nvPr/>
        </p:nvSpPr>
        <p:spPr>
          <a:xfrm>
            <a:off x="838200" y="4953000"/>
            <a:ext cx="9829799" cy="13255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7840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7E3EE11-98D2-4443-B98B-F9EE970D98E9}"/>
              </a:ext>
            </a:extLst>
          </p:cNvPr>
          <p:cNvSpPr/>
          <p:nvPr/>
        </p:nvSpPr>
        <p:spPr>
          <a:xfrm>
            <a:off x="0" y="1524000"/>
            <a:ext cx="12192000" cy="49898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a:extLst>
              <a:ext uri="{FF2B5EF4-FFF2-40B4-BE49-F238E27FC236}">
                <a16:creationId xmlns:a16="http://schemas.microsoft.com/office/drawing/2014/main" id="{BDF01563-B589-4FB7-A274-6F5F66E61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874" y="1623272"/>
            <a:ext cx="2831880" cy="4890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Rounded Corners 17">
            <a:extLst>
              <a:ext uri="{FF2B5EF4-FFF2-40B4-BE49-F238E27FC236}">
                <a16:creationId xmlns:a16="http://schemas.microsoft.com/office/drawing/2014/main" id="{E6A66A9F-204A-4BBD-AD36-4F8E7940A67A}"/>
              </a:ext>
            </a:extLst>
          </p:cNvPr>
          <p:cNvSpPr/>
          <p:nvPr/>
        </p:nvSpPr>
        <p:spPr>
          <a:xfrm>
            <a:off x="7205568" y="1702425"/>
            <a:ext cx="2624232" cy="10156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1037376D-EE1A-4EB2-870A-F61C1349285C}"/>
              </a:ext>
            </a:extLst>
          </p:cNvPr>
          <p:cNvSpPr>
            <a:spLocks noGrp="1"/>
          </p:cNvSpPr>
          <p:nvPr>
            <p:ph type="title"/>
          </p:nvPr>
        </p:nvSpPr>
        <p:spPr/>
        <p:txBody>
          <a:bodyPr/>
          <a:lstStyle/>
          <a:p>
            <a:r>
              <a:rPr lang="en-AU" dirty="0"/>
              <a:t>Harlow &amp; Donaldson (2013)</a:t>
            </a:r>
          </a:p>
        </p:txBody>
      </p:sp>
      <p:pic>
        <p:nvPicPr>
          <p:cNvPr id="12" name="Picture 11">
            <a:extLst>
              <a:ext uri="{FF2B5EF4-FFF2-40B4-BE49-F238E27FC236}">
                <a16:creationId xmlns:a16="http://schemas.microsoft.com/office/drawing/2014/main" id="{D5B426F3-8B7B-48F1-BAAE-4EFCDCC06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5022" y="1626251"/>
            <a:ext cx="2680281" cy="4887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Rounded Corners 16">
            <a:extLst>
              <a:ext uri="{FF2B5EF4-FFF2-40B4-BE49-F238E27FC236}">
                <a16:creationId xmlns:a16="http://schemas.microsoft.com/office/drawing/2014/main" id="{A2D82FD0-5BB5-44FB-B282-4788C4C204D4}"/>
              </a:ext>
            </a:extLst>
          </p:cNvPr>
          <p:cNvSpPr/>
          <p:nvPr/>
        </p:nvSpPr>
        <p:spPr>
          <a:xfrm>
            <a:off x="2092034" y="1753516"/>
            <a:ext cx="2269303" cy="96454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1F62D237-2B0A-47EA-84CC-DF50B553E936}"/>
              </a:ext>
            </a:extLst>
          </p:cNvPr>
          <p:cNvSpPr/>
          <p:nvPr/>
        </p:nvSpPr>
        <p:spPr>
          <a:xfrm>
            <a:off x="2028523" y="1738648"/>
            <a:ext cx="2373278" cy="646331"/>
          </a:xfrm>
          <a:prstGeom prst="rect">
            <a:avLst/>
          </a:prstGeom>
        </p:spPr>
        <p:txBody>
          <a:bodyPr wrap="none">
            <a:spAutoFit/>
          </a:bodyPr>
          <a:lstStyle/>
          <a:p>
            <a:r>
              <a:rPr lang="en-US" sz="3600" b="1" dirty="0">
                <a:solidFill>
                  <a:srgbClr val="799AD5"/>
                </a:solidFill>
              </a:rPr>
              <a:t>Continuous</a:t>
            </a:r>
          </a:p>
        </p:txBody>
      </p:sp>
      <p:sp>
        <p:nvSpPr>
          <p:cNvPr id="15" name="Rectangle 14">
            <a:extLst>
              <a:ext uri="{FF2B5EF4-FFF2-40B4-BE49-F238E27FC236}">
                <a16:creationId xmlns:a16="http://schemas.microsoft.com/office/drawing/2014/main" id="{A0210EC3-9013-4D76-ADED-ADD9C7351223}"/>
              </a:ext>
            </a:extLst>
          </p:cNvPr>
          <p:cNvSpPr/>
          <p:nvPr/>
        </p:nvSpPr>
        <p:spPr>
          <a:xfrm>
            <a:off x="7520482" y="1756291"/>
            <a:ext cx="2096664" cy="646331"/>
          </a:xfrm>
          <a:prstGeom prst="rect">
            <a:avLst/>
          </a:prstGeom>
        </p:spPr>
        <p:txBody>
          <a:bodyPr wrap="none">
            <a:spAutoFit/>
          </a:bodyPr>
          <a:lstStyle/>
          <a:p>
            <a:r>
              <a:rPr lang="en-US" sz="3600" b="1" dirty="0">
                <a:solidFill>
                  <a:srgbClr val="FF5353"/>
                </a:solidFill>
              </a:rPr>
              <a:t>Threshold</a:t>
            </a:r>
          </a:p>
        </p:txBody>
      </p:sp>
      <p:sp>
        <p:nvSpPr>
          <p:cNvPr id="19" name="TextBox 18">
            <a:extLst>
              <a:ext uri="{FF2B5EF4-FFF2-40B4-BE49-F238E27FC236}">
                <a16:creationId xmlns:a16="http://schemas.microsoft.com/office/drawing/2014/main" id="{ACF803A1-696C-4406-9059-0B3C6E296685}"/>
              </a:ext>
            </a:extLst>
          </p:cNvPr>
          <p:cNvSpPr txBox="1"/>
          <p:nvPr/>
        </p:nvSpPr>
        <p:spPr>
          <a:xfrm>
            <a:off x="5848955" y="6484589"/>
            <a:ext cx="6343045" cy="600164"/>
          </a:xfrm>
          <a:prstGeom prst="rect">
            <a:avLst/>
          </a:prstGeom>
          <a:noFill/>
        </p:spPr>
        <p:txBody>
          <a:bodyPr wrap="square" rtlCol="0">
            <a:spAutoFit/>
          </a:bodyPr>
          <a:lstStyle/>
          <a:p>
            <a:pPr algn="r"/>
            <a:r>
              <a:rPr lang="en-AU" sz="1100" dirty="0">
                <a:solidFill>
                  <a:schemeClr val="bg1"/>
                </a:solidFill>
              </a:rPr>
              <a:t>Harlow, I. M., &amp; Donaldson, D. I. (2013). Source accuracy data reveal the </a:t>
            </a:r>
            <a:r>
              <a:rPr lang="en-AU" sz="1100" dirty="0" err="1">
                <a:solidFill>
                  <a:schemeClr val="bg1"/>
                </a:solidFill>
              </a:rPr>
              <a:t>thresholded</a:t>
            </a:r>
            <a:r>
              <a:rPr lang="en-AU" sz="1100" dirty="0">
                <a:solidFill>
                  <a:schemeClr val="bg1"/>
                </a:solidFill>
              </a:rPr>
              <a:t> nature of human episodic memory. </a:t>
            </a:r>
            <a:r>
              <a:rPr lang="en-AU" sz="1100" i="1" dirty="0">
                <a:solidFill>
                  <a:schemeClr val="bg1"/>
                </a:solidFill>
              </a:rPr>
              <a:t>Psychonomic bulletin &amp; review</a:t>
            </a:r>
            <a:r>
              <a:rPr lang="en-AU" sz="1100" dirty="0">
                <a:solidFill>
                  <a:schemeClr val="bg1"/>
                </a:solidFill>
              </a:rPr>
              <a:t>, </a:t>
            </a:r>
            <a:r>
              <a:rPr lang="en-AU" sz="1100" i="1" dirty="0">
                <a:solidFill>
                  <a:schemeClr val="bg1"/>
                </a:solidFill>
              </a:rPr>
              <a:t>20</a:t>
            </a:r>
            <a:r>
              <a:rPr lang="en-AU" sz="1100" dirty="0">
                <a:solidFill>
                  <a:schemeClr val="bg1"/>
                </a:solidFill>
              </a:rPr>
              <a:t>(2), 318-325.</a:t>
            </a:r>
            <a:endParaRPr lang="en-US" sz="1100" dirty="0">
              <a:solidFill>
                <a:schemeClr val="bg1"/>
              </a:solidFill>
            </a:endParaRPr>
          </a:p>
          <a:p>
            <a:pPr algn="r"/>
            <a:endParaRPr lang="en-US" sz="1100" dirty="0">
              <a:solidFill>
                <a:schemeClr val="bg1"/>
              </a:solidFill>
            </a:endParaRPr>
          </a:p>
        </p:txBody>
      </p:sp>
    </p:spTree>
    <p:extLst>
      <p:ext uri="{BB962C8B-B14F-4D97-AF65-F5344CB8AC3E}">
        <p14:creationId xmlns:p14="http://schemas.microsoft.com/office/powerpoint/2010/main" val="21127641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8656-65DC-CB92-9DF2-C161DB7F365D}"/>
              </a:ext>
            </a:extLst>
          </p:cNvPr>
          <p:cNvSpPr>
            <a:spLocks noGrp="1"/>
          </p:cNvSpPr>
          <p:nvPr>
            <p:ph type="title"/>
          </p:nvPr>
        </p:nvSpPr>
        <p:spPr/>
        <p:txBody>
          <a:bodyPr/>
          <a:lstStyle/>
          <a:p>
            <a:r>
              <a:rPr lang="en-AU" dirty="0"/>
              <a:t>Estimated Proportion of Guesses</a:t>
            </a:r>
          </a:p>
        </p:txBody>
      </p:sp>
      <p:graphicFrame>
        <p:nvGraphicFramePr>
          <p:cNvPr id="4" name="Table 12">
            <a:extLst>
              <a:ext uri="{FF2B5EF4-FFF2-40B4-BE49-F238E27FC236}">
                <a16:creationId xmlns:a16="http://schemas.microsoft.com/office/drawing/2014/main" id="{DAE6235A-C44B-EBC8-60A7-D06C916267FC}"/>
              </a:ext>
            </a:extLst>
          </p:cNvPr>
          <p:cNvGraphicFramePr>
            <a:graphicFrameLocks noGrp="1"/>
          </p:cNvGraphicFramePr>
          <p:nvPr>
            <p:ph idx="1"/>
            <p:extLst>
              <p:ext uri="{D42A27DB-BD31-4B8C-83A1-F6EECF244321}">
                <p14:modId xmlns:p14="http://schemas.microsoft.com/office/powerpoint/2010/main" val="2647375376"/>
              </p:ext>
            </p:extLst>
          </p:nvPr>
        </p:nvGraphicFramePr>
        <p:xfrm>
          <a:off x="838201" y="1825627"/>
          <a:ext cx="9829799" cy="4458767"/>
        </p:xfrm>
        <a:graphic>
          <a:graphicData uri="http://schemas.openxmlformats.org/drawingml/2006/table">
            <a:tbl>
              <a:tblPr firstRow="1" bandRow="1">
                <a:tableStyleId>{073A0DAA-6AF3-43AB-8588-CEC1D06C72B9}</a:tableStyleId>
              </a:tblPr>
              <a:tblGrid>
                <a:gridCol w="3387738">
                  <a:extLst>
                    <a:ext uri="{9D8B030D-6E8A-4147-A177-3AD203B41FA5}">
                      <a16:colId xmlns:a16="http://schemas.microsoft.com/office/drawing/2014/main" val="3945194614"/>
                    </a:ext>
                  </a:extLst>
                </a:gridCol>
                <a:gridCol w="1527163">
                  <a:extLst>
                    <a:ext uri="{9D8B030D-6E8A-4147-A177-3AD203B41FA5}">
                      <a16:colId xmlns:a16="http://schemas.microsoft.com/office/drawing/2014/main" val="3079683522"/>
                    </a:ext>
                  </a:extLst>
                </a:gridCol>
                <a:gridCol w="2457449">
                  <a:extLst>
                    <a:ext uri="{9D8B030D-6E8A-4147-A177-3AD203B41FA5}">
                      <a16:colId xmlns:a16="http://schemas.microsoft.com/office/drawing/2014/main" val="819023106"/>
                    </a:ext>
                  </a:extLst>
                </a:gridCol>
                <a:gridCol w="2457449">
                  <a:extLst>
                    <a:ext uri="{9D8B030D-6E8A-4147-A177-3AD203B41FA5}">
                      <a16:colId xmlns:a16="http://schemas.microsoft.com/office/drawing/2014/main" val="354080200"/>
                    </a:ext>
                  </a:extLst>
                </a:gridCol>
              </a:tblGrid>
              <a:tr h="527887">
                <a:tc rowSpan="2">
                  <a:txBody>
                    <a:bodyPr/>
                    <a:lstStyle/>
                    <a:p>
                      <a:pPr algn="ctr"/>
                      <a:r>
                        <a:rPr lang="en-US" sz="2400" dirty="0"/>
                        <a:t>Model Name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2400" b="1" kern="1200" dirty="0">
                          <a:solidFill>
                            <a:schemeClr val="lt1"/>
                          </a:solidFill>
                          <a:effectLst/>
                          <a:latin typeface="+mn-lt"/>
                          <a:ea typeface="+mn-ea"/>
                          <a:cs typeface="+mn-cs"/>
                        </a:rPr>
                        <a:t>ΔΣAIC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t>Intrusions</a:t>
                      </a:r>
                    </a:p>
                  </a:txBody>
                  <a:tcPr anchor="ctr">
                    <a:lnL w="57150" cap="flat" cmpd="sng" algn="ctr">
                      <a:solidFill>
                        <a:schemeClr val="tx1"/>
                      </a:solidFill>
                      <a:prstDash val="solid"/>
                      <a:round/>
                      <a:headEnd type="none" w="med" len="med"/>
                      <a:tailEnd type="none" w="med" len="med"/>
                    </a:lnL>
                  </a:tcPr>
                </a:tc>
                <a:tc>
                  <a:txBody>
                    <a:bodyPr/>
                    <a:lstStyle/>
                    <a:p>
                      <a:pPr algn="ctr"/>
                      <a:r>
                        <a:rPr lang="en-US" sz="2400" dirty="0"/>
                        <a:t>Guesses</a:t>
                      </a:r>
                    </a:p>
                  </a:txBody>
                  <a:tcPr anchor="ct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637682"/>
                  </a:ext>
                </a:extLst>
              </a:tr>
              <a:tr h="527887">
                <a:tc vMerge="1">
                  <a:txBody>
                    <a:bodyPr/>
                    <a:lstStyle/>
                    <a:p>
                      <a:r>
                        <a:rPr lang="en-US" dirty="0"/>
                        <a:t>Model Name</a:t>
                      </a:r>
                    </a:p>
                  </a:txBody>
                  <a:tcPr/>
                </a:tc>
                <a:tc vMerge="1">
                  <a:txBody>
                    <a:bodyPr/>
                    <a:lstStyle/>
                    <a:p>
                      <a:r>
                        <a:rPr lang="en-US" dirty="0"/>
                        <a:t>BIC</a:t>
                      </a:r>
                    </a:p>
                  </a:txBody>
                  <a:tcPr/>
                </a:tc>
                <a:tc>
                  <a:txBody>
                    <a:bodyPr/>
                    <a:lstStyle/>
                    <a:p>
                      <a:pPr algn="ctr"/>
                      <a:r>
                        <a:rPr lang="el-GR" sz="3600" b="0" dirty="0">
                          <a:solidFill>
                            <a:srgbClr val="009E73"/>
                          </a:solidFill>
                          <a:effectLst/>
                        </a:rPr>
                        <a:t>γ</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3600" dirty="0">
                          <a:solidFill>
                            <a:srgbClr val="00B0F0"/>
                          </a:solidFill>
                          <a:effectLst/>
                        </a:rPr>
                        <a:t>β</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027129"/>
                  </a:ext>
                </a:extLst>
              </a:tr>
              <a:tr h="658160">
                <a:tc>
                  <a:txBody>
                    <a:bodyPr/>
                    <a:lstStyle/>
                    <a:p>
                      <a:r>
                        <a:rPr lang="en-US" sz="2400" dirty="0">
                          <a:latin typeface="+mn-lt"/>
                        </a:rPr>
                        <a:t>Intrusion + Guess</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445</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.12</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.30</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2963438"/>
                  </a:ext>
                </a:extLst>
              </a:tr>
              <a:tr h="658160">
                <a:tc>
                  <a:txBody>
                    <a:bodyPr/>
                    <a:lstStyle/>
                    <a:p>
                      <a:r>
                        <a:rPr lang="en-US" sz="2400" dirty="0">
                          <a:latin typeface="+mn-lt"/>
                        </a:rPr>
                        <a:t>Temporal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586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.14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0299826"/>
                  </a:ext>
                </a:extLst>
              </a:tr>
              <a:tr h="658160">
                <a:tc>
                  <a:txBody>
                    <a:bodyPr/>
                    <a:lstStyle/>
                    <a:p>
                      <a:r>
                        <a:rPr lang="en-US" sz="2400" dirty="0">
                          <a:latin typeface="+mn-lt"/>
                        </a:rPr>
                        <a:t>Spatiotemporal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809652"/>
                  </a:ext>
                </a:extLst>
              </a:tr>
              <a:tr h="658160">
                <a:tc>
                  <a:txBody>
                    <a:bodyPr/>
                    <a:lstStyle/>
                    <a:p>
                      <a:r>
                        <a:rPr lang="en-US" sz="2400" dirty="0">
                          <a:latin typeface="+mn-lt"/>
                        </a:rPr>
                        <a:t>Orthographic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1095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5475664"/>
                  </a:ext>
                </a:extLst>
              </a:tr>
              <a:tr h="65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Semantic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1042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149578"/>
                  </a:ext>
                </a:extLst>
              </a:tr>
            </a:tbl>
          </a:graphicData>
        </a:graphic>
      </p:graphicFrame>
    </p:spTree>
    <p:extLst>
      <p:ext uri="{BB962C8B-B14F-4D97-AF65-F5344CB8AC3E}">
        <p14:creationId xmlns:p14="http://schemas.microsoft.com/office/powerpoint/2010/main" val="21247544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8656-65DC-CB92-9DF2-C161DB7F365D}"/>
              </a:ext>
            </a:extLst>
          </p:cNvPr>
          <p:cNvSpPr>
            <a:spLocks noGrp="1"/>
          </p:cNvSpPr>
          <p:nvPr>
            <p:ph type="title"/>
          </p:nvPr>
        </p:nvSpPr>
        <p:spPr/>
        <p:txBody>
          <a:bodyPr/>
          <a:lstStyle/>
          <a:p>
            <a:r>
              <a:rPr lang="en-AU" dirty="0"/>
              <a:t>Estimated Proportion of Guesses</a:t>
            </a:r>
          </a:p>
        </p:txBody>
      </p:sp>
      <p:graphicFrame>
        <p:nvGraphicFramePr>
          <p:cNvPr id="4" name="Table 12">
            <a:extLst>
              <a:ext uri="{FF2B5EF4-FFF2-40B4-BE49-F238E27FC236}">
                <a16:creationId xmlns:a16="http://schemas.microsoft.com/office/drawing/2014/main" id="{DAE6235A-C44B-EBC8-60A7-D06C916267FC}"/>
              </a:ext>
            </a:extLst>
          </p:cNvPr>
          <p:cNvGraphicFramePr>
            <a:graphicFrameLocks noGrp="1"/>
          </p:cNvGraphicFramePr>
          <p:nvPr>
            <p:ph idx="1"/>
          </p:nvPr>
        </p:nvGraphicFramePr>
        <p:xfrm>
          <a:off x="838201" y="1825627"/>
          <a:ext cx="9829799" cy="4458767"/>
        </p:xfrm>
        <a:graphic>
          <a:graphicData uri="http://schemas.openxmlformats.org/drawingml/2006/table">
            <a:tbl>
              <a:tblPr firstRow="1" bandRow="1">
                <a:tableStyleId>{073A0DAA-6AF3-43AB-8588-CEC1D06C72B9}</a:tableStyleId>
              </a:tblPr>
              <a:tblGrid>
                <a:gridCol w="3387738">
                  <a:extLst>
                    <a:ext uri="{9D8B030D-6E8A-4147-A177-3AD203B41FA5}">
                      <a16:colId xmlns:a16="http://schemas.microsoft.com/office/drawing/2014/main" val="3945194614"/>
                    </a:ext>
                  </a:extLst>
                </a:gridCol>
                <a:gridCol w="1527163">
                  <a:extLst>
                    <a:ext uri="{9D8B030D-6E8A-4147-A177-3AD203B41FA5}">
                      <a16:colId xmlns:a16="http://schemas.microsoft.com/office/drawing/2014/main" val="3079683522"/>
                    </a:ext>
                  </a:extLst>
                </a:gridCol>
                <a:gridCol w="2457449">
                  <a:extLst>
                    <a:ext uri="{9D8B030D-6E8A-4147-A177-3AD203B41FA5}">
                      <a16:colId xmlns:a16="http://schemas.microsoft.com/office/drawing/2014/main" val="819023106"/>
                    </a:ext>
                  </a:extLst>
                </a:gridCol>
                <a:gridCol w="2457449">
                  <a:extLst>
                    <a:ext uri="{9D8B030D-6E8A-4147-A177-3AD203B41FA5}">
                      <a16:colId xmlns:a16="http://schemas.microsoft.com/office/drawing/2014/main" val="354080200"/>
                    </a:ext>
                  </a:extLst>
                </a:gridCol>
              </a:tblGrid>
              <a:tr h="527887">
                <a:tc rowSpan="2">
                  <a:txBody>
                    <a:bodyPr/>
                    <a:lstStyle/>
                    <a:p>
                      <a:pPr algn="ctr"/>
                      <a:r>
                        <a:rPr lang="en-US" sz="2400" dirty="0"/>
                        <a:t>Model Name</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2400" b="1" kern="1200" dirty="0">
                          <a:solidFill>
                            <a:schemeClr val="lt1"/>
                          </a:solidFill>
                          <a:effectLst/>
                          <a:latin typeface="+mn-lt"/>
                          <a:ea typeface="+mn-ea"/>
                          <a:cs typeface="+mn-cs"/>
                        </a:rPr>
                        <a:t>ΔΣAIC </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t>Intrusions</a:t>
                      </a:r>
                    </a:p>
                  </a:txBody>
                  <a:tcPr anchor="ctr">
                    <a:lnL w="57150" cap="flat" cmpd="sng" algn="ctr">
                      <a:solidFill>
                        <a:schemeClr val="tx1"/>
                      </a:solidFill>
                      <a:prstDash val="solid"/>
                      <a:round/>
                      <a:headEnd type="none" w="med" len="med"/>
                      <a:tailEnd type="none" w="med" len="med"/>
                    </a:lnL>
                  </a:tcPr>
                </a:tc>
                <a:tc>
                  <a:txBody>
                    <a:bodyPr/>
                    <a:lstStyle/>
                    <a:p>
                      <a:pPr algn="ctr"/>
                      <a:r>
                        <a:rPr lang="en-US" sz="2400" dirty="0"/>
                        <a:t>Guesses</a:t>
                      </a:r>
                    </a:p>
                  </a:txBody>
                  <a:tcPr anchor="ct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637682"/>
                  </a:ext>
                </a:extLst>
              </a:tr>
              <a:tr h="527887">
                <a:tc vMerge="1">
                  <a:txBody>
                    <a:bodyPr/>
                    <a:lstStyle/>
                    <a:p>
                      <a:r>
                        <a:rPr lang="en-US" dirty="0"/>
                        <a:t>Model Name</a:t>
                      </a:r>
                    </a:p>
                  </a:txBody>
                  <a:tcPr/>
                </a:tc>
                <a:tc vMerge="1">
                  <a:txBody>
                    <a:bodyPr/>
                    <a:lstStyle/>
                    <a:p>
                      <a:r>
                        <a:rPr lang="en-US" dirty="0"/>
                        <a:t>BIC</a:t>
                      </a:r>
                    </a:p>
                  </a:txBody>
                  <a:tcPr/>
                </a:tc>
                <a:tc>
                  <a:txBody>
                    <a:bodyPr/>
                    <a:lstStyle/>
                    <a:p>
                      <a:pPr algn="ctr"/>
                      <a:r>
                        <a:rPr lang="el-GR" sz="3600" b="0" dirty="0">
                          <a:solidFill>
                            <a:srgbClr val="009E73"/>
                          </a:solidFill>
                          <a:effectLst/>
                        </a:rPr>
                        <a:t>γ</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l-GR" sz="3600" dirty="0">
                          <a:solidFill>
                            <a:srgbClr val="00B0F0"/>
                          </a:solidFill>
                          <a:effectLst/>
                        </a:rPr>
                        <a:t>β</a:t>
                      </a:r>
                      <a:endParaRPr lang="en-US" sz="3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9027129"/>
                  </a:ext>
                </a:extLst>
              </a:tr>
              <a:tr h="658160">
                <a:tc>
                  <a:txBody>
                    <a:bodyPr/>
                    <a:lstStyle/>
                    <a:p>
                      <a:r>
                        <a:rPr lang="en-US" sz="2400" dirty="0">
                          <a:latin typeface="+mn-lt"/>
                        </a:rPr>
                        <a:t>Pure Guess</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800" dirty="0">
                          <a:latin typeface="+mn-lt"/>
                        </a:rPr>
                        <a:t>276.86</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.60</a:t>
                      </a:r>
                    </a:p>
                  </a:txBody>
                  <a:tcPr anchor="ctr">
                    <a:lnL w="12700" cmpd="sng">
                      <a:noFill/>
                    </a:lnL>
                    <a:lnR w="12700" cmpd="sng">
                      <a:noFill/>
                    </a:lnR>
                    <a:lnT w="571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22963438"/>
                  </a:ext>
                </a:extLst>
              </a:tr>
              <a:tr h="658160">
                <a:tc>
                  <a:txBody>
                    <a:bodyPr/>
                    <a:lstStyle/>
                    <a:p>
                      <a:r>
                        <a:rPr lang="en-US" sz="2400" dirty="0">
                          <a:latin typeface="+mn-lt"/>
                        </a:rPr>
                        <a:t>Pure Intrusion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1116.16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atin typeface="+mn-lt"/>
                        </a:rPr>
                        <a:t>.46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2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0299826"/>
                  </a:ext>
                </a:extLst>
              </a:tr>
              <a:tr h="658160">
                <a:tc>
                  <a:txBody>
                    <a:bodyPr/>
                    <a:lstStyle/>
                    <a:p>
                      <a:r>
                        <a:rPr lang="en-US" sz="2400" dirty="0">
                          <a:latin typeface="+mn-lt"/>
                        </a:rPr>
                        <a:t>Intrusion + Guess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9809652"/>
                  </a:ext>
                </a:extLst>
              </a:tr>
              <a:tr h="658160">
                <a:tc>
                  <a:txBody>
                    <a:bodyPr/>
                    <a:lstStyle/>
                    <a:p>
                      <a:r>
                        <a:rPr lang="en-US" sz="2400" dirty="0">
                          <a:latin typeface="+mn-lt"/>
                        </a:rPr>
                        <a:t>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114.91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5475664"/>
                  </a:ext>
                </a:extLst>
              </a:tr>
              <a:tr h="65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Spatiotemporal Gradient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175.77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latin typeface="+mn-lt"/>
                        </a:rPr>
                        <a:t>.39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38149578"/>
                  </a:ext>
                </a:extLst>
              </a:tr>
            </a:tbl>
          </a:graphicData>
        </a:graphic>
      </p:graphicFrame>
      <p:sp>
        <p:nvSpPr>
          <p:cNvPr id="3" name="Rectangle 2">
            <a:extLst>
              <a:ext uri="{FF2B5EF4-FFF2-40B4-BE49-F238E27FC236}">
                <a16:creationId xmlns:a16="http://schemas.microsoft.com/office/drawing/2014/main" id="{3567718A-B1D7-564A-60C8-DEF11D13A63F}"/>
              </a:ext>
            </a:extLst>
          </p:cNvPr>
          <p:cNvSpPr/>
          <p:nvPr/>
        </p:nvSpPr>
        <p:spPr>
          <a:xfrm>
            <a:off x="838200" y="4953000"/>
            <a:ext cx="9829799" cy="13255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8225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Custom 2">
      <a:dk1>
        <a:srgbClr val="FFFFFF"/>
      </a:dk1>
      <a:lt1>
        <a:sysClr val="window" lastClr="FFFFFF"/>
      </a:lt1>
      <a:dk2>
        <a:srgbClr val="FFFFFF"/>
      </a:dk2>
      <a:lt2>
        <a:srgbClr val="FFFFFF"/>
      </a:lt2>
      <a:accent1>
        <a:srgbClr val="E69F00"/>
      </a:accent1>
      <a:accent2>
        <a:srgbClr val="56B4E9"/>
      </a:accent2>
      <a:accent3>
        <a:srgbClr val="009E73"/>
      </a:accent3>
      <a:accent4>
        <a:srgbClr val="F0E442"/>
      </a:accent4>
      <a:accent5>
        <a:srgbClr val="CC79A7"/>
      </a:accent5>
      <a:accent6>
        <a:srgbClr val="D55E00"/>
      </a:accent6>
      <a:hlink>
        <a:srgbClr val="48A1FA"/>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10721</TotalTime>
  <Words>5276</Words>
  <Application>Microsoft Office PowerPoint</Application>
  <PresentationFormat>Widescreen</PresentationFormat>
  <Paragraphs>715</Paragraphs>
  <Slides>91</Slides>
  <Notes>60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91</vt:i4>
      </vt:variant>
    </vt:vector>
  </HeadingPairs>
  <TitlesOfParts>
    <vt:vector size="99" baseType="lpstr">
      <vt:lpstr>Arial</vt:lpstr>
      <vt:lpstr>Calibri</vt:lpstr>
      <vt:lpstr>Calibri Light</vt:lpstr>
      <vt:lpstr>Cambria</vt:lpstr>
      <vt:lpstr>Cambria Math</vt:lpstr>
      <vt:lpstr>Times New Roman</vt:lpstr>
      <vt:lpstr>Office Theme</vt:lpstr>
      <vt:lpstr>1_Office Theme</vt:lpstr>
      <vt:lpstr>Source Memory Retrieval is Thresholded: Evidence from Diffusion Modelling of Continuous-Outcome Tasks</vt:lpstr>
      <vt:lpstr>Source Memory </vt:lpstr>
      <vt:lpstr>Recognition and Source Memory Tasks</vt:lpstr>
      <vt:lpstr>The Nature of Episodic Memory</vt:lpstr>
      <vt:lpstr>The Yonelinas (1999) Dual-Process Model</vt:lpstr>
      <vt:lpstr>The Yonelinas (1999) Dual-Process Model</vt:lpstr>
      <vt:lpstr>So, is Source Memory Thresholded?</vt:lpstr>
      <vt:lpstr>Continuous-Outcome Tasks</vt:lpstr>
      <vt:lpstr>Harlow &amp; Donaldson (2013)</vt:lpstr>
      <vt:lpstr>Harlow &amp; Donaldson (2013)</vt:lpstr>
      <vt:lpstr>Study 1</vt:lpstr>
      <vt:lpstr>Recognition</vt:lpstr>
      <vt:lpstr>Decision-Making and Response Times</vt:lpstr>
      <vt:lpstr>The Diffusion Model</vt:lpstr>
      <vt:lpstr>The Diffusion Model</vt:lpstr>
      <vt:lpstr>The Circular Diffusion Model</vt:lpstr>
      <vt:lpstr>Drift Rate Variability</vt:lpstr>
      <vt:lpstr>Model Comparison</vt:lpstr>
      <vt:lpstr>Study 1</vt:lpstr>
      <vt:lpstr>Experimental Paradigm</vt:lpstr>
      <vt:lpstr>Experimental Paradigm</vt:lpstr>
      <vt:lpstr>Experimental Paradigm</vt:lpstr>
      <vt:lpstr>Experimental Paradigm</vt:lpstr>
      <vt:lpstr>Experimental Paradigm</vt:lpstr>
      <vt:lpstr>Study 1: Results</vt:lpstr>
      <vt:lpstr>PowerPoint Presentation</vt:lpstr>
      <vt:lpstr>PowerPoint Presentation</vt:lpstr>
      <vt:lpstr>PowerPoint Presentation</vt:lpstr>
      <vt:lpstr>Study 1</vt:lpstr>
      <vt:lpstr>PowerPoint Presentation</vt:lpstr>
      <vt:lpstr>PowerPoint Presentation</vt:lpstr>
      <vt:lpstr>Relationships between Error and RT</vt:lpstr>
      <vt:lpstr>PowerPoint Presentation</vt:lpstr>
      <vt:lpstr>PowerPoint Presentation</vt:lpstr>
      <vt:lpstr>PowerPoint Presentation</vt:lpstr>
      <vt:lpstr>PowerPoint Presentation</vt:lpstr>
      <vt:lpstr>PowerPoint Presentation</vt:lpstr>
      <vt:lpstr>Study 1</vt:lpstr>
      <vt:lpstr>Study 2: Intrusions from Non Target Items</vt:lpstr>
      <vt:lpstr>Study 2: Intrusions from Non Target Items</vt:lpstr>
      <vt:lpstr>PowerPoint Presentation</vt:lpstr>
      <vt:lpstr>PowerPoint Presentation</vt:lpstr>
      <vt:lpstr>PowerPoint Presentation</vt:lpstr>
      <vt:lpstr>Evidence of Intrusions</vt:lpstr>
      <vt:lpstr>Evidence of Intrusions: Recentered Errors</vt:lpstr>
      <vt:lpstr>Are “guesses” due to intrusions?</vt:lpstr>
      <vt:lpstr>Experimental Paradigm</vt:lpstr>
      <vt:lpstr>Experiment 1:</vt:lpstr>
      <vt:lpstr>Study 2: Intrusions from Non Target Items</vt:lpstr>
      <vt:lpstr>Simultaneous vs. Sequential Presentation</vt:lpstr>
      <vt:lpstr>Study 2: Intrusions from Non Target Items</vt:lpstr>
      <vt:lpstr>Response Outcomes</vt:lpstr>
      <vt:lpstr>So, intrusions do happen,</vt:lpstr>
      <vt:lpstr>Weighting Intrusions</vt:lpstr>
      <vt:lpstr>Temporal Similarity</vt:lpstr>
      <vt:lpstr>Temporal Similarity</vt:lpstr>
      <vt:lpstr>Intrusions + Guess: all intrusions equal</vt:lpstr>
      <vt:lpstr>Temporal Gradient</vt:lpstr>
      <vt:lpstr>Temporal Gradient</vt:lpstr>
      <vt:lpstr>Temporal Gradient</vt:lpstr>
      <vt:lpstr>Temporal Gradient</vt:lpstr>
      <vt:lpstr>Spatiotemporal Gradient</vt:lpstr>
      <vt:lpstr>PowerPoint Presentation</vt:lpstr>
      <vt:lpstr>PowerPoint Presentation</vt:lpstr>
      <vt:lpstr>PowerPoint Presentation</vt:lpstr>
      <vt:lpstr>PowerPoint Presentation</vt:lpstr>
      <vt:lpstr>Experiment 1:</vt:lpstr>
      <vt:lpstr>Spatiotemporal-Orthographic Gradient</vt:lpstr>
      <vt:lpstr>PowerPoint Presentation</vt:lpstr>
      <vt:lpstr>PowerPoint Presentation</vt:lpstr>
      <vt:lpstr>Study 2: Intrusions from Non Target Items</vt:lpstr>
      <vt:lpstr>Study 2: Intrusions from Non Target Items</vt:lpstr>
      <vt:lpstr>Study 3 : Manipulating Similarity of Items</vt:lpstr>
      <vt:lpstr>What does it all mean?</vt:lpstr>
      <vt:lpstr>Precision in the Circular Diffusion Model</vt:lpstr>
      <vt:lpstr>Precision in the Circular Diffusion Model</vt:lpstr>
      <vt:lpstr>Precision in the Circular Diffusion Model</vt:lpstr>
      <vt:lpstr>Precision in the Circular Diffusion Model</vt:lpstr>
      <vt:lpstr>Precision in the Circular Diffusion Model</vt:lpstr>
      <vt:lpstr>Two-Choice Tasks are Inconclusive</vt:lpstr>
      <vt:lpstr>Comparing Model Parameters</vt:lpstr>
      <vt:lpstr>Model Parameters</vt:lpstr>
      <vt:lpstr>Model 1</vt:lpstr>
      <vt:lpstr>Model 2</vt:lpstr>
      <vt:lpstr>Model 3</vt:lpstr>
      <vt:lpstr>Temporal Similarity</vt:lpstr>
      <vt:lpstr>Temporal Similarity</vt:lpstr>
      <vt:lpstr>Experiment 1:</vt:lpstr>
      <vt:lpstr>Estimated Proportion of Guesses</vt:lpstr>
      <vt:lpstr>Estimated Proportion of Guesses</vt:lpstr>
      <vt:lpstr>Estimated Proportion of Guesses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Zhou</dc:creator>
  <cp:lastModifiedBy>Jason Zhou</cp:lastModifiedBy>
  <cp:revision>117</cp:revision>
  <dcterms:created xsi:type="dcterms:W3CDTF">2022-04-11T07:06:37Z</dcterms:created>
  <dcterms:modified xsi:type="dcterms:W3CDTF">2022-05-17T01:59:32Z</dcterms:modified>
</cp:coreProperties>
</file>