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58" r:id="rId2"/>
    <p:sldId id="356" r:id="rId3"/>
    <p:sldId id="359" r:id="rId4"/>
    <p:sldId id="360" r:id="rId5"/>
    <p:sldId id="362" r:id="rId6"/>
    <p:sldId id="363" r:id="rId7"/>
    <p:sldId id="361" r:id="rId8"/>
    <p:sldId id="349" r:id="rId9"/>
    <p:sldId id="350" r:id="rId10"/>
    <p:sldId id="352" r:id="rId11"/>
    <p:sldId id="365" r:id="rId12"/>
    <p:sldId id="366" r:id="rId13"/>
    <p:sldId id="430" r:id="rId14"/>
    <p:sldId id="431" r:id="rId15"/>
    <p:sldId id="384" r:id="rId16"/>
    <p:sldId id="472" r:id="rId17"/>
    <p:sldId id="471" r:id="rId18"/>
    <p:sldId id="454" r:id="rId19"/>
    <p:sldId id="446" r:id="rId20"/>
    <p:sldId id="473" r:id="rId21"/>
    <p:sldId id="474" r:id="rId22"/>
    <p:sldId id="433" r:id="rId23"/>
    <p:sldId id="465" r:id="rId24"/>
    <p:sldId id="475" r:id="rId25"/>
    <p:sldId id="477" r:id="rId26"/>
    <p:sldId id="476" r:id="rId27"/>
    <p:sldId id="478" r:id="rId28"/>
    <p:sldId id="479" r:id="rId29"/>
    <p:sldId id="3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3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7" d="100"/>
          <a:sy n="77" d="100"/>
        </p:scale>
        <p:origin x="8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5C628-EEC9-4BF1-9BA7-F19EC3177FF5}" type="datetimeFigureOut">
              <a:rPr lang="en-AU" smtClean="0"/>
              <a:t>16/05/2022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16F04-7506-49B2-BA6B-E0249917ED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27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 evidence that, to this point, been used to support threshold model of source memory actually explainable by intrusions?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this is only for one trial, because intrusions are uniformly distributed across trials, the overall distribution of errors across trials will look like a flat tail. The key difference is that one any one trial, the errors from intrusions are systematic, and linked to the locations of possible intrusions.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driving rationale here is inspired by Paul Bays work- if we account for intrusions, does the amount of uniform guessing (in a no-information state) go down? In his work, it did substantially 62% down to 14%.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6E85A-EF0D-4E17-91D6-189B118339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even get to the modelling, there’s some evidence that intrusions are happening by just looking at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6E85A-EF0D-4E17-91D6-189B118339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Assumption that the strength of association between items is an exponentially decreasing function of distance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DFA27-3C32-44BA-A07B-2A1F86AA0E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87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Assumption that the strength of association between items is an exponentially decreasing function of distance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DFA27-3C32-44BA-A07B-2A1F86AA0E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57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Assumption that the strength of association between items is an exponentially decreasing function of distance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DFA27-3C32-44BA-A07B-2A1F86AA0E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Assumption that the strength of association between items is an exponentially decreasing function of distance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DFA27-3C32-44BA-A07B-2A1F86AA0E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Assumption that the strength of association between items is an exponentially decreasing function of distance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DFA27-3C32-44BA-A07B-2A1F86AA0E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00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Assumption that the strength of association between items is an exponentially decreasing function of distance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DFA27-3C32-44BA-A07B-2A1F86AA0E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1A9E-D5A5-F8F8-9DAA-7E167FD23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4E91B-EE38-2B57-61B7-51469E99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B7E7-AB73-FA0E-783C-56C2EDFA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5DF4-E870-4551-AC43-A86E8C1628B4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5C3B-8F85-1141-6694-1D908522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CD5DC-9367-312E-4592-B7A5F39F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7645-3264-4527-B77A-4197557D2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46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F076-42B7-A5E0-36A1-E626B3EE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CCB14-EA9C-4CC8-AE77-DD8640082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7BFD-F739-5DC2-965B-BCD34F34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5DF4-E870-4551-AC43-A86E8C1628B4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E6D6-B0DB-0CDA-AFB9-F410D401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EA8FF-DDAC-FA17-F5FD-CE00EB62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7645-3264-4527-B77A-4197557D2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062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F2B83-A5C8-5F05-AA70-9E585F7C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0984C-5DA0-F8FE-10E2-E7FFB077B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C4B2-1208-22EF-ADAD-D21BDA75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5DF4-E870-4551-AC43-A86E8C1628B4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5E3A-A58B-46A3-74AF-725184F2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FF51-803C-D6E6-C9BC-00CE766C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7645-3264-4527-B77A-4197557D2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40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9A73-AE96-A851-A2E3-F8FBB977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5576-A4ED-D519-7208-55960DE5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B072-E11B-E7B4-34BF-BFE241B3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5DF4-E870-4551-AC43-A86E8C1628B4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12BB-B64D-A4B2-FBD4-AE417451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319C-E77F-D413-03DD-B1875547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7645-3264-4527-B77A-4197557D2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651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AA76-6992-2AA7-B1AF-D6C8A9C8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6463B-C797-9EAE-9D5C-558D899EC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5D232-A893-C134-A3E8-2AF66D16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5DF4-E870-4551-AC43-A86E8C1628B4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3E75-36F5-5E3C-9ABF-C08F8844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540F-E7A1-0485-B70E-B5B1309E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7645-3264-4527-B77A-4197557D2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139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2130-36A8-91FC-3E2F-9006256E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3D98-5A5A-611E-667E-E77C84CF6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70B05-3D62-D93B-167C-99C4CD95E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5843E-B649-0820-A53D-D8191B61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5DF4-E870-4551-AC43-A86E8C1628B4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A6C6-E8FF-70CE-2F4E-612B6E07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6FCC-5DA8-24E9-65A1-3C985F1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7645-3264-4527-B77A-4197557D2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11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0600-DCBA-B83F-B1A6-6D207D85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267E9-59DD-A62D-8819-742D3CBAB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BDC14-B269-03F8-2335-44D94AC94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77CD0-C434-2E63-E4C4-196C965EE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93877-EB13-70C2-D1FC-9CFF1C46E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EDCBA-63D0-4521-4AC6-63801333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5DF4-E870-4551-AC43-A86E8C1628B4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EEF48-7C8F-0F1A-4CB6-3530583F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F0388-209D-898C-59A7-FBAD8285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7645-3264-4527-B77A-4197557D2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342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6AC1-BCE7-E429-EC15-E8CF87F2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64EFD-88AB-7A2C-D7BE-CB17F7EE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5DF4-E870-4551-AC43-A86E8C1628B4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79EAB-7FF2-610C-CD40-9173F4A7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610F5-7BEF-61F6-3F92-A26FDA24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7645-3264-4527-B77A-4197557D2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45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4A433-8CF0-5820-2A40-21D35A9A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5DF4-E870-4551-AC43-A86E8C1628B4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EB204-C221-3823-B494-1ECD7A7B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AE878-A988-699F-0521-61446FF1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7645-3264-4527-B77A-4197557D2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44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E2B0-FB7F-CDFE-71B8-45AA15E9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E5A9-5EC8-1131-1DDB-401E9753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7980B-77E6-A36E-AB71-DDA8CC8E5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7764-A00C-B844-603E-688E7EE0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5DF4-E870-4551-AC43-A86E8C1628B4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CED50-4E65-30A0-D75B-54187E0D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C5B3A-AAA2-2C3B-02C7-97AC685E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7645-3264-4527-B77A-4197557D2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50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B060-7A36-97AD-4DA3-C69CC700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53F1A-994E-847F-0663-8A5EE9346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F73DB-85B3-2DD4-87FA-A985EC08B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854E1-22AE-2974-9FF6-CAD8086D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5DF4-E870-4551-AC43-A86E8C1628B4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6C2A6-9989-1BFD-170C-B3BAF604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65563-D319-0F26-3055-5E9E61A3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7645-3264-4527-B77A-4197557D2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83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9A22E-1B93-BEE1-0DD9-21222F49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21AA2-8D33-EE3C-0696-6095F1E19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6BAF0-1796-4043-4C0E-004C2EF4C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85DF4-E870-4551-AC43-A86E8C1628B4}" type="datetimeFigureOut">
              <a:rPr lang="en-AU" smtClean="0"/>
              <a:t>15/05/2022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299B4-24E0-EE07-9389-EDD79B2AD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55907-80AC-5D18-C82B-7DE188FF1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57645-3264-4527-B77A-4197557D2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16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ADB784-CFD4-4477-8A5F-F18422B23EA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66298" y="2549514"/>
            <a:ext cx="18510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DB3ED8A9-1EE9-4E5F-97B4-1D5A527314AA}"/>
              </a:ext>
            </a:extLst>
          </p:cNvPr>
          <p:cNvSpPr/>
          <p:nvPr/>
        </p:nvSpPr>
        <p:spPr>
          <a:xfrm>
            <a:off x="5018885" y="3186207"/>
            <a:ext cx="670560" cy="99564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57A3DE-6C61-4929-B0C8-6DD7F8EB7A1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493018" y="3684028"/>
            <a:ext cx="1424366" cy="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DE0B5F-DC15-4B9D-8C5F-256674EE8391}"/>
              </a:ext>
            </a:extLst>
          </p:cNvPr>
          <p:cNvSpPr txBox="1"/>
          <p:nvPr/>
        </p:nvSpPr>
        <p:spPr>
          <a:xfrm>
            <a:off x="6917384" y="2287904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Publication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97883-A809-4179-8676-3DFF30E738DA}"/>
              </a:ext>
            </a:extLst>
          </p:cNvPr>
          <p:cNvSpPr txBox="1"/>
          <p:nvPr/>
        </p:nvSpPr>
        <p:spPr>
          <a:xfrm>
            <a:off x="6917384" y="3422418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Publication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C3CE9-3607-4D44-9199-87936C9B2919}"/>
              </a:ext>
            </a:extLst>
          </p:cNvPr>
          <p:cNvSpPr txBox="1"/>
          <p:nvPr/>
        </p:nvSpPr>
        <p:spPr>
          <a:xfrm>
            <a:off x="1233444" y="2287904"/>
            <a:ext cx="348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 1- EXPIMG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6A263-EB40-4653-AB24-8AAE73548460}"/>
              </a:ext>
            </a:extLst>
          </p:cNvPr>
          <p:cNvSpPr txBox="1"/>
          <p:nvPr/>
        </p:nvSpPr>
        <p:spPr>
          <a:xfrm>
            <a:off x="1233444" y="2973323"/>
            <a:ext cx="342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 2- EXPSIM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D209-B4B6-4A13-BF93-9F51CA7F8012}"/>
              </a:ext>
            </a:extLst>
          </p:cNvPr>
          <p:cNvSpPr txBox="1"/>
          <p:nvPr/>
        </p:nvSpPr>
        <p:spPr>
          <a:xfrm>
            <a:off x="1241941" y="3920239"/>
            <a:ext cx="344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 3- Small-</a:t>
            </a:r>
            <a:r>
              <a:rPr lang="en-US" sz="2800" i="1" dirty="0"/>
              <a:t>N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E9AB3-A49D-499E-9C44-AC4F5C8FF1A5}"/>
              </a:ext>
            </a:extLst>
          </p:cNvPr>
          <p:cNvSpPr txBox="1"/>
          <p:nvPr/>
        </p:nvSpPr>
        <p:spPr>
          <a:xfrm>
            <a:off x="1233444" y="4612850"/>
            <a:ext cx="5376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 4- Orthographic/Semantic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07CD5F-771D-04C9-F257-D59927AB873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018885" y="5061945"/>
            <a:ext cx="1898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6D2DD3-F941-94C3-99DF-AE3FDF22D513}"/>
              </a:ext>
            </a:extLst>
          </p:cNvPr>
          <p:cNvSpPr txBox="1"/>
          <p:nvPr/>
        </p:nvSpPr>
        <p:spPr>
          <a:xfrm>
            <a:off x="6917384" y="4800335"/>
            <a:ext cx="1689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Chapter 3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9D7B7-27A2-26E7-C9DC-07BAE3A1DEB9}"/>
              </a:ext>
            </a:extLst>
          </p:cNvPr>
          <p:cNvSpPr txBox="1"/>
          <p:nvPr/>
        </p:nvSpPr>
        <p:spPr>
          <a:xfrm>
            <a:off x="1233444" y="325212"/>
            <a:ext cx="2779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8413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EB6F7CE-D909-4416-81F9-F8C96ECBE4BD}"/>
              </a:ext>
            </a:extLst>
          </p:cNvPr>
          <p:cNvSpPr/>
          <p:nvPr/>
        </p:nvSpPr>
        <p:spPr>
          <a:xfrm rot="16200000">
            <a:off x="2890793" y="2510630"/>
            <a:ext cx="2343575" cy="1422469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tx1">
              <a:lumMod val="50000"/>
              <a:alpha val="5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5F2819F-8089-4198-BAAD-9B8A1D657094}"/>
              </a:ext>
            </a:extLst>
          </p:cNvPr>
          <p:cNvSpPr/>
          <p:nvPr/>
        </p:nvSpPr>
        <p:spPr>
          <a:xfrm rot="5894678">
            <a:off x="6945985" y="2798513"/>
            <a:ext cx="2343575" cy="1422469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tx1">
              <a:lumMod val="50000"/>
              <a:alpha val="5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0BEE239-EEB4-4879-8F7A-B5519A881E3F}"/>
              </a:ext>
            </a:extLst>
          </p:cNvPr>
          <p:cNvSpPr/>
          <p:nvPr/>
        </p:nvSpPr>
        <p:spPr>
          <a:xfrm rot="6318136">
            <a:off x="6794206" y="3397207"/>
            <a:ext cx="2343575" cy="1422469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tx1">
              <a:lumMod val="50000"/>
              <a:alpha val="5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A3EC7CD-5398-4AC7-9B1B-A13362410804}"/>
              </a:ext>
            </a:extLst>
          </p:cNvPr>
          <p:cNvSpPr/>
          <p:nvPr/>
        </p:nvSpPr>
        <p:spPr>
          <a:xfrm rot="10050334">
            <a:off x="5381904" y="4630317"/>
            <a:ext cx="2343575" cy="1422469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tx1">
              <a:lumMod val="50000"/>
              <a:alpha val="5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0F442DF-A25A-4670-A2F6-185D5BEA3E3A}"/>
              </a:ext>
            </a:extLst>
          </p:cNvPr>
          <p:cNvSpPr/>
          <p:nvPr/>
        </p:nvSpPr>
        <p:spPr>
          <a:xfrm rot="20678687">
            <a:off x="4467153" y="821408"/>
            <a:ext cx="2343575" cy="1422469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tx1">
              <a:lumMod val="50000"/>
              <a:alpha val="5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4017BF-7E72-4033-9726-F1833BF56B24}"/>
              </a:ext>
            </a:extLst>
          </p:cNvPr>
          <p:cNvSpPr/>
          <p:nvPr/>
        </p:nvSpPr>
        <p:spPr>
          <a:xfrm>
            <a:off x="3364345" y="777912"/>
            <a:ext cx="5463310" cy="5302176"/>
          </a:xfrm>
          <a:prstGeom prst="ellipse">
            <a:avLst/>
          </a:prstGeom>
          <a:solidFill>
            <a:schemeClr val="bg2">
              <a:alpha val="30000"/>
            </a:schemeClr>
          </a:solidFill>
          <a:ln w="44450">
            <a:solidFill>
              <a:srgbClr val="009E7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C2921D-0A3F-4767-9E14-4EFD5A8FBC90}"/>
              </a:ext>
            </a:extLst>
          </p:cNvPr>
          <p:cNvSpPr/>
          <p:nvPr/>
        </p:nvSpPr>
        <p:spPr>
          <a:xfrm rot="2708039">
            <a:off x="6380136" y="1281541"/>
            <a:ext cx="2343575" cy="1422469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tx1">
              <a:lumMod val="50000"/>
              <a:alpha val="5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1E34E1-D92D-4F09-9E22-76B984A4F35C}"/>
              </a:ext>
            </a:extLst>
          </p:cNvPr>
          <p:cNvSpPr/>
          <p:nvPr/>
        </p:nvSpPr>
        <p:spPr>
          <a:xfrm rot="19620052">
            <a:off x="3783548" y="1065820"/>
            <a:ext cx="2343575" cy="1422469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tx1">
              <a:lumMod val="50000"/>
              <a:alpha val="5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DDA3A19-2111-4BDC-A951-6CC0169809F9}"/>
              </a:ext>
            </a:extLst>
          </p:cNvPr>
          <p:cNvSpPr/>
          <p:nvPr/>
        </p:nvSpPr>
        <p:spPr>
          <a:xfrm rot="14061879">
            <a:off x="2890794" y="4334929"/>
            <a:ext cx="2343575" cy="1422469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tx1">
              <a:lumMod val="5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3315CF-51B2-442B-938F-93A010472499}"/>
              </a:ext>
            </a:extLst>
          </p:cNvPr>
          <p:cNvSpPr/>
          <p:nvPr/>
        </p:nvSpPr>
        <p:spPr>
          <a:xfrm>
            <a:off x="3755226" y="1147342"/>
            <a:ext cx="4681548" cy="45633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B8A6A-BDB2-4272-A7E5-FC7E6FA349EC}"/>
              </a:ext>
            </a:extLst>
          </p:cNvPr>
          <p:cNvSpPr txBox="1"/>
          <p:nvPr/>
        </p:nvSpPr>
        <p:spPr>
          <a:xfrm>
            <a:off x="9520517" y="2657796"/>
            <a:ext cx="2257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Intrusions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90B341-A0B8-4CDF-B471-A558B03FCBA5}"/>
              </a:ext>
            </a:extLst>
          </p:cNvPr>
          <p:cNvSpPr txBox="1"/>
          <p:nvPr/>
        </p:nvSpPr>
        <p:spPr>
          <a:xfrm>
            <a:off x="639179" y="2657796"/>
            <a:ext cx="206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9E73"/>
                </a:solidFill>
              </a:rPr>
              <a:t>Guessing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99F2B9-D876-40B3-86ED-1E109134E5FE}"/>
              </a:ext>
            </a:extLst>
          </p:cNvPr>
          <p:cNvGrpSpPr/>
          <p:nvPr/>
        </p:nvGrpSpPr>
        <p:grpSpPr>
          <a:xfrm rot="7712323">
            <a:off x="4532275" y="1268745"/>
            <a:ext cx="564777" cy="527797"/>
            <a:chOff x="1385046" y="2519642"/>
            <a:chExt cx="564777" cy="52779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08D3EE-2E7A-44F1-AF33-860A3AE6856F}"/>
                </a:ext>
              </a:extLst>
            </p:cNvPr>
            <p:cNvCxnSpPr/>
            <p:nvPr/>
          </p:nvCxnSpPr>
          <p:spPr>
            <a:xfrm>
              <a:off x="1385046" y="2783541"/>
              <a:ext cx="56477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5E950A-7370-4287-BFC2-86961AADE2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35" y="2519642"/>
              <a:ext cx="0" cy="527797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E389A7-E65B-43BF-B04B-E50F5DF5DFCC}"/>
              </a:ext>
            </a:extLst>
          </p:cNvPr>
          <p:cNvGrpSpPr/>
          <p:nvPr/>
        </p:nvGrpSpPr>
        <p:grpSpPr>
          <a:xfrm rot="10283250">
            <a:off x="7422838" y="1513156"/>
            <a:ext cx="564777" cy="527797"/>
            <a:chOff x="1385046" y="2519642"/>
            <a:chExt cx="564777" cy="52779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D8D1A92-E076-4CA1-987C-A7A2E5A4E37C}"/>
                </a:ext>
              </a:extLst>
            </p:cNvPr>
            <p:cNvCxnSpPr/>
            <p:nvPr/>
          </p:nvCxnSpPr>
          <p:spPr>
            <a:xfrm>
              <a:off x="1385046" y="2783541"/>
              <a:ext cx="56477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0DEDA5-2D75-496C-82FB-AC1F94A73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35" y="2519642"/>
              <a:ext cx="0" cy="527797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048AB0-3EE6-4723-941B-23256C097DD7}"/>
              </a:ext>
            </a:extLst>
          </p:cNvPr>
          <p:cNvGrpSpPr/>
          <p:nvPr/>
        </p:nvGrpSpPr>
        <p:grpSpPr>
          <a:xfrm rot="8439051">
            <a:off x="3481708" y="2977732"/>
            <a:ext cx="564777" cy="539097"/>
            <a:chOff x="1385046" y="2519642"/>
            <a:chExt cx="564777" cy="52779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1DC525-9EF1-47AD-953F-8A63B2B9E5AE}"/>
                </a:ext>
              </a:extLst>
            </p:cNvPr>
            <p:cNvCxnSpPr/>
            <p:nvPr/>
          </p:nvCxnSpPr>
          <p:spPr>
            <a:xfrm>
              <a:off x="1385046" y="2783541"/>
              <a:ext cx="56477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7F6A660-9EF8-4AD7-94CB-DA1AC8D77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35" y="2519642"/>
              <a:ext cx="0" cy="527797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87E273-CC77-47DB-9F60-14E839F433A9}"/>
              </a:ext>
            </a:extLst>
          </p:cNvPr>
          <p:cNvGrpSpPr/>
          <p:nvPr/>
        </p:nvGrpSpPr>
        <p:grpSpPr>
          <a:xfrm rot="12806001">
            <a:off x="5262422" y="944372"/>
            <a:ext cx="564777" cy="527797"/>
            <a:chOff x="1385046" y="2519642"/>
            <a:chExt cx="564777" cy="52779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2B3B8C-B3C6-40FF-92C6-3ACA607734E2}"/>
                </a:ext>
              </a:extLst>
            </p:cNvPr>
            <p:cNvCxnSpPr/>
            <p:nvPr/>
          </p:nvCxnSpPr>
          <p:spPr>
            <a:xfrm>
              <a:off x="1385046" y="2783541"/>
              <a:ext cx="56477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E2B9566-B371-4063-ABE6-DFEBD2AEC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35" y="2519642"/>
              <a:ext cx="0" cy="527797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D97213A-4DAE-4406-8782-75808692D2E5}"/>
              </a:ext>
            </a:extLst>
          </p:cNvPr>
          <p:cNvGrpSpPr/>
          <p:nvPr/>
        </p:nvGrpSpPr>
        <p:grpSpPr>
          <a:xfrm rot="9218914">
            <a:off x="8154385" y="3289581"/>
            <a:ext cx="564777" cy="527797"/>
            <a:chOff x="1385046" y="2519642"/>
            <a:chExt cx="564777" cy="52779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FBD5C3B-F663-47A8-ABF6-7D8E29FE40C9}"/>
                </a:ext>
              </a:extLst>
            </p:cNvPr>
            <p:cNvCxnSpPr/>
            <p:nvPr/>
          </p:nvCxnSpPr>
          <p:spPr>
            <a:xfrm>
              <a:off x="1385046" y="2783541"/>
              <a:ext cx="56477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91F1095-5E1C-43AD-BE69-C758AD626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35" y="2519642"/>
              <a:ext cx="0" cy="527797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1D7689-00E5-4029-9270-EAA38E7FE2FF}"/>
              </a:ext>
            </a:extLst>
          </p:cNvPr>
          <p:cNvGrpSpPr/>
          <p:nvPr/>
        </p:nvGrpSpPr>
        <p:grpSpPr>
          <a:xfrm rot="8900594">
            <a:off x="8059865" y="3866962"/>
            <a:ext cx="564777" cy="527797"/>
            <a:chOff x="1385046" y="2519642"/>
            <a:chExt cx="564777" cy="52779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1FDC79-BDE1-469B-9E73-48A18E4E375E}"/>
                </a:ext>
              </a:extLst>
            </p:cNvPr>
            <p:cNvCxnSpPr/>
            <p:nvPr/>
          </p:nvCxnSpPr>
          <p:spPr>
            <a:xfrm>
              <a:off x="1385046" y="2783541"/>
              <a:ext cx="56477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097965-451C-4D8B-945A-4A3E4849B0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35" y="2519642"/>
              <a:ext cx="0" cy="527797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65C341-5C11-4EE8-8E7F-82EA1254E227}"/>
              </a:ext>
            </a:extLst>
          </p:cNvPr>
          <p:cNvGrpSpPr/>
          <p:nvPr/>
        </p:nvGrpSpPr>
        <p:grpSpPr>
          <a:xfrm rot="12176274">
            <a:off x="6374154" y="5369273"/>
            <a:ext cx="564777" cy="527797"/>
            <a:chOff x="1385046" y="2519642"/>
            <a:chExt cx="564777" cy="52779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6E06DFD-8CE5-401B-BB3F-EB523559A838}"/>
                </a:ext>
              </a:extLst>
            </p:cNvPr>
            <p:cNvCxnSpPr/>
            <p:nvPr/>
          </p:nvCxnSpPr>
          <p:spPr>
            <a:xfrm>
              <a:off x="1385046" y="2783541"/>
              <a:ext cx="56477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68E3B32-DF49-4CE1-8541-08E58A333C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35" y="2519642"/>
              <a:ext cx="0" cy="527797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603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3" grpId="0" animBg="1"/>
      <p:bldP spid="40" grpId="0" animBg="1"/>
      <p:bldP spid="24" grpId="0" animBg="1"/>
      <p:bldP spid="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85028B5-5117-4D20-922D-FB53409AAD0B}"/>
              </a:ext>
            </a:extLst>
          </p:cNvPr>
          <p:cNvSpPr/>
          <p:nvPr/>
        </p:nvSpPr>
        <p:spPr>
          <a:xfrm>
            <a:off x="3833480" y="1844040"/>
            <a:ext cx="4525039" cy="42506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A119D-BFB6-4151-93C2-B414CB17DC29}"/>
              </a:ext>
            </a:extLst>
          </p:cNvPr>
          <p:cNvSpPr txBox="1"/>
          <p:nvPr/>
        </p:nvSpPr>
        <p:spPr>
          <a:xfrm>
            <a:off x="3512134" y="5571487"/>
            <a:ext cx="126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DREG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AB63A1-7C5E-4637-A48A-237DD906B12D}"/>
              </a:ext>
            </a:extLst>
          </p:cNvPr>
          <p:cNvSpPr txBox="1"/>
          <p:nvPr/>
        </p:nvSpPr>
        <p:spPr>
          <a:xfrm>
            <a:off x="3202538" y="2114519"/>
            <a:ext cx="126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CALM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144944-C422-4938-BEA3-713B8083FDCD}"/>
              </a:ext>
            </a:extLst>
          </p:cNvPr>
          <p:cNvSpPr txBox="1"/>
          <p:nvPr/>
        </p:nvSpPr>
        <p:spPr>
          <a:xfrm>
            <a:off x="6529654" y="1441169"/>
            <a:ext cx="126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PLUG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B02B0-0131-4901-B717-ACA7C653A7F4}"/>
              </a:ext>
            </a:extLst>
          </p:cNvPr>
          <p:cNvSpPr txBox="1"/>
          <p:nvPr/>
        </p:nvSpPr>
        <p:spPr>
          <a:xfrm>
            <a:off x="8274634" y="3369477"/>
            <a:ext cx="126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89E80B-A8E9-4063-AB38-CB0F83A5F3E7}"/>
              </a:ext>
            </a:extLst>
          </p:cNvPr>
          <p:cNvSpPr txBox="1"/>
          <p:nvPr/>
        </p:nvSpPr>
        <p:spPr>
          <a:xfrm>
            <a:off x="7487249" y="5416831"/>
            <a:ext cx="126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FLAG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2C888A-D918-4764-A950-D60E8FC797F5}"/>
              </a:ext>
            </a:extLst>
          </p:cNvPr>
          <p:cNvGrpSpPr/>
          <p:nvPr/>
        </p:nvGrpSpPr>
        <p:grpSpPr>
          <a:xfrm rot="3297037">
            <a:off x="8057566" y="4481339"/>
            <a:ext cx="401448" cy="378080"/>
            <a:chOff x="1385046" y="2519642"/>
            <a:chExt cx="564777" cy="52779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D8C251-4B2D-40BD-BAE4-3D912A94AADD}"/>
                </a:ext>
              </a:extLst>
            </p:cNvPr>
            <p:cNvCxnSpPr/>
            <p:nvPr/>
          </p:nvCxnSpPr>
          <p:spPr>
            <a:xfrm>
              <a:off x="1385046" y="2783541"/>
              <a:ext cx="5647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AC7833-8DF9-48F4-971E-F7917ACF2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35" y="2519642"/>
              <a:ext cx="0" cy="52779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E912D84C-E0AF-4877-B42F-21BD7ADD3A15}"/>
              </a:ext>
            </a:extLst>
          </p:cNvPr>
          <p:cNvSpPr/>
          <p:nvPr/>
        </p:nvSpPr>
        <p:spPr>
          <a:xfrm rot="579722" flipH="1">
            <a:off x="8637094" y="4609416"/>
            <a:ext cx="479753" cy="1283329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FA1319-136C-4479-BAD1-68EAF1D98480}"/>
              </a:ext>
            </a:extLst>
          </p:cNvPr>
          <p:cNvSpPr txBox="1"/>
          <p:nvPr/>
        </p:nvSpPr>
        <p:spPr>
          <a:xfrm>
            <a:off x="9215157" y="5066414"/>
            <a:ext cx="160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Response Error</a:t>
            </a:r>
          </a:p>
        </p:txBody>
      </p:sp>
      <p:sp>
        <p:nvSpPr>
          <p:cNvPr id="27" name="Arrow: Curved Right 26">
            <a:extLst>
              <a:ext uri="{FF2B5EF4-FFF2-40B4-BE49-F238E27FC236}">
                <a16:creationId xmlns:a16="http://schemas.microsoft.com/office/drawing/2014/main" id="{5923A33B-3E75-4E75-B4C8-CE8F7CE99984}"/>
              </a:ext>
            </a:extLst>
          </p:cNvPr>
          <p:cNvSpPr/>
          <p:nvPr/>
        </p:nvSpPr>
        <p:spPr>
          <a:xfrm rot="1984695" flipH="1" flipV="1">
            <a:off x="8707642" y="3787704"/>
            <a:ext cx="479753" cy="1093879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Right 28">
            <a:extLst>
              <a:ext uri="{FF2B5EF4-FFF2-40B4-BE49-F238E27FC236}">
                <a16:creationId xmlns:a16="http://schemas.microsoft.com/office/drawing/2014/main" id="{A38F3D85-BF26-4622-85B1-3B566BAF7CBE}"/>
              </a:ext>
            </a:extLst>
          </p:cNvPr>
          <p:cNvSpPr/>
          <p:nvPr/>
        </p:nvSpPr>
        <p:spPr>
          <a:xfrm rot="20605210" flipH="1" flipV="1">
            <a:off x="8058883" y="1498335"/>
            <a:ext cx="989889" cy="3149539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A8F59D75-6AE3-4838-B175-3410B91FC15D}"/>
              </a:ext>
            </a:extLst>
          </p:cNvPr>
          <p:cNvSpPr/>
          <p:nvPr/>
        </p:nvSpPr>
        <p:spPr>
          <a:xfrm rot="18021220" flipH="1" flipV="1">
            <a:off x="5816741" y="-42782"/>
            <a:ext cx="2087749" cy="5291227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Right 31">
            <a:extLst>
              <a:ext uri="{FF2B5EF4-FFF2-40B4-BE49-F238E27FC236}">
                <a16:creationId xmlns:a16="http://schemas.microsoft.com/office/drawing/2014/main" id="{A59DD1CF-6BD2-40E9-9D4C-275BDAD5748A}"/>
              </a:ext>
            </a:extLst>
          </p:cNvPr>
          <p:cNvSpPr/>
          <p:nvPr/>
        </p:nvSpPr>
        <p:spPr>
          <a:xfrm rot="15428011" flipV="1">
            <a:off x="6008798" y="3929599"/>
            <a:ext cx="768013" cy="4127823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64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18" grpId="0"/>
      <p:bldP spid="19" grpId="0"/>
      <p:bldP spid="20" grpId="0"/>
      <p:bldP spid="21" grpId="0"/>
      <p:bldP spid="21" grpId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FE0A5A9-8BCE-F201-F1B3-E35B04439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515794"/>
            <a:ext cx="8534400" cy="534220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603B7E-3AC8-D822-40BC-B7974FBDEE9D}"/>
              </a:ext>
            </a:extLst>
          </p:cNvPr>
          <p:cNvCxnSpPr>
            <a:cxnSpLocks/>
          </p:cNvCxnSpPr>
          <p:nvPr/>
        </p:nvCxnSpPr>
        <p:spPr>
          <a:xfrm>
            <a:off x="2514600" y="2590800"/>
            <a:ext cx="7239000" cy="0"/>
          </a:xfrm>
          <a:prstGeom prst="line">
            <a:avLst/>
          </a:prstGeom>
          <a:ln w="762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7C5F18B7-5D4D-801A-43BE-721F7796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Distances between Response and Nontarget Angles</a:t>
            </a:r>
          </a:p>
        </p:txBody>
      </p:sp>
    </p:spTree>
    <p:extLst>
      <p:ext uri="{BB962C8B-B14F-4D97-AF65-F5344CB8AC3E}">
        <p14:creationId xmlns:p14="http://schemas.microsoft.com/office/powerpoint/2010/main" val="31198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4896-1509-4577-B624-A9AFAD80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“guesses” due to intrusions?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994DF9-CDEB-4CA4-A476-8E12F6F39D93}"/>
              </a:ext>
            </a:extLst>
          </p:cNvPr>
          <p:cNvSpPr/>
          <p:nvPr/>
        </p:nvSpPr>
        <p:spPr>
          <a:xfrm>
            <a:off x="924694" y="3072577"/>
            <a:ext cx="2595838" cy="2549071"/>
          </a:xfrm>
          <a:prstGeom prst="ellipse">
            <a:avLst/>
          </a:prstGeom>
          <a:solidFill>
            <a:schemeClr val="bg2">
              <a:alpha val="30000"/>
            </a:schemeClr>
          </a:solidFill>
          <a:ln w="444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600BEC5-93C5-4038-BC2F-EC03D921AA21}"/>
              </a:ext>
            </a:extLst>
          </p:cNvPr>
          <p:cNvSpPr/>
          <p:nvPr/>
        </p:nvSpPr>
        <p:spPr>
          <a:xfrm rot="14061879">
            <a:off x="453615" y="4582499"/>
            <a:ext cx="1386640" cy="1134327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AF587-854A-483D-AF13-9BA85AB4F906}"/>
              </a:ext>
            </a:extLst>
          </p:cNvPr>
          <p:cNvSpPr/>
          <p:nvPr/>
        </p:nvSpPr>
        <p:spPr>
          <a:xfrm>
            <a:off x="1094836" y="3276600"/>
            <a:ext cx="2256433" cy="2199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9985F7C-0BDE-4385-8DDA-0DA42E7DD8AD}"/>
              </a:ext>
            </a:extLst>
          </p:cNvPr>
          <p:cNvSpPr/>
          <p:nvPr/>
        </p:nvSpPr>
        <p:spPr>
          <a:xfrm rot="4427027">
            <a:off x="6546005" y="3770900"/>
            <a:ext cx="1083554" cy="657680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9247F9-B907-40B9-8550-5D7C59DECD7B}"/>
              </a:ext>
            </a:extLst>
          </p:cNvPr>
          <p:cNvSpPr/>
          <p:nvPr/>
        </p:nvSpPr>
        <p:spPr>
          <a:xfrm rot="19620052">
            <a:off x="4798766" y="3062551"/>
            <a:ext cx="1083554" cy="657680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C73696-A343-4385-A6F8-291B4B17FB60}"/>
              </a:ext>
            </a:extLst>
          </p:cNvPr>
          <p:cNvSpPr/>
          <p:nvPr/>
        </p:nvSpPr>
        <p:spPr>
          <a:xfrm rot="14061879">
            <a:off x="4203534" y="4582499"/>
            <a:ext cx="1386640" cy="1134327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264116-2315-44C2-AECC-C30E8E4C3683}"/>
              </a:ext>
            </a:extLst>
          </p:cNvPr>
          <p:cNvSpPr/>
          <p:nvPr/>
        </p:nvSpPr>
        <p:spPr>
          <a:xfrm>
            <a:off x="4844755" y="3276600"/>
            <a:ext cx="2256433" cy="2199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D9F5C4-E207-4935-9ED2-378E3B8DD313}"/>
              </a:ext>
            </a:extLst>
          </p:cNvPr>
          <p:cNvSpPr/>
          <p:nvPr/>
        </p:nvSpPr>
        <p:spPr>
          <a:xfrm>
            <a:off x="8494534" y="3072577"/>
            <a:ext cx="2595838" cy="2549071"/>
          </a:xfrm>
          <a:prstGeom prst="ellipse">
            <a:avLst/>
          </a:prstGeom>
          <a:solidFill>
            <a:schemeClr val="bg2">
              <a:alpha val="30000"/>
            </a:schemeClr>
          </a:solidFill>
          <a:ln w="444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F8B32DA-B8CA-4F8F-8730-86241352755F}"/>
              </a:ext>
            </a:extLst>
          </p:cNvPr>
          <p:cNvSpPr/>
          <p:nvPr/>
        </p:nvSpPr>
        <p:spPr>
          <a:xfrm rot="4427027">
            <a:off x="10365926" y="3770900"/>
            <a:ext cx="1083554" cy="657680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9B6B4D-6D41-412F-8EED-CDD351871B23}"/>
              </a:ext>
            </a:extLst>
          </p:cNvPr>
          <p:cNvSpPr/>
          <p:nvPr/>
        </p:nvSpPr>
        <p:spPr>
          <a:xfrm rot="19620052">
            <a:off x="8618687" y="3062551"/>
            <a:ext cx="1083554" cy="657680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294242C-9F58-42B3-9434-E190CB345291}"/>
              </a:ext>
            </a:extLst>
          </p:cNvPr>
          <p:cNvSpPr/>
          <p:nvPr/>
        </p:nvSpPr>
        <p:spPr>
          <a:xfrm rot="14061879">
            <a:off x="8023455" y="4582499"/>
            <a:ext cx="1386640" cy="1134327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D4E371-BEA0-4467-9953-A2A1621FA02D}"/>
              </a:ext>
            </a:extLst>
          </p:cNvPr>
          <p:cNvSpPr/>
          <p:nvPr/>
        </p:nvSpPr>
        <p:spPr>
          <a:xfrm>
            <a:off x="8664676" y="3276600"/>
            <a:ext cx="2256433" cy="21994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912E88-2A30-4CF4-A3C9-2FED0669A7E4}"/>
              </a:ext>
            </a:extLst>
          </p:cNvPr>
          <p:cNvSpPr txBox="1"/>
          <p:nvPr/>
        </p:nvSpPr>
        <p:spPr>
          <a:xfrm>
            <a:off x="1146935" y="2172547"/>
            <a:ext cx="2278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Pure Guess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E8D4A9-ED0A-4A99-ACC2-342A1EC3BEBA}"/>
              </a:ext>
            </a:extLst>
          </p:cNvPr>
          <p:cNvSpPr txBox="1"/>
          <p:nvPr/>
        </p:nvSpPr>
        <p:spPr>
          <a:xfrm>
            <a:off x="4677566" y="2206496"/>
            <a:ext cx="2836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Pure Intrusion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AF1FB2-EA35-40AB-ABAC-78D00554AEEE}"/>
              </a:ext>
            </a:extLst>
          </p:cNvPr>
          <p:cNvSpPr txBox="1"/>
          <p:nvPr/>
        </p:nvSpPr>
        <p:spPr>
          <a:xfrm>
            <a:off x="8076823" y="2166260"/>
            <a:ext cx="3431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Intrusion + Guess</a:t>
            </a:r>
          </a:p>
        </p:txBody>
      </p:sp>
    </p:spTree>
    <p:extLst>
      <p:ext uri="{BB962C8B-B14F-4D97-AF65-F5344CB8AC3E}">
        <p14:creationId xmlns:p14="http://schemas.microsoft.com/office/powerpoint/2010/main" val="60860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45B17100-C8C7-9F9D-025E-E06512E6A7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16145"/>
            <a:ext cx="10905066" cy="42257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D5A098-A5FC-DD4D-9D0B-D593BA50FF7B}"/>
              </a:ext>
            </a:extLst>
          </p:cNvPr>
          <p:cNvSpPr/>
          <p:nvPr/>
        </p:nvSpPr>
        <p:spPr>
          <a:xfrm>
            <a:off x="6251171" y="191193"/>
            <a:ext cx="5636029" cy="6458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2C4B92-4211-EB05-26EB-DED93C47C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56" y="1316145"/>
            <a:ext cx="16859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9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1904A6-1834-4E78-869A-0E6D7C8A282C}"/>
              </a:ext>
            </a:extLst>
          </p:cNvPr>
          <p:cNvSpPr txBox="1"/>
          <p:nvPr/>
        </p:nvSpPr>
        <p:spPr>
          <a:xfrm>
            <a:off x="1339712" y="2651285"/>
            <a:ext cx="14141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CUBS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9A173-9998-484A-BB72-9A1B2FEF20DA}"/>
              </a:ext>
            </a:extLst>
          </p:cNvPr>
          <p:cNvSpPr txBox="1"/>
          <p:nvPr/>
        </p:nvSpPr>
        <p:spPr>
          <a:xfrm>
            <a:off x="4078843" y="2651284"/>
            <a:ext cx="14440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4A62D-2D44-4746-8DB7-F2187B39850F}"/>
              </a:ext>
            </a:extLst>
          </p:cNvPr>
          <p:cNvSpPr txBox="1"/>
          <p:nvPr/>
        </p:nvSpPr>
        <p:spPr>
          <a:xfrm>
            <a:off x="6857792" y="2659559"/>
            <a:ext cx="1390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PUPS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C29CF-D307-4004-A271-9E79D18A1733}"/>
              </a:ext>
            </a:extLst>
          </p:cNvPr>
          <p:cNvSpPr txBox="1"/>
          <p:nvPr/>
        </p:nvSpPr>
        <p:spPr>
          <a:xfrm>
            <a:off x="9066778" y="2651283"/>
            <a:ext cx="1436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0DE45E-AA77-488C-9C48-94754C970348}"/>
              </a:ext>
            </a:extLst>
          </p:cNvPr>
          <p:cNvCxnSpPr/>
          <p:nvPr/>
        </p:nvCxnSpPr>
        <p:spPr>
          <a:xfrm>
            <a:off x="2463284" y="2242069"/>
            <a:ext cx="726543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F6B4AE3A-E08C-4797-AA10-6B94412B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Intrusions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55AD52B-E0B7-4549-BB11-0B56C0624F96}"/>
              </a:ext>
            </a:extLst>
          </p:cNvPr>
          <p:cNvSpPr/>
          <p:nvPr/>
        </p:nvSpPr>
        <p:spPr>
          <a:xfrm rot="16200000">
            <a:off x="3200542" y="2388721"/>
            <a:ext cx="451212" cy="2548320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EBA471E-248D-4127-9B46-A8B7E523BBF2}"/>
              </a:ext>
            </a:extLst>
          </p:cNvPr>
          <p:cNvSpPr/>
          <p:nvPr/>
        </p:nvSpPr>
        <p:spPr>
          <a:xfrm rot="16200000">
            <a:off x="5870394" y="2393105"/>
            <a:ext cx="451212" cy="2548320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5BA26-25E6-4ECF-934B-688B00CB3AAA}"/>
              </a:ext>
            </a:extLst>
          </p:cNvPr>
          <p:cNvSpPr txBox="1"/>
          <p:nvPr/>
        </p:nvSpPr>
        <p:spPr>
          <a:xfrm>
            <a:off x="1815272" y="4088480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Temporal Similarity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525FA15-D9D9-4EDC-87C7-0A29E03E2FD3}"/>
              </a:ext>
            </a:extLst>
          </p:cNvPr>
          <p:cNvSpPr/>
          <p:nvPr/>
        </p:nvSpPr>
        <p:spPr>
          <a:xfrm rot="16200000">
            <a:off x="7130646" y="1264830"/>
            <a:ext cx="451212" cy="5043613"/>
          </a:xfrm>
          <a:prstGeom prst="lef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11D9EE-CD7E-4DD0-9761-863C4663526E}"/>
              </a:ext>
            </a:extLst>
          </p:cNvPr>
          <p:cNvSpPr txBox="1"/>
          <p:nvPr/>
        </p:nvSpPr>
        <p:spPr>
          <a:xfrm>
            <a:off x="6640216" y="4152550"/>
            <a:ext cx="404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Orthographic Similarity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F38CA-8454-4CDE-AD15-EE46EC60E624}"/>
              </a:ext>
            </a:extLst>
          </p:cNvPr>
          <p:cNvSpPr txBox="1"/>
          <p:nvPr/>
        </p:nvSpPr>
        <p:spPr>
          <a:xfrm>
            <a:off x="1945903" y="4877631"/>
            <a:ext cx="2960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9966FF"/>
                </a:solidFill>
              </a:rPr>
              <a:t>Spatial Similarity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10672-2B0C-4CE1-A825-490AA03667B5}"/>
              </a:ext>
            </a:extLst>
          </p:cNvPr>
          <p:cNvSpPr txBox="1"/>
          <p:nvPr/>
        </p:nvSpPr>
        <p:spPr>
          <a:xfrm>
            <a:off x="6640216" y="4877631"/>
            <a:ext cx="3374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BC0000"/>
                </a:solidFill>
              </a:rPr>
              <a:t>Semantic Similarity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977B6-4AAE-4633-8DCA-8A76ABE7DDB9}"/>
              </a:ext>
            </a:extLst>
          </p:cNvPr>
          <p:cNvSpPr txBox="1"/>
          <p:nvPr/>
        </p:nvSpPr>
        <p:spPr>
          <a:xfrm>
            <a:off x="2873069" y="3312297"/>
            <a:ext cx="118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backwards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309F1-8F4D-447E-A8B1-8E86CE667EDA}"/>
              </a:ext>
            </a:extLst>
          </p:cNvPr>
          <p:cNvSpPr txBox="1"/>
          <p:nvPr/>
        </p:nvSpPr>
        <p:spPr>
          <a:xfrm>
            <a:off x="5594612" y="3306211"/>
            <a:ext cx="10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forwards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DB101E-7118-45E0-AD9D-AA1C066B444B}"/>
              </a:ext>
            </a:extLst>
          </p:cNvPr>
          <p:cNvSpPr/>
          <p:nvPr/>
        </p:nvSpPr>
        <p:spPr>
          <a:xfrm>
            <a:off x="381000" y="5170018"/>
            <a:ext cx="1564903" cy="14593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0CEC7E-9EC0-404A-8F6E-DE3C05CB055B}"/>
              </a:ext>
            </a:extLst>
          </p:cNvPr>
          <p:cNvSpPr/>
          <p:nvPr/>
        </p:nvSpPr>
        <p:spPr>
          <a:xfrm>
            <a:off x="619125" y="5170018"/>
            <a:ext cx="228600" cy="240182"/>
          </a:xfrm>
          <a:prstGeom prst="ellipse">
            <a:avLst/>
          </a:prstGeom>
          <a:solidFill>
            <a:srgbClr val="BE3FF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B05899-3E4F-4066-ACB6-FE3FD19663CF}"/>
              </a:ext>
            </a:extLst>
          </p:cNvPr>
          <p:cNvSpPr/>
          <p:nvPr/>
        </p:nvSpPr>
        <p:spPr>
          <a:xfrm>
            <a:off x="888492" y="5064033"/>
            <a:ext cx="228600" cy="240182"/>
          </a:xfrm>
          <a:prstGeom prst="ellipse">
            <a:avLst/>
          </a:prstGeom>
          <a:solidFill>
            <a:srgbClr val="BE3FF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824648A-85AB-4543-B130-A2878D4FA794}"/>
              </a:ext>
            </a:extLst>
          </p:cNvPr>
          <p:cNvSpPr/>
          <p:nvPr/>
        </p:nvSpPr>
        <p:spPr>
          <a:xfrm>
            <a:off x="1798889" y="5982800"/>
            <a:ext cx="228600" cy="240182"/>
          </a:xfrm>
          <a:prstGeom prst="ellipse">
            <a:avLst/>
          </a:prstGeom>
          <a:solidFill>
            <a:srgbClr val="BE3FF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A9F011-9C49-D772-DF78-DB78FFB1B905}"/>
              </a:ext>
            </a:extLst>
          </p:cNvPr>
          <p:cNvSpPr/>
          <p:nvPr/>
        </p:nvSpPr>
        <p:spPr>
          <a:xfrm>
            <a:off x="3886200" y="2651283"/>
            <a:ext cx="1828800" cy="7097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61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" grpId="0"/>
      <p:bldP spid="21" grpId="0"/>
      <p:bldP spid="22" grpId="0" animBg="1"/>
      <p:bldP spid="3" grpId="0" animBg="1"/>
      <p:bldP spid="29" grpId="0" animBg="1"/>
      <p:bldP spid="30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0FE-81C0-4717-ABC9-9659D5E9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Temporal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Similarity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B7B28B-A4E2-46A9-B288-B7CA64B2FA3F}"/>
              </a:ext>
            </a:extLst>
          </p:cNvPr>
          <p:cNvCxnSpPr>
            <a:cxnSpLocks/>
          </p:cNvCxnSpPr>
          <p:nvPr/>
        </p:nvCxnSpPr>
        <p:spPr>
          <a:xfrm>
            <a:off x="1524000" y="4295931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0E7D32-A43E-4028-A1E1-B99B4717CF84}"/>
              </a:ext>
            </a:extLst>
          </p:cNvPr>
          <p:cNvSpPr txBox="1"/>
          <p:nvPr/>
        </p:nvSpPr>
        <p:spPr>
          <a:xfrm>
            <a:off x="5687073" y="529726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Lag</a:t>
            </a:r>
            <a:endParaRPr lang="en-A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586B07-8C74-410F-BC08-26E0E3BF2BC7}"/>
              </a:ext>
            </a:extLst>
          </p:cNvPr>
          <p:cNvSpPr txBox="1"/>
          <p:nvPr/>
        </p:nvSpPr>
        <p:spPr>
          <a:xfrm>
            <a:off x="6845944" y="4268725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18C65-E906-484B-80EB-83BA80243150}"/>
              </a:ext>
            </a:extLst>
          </p:cNvPr>
          <p:cNvSpPr txBox="1"/>
          <p:nvPr/>
        </p:nvSpPr>
        <p:spPr>
          <a:xfrm>
            <a:off x="7792416" y="42687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E0007-5D9F-4B19-A635-505733B66A50}"/>
              </a:ext>
            </a:extLst>
          </p:cNvPr>
          <p:cNvSpPr txBox="1"/>
          <p:nvPr/>
        </p:nvSpPr>
        <p:spPr>
          <a:xfrm>
            <a:off x="8579351" y="4278439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+1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286D1E-035A-405B-AAEE-A3D5822369AC}"/>
              </a:ext>
            </a:extLst>
          </p:cNvPr>
          <p:cNvSpPr txBox="1"/>
          <p:nvPr/>
        </p:nvSpPr>
        <p:spPr>
          <a:xfrm>
            <a:off x="9571471" y="4307506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+2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A6C2F-1B05-4E90-91FB-1065D1192B31}"/>
              </a:ext>
            </a:extLst>
          </p:cNvPr>
          <p:cNvSpPr txBox="1"/>
          <p:nvPr/>
        </p:nvSpPr>
        <p:spPr>
          <a:xfrm>
            <a:off x="4909948" y="426720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0A9F8-3756-47F6-ACBF-713F4D66C31D}"/>
              </a:ext>
            </a:extLst>
          </p:cNvPr>
          <p:cNvSpPr txBox="1"/>
          <p:nvPr/>
        </p:nvSpPr>
        <p:spPr>
          <a:xfrm>
            <a:off x="3982942" y="426720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7B3D6A-9E4D-48A3-9168-8C685444DA5F}"/>
              </a:ext>
            </a:extLst>
          </p:cNvPr>
          <p:cNvSpPr txBox="1"/>
          <p:nvPr/>
        </p:nvSpPr>
        <p:spPr>
          <a:xfrm>
            <a:off x="3076289" y="426720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B7351-5671-4C7C-8E72-857E32F27D57}"/>
              </a:ext>
            </a:extLst>
          </p:cNvPr>
          <p:cNvSpPr txBox="1"/>
          <p:nvPr/>
        </p:nvSpPr>
        <p:spPr>
          <a:xfrm>
            <a:off x="2149283" y="4267200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CEF4BF-F5B3-51EB-5D47-74CC4D2AAA9B}"/>
              </a:ext>
            </a:extLst>
          </p:cNvPr>
          <p:cNvSpPr txBox="1"/>
          <p:nvPr/>
        </p:nvSpPr>
        <p:spPr>
          <a:xfrm>
            <a:off x="5956793" y="4260946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A96AC-024D-6498-48B1-668ED0C93A27}"/>
              </a:ext>
            </a:extLst>
          </p:cNvPr>
          <p:cNvSpPr txBox="1"/>
          <p:nvPr/>
        </p:nvSpPr>
        <p:spPr>
          <a:xfrm>
            <a:off x="2057400" y="3036554"/>
            <a:ext cx="836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ALOE	GRAB	ROOT	CUBS	COVE	PUPS	CORE	CARD	MUGS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477A6E-DFFC-8550-9FDF-A3A464EB572D}"/>
              </a:ext>
            </a:extLst>
          </p:cNvPr>
          <p:cNvSpPr/>
          <p:nvPr/>
        </p:nvSpPr>
        <p:spPr>
          <a:xfrm rot="5400000">
            <a:off x="7545547" y="2377577"/>
            <a:ext cx="818184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263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35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0FE-81C0-4717-ABC9-9659D5E9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Temporal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Similarity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E7D32-A43E-4028-A1E1-B99B4717CF84}"/>
              </a:ext>
            </a:extLst>
          </p:cNvPr>
          <p:cNvSpPr txBox="1"/>
          <p:nvPr/>
        </p:nvSpPr>
        <p:spPr>
          <a:xfrm>
            <a:off x="5687073" y="529726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Lag</a:t>
            </a:r>
            <a:endParaRPr lang="en-A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586B07-8C74-410F-BC08-26E0E3BF2BC7}"/>
              </a:ext>
            </a:extLst>
          </p:cNvPr>
          <p:cNvSpPr txBox="1"/>
          <p:nvPr/>
        </p:nvSpPr>
        <p:spPr>
          <a:xfrm>
            <a:off x="6845944" y="42687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18C65-E906-484B-80EB-83BA80243150}"/>
              </a:ext>
            </a:extLst>
          </p:cNvPr>
          <p:cNvSpPr txBox="1"/>
          <p:nvPr/>
        </p:nvSpPr>
        <p:spPr>
          <a:xfrm>
            <a:off x="7792416" y="42687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E0007-5D9F-4B19-A635-505733B66A50}"/>
              </a:ext>
            </a:extLst>
          </p:cNvPr>
          <p:cNvSpPr txBox="1"/>
          <p:nvPr/>
        </p:nvSpPr>
        <p:spPr>
          <a:xfrm>
            <a:off x="8716824" y="42687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286D1E-035A-405B-AAEE-A3D5822369AC}"/>
              </a:ext>
            </a:extLst>
          </p:cNvPr>
          <p:cNvSpPr txBox="1"/>
          <p:nvPr/>
        </p:nvSpPr>
        <p:spPr>
          <a:xfrm>
            <a:off x="9641232" y="426720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A6C2F-1B05-4E90-91FB-1065D1192B31}"/>
              </a:ext>
            </a:extLst>
          </p:cNvPr>
          <p:cNvSpPr txBox="1"/>
          <p:nvPr/>
        </p:nvSpPr>
        <p:spPr>
          <a:xfrm>
            <a:off x="4909948" y="426720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0A9F8-3756-47F6-ACBF-713F4D66C31D}"/>
              </a:ext>
            </a:extLst>
          </p:cNvPr>
          <p:cNvSpPr txBox="1"/>
          <p:nvPr/>
        </p:nvSpPr>
        <p:spPr>
          <a:xfrm>
            <a:off x="3982942" y="426720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7B3D6A-9E4D-48A3-9168-8C685444DA5F}"/>
              </a:ext>
            </a:extLst>
          </p:cNvPr>
          <p:cNvSpPr txBox="1"/>
          <p:nvPr/>
        </p:nvSpPr>
        <p:spPr>
          <a:xfrm>
            <a:off x="3076289" y="426720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B7351-5671-4C7C-8E72-857E32F27D57}"/>
              </a:ext>
            </a:extLst>
          </p:cNvPr>
          <p:cNvSpPr txBox="1"/>
          <p:nvPr/>
        </p:nvSpPr>
        <p:spPr>
          <a:xfrm>
            <a:off x="2149283" y="4267200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CEF4BF-F5B3-51EB-5D47-74CC4D2AAA9B}"/>
              </a:ext>
            </a:extLst>
          </p:cNvPr>
          <p:cNvSpPr txBox="1"/>
          <p:nvPr/>
        </p:nvSpPr>
        <p:spPr>
          <a:xfrm>
            <a:off x="5956793" y="426094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A96AC-024D-6498-48B1-668ED0C93A27}"/>
              </a:ext>
            </a:extLst>
          </p:cNvPr>
          <p:cNvSpPr txBox="1"/>
          <p:nvPr/>
        </p:nvSpPr>
        <p:spPr>
          <a:xfrm>
            <a:off x="2057400" y="3036554"/>
            <a:ext cx="836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ALOE	GRAB	ROOT	CUBS	COVE	PUPS	CORE	CARD	MUGS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E3685E1-E350-8E45-9F67-CECFE2A59FAB}"/>
              </a:ext>
            </a:extLst>
          </p:cNvPr>
          <p:cNvSpPr/>
          <p:nvPr/>
        </p:nvSpPr>
        <p:spPr>
          <a:xfrm rot="5400000">
            <a:off x="5689141" y="2377577"/>
            <a:ext cx="818184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7766A1-74B9-E128-9B8D-FD9AB487CCAD}"/>
              </a:ext>
            </a:extLst>
          </p:cNvPr>
          <p:cNvCxnSpPr>
            <a:cxnSpLocks/>
          </p:cNvCxnSpPr>
          <p:nvPr/>
        </p:nvCxnSpPr>
        <p:spPr>
          <a:xfrm>
            <a:off x="1524000" y="4295931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36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0FE-81C0-4717-ABC9-9659D5E9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Intrusions + Guess</a:t>
            </a:r>
            <a:r>
              <a:rPr lang="en-US" sz="4000" dirty="0"/>
              <a:t>: all intrusions equal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E7D32-A43E-4028-A1E1-B99B4717CF84}"/>
              </a:ext>
            </a:extLst>
          </p:cNvPr>
          <p:cNvSpPr txBox="1"/>
          <p:nvPr/>
        </p:nvSpPr>
        <p:spPr>
          <a:xfrm>
            <a:off x="5687073" y="621166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Lag</a:t>
            </a:r>
            <a:endParaRPr lang="en-AU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831DE8-7B29-4A5F-B579-E5D73D598117}"/>
              </a:ext>
            </a:extLst>
          </p:cNvPr>
          <p:cNvCxnSpPr/>
          <p:nvPr/>
        </p:nvCxnSpPr>
        <p:spPr>
          <a:xfrm>
            <a:off x="6095999" y="5334000"/>
            <a:ext cx="0" cy="533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586B07-8C74-410F-BC08-26E0E3BF2BC7}"/>
              </a:ext>
            </a:extLst>
          </p:cNvPr>
          <p:cNvSpPr txBox="1"/>
          <p:nvPr/>
        </p:nvSpPr>
        <p:spPr>
          <a:xfrm>
            <a:off x="6845944" y="584019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18C65-E906-484B-80EB-83BA80243150}"/>
              </a:ext>
            </a:extLst>
          </p:cNvPr>
          <p:cNvSpPr txBox="1"/>
          <p:nvPr/>
        </p:nvSpPr>
        <p:spPr>
          <a:xfrm>
            <a:off x="7792416" y="584019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E0007-5D9F-4B19-A635-505733B66A50}"/>
              </a:ext>
            </a:extLst>
          </p:cNvPr>
          <p:cNvSpPr txBox="1"/>
          <p:nvPr/>
        </p:nvSpPr>
        <p:spPr>
          <a:xfrm>
            <a:off x="8716824" y="584019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286D1E-035A-405B-AAEE-A3D5822369AC}"/>
              </a:ext>
            </a:extLst>
          </p:cNvPr>
          <p:cNvSpPr txBox="1"/>
          <p:nvPr/>
        </p:nvSpPr>
        <p:spPr>
          <a:xfrm>
            <a:off x="9641232" y="58386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A6C2F-1B05-4E90-91FB-1065D1192B31}"/>
              </a:ext>
            </a:extLst>
          </p:cNvPr>
          <p:cNvSpPr txBox="1"/>
          <p:nvPr/>
        </p:nvSpPr>
        <p:spPr>
          <a:xfrm>
            <a:off x="4909948" y="583867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0A9F8-3756-47F6-ACBF-713F4D66C31D}"/>
              </a:ext>
            </a:extLst>
          </p:cNvPr>
          <p:cNvSpPr txBox="1"/>
          <p:nvPr/>
        </p:nvSpPr>
        <p:spPr>
          <a:xfrm>
            <a:off x="3982942" y="583867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7B3D6A-9E4D-48A3-9168-8C685444DA5F}"/>
              </a:ext>
            </a:extLst>
          </p:cNvPr>
          <p:cNvSpPr txBox="1"/>
          <p:nvPr/>
        </p:nvSpPr>
        <p:spPr>
          <a:xfrm>
            <a:off x="3076289" y="5838670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B7351-5671-4C7C-8E72-857E32F27D57}"/>
              </a:ext>
            </a:extLst>
          </p:cNvPr>
          <p:cNvSpPr txBox="1"/>
          <p:nvPr/>
        </p:nvSpPr>
        <p:spPr>
          <a:xfrm>
            <a:off x="2149283" y="583866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1C48F5-5A8F-4E00-8174-3E171D1EF3A5}"/>
              </a:ext>
            </a:extLst>
          </p:cNvPr>
          <p:cNvSpPr/>
          <p:nvPr/>
        </p:nvSpPr>
        <p:spPr>
          <a:xfrm>
            <a:off x="6922145" y="4191000"/>
            <a:ext cx="240654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A5A49F-95D8-42BA-AAD3-6DE122F9C70F}"/>
              </a:ext>
            </a:extLst>
          </p:cNvPr>
          <p:cNvSpPr/>
          <p:nvPr/>
        </p:nvSpPr>
        <p:spPr>
          <a:xfrm>
            <a:off x="5023039" y="4191000"/>
            <a:ext cx="240654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01196A-0BD5-42BB-AB8B-3CC985A516D2}"/>
              </a:ext>
            </a:extLst>
          </p:cNvPr>
          <p:cNvSpPr/>
          <p:nvPr/>
        </p:nvSpPr>
        <p:spPr>
          <a:xfrm>
            <a:off x="4181205" y="4191000"/>
            <a:ext cx="240654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198F80-AA73-4BA9-AD84-668EA4A8F176}"/>
              </a:ext>
            </a:extLst>
          </p:cNvPr>
          <p:cNvSpPr/>
          <p:nvPr/>
        </p:nvSpPr>
        <p:spPr>
          <a:xfrm>
            <a:off x="7823250" y="4200525"/>
            <a:ext cx="240654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EDAC83-421B-47AA-B645-C229E1312A4E}"/>
              </a:ext>
            </a:extLst>
          </p:cNvPr>
          <p:cNvSpPr/>
          <p:nvPr/>
        </p:nvSpPr>
        <p:spPr>
          <a:xfrm>
            <a:off x="3215007" y="4191000"/>
            <a:ext cx="240654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1B42B2-1061-4067-A86B-D9DA8DA3C10C}"/>
              </a:ext>
            </a:extLst>
          </p:cNvPr>
          <p:cNvSpPr/>
          <p:nvPr/>
        </p:nvSpPr>
        <p:spPr>
          <a:xfrm>
            <a:off x="8750632" y="4191000"/>
            <a:ext cx="240654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2616BD-981C-4A61-A6AD-5EDDAF14CC1C}"/>
              </a:ext>
            </a:extLst>
          </p:cNvPr>
          <p:cNvSpPr/>
          <p:nvPr/>
        </p:nvSpPr>
        <p:spPr>
          <a:xfrm>
            <a:off x="9641232" y="4191000"/>
            <a:ext cx="240654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49B33-E503-4663-A4E3-1D553E346E99}"/>
              </a:ext>
            </a:extLst>
          </p:cNvPr>
          <p:cNvSpPr/>
          <p:nvPr/>
        </p:nvSpPr>
        <p:spPr>
          <a:xfrm>
            <a:off x="2362200" y="4191000"/>
            <a:ext cx="240654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ECB3BB-1E12-C894-0131-663A6A09D578}"/>
              </a:ext>
            </a:extLst>
          </p:cNvPr>
          <p:cNvCxnSpPr>
            <a:cxnSpLocks/>
          </p:cNvCxnSpPr>
          <p:nvPr/>
        </p:nvCxnSpPr>
        <p:spPr>
          <a:xfrm flipV="1">
            <a:off x="1524000" y="1600200"/>
            <a:ext cx="0" cy="4267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EB570DD-B58B-7816-45A5-CAB15E893248}"/>
              </a:ext>
            </a:extLst>
          </p:cNvPr>
          <p:cNvSpPr txBox="1"/>
          <p:nvPr/>
        </p:nvSpPr>
        <p:spPr>
          <a:xfrm rot="10800000">
            <a:off x="640533" y="1629810"/>
            <a:ext cx="738664" cy="43804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AU" sz="3600" dirty="0"/>
              <a:t> Likelihood of Intrusion</a:t>
            </a:r>
            <a:endParaRPr lang="en-AU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EB1390-5463-5CE2-4241-F4B47CD0B18F}"/>
              </a:ext>
            </a:extLst>
          </p:cNvPr>
          <p:cNvCxnSpPr>
            <a:cxnSpLocks/>
          </p:cNvCxnSpPr>
          <p:nvPr/>
        </p:nvCxnSpPr>
        <p:spPr>
          <a:xfrm>
            <a:off x="1524000" y="5833789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99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0FE-81C0-4717-ABC9-9659D5E9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Temporal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Gradient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E7D32-A43E-4028-A1E1-B99B4717CF84}"/>
              </a:ext>
            </a:extLst>
          </p:cNvPr>
          <p:cNvSpPr txBox="1"/>
          <p:nvPr/>
        </p:nvSpPr>
        <p:spPr>
          <a:xfrm>
            <a:off x="5687073" y="621166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Lag</a:t>
            </a:r>
            <a:endParaRPr lang="en-AU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831DE8-7B29-4A5F-B579-E5D73D598117}"/>
              </a:ext>
            </a:extLst>
          </p:cNvPr>
          <p:cNvCxnSpPr>
            <a:cxnSpLocks/>
          </p:cNvCxnSpPr>
          <p:nvPr/>
        </p:nvCxnSpPr>
        <p:spPr>
          <a:xfrm flipH="1">
            <a:off x="6095999" y="1905000"/>
            <a:ext cx="1" cy="39624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586B07-8C74-410F-BC08-26E0E3BF2BC7}"/>
              </a:ext>
            </a:extLst>
          </p:cNvPr>
          <p:cNvSpPr txBox="1"/>
          <p:nvPr/>
        </p:nvSpPr>
        <p:spPr>
          <a:xfrm>
            <a:off x="6845944" y="584019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18C65-E906-484B-80EB-83BA80243150}"/>
              </a:ext>
            </a:extLst>
          </p:cNvPr>
          <p:cNvSpPr txBox="1"/>
          <p:nvPr/>
        </p:nvSpPr>
        <p:spPr>
          <a:xfrm>
            <a:off x="7792416" y="584019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E0007-5D9F-4B19-A635-505733B66A50}"/>
              </a:ext>
            </a:extLst>
          </p:cNvPr>
          <p:cNvSpPr txBox="1"/>
          <p:nvPr/>
        </p:nvSpPr>
        <p:spPr>
          <a:xfrm>
            <a:off x="8716824" y="584019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286D1E-035A-405B-AAEE-A3D5822369AC}"/>
              </a:ext>
            </a:extLst>
          </p:cNvPr>
          <p:cNvSpPr txBox="1"/>
          <p:nvPr/>
        </p:nvSpPr>
        <p:spPr>
          <a:xfrm>
            <a:off x="9641232" y="58386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A6C2F-1B05-4E90-91FB-1065D1192B31}"/>
              </a:ext>
            </a:extLst>
          </p:cNvPr>
          <p:cNvSpPr txBox="1"/>
          <p:nvPr/>
        </p:nvSpPr>
        <p:spPr>
          <a:xfrm>
            <a:off x="4909948" y="583867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0A9F8-3756-47F6-ACBF-713F4D66C31D}"/>
              </a:ext>
            </a:extLst>
          </p:cNvPr>
          <p:cNvSpPr txBox="1"/>
          <p:nvPr/>
        </p:nvSpPr>
        <p:spPr>
          <a:xfrm>
            <a:off x="3982942" y="583867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7B3D6A-9E4D-48A3-9168-8C685444DA5F}"/>
              </a:ext>
            </a:extLst>
          </p:cNvPr>
          <p:cNvSpPr txBox="1"/>
          <p:nvPr/>
        </p:nvSpPr>
        <p:spPr>
          <a:xfrm>
            <a:off x="3076289" y="5838670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B7351-5671-4C7C-8E72-857E32F27D57}"/>
              </a:ext>
            </a:extLst>
          </p:cNvPr>
          <p:cNvSpPr txBox="1"/>
          <p:nvPr/>
        </p:nvSpPr>
        <p:spPr>
          <a:xfrm>
            <a:off x="2149283" y="583866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1C48F5-5A8F-4E00-8174-3E171D1EF3A5}"/>
              </a:ext>
            </a:extLst>
          </p:cNvPr>
          <p:cNvSpPr/>
          <p:nvPr/>
        </p:nvSpPr>
        <p:spPr>
          <a:xfrm>
            <a:off x="6922145" y="1985963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A5A49F-95D8-42BA-AAD3-6DE122F9C70F}"/>
              </a:ext>
            </a:extLst>
          </p:cNvPr>
          <p:cNvSpPr/>
          <p:nvPr/>
        </p:nvSpPr>
        <p:spPr>
          <a:xfrm>
            <a:off x="5023039" y="1985963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01196A-0BD5-42BB-AB8B-3CC985A516D2}"/>
              </a:ext>
            </a:extLst>
          </p:cNvPr>
          <p:cNvSpPr/>
          <p:nvPr/>
        </p:nvSpPr>
        <p:spPr>
          <a:xfrm>
            <a:off x="4181205" y="4191000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198F80-AA73-4BA9-AD84-668EA4A8F176}"/>
              </a:ext>
            </a:extLst>
          </p:cNvPr>
          <p:cNvSpPr/>
          <p:nvPr/>
        </p:nvSpPr>
        <p:spPr>
          <a:xfrm>
            <a:off x="7823250" y="4200525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EDAC83-421B-47AA-B645-C229E1312A4E}"/>
              </a:ext>
            </a:extLst>
          </p:cNvPr>
          <p:cNvSpPr/>
          <p:nvPr/>
        </p:nvSpPr>
        <p:spPr>
          <a:xfrm>
            <a:off x="3215007" y="5105400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1B42B2-1061-4067-A86B-D9DA8DA3C10C}"/>
              </a:ext>
            </a:extLst>
          </p:cNvPr>
          <p:cNvSpPr/>
          <p:nvPr/>
        </p:nvSpPr>
        <p:spPr>
          <a:xfrm>
            <a:off x="8750632" y="5105400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2616BD-981C-4A61-A6AD-5EDDAF14CC1C}"/>
              </a:ext>
            </a:extLst>
          </p:cNvPr>
          <p:cNvSpPr/>
          <p:nvPr/>
        </p:nvSpPr>
        <p:spPr>
          <a:xfrm>
            <a:off x="9641232" y="5408832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49B33-E503-4663-A4E3-1D553E346E99}"/>
              </a:ext>
            </a:extLst>
          </p:cNvPr>
          <p:cNvSpPr/>
          <p:nvPr/>
        </p:nvSpPr>
        <p:spPr>
          <a:xfrm>
            <a:off x="2362200" y="5408832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0F50-2966-28B3-6893-D3941DED5D64}"/>
              </a:ext>
            </a:extLst>
          </p:cNvPr>
          <p:cNvCxnSpPr>
            <a:cxnSpLocks/>
          </p:cNvCxnSpPr>
          <p:nvPr/>
        </p:nvCxnSpPr>
        <p:spPr>
          <a:xfrm flipV="1">
            <a:off x="1524000" y="1600200"/>
            <a:ext cx="0" cy="4267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3C9265-B43D-1A28-053B-EC5A77035D7A}"/>
              </a:ext>
            </a:extLst>
          </p:cNvPr>
          <p:cNvSpPr txBox="1"/>
          <p:nvPr/>
        </p:nvSpPr>
        <p:spPr>
          <a:xfrm rot="10800000">
            <a:off x="640533" y="1629810"/>
            <a:ext cx="738664" cy="43804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AU" sz="3600" dirty="0"/>
              <a:t> Likelihood of Intrusion</a:t>
            </a:r>
            <a:endParaRPr lang="en-AU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A39EC8-98B6-6DEB-E830-05EA1BE4FAE5}"/>
              </a:ext>
            </a:extLst>
          </p:cNvPr>
          <p:cNvCxnSpPr>
            <a:cxnSpLocks/>
          </p:cNvCxnSpPr>
          <p:nvPr/>
        </p:nvCxnSpPr>
        <p:spPr>
          <a:xfrm>
            <a:off x="1524000" y="5833789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745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ADB784-CFD4-4477-8A5F-F18422B23EA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66298" y="2549514"/>
            <a:ext cx="18510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DB3ED8A9-1EE9-4E5F-97B4-1D5A527314AA}"/>
              </a:ext>
            </a:extLst>
          </p:cNvPr>
          <p:cNvSpPr/>
          <p:nvPr/>
        </p:nvSpPr>
        <p:spPr>
          <a:xfrm>
            <a:off x="5018885" y="3186207"/>
            <a:ext cx="670560" cy="99564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57A3DE-6C61-4929-B0C8-6DD7F8EB7A1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493018" y="3684028"/>
            <a:ext cx="1424366" cy="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DE0B5F-DC15-4B9D-8C5F-256674EE8391}"/>
              </a:ext>
            </a:extLst>
          </p:cNvPr>
          <p:cNvSpPr txBox="1"/>
          <p:nvPr/>
        </p:nvSpPr>
        <p:spPr>
          <a:xfrm>
            <a:off x="6917384" y="2287904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Publication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97883-A809-4179-8676-3DFF30E738DA}"/>
              </a:ext>
            </a:extLst>
          </p:cNvPr>
          <p:cNvSpPr txBox="1"/>
          <p:nvPr/>
        </p:nvSpPr>
        <p:spPr>
          <a:xfrm>
            <a:off x="6917384" y="3422418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Publication 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CD2A685-AE25-4436-9E4C-E7EC26BCA96B}"/>
              </a:ext>
            </a:extLst>
          </p:cNvPr>
          <p:cNvSpPr/>
          <p:nvPr/>
        </p:nvSpPr>
        <p:spPr>
          <a:xfrm>
            <a:off x="9141135" y="1696177"/>
            <a:ext cx="670560" cy="4383536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F6658-0875-4C86-8708-ED91285E9D6F}"/>
              </a:ext>
            </a:extLst>
          </p:cNvPr>
          <p:cNvSpPr txBox="1"/>
          <p:nvPr/>
        </p:nvSpPr>
        <p:spPr>
          <a:xfrm>
            <a:off x="10066101" y="3234933"/>
            <a:ext cx="1854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Thesis with Publication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C3CE9-3607-4D44-9199-87936C9B2919}"/>
              </a:ext>
            </a:extLst>
          </p:cNvPr>
          <p:cNvSpPr txBox="1"/>
          <p:nvPr/>
        </p:nvSpPr>
        <p:spPr>
          <a:xfrm>
            <a:off x="1233444" y="2287904"/>
            <a:ext cx="348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 1- EXPIMG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6A263-EB40-4653-AB24-8AAE73548460}"/>
              </a:ext>
            </a:extLst>
          </p:cNvPr>
          <p:cNvSpPr txBox="1"/>
          <p:nvPr/>
        </p:nvSpPr>
        <p:spPr>
          <a:xfrm>
            <a:off x="1233444" y="2973323"/>
            <a:ext cx="342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 2- EXPSIM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D209-B4B6-4A13-BF93-9F51CA7F8012}"/>
              </a:ext>
            </a:extLst>
          </p:cNvPr>
          <p:cNvSpPr txBox="1"/>
          <p:nvPr/>
        </p:nvSpPr>
        <p:spPr>
          <a:xfrm>
            <a:off x="1241941" y="3920239"/>
            <a:ext cx="344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 3- Small-</a:t>
            </a:r>
            <a:r>
              <a:rPr lang="en-US" sz="2800" i="1" dirty="0"/>
              <a:t>N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E9AB3-A49D-499E-9C44-AC4F5C8FF1A5}"/>
              </a:ext>
            </a:extLst>
          </p:cNvPr>
          <p:cNvSpPr txBox="1"/>
          <p:nvPr/>
        </p:nvSpPr>
        <p:spPr>
          <a:xfrm>
            <a:off x="1233444" y="4612850"/>
            <a:ext cx="5376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 4- Orthographic/Semantic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07CD5F-771D-04C9-F257-D59927AB873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018885" y="5061945"/>
            <a:ext cx="1898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6D2DD3-F941-94C3-99DF-AE3FDF22D513}"/>
              </a:ext>
            </a:extLst>
          </p:cNvPr>
          <p:cNvSpPr txBox="1"/>
          <p:nvPr/>
        </p:nvSpPr>
        <p:spPr>
          <a:xfrm>
            <a:off x="6917384" y="4800335"/>
            <a:ext cx="1689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Chapter 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BA60CD-5BC9-E761-69E1-DAFE52535D5C}"/>
              </a:ext>
            </a:extLst>
          </p:cNvPr>
          <p:cNvSpPr txBox="1"/>
          <p:nvPr/>
        </p:nvSpPr>
        <p:spPr>
          <a:xfrm>
            <a:off x="6917384" y="1409332"/>
            <a:ext cx="19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3B3F0-A123-E782-0146-73A764116EA2}"/>
              </a:ext>
            </a:extLst>
          </p:cNvPr>
          <p:cNvSpPr txBox="1"/>
          <p:nvPr/>
        </p:nvSpPr>
        <p:spPr>
          <a:xfrm>
            <a:off x="6917384" y="5818103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9D7B7-27A2-26E7-C9DC-07BAE3A1DEB9}"/>
              </a:ext>
            </a:extLst>
          </p:cNvPr>
          <p:cNvSpPr txBox="1"/>
          <p:nvPr/>
        </p:nvSpPr>
        <p:spPr>
          <a:xfrm>
            <a:off x="1233444" y="325212"/>
            <a:ext cx="2779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Experiments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4531F-9571-AF39-C681-34EA8ACA400F}"/>
              </a:ext>
            </a:extLst>
          </p:cNvPr>
          <p:cNvSpPr txBox="1"/>
          <p:nvPr/>
        </p:nvSpPr>
        <p:spPr>
          <a:xfrm>
            <a:off x="6527277" y="329759"/>
            <a:ext cx="3439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Thesis Chapters</a:t>
            </a:r>
          </a:p>
        </p:txBody>
      </p:sp>
    </p:spTree>
    <p:extLst>
      <p:ext uri="{BB962C8B-B14F-4D97-AF65-F5344CB8AC3E}">
        <p14:creationId xmlns:p14="http://schemas.microsoft.com/office/powerpoint/2010/main" val="32600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0FE-81C0-4717-ABC9-9659D5E9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Temporal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Gradient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E7D32-A43E-4028-A1E1-B99B4717CF84}"/>
              </a:ext>
            </a:extLst>
          </p:cNvPr>
          <p:cNvSpPr txBox="1"/>
          <p:nvPr/>
        </p:nvSpPr>
        <p:spPr>
          <a:xfrm>
            <a:off x="5687073" y="621166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Lag</a:t>
            </a:r>
            <a:endParaRPr lang="en-AU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831DE8-7B29-4A5F-B579-E5D73D598117}"/>
              </a:ext>
            </a:extLst>
          </p:cNvPr>
          <p:cNvCxnSpPr>
            <a:cxnSpLocks/>
          </p:cNvCxnSpPr>
          <p:nvPr/>
        </p:nvCxnSpPr>
        <p:spPr>
          <a:xfrm flipH="1">
            <a:off x="6095999" y="1905000"/>
            <a:ext cx="1" cy="39624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586B07-8C74-410F-BC08-26E0E3BF2BC7}"/>
              </a:ext>
            </a:extLst>
          </p:cNvPr>
          <p:cNvSpPr txBox="1"/>
          <p:nvPr/>
        </p:nvSpPr>
        <p:spPr>
          <a:xfrm>
            <a:off x="6845944" y="584019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18C65-E906-484B-80EB-83BA80243150}"/>
              </a:ext>
            </a:extLst>
          </p:cNvPr>
          <p:cNvSpPr txBox="1"/>
          <p:nvPr/>
        </p:nvSpPr>
        <p:spPr>
          <a:xfrm>
            <a:off x="7792416" y="584019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E0007-5D9F-4B19-A635-505733B66A50}"/>
              </a:ext>
            </a:extLst>
          </p:cNvPr>
          <p:cNvSpPr txBox="1"/>
          <p:nvPr/>
        </p:nvSpPr>
        <p:spPr>
          <a:xfrm>
            <a:off x="8716824" y="584019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286D1E-035A-405B-AAEE-A3D5822369AC}"/>
              </a:ext>
            </a:extLst>
          </p:cNvPr>
          <p:cNvSpPr txBox="1"/>
          <p:nvPr/>
        </p:nvSpPr>
        <p:spPr>
          <a:xfrm>
            <a:off x="9641232" y="58386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A6C2F-1B05-4E90-91FB-1065D1192B31}"/>
              </a:ext>
            </a:extLst>
          </p:cNvPr>
          <p:cNvSpPr txBox="1"/>
          <p:nvPr/>
        </p:nvSpPr>
        <p:spPr>
          <a:xfrm>
            <a:off x="4909948" y="583867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0A9F8-3756-47F6-ACBF-713F4D66C31D}"/>
              </a:ext>
            </a:extLst>
          </p:cNvPr>
          <p:cNvSpPr txBox="1"/>
          <p:nvPr/>
        </p:nvSpPr>
        <p:spPr>
          <a:xfrm>
            <a:off x="3982942" y="583867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7B3D6A-9E4D-48A3-9168-8C685444DA5F}"/>
              </a:ext>
            </a:extLst>
          </p:cNvPr>
          <p:cNvSpPr txBox="1"/>
          <p:nvPr/>
        </p:nvSpPr>
        <p:spPr>
          <a:xfrm>
            <a:off x="3076289" y="5838670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B7351-5671-4C7C-8E72-857E32F27D57}"/>
              </a:ext>
            </a:extLst>
          </p:cNvPr>
          <p:cNvSpPr txBox="1"/>
          <p:nvPr/>
        </p:nvSpPr>
        <p:spPr>
          <a:xfrm>
            <a:off x="2149283" y="583866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1C48F5-5A8F-4E00-8174-3E171D1EF3A5}"/>
              </a:ext>
            </a:extLst>
          </p:cNvPr>
          <p:cNvSpPr/>
          <p:nvPr/>
        </p:nvSpPr>
        <p:spPr>
          <a:xfrm>
            <a:off x="6922145" y="1370823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A5A49F-95D8-42BA-AAD3-6DE122F9C70F}"/>
              </a:ext>
            </a:extLst>
          </p:cNvPr>
          <p:cNvSpPr/>
          <p:nvPr/>
        </p:nvSpPr>
        <p:spPr>
          <a:xfrm>
            <a:off x="5023039" y="3465629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01196A-0BD5-42BB-AB8B-3CC985A516D2}"/>
              </a:ext>
            </a:extLst>
          </p:cNvPr>
          <p:cNvSpPr/>
          <p:nvPr/>
        </p:nvSpPr>
        <p:spPr>
          <a:xfrm>
            <a:off x="4181205" y="4814453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198F80-AA73-4BA9-AD84-668EA4A8F176}"/>
              </a:ext>
            </a:extLst>
          </p:cNvPr>
          <p:cNvSpPr/>
          <p:nvPr/>
        </p:nvSpPr>
        <p:spPr>
          <a:xfrm>
            <a:off x="7823250" y="3568757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EDAC83-421B-47AA-B645-C229E1312A4E}"/>
              </a:ext>
            </a:extLst>
          </p:cNvPr>
          <p:cNvSpPr/>
          <p:nvPr/>
        </p:nvSpPr>
        <p:spPr>
          <a:xfrm>
            <a:off x="3215007" y="5180215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1B42B2-1061-4067-A86B-D9DA8DA3C10C}"/>
              </a:ext>
            </a:extLst>
          </p:cNvPr>
          <p:cNvSpPr/>
          <p:nvPr/>
        </p:nvSpPr>
        <p:spPr>
          <a:xfrm>
            <a:off x="8750632" y="4548447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2616BD-981C-4A61-A6AD-5EDDAF14CC1C}"/>
              </a:ext>
            </a:extLst>
          </p:cNvPr>
          <p:cNvSpPr/>
          <p:nvPr/>
        </p:nvSpPr>
        <p:spPr>
          <a:xfrm>
            <a:off x="9641232" y="5192701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49B33-E503-4663-A4E3-1D553E346E99}"/>
              </a:ext>
            </a:extLst>
          </p:cNvPr>
          <p:cNvSpPr/>
          <p:nvPr/>
        </p:nvSpPr>
        <p:spPr>
          <a:xfrm>
            <a:off x="2362200" y="5408832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0F50-2966-28B3-6893-D3941DED5D64}"/>
              </a:ext>
            </a:extLst>
          </p:cNvPr>
          <p:cNvCxnSpPr>
            <a:cxnSpLocks/>
          </p:cNvCxnSpPr>
          <p:nvPr/>
        </p:nvCxnSpPr>
        <p:spPr>
          <a:xfrm flipV="1">
            <a:off x="1524000" y="1600200"/>
            <a:ext cx="0" cy="4267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3C9265-B43D-1A28-053B-EC5A77035D7A}"/>
              </a:ext>
            </a:extLst>
          </p:cNvPr>
          <p:cNvSpPr txBox="1"/>
          <p:nvPr/>
        </p:nvSpPr>
        <p:spPr>
          <a:xfrm rot="10800000">
            <a:off x="640533" y="1629810"/>
            <a:ext cx="738664" cy="43804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AU" sz="3600" dirty="0"/>
              <a:t> Likelihood of Intrusion</a:t>
            </a:r>
            <a:endParaRPr lang="en-AU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A39EC8-98B6-6DEB-E830-05EA1BE4FAE5}"/>
              </a:ext>
            </a:extLst>
          </p:cNvPr>
          <p:cNvCxnSpPr>
            <a:cxnSpLocks/>
          </p:cNvCxnSpPr>
          <p:nvPr/>
        </p:nvCxnSpPr>
        <p:spPr>
          <a:xfrm>
            <a:off x="1524000" y="5833789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43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0FE-81C0-4717-ABC9-9659D5E9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Temporal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Gradient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0E7D32-A43E-4028-A1E1-B99B4717CF84}"/>
              </a:ext>
            </a:extLst>
          </p:cNvPr>
          <p:cNvSpPr txBox="1"/>
          <p:nvPr/>
        </p:nvSpPr>
        <p:spPr>
          <a:xfrm>
            <a:off x="5687073" y="6211669"/>
            <a:ext cx="81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Lag</a:t>
            </a:r>
            <a:endParaRPr lang="en-AU" sz="2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831DE8-7B29-4A5F-B579-E5D73D598117}"/>
              </a:ext>
            </a:extLst>
          </p:cNvPr>
          <p:cNvCxnSpPr>
            <a:cxnSpLocks/>
          </p:cNvCxnSpPr>
          <p:nvPr/>
        </p:nvCxnSpPr>
        <p:spPr>
          <a:xfrm flipH="1">
            <a:off x="6095999" y="1905000"/>
            <a:ext cx="1" cy="396240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586B07-8C74-410F-BC08-26E0E3BF2BC7}"/>
              </a:ext>
            </a:extLst>
          </p:cNvPr>
          <p:cNvSpPr txBox="1"/>
          <p:nvPr/>
        </p:nvSpPr>
        <p:spPr>
          <a:xfrm>
            <a:off x="6845944" y="584019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18C65-E906-484B-80EB-83BA80243150}"/>
              </a:ext>
            </a:extLst>
          </p:cNvPr>
          <p:cNvSpPr txBox="1"/>
          <p:nvPr/>
        </p:nvSpPr>
        <p:spPr>
          <a:xfrm>
            <a:off x="7792416" y="584019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E0007-5D9F-4B19-A635-505733B66A50}"/>
              </a:ext>
            </a:extLst>
          </p:cNvPr>
          <p:cNvSpPr txBox="1"/>
          <p:nvPr/>
        </p:nvSpPr>
        <p:spPr>
          <a:xfrm>
            <a:off x="8716824" y="584019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286D1E-035A-405B-AAEE-A3D5822369AC}"/>
              </a:ext>
            </a:extLst>
          </p:cNvPr>
          <p:cNvSpPr txBox="1"/>
          <p:nvPr/>
        </p:nvSpPr>
        <p:spPr>
          <a:xfrm>
            <a:off x="9641232" y="583867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A6C2F-1B05-4E90-91FB-1065D1192B31}"/>
              </a:ext>
            </a:extLst>
          </p:cNvPr>
          <p:cNvSpPr txBox="1"/>
          <p:nvPr/>
        </p:nvSpPr>
        <p:spPr>
          <a:xfrm>
            <a:off x="4909948" y="5838672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0A9F8-3756-47F6-ACBF-713F4D66C31D}"/>
              </a:ext>
            </a:extLst>
          </p:cNvPr>
          <p:cNvSpPr txBox="1"/>
          <p:nvPr/>
        </p:nvSpPr>
        <p:spPr>
          <a:xfrm>
            <a:off x="3982942" y="583867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7B3D6A-9E4D-48A3-9168-8C685444DA5F}"/>
              </a:ext>
            </a:extLst>
          </p:cNvPr>
          <p:cNvSpPr txBox="1"/>
          <p:nvPr/>
        </p:nvSpPr>
        <p:spPr>
          <a:xfrm>
            <a:off x="3076289" y="5838670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B7351-5671-4C7C-8E72-857E32F27D57}"/>
              </a:ext>
            </a:extLst>
          </p:cNvPr>
          <p:cNvSpPr txBox="1"/>
          <p:nvPr/>
        </p:nvSpPr>
        <p:spPr>
          <a:xfrm>
            <a:off x="2149283" y="583866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-4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1C48F5-5A8F-4E00-8174-3E171D1EF3A5}"/>
              </a:ext>
            </a:extLst>
          </p:cNvPr>
          <p:cNvSpPr/>
          <p:nvPr/>
        </p:nvSpPr>
        <p:spPr>
          <a:xfrm>
            <a:off x="6922145" y="1370823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A5A49F-95D8-42BA-AAD3-6DE122F9C70F}"/>
              </a:ext>
            </a:extLst>
          </p:cNvPr>
          <p:cNvSpPr/>
          <p:nvPr/>
        </p:nvSpPr>
        <p:spPr>
          <a:xfrm>
            <a:off x="5023039" y="3465629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01196A-0BD5-42BB-AB8B-3CC985A516D2}"/>
              </a:ext>
            </a:extLst>
          </p:cNvPr>
          <p:cNvSpPr/>
          <p:nvPr/>
        </p:nvSpPr>
        <p:spPr>
          <a:xfrm>
            <a:off x="4181205" y="5155275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198F80-AA73-4BA9-AD84-668EA4A8F176}"/>
              </a:ext>
            </a:extLst>
          </p:cNvPr>
          <p:cNvSpPr/>
          <p:nvPr/>
        </p:nvSpPr>
        <p:spPr>
          <a:xfrm>
            <a:off x="7823250" y="4267025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EDAC83-421B-47AA-B645-C229E1312A4E}"/>
              </a:ext>
            </a:extLst>
          </p:cNvPr>
          <p:cNvSpPr/>
          <p:nvPr/>
        </p:nvSpPr>
        <p:spPr>
          <a:xfrm>
            <a:off x="3215007" y="5404658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1B42B2-1061-4067-A86B-D9DA8DA3C10C}"/>
              </a:ext>
            </a:extLst>
          </p:cNvPr>
          <p:cNvSpPr/>
          <p:nvPr/>
        </p:nvSpPr>
        <p:spPr>
          <a:xfrm>
            <a:off x="8750632" y="5155276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2616BD-981C-4A61-A6AD-5EDDAF14CC1C}"/>
              </a:ext>
            </a:extLst>
          </p:cNvPr>
          <p:cNvSpPr/>
          <p:nvPr/>
        </p:nvSpPr>
        <p:spPr>
          <a:xfrm>
            <a:off x="9641232" y="5467021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649B33-E503-4663-A4E3-1D553E346E99}"/>
              </a:ext>
            </a:extLst>
          </p:cNvPr>
          <p:cNvSpPr/>
          <p:nvPr/>
        </p:nvSpPr>
        <p:spPr>
          <a:xfrm>
            <a:off x="2362200" y="5483647"/>
            <a:ext cx="240654" cy="2286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0F50-2966-28B3-6893-D3941DED5D64}"/>
              </a:ext>
            </a:extLst>
          </p:cNvPr>
          <p:cNvCxnSpPr>
            <a:cxnSpLocks/>
          </p:cNvCxnSpPr>
          <p:nvPr/>
        </p:nvCxnSpPr>
        <p:spPr>
          <a:xfrm flipV="1">
            <a:off x="1524000" y="1600200"/>
            <a:ext cx="0" cy="4267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3C9265-B43D-1A28-053B-EC5A77035D7A}"/>
              </a:ext>
            </a:extLst>
          </p:cNvPr>
          <p:cNvSpPr txBox="1"/>
          <p:nvPr/>
        </p:nvSpPr>
        <p:spPr>
          <a:xfrm rot="10800000">
            <a:off x="640533" y="1629810"/>
            <a:ext cx="738664" cy="43804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AU" sz="3600" dirty="0"/>
              <a:t> Likelihood of Intrusion</a:t>
            </a:r>
            <a:endParaRPr lang="en-AU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A39EC8-98B6-6DEB-E830-05EA1BE4FAE5}"/>
              </a:ext>
            </a:extLst>
          </p:cNvPr>
          <p:cNvCxnSpPr>
            <a:cxnSpLocks/>
          </p:cNvCxnSpPr>
          <p:nvPr/>
        </p:nvCxnSpPr>
        <p:spPr>
          <a:xfrm>
            <a:off x="1524000" y="5833789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861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D8556F-2BEE-4EED-BAE6-F3441D83FB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D4CA42-F42D-4571-A8AB-6AF717BBA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81" y="0"/>
            <a:ext cx="8841037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E2A34A-2A71-4017-3F01-614A8D3D7563}"/>
              </a:ext>
            </a:extLst>
          </p:cNvPr>
          <p:cNvSpPr/>
          <p:nvPr/>
        </p:nvSpPr>
        <p:spPr>
          <a:xfrm>
            <a:off x="4876800" y="762000"/>
            <a:ext cx="54864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78847D-C1F4-1B9F-5853-23EDB597D376}"/>
              </a:ext>
            </a:extLst>
          </p:cNvPr>
          <p:cNvSpPr/>
          <p:nvPr/>
        </p:nvSpPr>
        <p:spPr>
          <a:xfrm>
            <a:off x="2286000" y="3276600"/>
            <a:ext cx="78486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70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61BD3F-7FE6-15CE-35F9-7C9E7CE38A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93A5AC2-1F29-1355-BBC9-17AF34419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6" y="32657"/>
            <a:ext cx="17967034" cy="135309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FF5657-E242-52E8-4C01-CF4A5D2F2A5A}"/>
              </a:ext>
            </a:extLst>
          </p:cNvPr>
          <p:cNvSpPr/>
          <p:nvPr/>
        </p:nvSpPr>
        <p:spPr>
          <a:xfrm>
            <a:off x="1043940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BFF39-44BA-C13F-9A2C-332DC3860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04800"/>
            <a:ext cx="34671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3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ADB784-CFD4-4477-8A5F-F18422B23EA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66298" y="2549514"/>
            <a:ext cx="1851086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DB3ED8A9-1EE9-4E5F-97B4-1D5A527314AA}"/>
              </a:ext>
            </a:extLst>
          </p:cNvPr>
          <p:cNvSpPr/>
          <p:nvPr/>
        </p:nvSpPr>
        <p:spPr>
          <a:xfrm>
            <a:off x="5018885" y="3186207"/>
            <a:ext cx="670560" cy="995642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57A3DE-6C61-4929-B0C8-6DD7F8EB7A1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493018" y="3684028"/>
            <a:ext cx="1424366" cy="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DE0B5F-DC15-4B9D-8C5F-256674EE8391}"/>
              </a:ext>
            </a:extLst>
          </p:cNvPr>
          <p:cNvSpPr txBox="1"/>
          <p:nvPr/>
        </p:nvSpPr>
        <p:spPr>
          <a:xfrm>
            <a:off x="6917384" y="2287904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Publication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97883-A809-4179-8676-3DFF30E738DA}"/>
              </a:ext>
            </a:extLst>
          </p:cNvPr>
          <p:cNvSpPr txBox="1"/>
          <p:nvPr/>
        </p:nvSpPr>
        <p:spPr>
          <a:xfrm>
            <a:off x="6917384" y="3422418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Publication 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CD2A685-AE25-4436-9E4C-E7EC26BCA96B}"/>
              </a:ext>
            </a:extLst>
          </p:cNvPr>
          <p:cNvSpPr/>
          <p:nvPr/>
        </p:nvSpPr>
        <p:spPr>
          <a:xfrm>
            <a:off x="9141135" y="1696177"/>
            <a:ext cx="670560" cy="438353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F6658-0875-4C86-8708-ED91285E9D6F}"/>
              </a:ext>
            </a:extLst>
          </p:cNvPr>
          <p:cNvSpPr txBox="1"/>
          <p:nvPr/>
        </p:nvSpPr>
        <p:spPr>
          <a:xfrm>
            <a:off x="10066101" y="3234933"/>
            <a:ext cx="1854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Thesis with Publication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C3CE9-3607-4D44-9199-87936C9B2919}"/>
              </a:ext>
            </a:extLst>
          </p:cNvPr>
          <p:cNvSpPr txBox="1"/>
          <p:nvPr/>
        </p:nvSpPr>
        <p:spPr>
          <a:xfrm>
            <a:off x="1233444" y="2287904"/>
            <a:ext cx="348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Experiment 1- EXPIMG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6A263-EB40-4653-AB24-8AAE73548460}"/>
              </a:ext>
            </a:extLst>
          </p:cNvPr>
          <p:cNvSpPr txBox="1"/>
          <p:nvPr/>
        </p:nvSpPr>
        <p:spPr>
          <a:xfrm>
            <a:off x="1233444" y="2973323"/>
            <a:ext cx="342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 2- EXPSIM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D209-B4B6-4A13-BF93-9F51CA7F8012}"/>
              </a:ext>
            </a:extLst>
          </p:cNvPr>
          <p:cNvSpPr txBox="1"/>
          <p:nvPr/>
        </p:nvSpPr>
        <p:spPr>
          <a:xfrm>
            <a:off x="1241941" y="3920239"/>
            <a:ext cx="344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 3- Small-</a:t>
            </a:r>
            <a:r>
              <a:rPr lang="en-US" sz="2800" i="1" dirty="0"/>
              <a:t>N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E9AB3-A49D-499E-9C44-AC4F5C8FF1A5}"/>
              </a:ext>
            </a:extLst>
          </p:cNvPr>
          <p:cNvSpPr txBox="1"/>
          <p:nvPr/>
        </p:nvSpPr>
        <p:spPr>
          <a:xfrm>
            <a:off x="1233444" y="4612850"/>
            <a:ext cx="5376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 4- Orthographic/Semantic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07CD5F-771D-04C9-F257-D59927AB873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018885" y="5061945"/>
            <a:ext cx="18984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6D2DD3-F941-94C3-99DF-AE3FDF22D513}"/>
              </a:ext>
            </a:extLst>
          </p:cNvPr>
          <p:cNvSpPr txBox="1"/>
          <p:nvPr/>
        </p:nvSpPr>
        <p:spPr>
          <a:xfrm>
            <a:off x="6917384" y="4800335"/>
            <a:ext cx="1689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Chapter 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BA60CD-5BC9-E761-69E1-DAFE52535D5C}"/>
              </a:ext>
            </a:extLst>
          </p:cNvPr>
          <p:cNvSpPr txBox="1"/>
          <p:nvPr/>
        </p:nvSpPr>
        <p:spPr>
          <a:xfrm>
            <a:off x="6917384" y="1409332"/>
            <a:ext cx="19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3B3F0-A123-E782-0146-73A764116EA2}"/>
              </a:ext>
            </a:extLst>
          </p:cNvPr>
          <p:cNvSpPr txBox="1"/>
          <p:nvPr/>
        </p:nvSpPr>
        <p:spPr>
          <a:xfrm>
            <a:off x="6917384" y="5818103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9D7B7-27A2-26E7-C9DC-07BAE3A1DEB9}"/>
              </a:ext>
            </a:extLst>
          </p:cNvPr>
          <p:cNvSpPr txBox="1"/>
          <p:nvPr/>
        </p:nvSpPr>
        <p:spPr>
          <a:xfrm>
            <a:off x="1233444" y="325212"/>
            <a:ext cx="2779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Experiments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4531F-9571-AF39-C681-34EA8ACA400F}"/>
              </a:ext>
            </a:extLst>
          </p:cNvPr>
          <p:cNvSpPr txBox="1"/>
          <p:nvPr/>
        </p:nvSpPr>
        <p:spPr>
          <a:xfrm>
            <a:off x="6527277" y="329759"/>
            <a:ext cx="3439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Thesis Chapters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E98D8A-BD82-7043-16A7-227C7B28B222}"/>
              </a:ext>
            </a:extLst>
          </p:cNvPr>
          <p:cNvSpPr/>
          <p:nvPr/>
        </p:nvSpPr>
        <p:spPr>
          <a:xfrm>
            <a:off x="1241942" y="2861357"/>
            <a:ext cx="7750178" cy="1677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620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ADB784-CFD4-4477-8A5F-F18422B23EA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66298" y="2549514"/>
            <a:ext cx="1851086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DB3ED8A9-1EE9-4E5F-97B4-1D5A527314AA}"/>
              </a:ext>
            </a:extLst>
          </p:cNvPr>
          <p:cNvSpPr/>
          <p:nvPr/>
        </p:nvSpPr>
        <p:spPr>
          <a:xfrm>
            <a:off x="5018885" y="3186207"/>
            <a:ext cx="670560" cy="995642"/>
          </a:xfrm>
          <a:prstGeom prst="rightBrac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57A3DE-6C61-4929-B0C8-6DD7F8EB7A1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493018" y="3684028"/>
            <a:ext cx="1424366" cy="1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DE0B5F-DC15-4B9D-8C5F-256674EE8391}"/>
              </a:ext>
            </a:extLst>
          </p:cNvPr>
          <p:cNvSpPr txBox="1"/>
          <p:nvPr/>
        </p:nvSpPr>
        <p:spPr>
          <a:xfrm>
            <a:off x="6917384" y="2287904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Publication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97883-A809-4179-8676-3DFF30E738DA}"/>
              </a:ext>
            </a:extLst>
          </p:cNvPr>
          <p:cNvSpPr txBox="1"/>
          <p:nvPr/>
        </p:nvSpPr>
        <p:spPr>
          <a:xfrm>
            <a:off x="6917384" y="3422418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Publication 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CD2A685-AE25-4436-9E4C-E7EC26BCA96B}"/>
              </a:ext>
            </a:extLst>
          </p:cNvPr>
          <p:cNvSpPr/>
          <p:nvPr/>
        </p:nvSpPr>
        <p:spPr>
          <a:xfrm>
            <a:off x="9141135" y="1696177"/>
            <a:ext cx="670560" cy="438353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F6658-0875-4C86-8708-ED91285E9D6F}"/>
              </a:ext>
            </a:extLst>
          </p:cNvPr>
          <p:cNvSpPr txBox="1"/>
          <p:nvPr/>
        </p:nvSpPr>
        <p:spPr>
          <a:xfrm>
            <a:off x="10066101" y="3234933"/>
            <a:ext cx="1854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Thesis with Publication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C3CE9-3607-4D44-9199-87936C9B2919}"/>
              </a:ext>
            </a:extLst>
          </p:cNvPr>
          <p:cNvSpPr txBox="1"/>
          <p:nvPr/>
        </p:nvSpPr>
        <p:spPr>
          <a:xfrm>
            <a:off x="1233444" y="2287904"/>
            <a:ext cx="348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Experiment 1- EXPIMG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6A263-EB40-4653-AB24-8AAE73548460}"/>
              </a:ext>
            </a:extLst>
          </p:cNvPr>
          <p:cNvSpPr txBox="1"/>
          <p:nvPr/>
        </p:nvSpPr>
        <p:spPr>
          <a:xfrm>
            <a:off x="1233444" y="2973323"/>
            <a:ext cx="342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Experiment 2- EXPSIM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D209-B4B6-4A13-BF93-9F51CA7F8012}"/>
              </a:ext>
            </a:extLst>
          </p:cNvPr>
          <p:cNvSpPr txBox="1"/>
          <p:nvPr/>
        </p:nvSpPr>
        <p:spPr>
          <a:xfrm>
            <a:off x="1241941" y="3920239"/>
            <a:ext cx="344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Experiment 3- Small-</a:t>
            </a:r>
            <a:r>
              <a:rPr lang="en-US" sz="2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E9AB3-A49D-499E-9C44-AC4F5C8FF1A5}"/>
              </a:ext>
            </a:extLst>
          </p:cNvPr>
          <p:cNvSpPr txBox="1"/>
          <p:nvPr/>
        </p:nvSpPr>
        <p:spPr>
          <a:xfrm>
            <a:off x="1233444" y="4612850"/>
            <a:ext cx="5376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 4- Orthographic/Semantic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07CD5F-771D-04C9-F257-D59927AB873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018885" y="5061945"/>
            <a:ext cx="18984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6D2DD3-F941-94C3-99DF-AE3FDF22D513}"/>
              </a:ext>
            </a:extLst>
          </p:cNvPr>
          <p:cNvSpPr txBox="1"/>
          <p:nvPr/>
        </p:nvSpPr>
        <p:spPr>
          <a:xfrm>
            <a:off x="6917384" y="4800335"/>
            <a:ext cx="1689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Chapter 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BA60CD-5BC9-E761-69E1-DAFE52535D5C}"/>
              </a:ext>
            </a:extLst>
          </p:cNvPr>
          <p:cNvSpPr txBox="1"/>
          <p:nvPr/>
        </p:nvSpPr>
        <p:spPr>
          <a:xfrm>
            <a:off x="6917384" y="1409332"/>
            <a:ext cx="19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3B3F0-A123-E782-0146-73A764116EA2}"/>
              </a:ext>
            </a:extLst>
          </p:cNvPr>
          <p:cNvSpPr txBox="1"/>
          <p:nvPr/>
        </p:nvSpPr>
        <p:spPr>
          <a:xfrm>
            <a:off x="6917384" y="5818103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9D7B7-27A2-26E7-C9DC-07BAE3A1DEB9}"/>
              </a:ext>
            </a:extLst>
          </p:cNvPr>
          <p:cNvSpPr txBox="1"/>
          <p:nvPr/>
        </p:nvSpPr>
        <p:spPr>
          <a:xfrm>
            <a:off x="1233444" y="325212"/>
            <a:ext cx="2779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Experiments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4531F-9571-AF39-C681-34EA8ACA400F}"/>
              </a:ext>
            </a:extLst>
          </p:cNvPr>
          <p:cNvSpPr txBox="1"/>
          <p:nvPr/>
        </p:nvSpPr>
        <p:spPr>
          <a:xfrm>
            <a:off x="6527277" y="329759"/>
            <a:ext cx="3439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Thesis Chapters</a:t>
            </a:r>
          </a:p>
        </p:txBody>
      </p:sp>
    </p:spTree>
    <p:extLst>
      <p:ext uri="{BB962C8B-B14F-4D97-AF65-F5344CB8AC3E}">
        <p14:creationId xmlns:p14="http://schemas.microsoft.com/office/powerpoint/2010/main" val="2647072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B69624-8973-192C-2E5B-3CB38EA8A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0107"/>
              </p:ext>
            </p:extLst>
          </p:nvPr>
        </p:nvGraphicFramePr>
        <p:xfrm>
          <a:off x="0" y="185448"/>
          <a:ext cx="12192000" cy="66725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637215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100311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74999529"/>
                    </a:ext>
                  </a:extLst>
                </a:gridCol>
              </a:tblGrid>
              <a:tr h="1661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Semantic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Orthographic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Unrelated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908459"/>
                  </a:ext>
                </a:extLst>
              </a:tr>
              <a:tr h="835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classy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cooked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heroic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178524"/>
                  </a:ext>
                </a:extLst>
              </a:tr>
              <a:tr h="835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snappy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choked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rusted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186901"/>
                  </a:ext>
                </a:extLst>
              </a:tr>
              <a:tr h="835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swanky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copied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biased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857447"/>
                  </a:ext>
                </a:extLst>
              </a:tr>
              <a:tr h="835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mellow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cooped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allied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561190"/>
                  </a:ext>
                </a:extLst>
              </a:tr>
              <a:tr h="835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 dirty="0">
                          <a:effectLst/>
                        </a:rPr>
                        <a:t>groovy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conned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grubby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881935"/>
                  </a:ext>
                </a:extLst>
              </a:tr>
              <a:tr h="835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trendy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u="none" strike="noStrike">
                          <a:effectLst/>
                        </a:rPr>
                        <a:t>cooled</a:t>
                      </a:r>
                      <a:endParaRPr lang="en-US" sz="4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incite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650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633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ADB784-CFD4-4477-8A5F-F18422B23EA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66298" y="2549514"/>
            <a:ext cx="1851086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DB3ED8A9-1EE9-4E5F-97B4-1D5A527314AA}"/>
              </a:ext>
            </a:extLst>
          </p:cNvPr>
          <p:cNvSpPr/>
          <p:nvPr/>
        </p:nvSpPr>
        <p:spPr>
          <a:xfrm>
            <a:off x="5018885" y="3186207"/>
            <a:ext cx="670560" cy="995642"/>
          </a:xfrm>
          <a:prstGeom prst="rightBrac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57A3DE-6C61-4929-B0C8-6DD7F8EB7A1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493018" y="3684028"/>
            <a:ext cx="1424366" cy="1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DE0B5F-DC15-4B9D-8C5F-256674EE8391}"/>
              </a:ext>
            </a:extLst>
          </p:cNvPr>
          <p:cNvSpPr txBox="1"/>
          <p:nvPr/>
        </p:nvSpPr>
        <p:spPr>
          <a:xfrm>
            <a:off x="6917384" y="2287904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Publication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97883-A809-4179-8676-3DFF30E738DA}"/>
              </a:ext>
            </a:extLst>
          </p:cNvPr>
          <p:cNvSpPr txBox="1"/>
          <p:nvPr/>
        </p:nvSpPr>
        <p:spPr>
          <a:xfrm>
            <a:off x="6917384" y="3422418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Publication 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CD2A685-AE25-4436-9E4C-E7EC26BCA96B}"/>
              </a:ext>
            </a:extLst>
          </p:cNvPr>
          <p:cNvSpPr/>
          <p:nvPr/>
        </p:nvSpPr>
        <p:spPr>
          <a:xfrm>
            <a:off x="9141135" y="1696177"/>
            <a:ext cx="670560" cy="438353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F6658-0875-4C86-8708-ED91285E9D6F}"/>
              </a:ext>
            </a:extLst>
          </p:cNvPr>
          <p:cNvSpPr txBox="1"/>
          <p:nvPr/>
        </p:nvSpPr>
        <p:spPr>
          <a:xfrm>
            <a:off x="10066101" y="3234933"/>
            <a:ext cx="1854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Thesis with Publication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C3CE9-3607-4D44-9199-87936C9B2919}"/>
              </a:ext>
            </a:extLst>
          </p:cNvPr>
          <p:cNvSpPr txBox="1"/>
          <p:nvPr/>
        </p:nvSpPr>
        <p:spPr>
          <a:xfrm>
            <a:off x="1233444" y="2287904"/>
            <a:ext cx="348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Experiment 1- EXPIMG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6A263-EB40-4653-AB24-8AAE73548460}"/>
              </a:ext>
            </a:extLst>
          </p:cNvPr>
          <p:cNvSpPr txBox="1"/>
          <p:nvPr/>
        </p:nvSpPr>
        <p:spPr>
          <a:xfrm>
            <a:off x="1233444" y="2973323"/>
            <a:ext cx="342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Experiment 2- EXPSIM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D209-B4B6-4A13-BF93-9F51CA7F8012}"/>
              </a:ext>
            </a:extLst>
          </p:cNvPr>
          <p:cNvSpPr txBox="1"/>
          <p:nvPr/>
        </p:nvSpPr>
        <p:spPr>
          <a:xfrm>
            <a:off x="1241941" y="3920239"/>
            <a:ext cx="344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Experiment 3- Small-</a:t>
            </a:r>
            <a:r>
              <a:rPr lang="en-US" sz="2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E9AB3-A49D-499E-9C44-AC4F5C8FF1A5}"/>
              </a:ext>
            </a:extLst>
          </p:cNvPr>
          <p:cNvSpPr txBox="1"/>
          <p:nvPr/>
        </p:nvSpPr>
        <p:spPr>
          <a:xfrm>
            <a:off x="1233444" y="4612850"/>
            <a:ext cx="5376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 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07CD5F-771D-04C9-F257-D59927AB873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018885" y="5061945"/>
            <a:ext cx="18984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6D2DD3-F941-94C3-99DF-AE3FDF22D513}"/>
              </a:ext>
            </a:extLst>
          </p:cNvPr>
          <p:cNvSpPr txBox="1"/>
          <p:nvPr/>
        </p:nvSpPr>
        <p:spPr>
          <a:xfrm>
            <a:off x="6917384" y="4800335"/>
            <a:ext cx="1689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Chapter 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BA60CD-5BC9-E761-69E1-DAFE52535D5C}"/>
              </a:ext>
            </a:extLst>
          </p:cNvPr>
          <p:cNvSpPr txBox="1"/>
          <p:nvPr/>
        </p:nvSpPr>
        <p:spPr>
          <a:xfrm>
            <a:off x="6917384" y="1409332"/>
            <a:ext cx="19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3B3F0-A123-E782-0146-73A764116EA2}"/>
              </a:ext>
            </a:extLst>
          </p:cNvPr>
          <p:cNvSpPr txBox="1"/>
          <p:nvPr/>
        </p:nvSpPr>
        <p:spPr>
          <a:xfrm>
            <a:off x="6917384" y="5818103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9D7B7-27A2-26E7-C9DC-07BAE3A1DEB9}"/>
              </a:ext>
            </a:extLst>
          </p:cNvPr>
          <p:cNvSpPr txBox="1"/>
          <p:nvPr/>
        </p:nvSpPr>
        <p:spPr>
          <a:xfrm>
            <a:off x="1233444" y="325212"/>
            <a:ext cx="2779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Experiments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4531F-9571-AF39-C681-34EA8ACA400F}"/>
              </a:ext>
            </a:extLst>
          </p:cNvPr>
          <p:cNvSpPr txBox="1"/>
          <p:nvPr/>
        </p:nvSpPr>
        <p:spPr>
          <a:xfrm>
            <a:off x="6527277" y="329759"/>
            <a:ext cx="3439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Thesis Chapters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4394F-F004-7EB3-1067-2F6B308AA4B4}"/>
              </a:ext>
            </a:extLst>
          </p:cNvPr>
          <p:cNvSpPr txBox="1"/>
          <p:nvPr/>
        </p:nvSpPr>
        <p:spPr>
          <a:xfrm>
            <a:off x="1241941" y="5059742"/>
            <a:ext cx="3596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Orthographic/Semantic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801560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566AAB-4026-6663-BD35-85D53A1FDF32}"/>
              </a:ext>
            </a:extLst>
          </p:cNvPr>
          <p:cNvSpPr txBox="1"/>
          <p:nvPr/>
        </p:nvSpPr>
        <p:spPr>
          <a:xfrm>
            <a:off x="827044" y="650450"/>
            <a:ext cx="5376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DBF79-823B-7F64-1387-B0A137F40D42}"/>
              </a:ext>
            </a:extLst>
          </p:cNvPr>
          <p:cNvSpPr txBox="1"/>
          <p:nvPr/>
        </p:nvSpPr>
        <p:spPr>
          <a:xfrm>
            <a:off x="827044" y="3546079"/>
            <a:ext cx="1689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Chapter 3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C76D9-A998-893D-E850-827D2ECD006E}"/>
              </a:ext>
            </a:extLst>
          </p:cNvPr>
          <p:cNvSpPr txBox="1"/>
          <p:nvPr/>
        </p:nvSpPr>
        <p:spPr>
          <a:xfrm>
            <a:off x="6683140" y="650450"/>
            <a:ext cx="19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751E0-FB95-5B96-B945-6F885E759A3B}"/>
              </a:ext>
            </a:extLst>
          </p:cNvPr>
          <p:cNvSpPr txBox="1"/>
          <p:nvPr/>
        </p:nvSpPr>
        <p:spPr>
          <a:xfrm>
            <a:off x="6683140" y="3541054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Discussion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171BB1-2FCE-6C68-61B3-85F56C6C0A4E}"/>
              </a:ext>
            </a:extLst>
          </p:cNvPr>
          <p:cNvCxnSpPr>
            <a:cxnSpLocks/>
          </p:cNvCxnSpPr>
          <p:nvPr/>
        </p:nvCxnSpPr>
        <p:spPr>
          <a:xfrm>
            <a:off x="516584" y="1272835"/>
            <a:ext cx="0" cy="2534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23EFC4-3B8B-C98F-9553-B82269AF15CA}"/>
              </a:ext>
            </a:extLst>
          </p:cNvPr>
          <p:cNvSpPr txBox="1"/>
          <p:nvPr/>
        </p:nvSpPr>
        <p:spPr>
          <a:xfrm>
            <a:off x="827044" y="1272835"/>
            <a:ext cx="3901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collection to finish 2 weeks from today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E5208-3736-C566-E646-49440A50E308}"/>
              </a:ext>
            </a:extLst>
          </p:cNvPr>
          <p:cNvSpPr txBox="1"/>
          <p:nvPr/>
        </p:nvSpPr>
        <p:spPr>
          <a:xfrm>
            <a:off x="827044" y="4267198"/>
            <a:ext cx="47332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Writing not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Same model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Regular thesis chapter, not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7-8 weeks from now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4E5B30-7029-88FD-20B0-6C53D30E1772}"/>
              </a:ext>
            </a:extLst>
          </p:cNvPr>
          <p:cNvSpPr txBox="1"/>
          <p:nvPr/>
        </p:nvSpPr>
        <p:spPr>
          <a:xfrm>
            <a:off x="6495140" y="1272835"/>
            <a:ext cx="4869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Started late 2021, paused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Six-page outline, need to sit down and write it 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9-10 weeks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D28150-6F28-749E-69F6-EC61AB1C8282}"/>
              </a:ext>
            </a:extLst>
          </p:cNvPr>
          <p:cNvSpPr txBox="1"/>
          <p:nvPr/>
        </p:nvSpPr>
        <p:spPr>
          <a:xfrm>
            <a:off x="6495139" y="4248726"/>
            <a:ext cx="4733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Writing not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Done by ~Mid-August</a:t>
            </a:r>
          </a:p>
        </p:txBody>
      </p:sp>
    </p:spTree>
    <p:extLst>
      <p:ext uri="{BB962C8B-B14F-4D97-AF65-F5344CB8AC3E}">
        <p14:creationId xmlns:p14="http://schemas.microsoft.com/office/powerpoint/2010/main" val="3329328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 with low confidence">
            <a:extLst>
              <a:ext uri="{FF2B5EF4-FFF2-40B4-BE49-F238E27FC236}">
                <a16:creationId xmlns:a16="http://schemas.microsoft.com/office/drawing/2014/main" id="{78871457-473A-7E4E-75BD-5DBD4FD5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52567"/>
            <a:ext cx="10905066" cy="45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0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ADB784-CFD4-4477-8A5F-F18422B23EA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66298" y="2549514"/>
            <a:ext cx="1851086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DB3ED8A9-1EE9-4E5F-97B4-1D5A527314AA}"/>
              </a:ext>
            </a:extLst>
          </p:cNvPr>
          <p:cNvSpPr/>
          <p:nvPr/>
        </p:nvSpPr>
        <p:spPr>
          <a:xfrm>
            <a:off x="5018885" y="3186207"/>
            <a:ext cx="670560" cy="99564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57A3DE-6C61-4929-B0C8-6DD7F8EB7A1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493018" y="3684028"/>
            <a:ext cx="1424366" cy="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DE0B5F-DC15-4B9D-8C5F-256674EE8391}"/>
              </a:ext>
            </a:extLst>
          </p:cNvPr>
          <p:cNvSpPr txBox="1"/>
          <p:nvPr/>
        </p:nvSpPr>
        <p:spPr>
          <a:xfrm>
            <a:off x="6917384" y="2287904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Publication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97883-A809-4179-8676-3DFF30E738DA}"/>
              </a:ext>
            </a:extLst>
          </p:cNvPr>
          <p:cNvSpPr txBox="1"/>
          <p:nvPr/>
        </p:nvSpPr>
        <p:spPr>
          <a:xfrm>
            <a:off x="6917384" y="3422418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Publication 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CD2A685-AE25-4436-9E4C-E7EC26BCA96B}"/>
              </a:ext>
            </a:extLst>
          </p:cNvPr>
          <p:cNvSpPr/>
          <p:nvPr/>
        </p:nvSpPr>
        <p:spPr>
          <a:xfrm>
            <a:off x="9141135" y="1696177"/>
            <a:ext cx="670560" cy="4383536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F6658-0875-4C86-8708-ED91285E9D6F}"/>
              </a:ext>
            </a:extLst>
          </p:cNvPr>
          <p:cNvSpPr txBox="1"/>
          <p:nvPr/>
        </p:nvSpPr>
        <p:spPr>
          <a:xfrm>
            <a:off x="10066101" y="3234933"/>
            <a:ext cx="1854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Thesis with Publication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C3CE9-3607-4D44-9199-87936C9B2919}"/>
              </a:ext>
            </a:extLst>
          </p:cNvPr>
          <p:cNvSpPr txBox="1"/>
          <p:nvPr/>
        </p:nvSpPr>
        <p:spPr>
          <a:xfrm>
            <a:off x="1233444" y="2287904"/>
            <a:ext cx="348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Experiment 1- EXPIMG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6A263-EB40-4653-AB24-8AAE73548460}"/>
              </a:ext>
            </a:extLst>
          </p:cNvPr>
          <p:cNvSpPr txBox="1"/>
          <p:nvPr/>
        </p:nvSpPr>
        <p:spPr>
          <a:xfrm>
            <a:off x="1233444" y="2973323"/>
            <a:ext cx="342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Experiment 2- EXPSIM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D209-B4B6-4A13-BF93-9F51CA7F8012}"/>
              </a:ext>
            </a:extLst>
          </p:cNvPr>
          <p:cNvSpPr txBox="1"/>
          <p:nvPr/>
        </p:nvSpPr>
        <p:spPr>
          <a:xfrm>
            <a:off x="1241941" y="3920239"/>
            <a:ext cx="344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Experiment 3- Small-</a:t>
            </a:r>
            <a:r>
              <a:rPr lang="en-US" sz="2800" i="1" dirty="0"/>
              <a:t>N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E9AB3-A49D-499E-9C44-AC4F5C8FF1A5}"/>
              </a:ext>
            </a:extLst>
          </p:cNvPr>
          <p:cNvSpPr txBox="1"/>
          <p:nvPr/>
        </p:nvSpPr>
        <p:spPr>
          <a:xfrm>
            <a:off x="1233444" y="4612850"/>
            <a:ext cx="5376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 4- Orthographic/Semantic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07CD5F-771D-04C9-F257-D59927AB873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018885" y="5061945"/>
            <a:ext cx="1898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6D2DD3-F941-94C3-99DF-AE3FDF22D513}"/>
              </a:ext>
            </a:extLst>
          </p:cNvPr>
          <p:cNvSpPr txBox="1"/>
          <p:nvPr/>
        </p:nvSpPr>
        <p:spPr>
          <a:xfrm>
            <a:off x="6917384" y="4800335"/>
            <a:ext cx="1689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Chapter 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BA60CD-5BC9-E761-69E1-DAFE52535D5C}"/>
              </a:ext>
            </a:extLst>
          </p:cNvPr>
          <p:cNvSpPr txBox="1"/>
          <p:nvPr/>
        </p:nvSpPr>
        <p:spPr>
          <a:xfrm>
            <a:off x="6917384" y="1409332"/>
            <a:ext cx="19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3B3F0-A123-E782-0146-73A764116EA2}"/>
              </a:ext>
            </a:extLst>
          </p:cNvPr>
          <p:cNvSpPr txBox="1"/>
          <p:nvPr/>
        </p:nvSpPr>
        <p:spPr>
          <a:xfrm>
            <a:off x="6917384" y="5818103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9D7B7-27A2-26E7-C9DC-07BAE3A1DEB9}"/>
              </a:ext>
            </a:extLst>
          </p:cNvPr>
          <p:cNvSpPr txBox="1"/>
          <p:nvPr/>
        </p:nvSpPr>
        <p:spPr>
          <a:xfrm>
            <a:off x="1233444" y="325212"/>
            <a:ext cx="2779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Experiments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4531F-9571-AF39-C681-34EA8ACA400F}"/>
              </a:ext>
            </a:extLst>
          </p:cNvPr>
          <p:cNvSpPr txBox="1"/>
          <p:nvPr/>
        </p:nvSpPr>
        <p:spPr>
          <a:xfrm>
            <a:off x="6527277" y="329759"/>
            <a:ext cx="3439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Thesis Chapters</a:t>
            </a:r>
          </a:p>
        </p:txBody>
      </p:sp>
    </p:spTree>
    <p:extLst>
      <p:ext uri="{BB962C8B-B14F-4D97-AF65-F5344CB8AC3E}">
        <p14:creationId xmlns:p14="http://schemas.microsoft.com/office/powerpoint/2010/main" val="47552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ADB784-CFD4-4477-8A5F-F18422B23EA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66298" y="2549514"/>
            <a:ext cx="1851086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DB3ED8A9-1EE9-4E5F-97B4-1D5A527314AA}"/>
              </a:ext>
            </a:extLst>
          </p:cNvPr>
          <p:cNvSpPr/>
          <p:nvPr/>
        </p:nvSpPr>
        <p:spPr>
          <a:xfrm>
            <a:off x="5018885" y="3186207"/>
            <a:ext cx="670560" cy="995642"/>
          </a:xfrm>
          <a:prstGeom prst="rightBrac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57A3DE-6C61-4929-B0C8-6DD7F8EB7A1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493018" y="3684028"/>
            <a:ext cx="1424366" cy="1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DE0B5F-DC15-4B9D-8C5F-256674EE8391}"/>
              </a:ext>
            </a:extLst>
          </p:cNvPr>
          <p:cNvSpPr txBox="1"/>
          <p:nvPr/>
        </p:nvSpPr>
        <p:spPr>
          <a:xfrm>
            <a:off x="6917384" y="2287904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Publication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97883-A809-4179-8676-3DFF30E738DA}"/>
              </a:ext>
            </a:extLst>
          </p:cNvPr>
          <p:cNvSpPr txBox="1"/>
          <p:nvPr/>
        </p:nvSpPr>
        <p:spPr>
          <a:xfrm>
            <a:off x="6917384" y="3422418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Publication 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CD2A685-AE25-4436-9E4C-E7EC26BCA96B}"/>
              </a:ext>
            </a:extLst>
          </p:cNvPr>
          <p:cNvSpPr/>
          <p:nvPr/>
        </p:nvSpPr>
        <p:spPr>
          <a:xfrm>
            <a:off x="9141135" y="1696177"/>
            <a:ext cx="670560" cy="4383536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F6658-0875-4C86-8708-ED91285E9D6F}"/>
              </a:ext>
            </a:extLst>
          </p:cNvPr>
          <p:cNvSpPr txBox="1"/>
          <p:nvPr/>
        </p:nvSpPr>
        <p:spPr>
          <a:xfrm>
            <a:off x="10066101" y="3234933"/>
            <a:ext cx="1854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Thesis with Publication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C3CE9-3607-4D44-9199-87936C9B2919}"/>
              </a:ext>
            </a:extLst>
          </p:cNvPr>
          <p:cNvSpPr txBox="1"/>
          <p:nvPr/>
        </p:nvSpPr>
        <p:spPr>
          <a:xfrm>
            <a:off x="1233444" y="2287904"/>
            <a:ext cx="348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Experiment 1- EXPIMG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6A263-EB40-4653-AB24-8AAE73548460}"/>
              </a:ext>
            </a:extLst>
          </p:cNvPr>
          <p:cNvSpPr txBox="1"/>
          <p:nvPr/>
        </p:nvSpPr>
        <p:spPr>
          <a:xfrm>
            <a:off x="1233444" y="2973323"/>
            <a:ext cx="342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Experiment 2- EXPSIM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D209-B4B6-4A13-BF93-9F51CA7F8012}"/>
              </a:ext>
            </a:extLst>
          </p:cNvPr>
          <p:cNvSpPr txBox="1"/>
          <p:nvPr/>
        </p:nvSpPr>
        <p:spPr>
          <a:xfrm>
            <a:off x="1241941" y="3920239"/>
            <a:ext cx="344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Experiment 3- Small-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E9AB3-A49D-499E-9C44-AC4F5C8FF1A5}"/>
              </a:ext>
            </a:extLst>
          </p:cNvPr>
          <p:cNvSpPr txBox="1"/>
          <p:nvPr/>
        </p:nvSpPr>
        <p:spPr>
          <a:xfrm>
            <a:off x="1233444" y="4612850"/>
            <a:ext cx="5376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Experiment 4- Orthographic/Semantic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07CD5F-771D-04C9-F257-D59927AB873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018885" y="5061945"/>
            <a:ext cx="1898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6D2DD3-F941-94C3-99DF-AE3FDF22D513}"/>
              </a:ext>
            </a:extLst>
          </p:cNvPr>
          <p:cNvSpPr txBox="1"/>
          <p:nvPr/>
        </p:nvSpPr>
        <p:spPr>
          <a:xfrm>
            <a:off x="6917384" y="4800335"/>
            <a:ext cx="1689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Chapter 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BA60CD-5BC9-E761-69E1-DAFE52535D5C}"/>
              </a:ext>
            </a:extLst>
          </p:cNvPr>
          <p:cNvSpPr txBox="1"/>
          <p:nvPr/>
        </p:nvSpPr>
        <p:spPr>
          <a:xfrm>
            <a:off x="6917384" y="1409332"/>
            <a:ext cx="19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3B3F0-A123-E782-0146-73A764116EA2}"/>
              </a:ext>
            </a:extLst>
          </p:cNvPr>
          <p:cNvSpPr txBox="1"/>
          <p:nvPr/>
        </p:nvSpPr>
        <p:spPr>
          <a:xfrm>
            <a:off x="6917384" y="5818103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9D7B7-27A2-26E7-C9DC-07BAE3A1DEB9}"/>
              </a:ext>
            </a:extLst>
          </p:cNvPr>
          <p:cNvSpPr txBox="1"/>
          <p:nvPr/>
        </p:nvSpPr>
        <p:spPr>
          <a:xfrm>
            <a:off x="1233444" y="325212"/>
            <a:ext cx="2779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Experiments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4531F-9571-AF39-C681-34EA8ACA400F}"/>
              </a:ext>
            </a:extLst>
          </p:cNvPr>
          <p:cNvSpPr txBox="1"/>
          <p:nvPr/>
        </p:nvSpPr>
        <p:spPr>
          <a:xfrm>
            <a:off x="6527277" y="329759"/>
            <a:ext cx="3439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Thesis Chapters</a:t>
            </a:r>
          </a:p>
        </p:txBody>
      </p:sp>
    </p:spTree>
    <p:extLst>
      <p:ext uri="{BB962C8B-B14F-4D97-AF65-F5344CB8AC3E}">
        <p14:creationId xmlns:p14="http://schemas.microsoft.com/office/powerpoint/2010/main" val="116314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ADB784-CFD4-4477-8A5F-F18422B23EA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66298" y="2549514"/>
            <a:ext cx="1851086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DB3ED8A9-1EE9-4E5F-97B4-1D5A527314AA}"/>
              </a:ext>
            </a:extLst>
          </p:cNvPr>
          <p:cNvSpPr/>
          <p:nvPr/>
        </p:nvSpPr>
        <p:spPr>
          <a:xfrm>
            <a:off x="5018885" y="3186207"/>
            <a:ext cx="670560" cy="995642"/>
          </a:xfrm>
          <a:prstGeom prst="rightBrac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57A3DE-6C61-4929-B0C8-6DD7F8EB7A1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493018" y="3684028"/>
            <a:ext cx="1424366" cy="1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DE0B5F-DC15-4B9D-8C5F-256674EE8391}"/>
              </a:ext>
            </a:extLst>
          </p:cNvPr>
          <p:cNvSpPr txBox="1"/>
          <p:nvPr/>
        </p:nvSpPr>
        <p:spPr>
          <a:xfrm>
            <a:off x="6917384" y="2287904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Publication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97883-A809-4179-8676-3DFF30E738DA}"/>
              </a:ext>
            </a:extLst>
          </p:cNvPr>
          <p:cNvSpPr txBox="1"/>
          <p:nvPr/>
        </p:nvSpPr>
        <p:spPr>
          <a:xfrm>
            <a:off x="6917384" y="3422418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Publication 2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CD2A685-AE25-4436-9E4C-E7EC26BCA96B}"/>
              </a:ext>
            </a:extLst>
          </p:cNvPr>
          <p:cNvSpPr/>
          <p:nvPr/>
        </p:nvSpPr>
        <p:spPr>
          <a:xfrm>
            <a:off x="9141135" y="1696177"/>
            <a:ext cx="670560" cy="4383536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F6658-0875-4C86-8708-ED91285E9D6F}"/>
              </a:ext>
            </a:extLst>
          </p:cNvPr>
          <p:cNvSpPr txBox="1"/>
          <p:nvPr/>
        </p:nvSpPr>
        <p:spPr>
          <a:xfrm>
            <a:off x="10066101" y="3234933"/>
            <a:ext cx="1854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Thesis with Publication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C3CE9-3607-4D44-9199-87936C9B2919}"/>
              </a:ext>
            </a:extLst>
          </p:cNvPr>
          <p:cNvSpPr txBox="1"/>
          <p:nvPr/>
        </p:nvSpPr>
        <p:spPr>
          <a:xfrm>
            <a:off x="1233444" y="2287904"/>
            <a:ext cx="3486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Experiment 1- EXPIMG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6A263-EB40-4653-AB24-8AAE73548460}"/>
              </a:ext>
            </a:extLst>
          </p:cNvPr>
          <p:cNvSpPr txBox="1"/>
          <p:nvPr/>
        </p:nvSpPr>
        <p:spPr>
          <a:xfrm>
            <a:off x="1233444" y="2973323"/>
            <a:ext cx="342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Experiment 2- EXPSIM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2D209-B4B6-4A13-BF93-9F51CA7F8012}"/>
              </a:ext>
            </a:extLst>
          </p:cNvPr>
          <p:cNvSpPr txBox="1"/>
          <p:nvPr/>
        </p:nvSpPr>
        <p:spPr>
          <a:xfrm>
            <a:off x="1241941" y="3920239"/>
            <a:ext cx="3445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Experiment 3- Small-</a:t>
            </a:r>
            <a:r>
              <a:rPr lang="en-US" sz="2800" i="1" dirty="0">
                <a:solidFill>
                  <a:schemeClr val="bg1">
                    <a:lumMod val="75000"/>
                  </a:schemeClr>
                </a:solidFill>
              </a:rPr>
              <a:t>N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E9AB3-A49D-499E-9C44-AC4F5C8FF1A5}"/>
              </a:ext>
            </a:extLst>
          </p:cNvPr>
          <p:cNvSpPr txBox="1"/>
          <p:nvPr/>
        </p:nvSpPr>
        <p:spPr>
          <a:xfrm>
            <a:off x="1233444" y="4612850"/>
            <a:ext cx="5376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Experiment 4- Orthographic/Semantic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07CD5F-771D-04C9-F257-D59927AB873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018885" y="5061945"/>
            <a:ext cx="1898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6D2DD3-F941-94C3-99DF-AE3FDF22D513}"/>
              </a:ext>
            </a:extLst>
          </p:cNvPr>
          <p:cNvSpPr txBox="1"/>
          <p:nvPr/>
        </p:nvSpPr>
        <p:spPr>
          <a:xfrm>
            <a:off x="6917384" y="4800335"/>
            <a:ext cx="1689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Chapter 3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BA60CD-5BC9-E761-69E1-DAFE52535D5C}"/>
              </a:ext>
            </a:extLst>
          </p:cNvPr>
          <p:cNvSpPr txBox="1"/>
          <p:nvPr/>
        </p:nvSpPr>
        <p:spPr>
          <a:xfrm>
            <a:off x="6917384" y="1409332"/>
            <a:ext cx="19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A3B3F0-A123-E782-0146-73A764116EA2}"/>
              </a:ext>
            </a:extLst>
          </p:cNvPr>
          <p:cNvSpPr txBox="1"/>
          <p:nvPr/>
        </p:nvSpPr>
        <p:spPr>
          <a:xfrm>
            <a:off x="6917384" y="5818103"/>
            <a:ext cx="1712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9D7B7-27A2-26E7-C9DC-07BAE3A1DEB9}"/>
              </a:ext>
            </a:extLst>
          </p:cNvPr>
          <p:cNvSpPr txBox="1"/>
          <p:nvPr/>
        </p:nvSpPr>
        <p:spPr>
          <a:xfrm>
            <a:off x="1233444" y="325212"/>
            <a:ext cx="2779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Experiments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4531F-9571-AF39-C681-34EA8ACA400F}"/>
              </a:ext>
            </a:extLst>
          </p:cNvPr>
          <p:cNvSpPr txBox="1"/>
          <p:nvPr/>
        </p:nvSpPr>
        <p:spPr>
          <a:xfrm>
            <a:off x="6527277" y="329759"/>
            <a:ext cx="3439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Thesis Chapters</a:t>
            </a:r>
          </a:p>
        </p:txBody>
      </p:sp>
    </p:spTree>
    <p:extLst>
      <p:ext uri="{BB962C8B-B14F-4D97-AF65-F5344CB8AC3E}">
        <p14:creationId xmlns:p14="http://schemas.microsoft.com/office/powerpoint/2010/main" val="162420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4E19B3E-1530-3807-A61F-87B80A4E1608}"/>
              </a:ext>
            </a:extLst>
          </p:cNvPr>
          <p:cNvSpPr/>
          <p:nvPr/>
        </p:nvSpPr>
        <p:spPr>
          <a:xfrm>
            <a:off x="2084576" y="2816041"/>
            <a:ext cx="2968708" cy="27887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58EFCB-0F8B-F72A-8024-2215CE810164}"/>
              </a:ext>
            </a:extLst>
          </p:cNvPr>
          <p:cNvGrpSpPr/>
          <p:nvPr/>
        </p:nvGrpSpPr>
        <p:grpSpPr>
          <a:xfrm>
            <a:off x="3427735" y="4078442"/>
            <a:ext cx="282389" cy="263899"/>
            <a:chOff x="5813611" y="3165101"/>
            <a:chExt cx="564777" cy="52779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48B47F-A6AA-C80A-C324-B70CAF36CA88}"/>
                </a:ext>
              </a:extLst>
            </p:cNvPr>
            <p:cNvCxnSpPr>
              <a:cxnSpLocks/>
            </p:cNvCxnSpPr>
            <p:nvPr/>
          </p:nvCxnSpPr>
          <p:spPr>
            <a:xfrm>
              <a:off x="5813611" y="3429000"/>
              <a:ext cx="5647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B5AEB5C-5064-36DC-C1E0-1B7D4E517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65101"/>
              <a:ext cx="0" cy="527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phic 12" descr="Cursor with solid fill">
            <a:extLst>
              <a:ext uri="{FF2B5EF4-FFF2-40B4-BE49-F238E27FC236}">
                <a16:creationId xmlns:a16="http://schemas.microsoft.com/office/drawing/2014/main" id="{B984393C-7748-2511-B869-8A1A44E0A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8283" y="4135877"/>
            <a:ext cx="523717" cy="5237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A3BC04-22FF-B629-DB28-75173FD7A745}"/>
              </a:ext>
            </a:extLst>
          </p:cNvPr>
          <p:cNvSpPr txBox="1"/>
          <p:nvPr/>
        </p:nvSpPr>
        <p:spPr>
          <a:xfrm>
            <a:off x="938998" y="4527113"/>
            <a:ext cx="1294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WORD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76BFEF-3EF6-23EC-6159-34E4E7E5BAD6}"/>
              </a:ext>
            </a:extLst>
          </p:cNvPr>
          <p:cNvSpPr/>
          <p:nvPr/>
        </p:nvSpPr>
        <p:spPr>
          <a:xfrm>
            <a:off x="7702404" y="2807728"/>
            <a:ext cx="2968708" cy="278870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F7D4FD-C998-3B15-FF3D-150D39B5FA7A}"/>
              </a:ext>
            </a:extLst>
          </p:cNvPr>
          <p:cNvGrpSpPr/>
          <p:nvPr/>
        </p:nvGrpSpPr>
        <p:grpSpPr>
          <a:xfrm>
            <a:off x="9045563" y="4070129"/>
            <a:ext cx="282389" cy="263899"/>
            <a:chOff x="5813611" y="3165101"/>
            <a:chExt cx="564777" cy="52779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123D3F-7069-4921-80EF-272465883648}"/>
                </a:ext>
              </a:extLst>
            </p:cNvPr>
            <p:cNvCxnSpPr>
              <a:cxnSpLocks/>
            </p:cNvCxnSpPr>
            <p:nvPr/>
          </p:nvCxnSpPr>
          <p:spPr>
            <a:xfrm>
              <a:off x="5813611" y="3429000"/>
              <a:ext cx="5647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084091-AA6C-88B0-DD2F-3B315380F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65101"/>
              <a:ext cx="0" cy="527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Graphic 21" descr="Cursor with solid fill">
            <a:extLst>
              <a:ext uri="{FF2B5EF4-FFF2-40B4-BE49-F238E27FC236}">
                <a16:creationId xmlns:a16="http://schemas.microsoft.com/office/drawing/2014/main" id="{0F76A536-0B79-47F8-B5DC-4BD827FBE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6111" y="4027817"/>
            <a:ext cx="523717" cy="5237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A02795-FE2A-E809-37D0-75A6F78E1B93}"/>
              </a:ext>
            </a:extLst>
          </p:cNvPr>
          <p:cNvSpPr txBox="1"/>
          <p:nvPr/>
        </p:nvSpPr>
        <p:spPr>
          <a:xfrm>
            <a:off x="7654106" y="4502173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9DEEDF-AB9C-406F-487E-DB1BC689FBCA}"/>
              </a:ext>
            </a:extLst>
          </p:cNvPr>
          <p:cNvSpPr txBox="1"/>
          <p:nvPr/>
        </p:nvSpPr>
        <p:spPr>
          <a:xfrm>
            <a:off x="8539592" y="3923910"/>
            <a:ext cx="1294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WORD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7B73CC8-FCDB-BE82-6BD7-6CDF2C8E8F1B}"/>
              </a:ext>
            </a:extLst>
          </p:cNvPr>
          <p:cNvSpPr/>
          <p:nvPr/>
        </p:nvSpPr>
        <p:spPr>
          <a:xfrm rot="14487894">
            <a:off x="7360184" y="2531096"/>
            <a:ext cx="3080972" cy="3097803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49F954-B1E0-36AF-E1C4-3C78BDA38D98}"/>
              </a:ext>
            </a:extLst>
          </p:cNvPr>
          <p:cNvSpPr txBox="1"/>
          <p:nvPr/>
        </p:nvSpPr>
        <p:spPr>
          <a:xfrm>
            <a:off x="5560303" y="2884513"/>
            <a:ext cx="199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Source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E7EE78-422B-16B1-9544-C6CF64CD2EA8}"/>
              </a:ext>
            </a:extLst>
          </p:cNvPr>
          <p:cNvSpPr txBox="1"/>
          <p:nvPr/>
        </p:nvSpPr>
        <p:spPr>
          <a:xfrm>
            <a:off x="2887492" y="1067747"/>
            <a:ext cx="1362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Study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17B86B-2C3B-46A5-F2CF-9A25C3DD74FF}"/>
              </a:ext>
            </a:extLst>
          </p:cNvPr>
          <p:cNvSpPr txBox="1"/>
          <p:nvPr/>
        </p:nvSpPr>
        <p:spPr>
          <a:xfrm>
            <a:off x="8428394" y="1067747"/>
            <a:ext cx="1010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0511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7037E-6 L -0.11979 0.04653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231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-0.08242 -0.14537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-72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8" grpId="0" animBg="1"/>
      <p:bldP spid="23" grpId="0"/>
      <p:bldP spid="24" grpId="0"/>
      <p:bldP spid="24" grpId="1"/>
      <p:bldP spid="30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114831-6C70-F00A-B074-D0AE8C4CC63E}"/>
              </a:ext>
            </a:extLst>
          </p:cNvPr>
          <p:cNvSpPr txBox="1"/>
          <p:nvPr/>
        </p:nvSpPr>
        <p:spPr>
          <a:xfrm>
            <a:off x="724402" y="512963"/>
            <a:ext cx="3424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Publication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779345-DC5E-E8A3-11A1-A6675135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41296"/>
            <a:ext cx="9265126" cy="445157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B100A-1C26-6299-CF77-C1483F97119E}"/>
              </a:ext>
            </a:extLst>
          </p:cNvPr>
          <p:cNvSpPr/>
          <p:nvPr/>
        </p:nvSpPr>
        <p:spPr>
          <a:xfrm>
            <a:off x="4937760" y="2024347"/>
            <a:ext cx="1321724" cy="3886002"/>
          </a:xfrm>
          <a:custGeom>
            <a:avLst/>
            <a:gdLst>
              <a:gd name="connsiteX0" fmla="*/ 0 w 1321724"/>
              <a:gd name="connsiteY0" fmla="*/ 3886002 h 3886002"/>
              <a:gd name="connsiteX1" fmla="*/ 856211 w 1321724"/>
              <a:gd name="connsiteY1" fmla="*/ 3154482 h 3886002"/>
              <a:gd name="connsiteX2" fmla="*/ 1147156 w 1321724"/>
              <a:gd name="connsiteY2" fmla="*/ 253340 h 3886002"/>
              <a:gd name="connsiteX3" fmla="*/ 1321724 w 1321724"/>
              <a:gd name="connsiteY3" fmla="*/ 336468 h 38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1724" h="3886002">
                <a:moveTo>
                  <a:pt x="0" y="3886002"/>
                </a:moveTo>
                <a:cubicBezTo>
                  <a:pt x="332509" y="3822964"/>
                  <a:pt x="665018" y="3759926"/>
                  <a:pt x="856211" y="3154482"/>
                </a:cubicBezTo>
                <a:cubicBezTo>
                  <a:pt x="1047404" y="2549038"/>
                  <a:pt x="1069571" y="723009"/>
                  <a:pt x="1147156" y="253340"/>
                </a:cubicBezTo>
                <a:cubicBezTo>
                  <a:pt x="1224741" y="-216329"/>
                  <a:pt x="1273232" y="60069"/>
                  <a:pt x="1321724" y="336468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FE51C06-E488-D332-A0B5-821C5739BDF9}"/>
              </a:ext>
            </a:extLst>
          </p:cNvPr>
          <p:cNvSpPr/>
          <p:nvPr/>
        </p:nvSpPr>
        <p:spPr>
          <a:xfrm flipH="1">
            <a:off x="6078457" y="2028967"/>
            <a:ext cx="1321724" cy="3886002"/>
          </a:xfrm>
          <a:custGeom>
            <a:avLst/>
            <a:gdLst>
              <a:gd name="connsiteX0" fmla="*/ 0 w 1321724"/>
              <a:gd name="connsiteY0" fmla="*/ 3886002 h 3886002"/>
              <a:gd name="connsiteX1" fmla="*/ 856211 w 1321724"/>
              <a:gd name="connsiteY1" fmla="*/ 3154482 h 3886002"/>
              <a:gd name="connsiteX2" fmla="*/ 1147156 w 1321724"/>
              <a:gd name="connsiteY2" fmla="*/ 253340 h 3886002"/>
              <a:gd name="connsiteX3" fmla="*/ 1321724 w 1321724"/>
              <a:gd name="connsiteY3" fmla="*/ 336468 h 38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1724" h="3886002">
                <a:moveTo>
                  <a:pt x="0" y="3886002"/>
                </a:moveTo>
                <a:cubicBezTo>
                  <a:pt x="332509" y="3822964"/>
                  <a:pt x="665018" y="3759926"/>
                  <a:pt x="856211" y="3154482"/>
                </a:cubicBezTo>
                <a:cubicBezTo>
                  <a:pt x="1047404" y="2549038"/>
                  <a:pt x="1069571" y="723009"/>
                  <a:pt x="1147156" y="253340"/>
                </a:cubicBezTo>
                <a:cubicBezTo>
                  <a:pt x="1224741" y="-216329"/>
                  <a:pt x="1273232" y="60069"/>
                  <a:pt x="1321724" y="336468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8278D6-BCD2-4F26-5290-B5E83F5561DE}"/>
              </a:ext>
            </a:extLst>
          </p:cNvPr>
          <p:cNvCxnSpPr/>
          <p:nvPr/>
        </p:nvCxnSpPr>
        <p:spPr>
          <a:xfrm>
            <a:off x="2369127" y="5503025"/>
            <a:ext cx="7664335" cy="0"/>
          </a:xfrm>
          <a:prstGeom prst="line">
            <a:avLst/>
          </a:prstGeom>
          <a:ln w="381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2A935F-35F1-8E68-F1E9-188FA93F242D}"/>
              </a:ext>
            </a:extLst>
          </p:cNvPr>
          <p:cNvSpPr txBox="1"/>
          <p:nvPr/>
        </p:nvSpPr>
        <p:spPr>
          <a:xfrm>
            <a:off x="6516918" y="1562793"/>
            <a:ext cx="3308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FF0000"/>
                </a:solidFill>
              </a:rPr>
              <a:t>Memory for Target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E8B89-EBFA-0ECB-EFDE-ECD5DC0FB164}"/>
              </a:ext>
            </a:extLst>
          </p:cNvPr>
          <p:cNvSpPr txBox="1"/>
          <p:nvPr/>
        </p:nvSpPr>
        <p:spPr>
          <a:xfrm>
            <a:off x="8379229" y="4831192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rgbClr val="0070C0"/>
                </a:solidFill>
              </a:rPr>
              <a:t>Guesses</a:t>
            </a:r>
          </a:p>
        </p:txBody>
      </p:sp>
    </p:spTree>
    <p:extLst>
      <p:ext uri="{BB962C8B-B14F-4D97-AF65-F5344CB8AC3E}">
        <p14:creationId xmlns:p14="http://schemas.microsoft.com/office/powerpoint/2010/main" val="3627156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3315CF-51B2-442B-938F-93A010472499}"/>
              </a:ext>
            </a:extLst>
          </p:cNvPr>
          <p:cNvSpPr/>
          <p:nvPr/>
        </p:nvSpPr>
        <p:spPr>
          <a:xfrm>
            <a:off x="3755226" y="1147342"/>
            <a:ext cx="4681548" cy="45633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8CEA92-BA3B-4972-ACB7-3629DFAB30D8}"/>
              </a:ext>
            </a:extLst>
          </p:cNvPr>
          <p:cNvCxnSpPr/>
          <p:nvPr/>
        </p:nvCxnSpPr>
        <p:spPr>
          <a:xfrm>
            <a:off x="5813611" y="3429000"/>
            <a:ext cx="5647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B794E5-8DB4-48E7-944C-8DE0E33CFF74}"/>
              </a:ext>
            </a:extLst>
          </p:cNvPr>
          <p:cNvCxnSpPr>
            <a:cxnSpLocks/>
          </p:cNvCxnSpPr>
          <p:nvPr/>
        </p:nvCxnSpPr>
        <p:spPr>
          <a:xfrm flipV="1">
            <a:off x="6096000" y="3165101"/>
            <a:ext cx="0" cy="52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CF30EA-56EB-4B4C-A90D-C6401AC6ACF4}"/>
              </a:ext>
            </a:extLst>
          </p:cNvPr>
          <p:cNvSpPr txBox="1"/>
          <p:nvPr/>
        </p:nvSpPr>
        <p:spPr>
          <a:xfrm>
            <a:off x="3818963" y="762620"/>
            <a:ext cx="1184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09AC7-659B-4FBA-B0B8-B668966A2977}"/>
              </a:ext>
            </a:extLst>
          </p:cNvPr>
          <p:cNvSpPr txBox="1"/>
          <p:nvPr/>
        </p:nvSpPr>
        <p:spPr>
          <a:xfrm>
            <a:off x="3051766" y="4941217"/>
            <a:ext cx="1508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D61F3C-3A04-469A-A328-4180989E9E73}"/>
              </a:ext>
            </a:extLst>
          </p:cNvPr>
          <p:cNvSpPr txBox="1"/>
          <p:nvPr/>
        </p:nvSpPr>
        <p:spPr>
          <a:xfrm>
            <a:off x="7828274" y="1147341"/>
            <a:ext cx="12266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TIED</a:t>
            </a:r>
          </a:p>
        </p:txBody>
      </p:sp>
    </p:spTree>
    <p:extLst>
      <p:ext uri="{BB962C8B-B14F-4D97-AF65-F5344CB8AC3E}">
        <p14:creationId xmlns:p14="http://schemas.microsoft.com/office/powerpoint/2010/main" val="368922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C2921D-0A3F-4767-9E14-4EFD5A8FBC90}"/>
              </a:ext>
            </a:extLst>
          </p:cNvPr>
          <p:cNvSpPr/>
          <p:nvPr/>
        </p:nvSpPr>
        <p:spPr>
          <a:xfrm rot="2708039">
            <a:off x="6380136" y="1281541"/>
            <a:ext cx="2343575" cy="1422469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tx1">
              <a:lumMod val="50000"/>
              <a:alpha val="5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1E34E1-D92D-4F09-9E22-76B984A4F35C}"/>
              </a:ext>
            </a:extLst>
          </p:cNvPr>
          <p:cNvSpPr/>
          <p:nvPr/>
        </p:nvSpPr>
        <p:spPr>
          <a:xfrm rot="19620052">
            <a:off x="3783548" y="1065820"/>
            <a:ext cx="2343575" cy="1422469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tx1">
              <a:lumMod val="50000"/>
              <a:alpha val="5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DDA3A19-2111-4BDC-A951-6CC0169809F9}"/>
              </a:ext>
            </a:extLst>
          </p:cNvPr>
          <p:cNvSpPr/>
          <p:nvPr/>
        </p:nvSpPr>
        <p:spPr>
          <a:xfrm rot="14061879">
            <a:off x="2890794" y="4334929"/>
            <a:ext cx="2343575" cy="1422469"/>
          </a:xfrm>
          <a:custGeom>
            <a:avLst/>
            <a:gdLst>
              <a:gd name="connsiteX0" fmla="*/ 0 w 1469814"/>
              <a:gd name="connsiteY0" fmla="*/ 1002523 h 1002523"/>
              <a:gd name="connsiteX1" fmla="*/ 724747 w 1469814"/>
              <a:gd name="connsiteY1" fmla="*/ 70 h 1002523"/>
              <a:gd name="connsiteX2" fmla="*/ 1469814 w 1469814"/>
              <a:gd name="connsiteY2" fmla="*/ 961883 h 1002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814" h="1002523">
                <a:moveTo>
                  <a:pt x="0" y="1002523"/>
                </a:moveTo>
                <a:cubicBezTo>
                  <a:pt x="239889" y="504683"/>
                  <a:pt x="479778" y="6843"/>
                  <a:pt x="724747" y="70"/>
                </a:cubicBezTo>
                <a:cubicBezTo>
                  <a:pt x="969716" y="-6703"/>
                  <a:pt x="1219765" y="477590"/>
                  <a:pt x="1469814" y="961883"/>
                </a:cubicBezTo>
              </a:path>
            </a:pathLst>
          </a:custGeom>
          <a:solidFill>
            <a:schemeClr val="tx1">
              <a:lumMod val="5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3315CF-51B2-442B-938F-93A010472499}"/>
              </a:ext>
            </a:extLst>
          </p:cNvPr>
          <p:cNvSpPr/>
          <p:nvPr/>
        </p:nvSpPr>
        <p:spPr>
          <a:xfrm>
            <a:off x="3755226" y="1147342"/>
            <a:ext cx="4681548" cy="45633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D1612-8937-4899-BD87-5BF894909A4E}"/>
              </a:ext>
            </a:extLst>
          </p:cNvPr>
          <p:cNvSpPr txBox="1"/>
          <p:nvPr/>
        </p:nvSpPr>
        <p:spPr>
          <a:xfrm>
            <a:off x="4955335" y="2551837"/>
            <a:ext cx="22813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Where was</a:t>
            </a:r>
          </a:p>
          <a:p>
            <a:pPr algn="ctr"/>
            <a:r>
              <a:rPr lang="en-US" sz="3600" dirty="0"/>
              <a:t>“CORD”</a:t>
            </a:r>
            <a:br>
              <a:rPr lang="en-US" sz="3600" dirty="0"/>
            </a:br>
            <a:r>
              <a:rPr lang="en-US" sz="3600" dirty="0"/>
              <a:t>Located?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7B3DCB-D579-4E35-B1A5-497B68C892A4}"/>
              </a:ext>
            </a:extLst>
          </p:cNvPr>
          <p:cNvGrpSpPr/>
          <p:nvPr/>
        </p:nvGrpSpPr>
        <p:grpSpPr>
          <a:xfrm rot="1634562">
            <a:off x="4031260" y="4623529"/>
            <a:ext cx="564777" cy="527797"/>
            <a:chOff x="1385046" y="2519642"/>
            <a:chExt cx="564777" cy="52779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B70715A-3302-49CB-B1BD-7D99D10DE95E}"/>
                </a:ext>
              </a:extLst>
            </p:cNvPr>
            <p:cNvCxnSpPr/>
            <p:nvPr/>
          </p:nvCxnSpPr>
          <p:spPr>
            <a:xfrm>
              <a:off x="1385046" y="2783541"/>
              <a:ext cx="5647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502391B-1DD0-4579-82DB-7DAEF53CF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35" y="2519642"/>
              <a:ext cx="0" cy="52779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3A16F2-9F04-47C9-A9DC-F990192F08F5}"/>
              </a:ext>
            </a:extLst>
          </p:cNvPr>
          <p:cNvGrpSpPr/>
          <p:nvPr/>
        </p:nvGrpSpPr>
        <p:grpSpPr>
          <a:xfrm rot="7712323">
            <a:off x="4532275" y="1268745"/>
            <a:ext cx="564777" cy="527797"/>
            <a:chOff x="1385046" y="2519642"/>
            <a:chExt cx="564777" cy="52779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8F6882-91A5-436A-A5C8-D5903B186DA9}"/>
                </a:ext>
              </a:extLst>
            </p:cNvPr>
            <p:cNvCxnSpPr/>
            <p:nvPr/>
          </p:nvCxnSpPr>
          <p:spPr>
            <a:xfrm>
              <a:off x="1385046" y="2783541"/>
              <a:ext cx="56477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CA1B5D-7F43-4DAF-BBCF-13F7984EB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35" y="2519642"/>
              <a:ext cx="0" cy="527797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EC3B6F-4B96-4D3F-A8DC-A997462C805D}"/>
              </a:ext>
            </a:extLst>
          </p:cNvPr>
          <p:cNvGrpSpPr/>
          <p:nvPr/>
        </p:nvGrpSpPr>
        <p:grpSpPr>
          <a:xfrm rot="10283250">
            <a:off x="7422838" y="1513156"/>
            <a:ext cx="564777" cy="527797"/>
            <a:chOff x="1385046" y="2519642"/>
            <a:chExt cx="564777" cy="52779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DE1AC06-C029-440F-91EF-59CE1990661D}"/>
                </a:ext>
              </a:extLst>
            </p:cNvPr>
            <p:cNvCxnSpPr/>
            <p:nvPr/>
          </p:nvCxnSpPr>
          <p:spPr>
            <a:xfrm>
              <a:off x="1385046" y="2783541"/>
              <a:ext cx="56477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026764-1A67-4823-98E9-F812A8F91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7435" y="2519642"/>
              <a:ext cx="0" cy="527797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48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762</Words>
  <Application>Microsoft Office PowerPoint</Application>
  <PresentationFormat>Widescreen</PresentationFormat>
  <Paragraphs>252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Distances between Response and Nontarget Angles</vt:lpstr>
      <vt:lpstr>Are “guesses” due to intrusions?</vt:lpstr>
      <vt:lpstr>PowerPoint Presentation</vt:lpstr>
      <vt:lpstr>Weighting Intrusions</vt:lpstr>
      <vt:lpstr>Temporal Similarity</vt:lpstr>
      <vt:lpstr>Temporal Similarity</vt:lpstr>
      <vt:lpstr>Intrusions + Guess: all intrusions equal</vt:lpstr>
      <vt:lpstr>Temporal Gradient</vt:lpstr>
      <vt:lpstr>Temporal Gradient</vt:lpstr>
      <vt:lpstr>Temporal Gradient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Zhou</dc:creator>
  <cp:lastModifiedBy>Jason Zhou</cp:lastModifiedBy>
  <cp:revision>1</cp:revision>
  <dcterms:created xsi:type="dcterms:W3CDTF">2022-05-15T11:54:33Z</dcterms:created>
  <dcterms:modified xsi:type="dcterms:W3CDTF">2022-05-17T01:40:47Z</dcterms:modified>
</cp:coreProperties>
</file>