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6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7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83" r:id="rId9"/>
    <p:sldId id="284" r:id="rId10"/>
    <p:sldId id="263" r:id="rId11"/>
    <p:sldId id="329" r:id="rId12"/>
    <p:sldId id="265" r:id="rId13"/>
    <p:sldId id="310" r:id="rId14"/>
    <p:sldId id="311" r:id="rId15"/>
    <p:sldId id="313" r:id="rId16"/>
    <p:sldId id="314" r:id="rId17"/>
    <p:sldId id="279" r:id="rId18"/>
    <p:sldId id="280" r:id="rId19"/>
    <p:sldId id="286" r:id="rId20"/>
    <p:sldId id="287" r:id="rId21"/>
    <p:sldId id="309" r:id="rId22"/>
    <p:sldId id="293" r:id="rId23"/>
    <p:sldId id="319" r:id="rId24"/>
    <p:sldId id="320" r:id="rId25"/>
    <p:sldId id="321" r:id="rId26"/>
    <p:sldId id="322" r:id="rId27"/>
    <p:sldId id="323" r:id="rId28"/>
    <p:sldId id="328" r:id="rId29"/>
    <p:sldId id="294" r:id="rId30"/>
    <p:sldId id="312" r:id="rId31"/>
    <p:sldId id="327" r:id="rId32"/>
    <p:sldId id="324" r:id="rId33"/>
    <p:sldId id="325" r:id="rId34"/>
    <p:sldId id="326" r:id="rId35"/>
    <p:sldId id="28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2664E1-0C0C-4CEE-8335-30D4AECB98B4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83"/>
            <p14:sldId id="284"/>
            <p14:sldId id="263"/>
            <p14:sldId id="329"/>
            <p14:sldId id="265"/>
            <p14:sldId id="310"/>
            <p14:sldId id="311"/>
            <p14:sldId id="313"/>
            <p14:sldId id="314"/>
            <p14:sldId id="279"/>
            <p14:sldId id="280"/>
            <p14:sldId id="286"/>
            <p14:sldId id="287"/>
            <p14:sldId id="309"/>
            <p14:sldId id="293"/>
          </p14:sldIdLst>
        </p14:section>
        <p14:section name="Model Fits" id="{83BD8B95-4BE4-4C05-8187-0A911ED96B8C}">
          <p14:sldIdLst>
            <p14:sldId id="319"/>
            <p14:sldId id="320"/>
            <p14:sldId id="321"/>
            <p14:sldId id="322"/>
            <p14:sldId id="323"/>
            <p14:sldId id="328"/>
          </p14:sldIdLst>
        </p14:section>
        <p14:section name="Conclusion and Additional Slides" id="{C78B34FB-D92B-4B1B-AFBA-E38089A6E693}">
          <p14:sldIdLst>
            <p14:sldId id="294"/>
            <p14:sldId id="312"/>
            <p14:sldId id="327"/>
            <p14:sldId id="324"/>
            <p14:sldId id="325"/>
            <p14:sldId id="326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Zhou" initials="JZ" lastIdx="14" clrIdx="0">
    <p:extLst>
      <p:ext uri="{19B8F6BF-5375-455C-9EA6-DF929625EA0E}">
        <p15:presenceInfo xmlns:p15="http://schemas.microsoft.com/office/powerpoint/2012/main" userId="fcff45bb2b7f09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D86"/>
    <a:srgbClr val="31B5B8"/>
    <a:srgbClr val="FF5353"/>
    <a:srgbClr val="799AD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034" autoAdjust="0"/>
  </p:normalViewPr>
  <p:slideViewPr>
    <p:cSldViewPr snapToGrid="0">
      <p:cViewPr>
        <p:scale>
          <a:sx n="60" d="100"/>
          <a:sy n="60" d="100"/>
        </p:scale>
        <p:origin x="58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2T11:26:18.848" idx="3">
    <p:pos x="5462" y="1347"/>
    <p:text>across what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2T11:29:27.415" idx="7">
    <p:pos x="10" y="10"/>
    <p:text>This holds when we only consider response error</p:text>
    <p:extLst>
      <p:ext uri="{C676402C-5697-4E1C-873F-D02D1690AC5C}">
        <p15:threadingInfo xmlns:p15="http://schemas.microsoft.com/office/powerpoint/2012/main" timeZoneBias="-660"/>
      </p:ext>
    </p:extLst>
  </p:cm>
  <p:cm authorId="1" dt="2019-11-12T11:29:34.768" idx="8">
    <p:pos x="106" y="106"/>
    <p:text>in a more sophisticated decision model continuous models can mimic threshold.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2T11:31:46.581" idx="12">
    <p:pos x="10" y="10"/>
    <p:text>mention decision models stuff a little? somehow?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2T11:27:06.890" idx="4">
    <p:pos x="10" y="10"/>
    <p:text>Item recognition task- confuse with prior slide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2T11:29:27.415" idx="7">
    <p:pos x="10" y="10"/>
    <p:text>This holds when we only consider response error</p:text>
    <p:extLst>
      <p:ext uri="{C676402C-5697-4E1C-873F-D02D1690AC5C}">
        <p15:threadingInfo xmlns:p15="http://schemas.microsoft.com/office/powerpoint/2012/main" timeZoneBias="-660"/>
      </p:ext>
    </p:extLst>
  </p:cm>
  <p:cm authorId="1" dt="2019-11-12T11:29:34.768" idx="8">
    <p:pos x="106" y="106"/>
    <p:text>in a more sophisticated decision model continuous models can mimic threshold.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2T11:29:27.415" idx="7">
    <p:pos x="10" y="10"/>
    <p:text>This holds when we only consider response error</p:text>
    <p:extLst>
      <p:ext uri="{C676402C-5697-4E1C-873F-D02D1690AC5C}">
        <p15:threadingInfo xmlns:p15="http://schemas.microsoft.com/office/powerpoint/2012/main" timeZoneBias="-660"/>
      </p:ext>
    </p:extLst>
  </p:cm>
  <p:cm authorId="1" dt="2019-11-12T11:29:34.768" idx="8">
    <p:pos x="106" y="106"/>
    <p:text>in a more sophisticated decision model continuous models can mimic threshold.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2T11:28:38.760" idx="6">
    <p:pos x="10" y="10"/>
    <p:text>singpost earlier with aims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2T11:32:45.957" idx="13">
    <p:pos x="10" y="10"/>
    <p:text>some kind of picture</p:text>
    <p:extLst>
      <p:ext uri="{C676402C-5697-4E1C-873F-D02D1690AC5C}">
        <p15:threadingInfo xmlns:p15="http://schemas.microsoft.com/office/powerpoint/2012/main" timeZoneBias="-660"/>
      </p:ext>
    </p:extLst>
  </p:cm>
  <p:cm authorId="1" dt="2019-11-12T11:32:49.359" idx="14">
    <p:pos x="106" y="106"/>
    <p:text>Continuous one trial strong drift, others kinda weak
Threshold strongdrift and zero, slow guesses.</p:text>
    <p:extLst>
      <p:ext uri="{C676402C-5697-4E1C-873F-D02D1690AC5C}">
        <p15:threadingInfo xmlns:p15="http://schemas.microsoft.com/office/powerpoint/2012/main" timeZoneBias="-6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2T11:28:08.319" idx="5">
    <p:pos x="10" y="10"/>
    <p:text>arrows or gradual unveiling</p:text>
    <p:extLst>
      <p:ext uri="{C676402C-5697-4E1C-873F-D02D1690AC5C}">
        <p15:threadingInfo xmlns:p15="http://schemas.microsoft.com/office/powerpoint/2012/main" timeZoneBias="-6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816AE-A1D4-44E3-9668-E313F513DCE0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33DBBFBC-B28F-408C-A07C-6DDF5DA83907}">
      <dgm:prSet phldrT="[Text]"/>
      <dgm:spPr/>
      <dgm:t>
        <a:bodyPr/>
        <a:lstStyle/>
        <a:p>
          <a:r>
            <a:rPr lang="en-US" dirty="0"/>
            <a:t>Presentation</a:t>
          </a:r>
        </a:p>
      </dgm:t>
    </dgm:pt>
    <dgm:pt modelId="{0813D78C-2ABD-48ED-8726-230A5FB6F103}" type="parTrans" cxnId="{A86CCD25-2229-463E-AD38-3C97A7D6CD53}">
      <dgm:prSet/>
      <dgm:spPr/>
      <dgm:t>
        <a:bodyPr/>
        <a:lstStyle/>
        <a:p>
          <a:endParaRPr lang="en-US"/>
        </a:p>
      </dgm:t>
    </dgm:pt>
    <dgm:pt modelId="{69DE6493-9D01-4D76-8B04-DB162787C1B7}" type="sibTrans" cxnId="{A86CCD25-2229-463E-AD38-3C97A7D6CD53}">
      <dgm:prSet/>
      <dgm:spPr/>
      <dgm:t>
        <a:bodyPr/>
        <a:lstStyle/>
        <a:p>
          <a:endParaRPr lang="en-US"/>
        </a:p>
      </dgm:t>
    </dgm:pt>
    <dgm:pt modelId="{24FC7C3C-F36D-4106-A4AF-E6EF1F52A568}">
      <dgm:prSet phldrT="[Text]"/>
      <dgm:spPr/>
      <dgm:t>
        <a:bodyPr/>
        <a:lstStyle/>
        <a:p>
          <a:r>
            <a:rPr lang="en-US" dirty="0"/>
            <a:t>Representation</a:t>
          </a:r>
        </a:p>
      </dgm:t>
    </dgm:pt>
    <dgm:pt modelId="{F6AEB149-DA28-4CA5-92FD-99546DEE942C}" type="parTrans" cxnId="{80C09877-9368-412B-8FD6-6B2F789D043E}">
      <dgm:prSet/>
      <dgm:spPr/>
      <dgm:t>
        <a:bodyPr/>
        <a:lstStyle/>
        <a:p>
          <a:endParaRPr lang="en-US"/>
        </a:p>
      </dgm:t>
    </dgm:pt>
    <dgm:pt modelId="{02494CF3-2121-4D87-BC22-4EC05725E46D}" type="sibTrans" cxnId="{80C09877-9368-412B-8FD6-6B2F789D043E}">
      <dgm:prSet/>
      <dgm:spPr/>
      <dgm:t>
        <a:bodyPr/>
        <a:lstStyle/>
        <a:p>
          <a:endParaRPr lang="en-US"/>
        </a:p>
      </dgm:t>
    </dgm:pt>
    <dgm:pt modelId="{C2652F46-BE6B-476D-A11F-8054C5937FDC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9891468F-CD78-46E3-8F8D-6AD3DA6A7C78}" type="sibTrans" cxnId="{FB2E50B9-5587-4D4C-BD7E-AA5343629F0B}">
      <dgm:prSet/>
      <dgm:spPr/>
      <dgm:t>
        <a:bodyPr/>
        <a:lstStyle/>
        <a:p>
          <a:endParaRPr lang="en-US"/>
        </a:p>
      </dgm:t>
    </dgm:pt>
    <dgm:pt modelId="{C75A1C47-67FF-42CD-9173-561AAC796629}" type="parTrans" cxnId="{FB2E50B9-5587-4D4C-BD7E-AA5343629F0B}">
      <dgm:prSet/>
      <dgm:spPr/>
      <dgm:t>
        <a:bodyPr/>
        <a:lstStyle/>
        <a:p>
          <a:endParaRPr lang="en-US"/>
        </a:p>
      </dgm:t>
    </dgm:pt>
    <dgm:pt modelId="{7495BED5-8056-4B02-BF2D-61C98F01F677}" type="pres">
      <dgm:prSet presAssocID="{F9A816AE-A1D4-44E3-9668-E313F513DCE0}" presName="Name0" presStyleCnt="0">
        <dgm:presLayoutVars>
          <dgm:dir/>
          <dgm:resizeHandles val="exact"/>
        </dgm:presLayoutVars>
      </dgm:prSet>
      <dgm:spPr/>
    </dgm:pt>
    <dgm:pt modelId="{338F981A-DD57-4933-A84A-D1F855295461}" type="pres">
      <dgm:prSet presAssocID="{33DBBFBC-B28F-408C-A07C-6DDF5DA83907}" presName="node" presStyleLbl="node1" presStyleIdx="0" presStyleCnt="3" custLinFactNeighborX="1184">
        <dgm:presLayoutVars>
          <dgm:bulletEnabled val="1"/>
        </dgm:presLayoutVars>
      </dgm:prSet>
      <dgm:spPr/>
    </dgm:pt>
    <dgm:pt modelId="{44688EF7-B4D6-4B88-A22E-13FCE3DC3FF9}" type="pres">
      <dgm:prSet presAssocID="{69DE6493-9D01-4D76-8B04-DB162787C1B7}" presName="sibTrans" presStyleLbl="sibTrans2D1" presStyleIdx="0" presStyleCnt="2" custScaleX="171076" custScaleY="100794"/>
      <dgm:spPr/>
    </dgm:pt>
    <dgm:pt modelId="{CEA092D0-5F6F-476D-A71D-F665CFBCF5E0}" type="pres">
      <dgm:prSet presAssocID="{69DE6493-9D01-4D76-8B04-DB162787C1B7}" presName="connectorText" presStyleLbl="sibTrans2D1" presStyleIdx="0" presStyleCnt="2"/>
      <dgm:spPr/>
    </dgm:pt>
    <dgm:pt modelId="{6DA04E83-2EC0-47D6-AE53-DB65CE9EDFA7}" type="pres">
      <dgm:prSet presAssocID="{24FC7C3C-F36D-4106-A4AF-E6EF1F52A568}" presName="node" presStyleLbl="node1" presStyleIdx="1" presStyleCnt="3">
        <dgm:presLayoutVars>
          <dgm:bulletEnabled val="1"/>
        </dgm:presLayoutVars>
      </dgm:prSet>
      <dgm:spPr/>
    </dgm:pt>
    <dgm:pt modelId="{D09570E2-117C-434D-8E72-7711BD492A8F}" type="pres">
      <dgm:prSet presAssocID="{02494CF3-2121-4D87-BC22-4EC05725E46D}" presName="sibTrans" presStyleLbl="sibTrans2D1" presStyleIdx="1" presStyleCnt="2" custScaleX="171818" custScaleY="113662"/>
      <dgm:spPr/>
    </dgm:pt>
    <dgm:pt modelId="{0325DA72-C85D-4051-A41B-25541B13E73F}" type="pres">
      <dgm:prSet presAssocID="{02494CF3-2121-4D87-BC22-4EC05725E46D}" presName="connectorText" presStyleLbl="sibTrans2D1" presStyleIdx="1" presStyleCnt="2"/>
      <dgm:spPr/>
    </dgm:pt>
    <dgm:pt modelId="{77A04328-40F3-4CF5-961D-2F5BEF2505C8}" type="pres">
      <dgm:prSet presAssocID="{C2652F46-BE6B-476D-A11F-8054C5937FDC}" presName="node" presStyleLbl="node1" presStyleIdx="2" presStyleCnt="3">
        <dgm:presLayoutVars>
          <dgm:bulletEnabled val="1"/>
        </dgm:presLayoutVars>
      </dgm:prSet>
      <dgm:spPr/>
    </dgm:pt>
  </dgm:ptLst>
  <dgm:cxnLst>
    <dgm:cxn modelId="{A86CCD25-2229-463E-AD38-3C97A7D6CD53}" srcId="{F9A816AE-A1D4-44E3-9668-E313F513DCE0}" destId="{33DBBFBC-B28F-408C-A07C-6DDF5DA83907}" srcOrd="0" destOrd="0" parTransId="{0813D78C-2ABD-48ED-8726-230A5FB6F103}" sibTransId="{69DE6493-9D01-4D76-8B04-DB162787C1B7}"/>
    <dgm:cxn modelId="{69EAE235-72B8-4506-B4C9-80785ACF1201}" type="presOf" srcId="{69DE6493-9D01-4D76-8B04-DB162787C1B7}" destId="{44688EF7-B4D6-4B88-A22E-13FCE3DC3FF9}" srcOrd="0" destOrd="0" presId="urn:microsoft.com/office/officeart/2005/8/layout/process1"/>
    <dgm:cxn modelId="{3F018337-4BD0-47F3-9A07-0762E8C22A83}" type="presOf" srcId="{24FC7C3C-F36D-4106-A4AF-E6EF1F52A568}" destId="{6DA04E83-2EC0-47D6-AE53-DB65CE9EDFA7}" srcOrd="0" destOrd="0" presId="urn:microsoft.com/office/officeart/2005/8/layout/process1"/>
    <dgm:cxn modelId="{80C09877-9368-412B-8FD6-6B2F789D043E}" srcId="{F9A816AE-A1D4-44E3-9668-E313F513DCE0}" destId="{24FC7C3C-F36D-4106-A4AF-E6EF1F52A568}" srcOrd="1" destOrd="0" parTransId="{F6AEB149-DA28-4CA5-92FD-99546DEE942C}" sibTransId="{02494CF3-2121-4D87-BC22-4EC05725E46D}"/>
    <dgm:cxn modelId="{DB8203A3-E42A-4DC2-A570-8C29F937040E}" type="presOf" srcId="{33DBBFBC-B28F-408C-A07C-6DDF5DA83907}" destId="{338F981A-DD57-4933-A84A-D1F855295461}" srcOrd="0" destOrd="0" presId="urn:microsoft.com/office/officeart/2005/8/layout/process1"/>
    <dgm:cxn modelId="{B8F04DA8-A3AB-416D-86A7-843F5A03794E}" type="presOf" srcId="{C2652F46-BE6B-476D-A11F-8054C5937FDC}" destId="{77A04328-40F3-4CF5-961D-2F5BEF2505C8}" srcOrd="0" destOrd="0" presId="urn:microsoft.com/office/officeart/2005/8/layout/process1"/>
    <dgm:cxn modelId="{FB2E50B9-5587-4D4C-BD7E-AA5343629F0B}" srcId="{F9A816AE-A1D4-44E3-9668-E313F513DCE0}" destId="{C2652F46-BE6B-476D-A11F-8054C5937FDC}" srcOrd="2" destOrd="0" parTransId="{C75A1C47-67FF-42CD-9173-561AAC796629}" sibTransId="{9891468F-CD78-46E3-8F8D-6AD3DA6A7C78}"/>
    <dgm:cxn modelId="{2FC134D9-4A3E-47D6-A332-98BC44EEF630}" type="presOf" srcId="{69DE6493-9D01-4D76-8B04-DB162787C1B7}" destId="{CEA092D0-5F6F-476D-A71D-F665CFBCF5E0}" srcOrd="1" destOrd="0" presId="urn:microsoft.com/office/officeart/2005/8/layout/process1"/>
    <dgm:cxn modelId="{6C7FF2DE-37F1-47F1-BF95-056EC351E079}" type="presOf" srcId="{02494CF3-2121-4D87-BC22-4EC05725E46D}" destId="{D09570E2-117C-434D-8E72-7711BD492A8F}" srcOrd="0" destOrd="0" presId="urn:microsoft.com/office/officeart/2005/8/layout/process1"/>
    <dgm:cxn modelId="{E37D2BEC-827F-4F84-BC9A-8312961EE050}" type="presOf" srcId="{F9A816AE-A1D4-44E3-9668-E313F513DCE0}" destId="{7495BED5-8056-4B02-BF2D-61C98F01F677}" srcOrd="0" destOrd="0" presId="urn:microsoft.com/office/officeart/2005/8/layout/process1"/>
    <dgm:cxn modelId="{D748C6F1-F81B-4E9F-87A9-2E75711520C0}" type="presOf" srcId="{02494CF3-2121-4D87-BC22-4EC05725E46D}" destId="{0325DA72-C85D-4051-A41B-25541B13E73F}" srcOrd="1" destOrd="0" presId="urn:microsoft.com/office/officeart/2005/8/layout/process1"/>
    <dgm:cxn modelId="{1F925FCC-755B-4D20-ABA4-F9F206B28575}" type="presParOf" srcId="{7495BED5-8056-4B02-BF2D-61C98F01F677}" destId="{338F981A-DD57-4933-A84A-D1F855295461}" srcOrd="0" destOrd="0" presId="urn:microsoft.com/office/officeart/2005/8/layout/process1"/>
    <dgm:cxn modelId="{073EAF63-BA8E-417C-9812-F83AEB9F8EBA}" type="presParOf" srcId="{7495BED5-8056-4B02-BF2D-61C98F01F677}" destId="{44688EF7-B4D6-4B88-A22E-13FCE3DC3FF9}" srcOrd="1" destOrd="0" presId="urn:microsoft.com/office/officeart/2005/8/layout/process1"/>
    <dgm:cxn modelId="{E6F62963-E02A-4819-BF7F-0121A40C29EE}" type="presParOf" srcId="{44688EF7-B4D6-4B88-A22E-13FCE3DC3FF9}" destId="{CEA092D0-5F6F-476D-A71D-F665CFBCF5E0}" srcOrd="0" destOrd="0" presId="urn:microsoft.com/office/officeart/2005/8/layout/process1"/>
    <dgm:cxn modelId="{2F161FB9-79A3-404D-B9DC-FF0F6ED32543}" type="presParOf" srcId="{7495BED5-8056-4B02-BF2D-61C98F01F677}" destId="{6DA04E83-2EC0-47D6-AE53-DB65CE9EDFA7}" srcOrd="2" destOrd="0" presId="urn:microsoft.com/office/officeart/2005/8/layout/process1"/>
    <dgm:cxn modelId="{961245D9-5B26-427B-9815-818A5EACC768}" type="presParOf" srcId="{7495BED5-8056-4B02-BF2D-61C98F01F677}" destId="{D09570E2-117C-434D-8E72-7711BD492A8F}" srcOrd="3" destOrd="0" presId="urn:microsoft.com/office/officeart/2005/8/layout/process1"/>
    <dgm:cxn modelId="{F9EA21A1-9A6B-4F09-9843-8E30700B8BCD}" type="presParOf" srcId="{D09570E2-117C-434D-8E72-7711BD492A8F}" destId="{0325DA72-C85D-4051-A41B-25541B13E73F}" srcOrd="0" destOrd="0" presId="urn:microsoft.com/office/officeart/2005/8/layout/process1"/>
    <dgm:cxn modelId="{9C485844-7067-4CCB-B1AD-8BBEF2BAB42A}" type="presParOf" srcId="{7495BED5-8056-4B02-BF2D-61C98F01F677}" destId="{77A04328-40F3-4CF5-961D-2F5BEF2505C8}" srcOrd="4" destOrd="0" presId="urn:microsoft.com/office/officeart/2005/8/layout/process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816AE-A1D4-44E3-9668-E313F513DCE0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33DBBFBC-B28F-408C-A07C-6DDF5DA83907}">
      <dgm:prSet phldrT="[Text]"/>
      <dgm:spPr/>
      <dgm:t>
        <a:bodyPr/>
        <a:lstStyle/>
        <a:p>
          <a:r>
            <a:rPr lang="en-US" dirty="0"/>
            <a:t>Presentation</a:t>
          </a:r>
        </a:p>
      </dgm:t>
    </dgm:pt>
    <dgm:pt modelId="{0813D78C-2ABD-48ED-8726-230A5FB6F103}" type="parTrans" cxnId="{A86CCD25-2229-463E-AD38-3C97A7D6CD53}">
      <dgm:prSet/>
      <dgm:spPr/>
      <dgm:t>
        <a:bodyPr/>
        <a:lstStyle/>
        <a:p>
          <a:endParaRPr lang="en-US"/>
        </a:p>
      </dgm:t>
    </dgm:pt>
    <dgm:pt modelId="{69DE6493-9D01-4D76-8B04-DB162787C1B7}" type="sibTrans" cxnId="{A86CCD25-2229-463E-AD38-3C97A7D6CD53}">
      <dgm:prSet/>
      <dgm:spPr/>
      <dgm:t>
        <a:bodyPr/>
        <a:lstStyle/>
        <a:p>
          <a:endParaRPr lang="en-US"/>
        </a:p>
      </dgm:t>
    </dgm:pt>
    <dgm:pt modelId="{24FC7C3C-F36D-4106-A4AF-E6EF1F52A568}">
      <dgm:prSet phldrT="[Text]"/>
      <dgm:spPr/>
      <dgm:t>
        <a:bodyPr/>
        <a:lstStyle/>
        <a:p>
          <a:r>
            <a:rPr lang="en-US" dirty="0"/>
            <a:t>Representation</a:t>
          </a:r>
        </a:p>
      </dgm:t>
    </dgm:pt>
    <dgm:pt modelId="{F6AEB149-DA28-4CA5-92FD-99546DEE942C}" type="parTrans" cxnId="{80C09877-9368-412B-8FD6-6B2F789D043E}">
      <dgm:prSet/>
      <dgm:spPr/>
      <dgm:t>
        <a:bodyPr/>
        <a:lstStyle/>
        <a:p>
          <a:endParaRPr lang="en-US"/>
        </a:p>
      </dgm:t>
    </dgm:pt>
    <dgm:pt modelId="{02494CF3-2121-4D87-BC22-4EC05725E46D}" type="sibTrans" cxnId="{80C09877-9368-412B-8FD6-6B2F789D043E}">
      <dgm:prSet/>
      <dgm:spPr/>
      <dgm:t>
        <a:bodyPr/>
        <a:lstStyle/>
        <a:p>
          <a:endParaRPr lang="en-US"/>
        </a:p>
      </dgm:t>
    </dgm:pt>
    <dgm:pt modelId="{C2652F46-BE6B-476D-A11F-8054C5937FDC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9891468F-CD78-46E3-8F8D-6AD3DA6A7C78}" type="sibTrans" cxnId="{FB2E50B9-5587-4D4C-BD7E-AA5343629F0B}">
      <dgm:prSet/>
      <dgm:spPr/>
      <dgm:t>
        <a:bodyPr/>
        <a:lstStyle/>
        <a:p>
          <a:endParaRPr lang="en-US"/>
        </a:p>
      </dgm:t>
    </dgm:pt>
    <dgm:pt modelId="{C75A1C47-67FF-42CD-9173-561AAC796629}" type="parTrans" cxnId="{FB2E50B9-5587-4D4C-BD7E-AA5343629F0B}">
      <dgm:prSet/>
      <dgm:spPr/>
      <dgm:t>
        <a:bodyPr/>
        <a:lstStyle/>
        <a:p>
          <a:endParaRPr lang="en-US"/>
        </a:p>
      </dgm:t>
    </dgm:pt>
    <dgm:pt modelId="{7495BED5-8056-4B02-BF2D-61C98F01F677}" type="pres">
      <dgm:prSet presAssocID="{F9A816AE-A1D4-44E3-9668-E313F513DCE0}" presName="Name0" presStyleCnt="0">
        <dgm:presLayoutVars>
          <dgm:dir/>
          <dgm:resizeHandles val="exact"/>
        </dgm:presLayoutVars>
      </dgm:prSet>
      <dgm:spPr/>
    </dgm:pt>
    <dgm:pt modelId="{338F981A-DD57-4933-A84A-D1F855295461}" type="pres">
      <dgm:prSet presAssocID="{33DBBFBC-B28F-408C-A07C-6DDF5DA83907}" presName="node" presStyleLbl="node1" presStyleIdx="0" presStyleCnt="3" custLinFactNeighborX="1184">
        <dgm:presLayoutVars>
          <dgm:bulletEnabled val="1"/>
        </dgm:presLayoutVars>
      </dgm:prSet>
      <dgm:spPr/>
    </dgm:pt>
    <dgm:pt modelId="{44688EF7-B4D6-4B88-A22E-13FCE3DC3FF9}" type="pres">
      <dgm:prSet presAssocID="{69DE6493-9D01-4D76-8B04-DB162787C1B7}" presName="sibTrans" presStyleLbl="sibTrans2D1" presStyleIdx="0" presStyleCnt="2" custScaleX="171076" custScaleY="100794" custLinFactNeighborY="0"/>
      <dgm:spPr/>
    </dgm:pt>
    <dgm:pt modelId="{CEA092D0-5F6F-476D-A71D-F665CFBCF5E0}" type="pres">
      <dgm:prSet presAssocID="{69DE6493-9D01-4D76-8B04-DB162787C1B7}" presName="connectorText" presStyleLbl="sibTrans2D1" presStyleIdx="0" presStyleCnt="2"/>
      <dgm:spPr/>
    </dgm:pt>
    <dgm:pt modelId="{6DA04E83-2EC0-47D6-AE53-DB65CE9EDFA7}" type="pres">
      <dgm:prSet presAssocID="{24FC7C3C-F36D-4106-A4AF-E6EF1F52A568}" presName="node" presStyleLbl="node1" presStyleIdx="1" presStyleCnt="3">
        <dgm:presLayoutVars>
          <dgm:bulletEnabled val="1"/>
        </dgm:presLayoutVars>
      </dgm:prSet>
      <dgm:spPr/>
    </dgm:pt>
    <dgm:pt modelId="{D09570E2-117C-434D-8E72-7711BD492A8F}" type="pres">
      <dgm:prSet presAssocID="{02494CF3-2121-4D87-BC22-4EC05725E46D}" presName="sibTrans" presStyleLbl="sibTrans2D1" presStyleIdx="1" presStyleCnt="2" custAng="3539438" custScaleX="135414" custScaleY="113662" custLinFactX="111412" custLinFactNeighborX="200000" custLinFactNeighborY="-16603"/>
      <dgm:spPr/>
    </dgm:pt>
    <dgm:pt modelId="{0325DA72-C85D-4051-A41B-25541B13E73F}" type="pres">
      <dgm:prSet presAssocID="{02494CF3-2121-4D87-BC22-4EC05725E46D}" presName="connectorText" presStyleLbl="sibTrans2D1" presStyleIdx="1" presStyleCnt="2"/>
      <dgm:spPr/>
    </dgm:pt>
    <dgm:pt modelId="{77A04328-40F3-4CF5-961D-2F5BEF2505C8}" type="pres">
      <dgm:prSet presAssocID="{C2652F46-BE6B-476D-A11F-8054C5937FDC}" presName="node" presStyleLbl="node1" presStyleIdx="2" presStyleCnt="3" custLinFactY="35612" custLinFactNeighborX="-19898" custLinFactNeighborY="100000">
        <dgm:presLayoutVars>
          <dgm:bulletEnabled val="1"/>
        </dgm:presLayoutVars>
      </dgm:prSet>
      <dgm:spPr/>
    </dgm:pt>
  </dgm:ptLst>
  <dgm:cxnLst>
    <dgm:cxn modelId="{A86CCD25-2229-463E-AD38-3C97A7D6CD53}" srcId="{F9A816AE-A1D4-44E3-9668-E313F513DCE0}" destId="{33DBBFBC-B28F-408C-A07C-6DDF5DA83907}" srcOrd="0" destOrd="0" parTransId="{0813D78C-2ABD-48ED-8726-230A5FB6F103}" sibTransId="{69DE6493-9D01-4D76-8B04-DB162787C1B7}"/>
    <dgm:cxn modelId="{69EAE235-72B8-4506-B4C9-80785ACF1201}" type="presOf" srcId="{69DE6493-9D01-4D76-8B04-DB162787C1B7}" destId="{44688EF7-B4D6-4B88-A22E-13FCE3DC3FF9}" srcOrd="0" destOrd="0" presId="urn:microsoft.com/office/officeart/2005/8/layout/process1"/>
    <dgm:cxn modelId="{3F018337-4BD0-47F3-9A07-0762E8C22A83}" type="presOf" srcId="{24FC7C3C-F36D-4106-A4AF-E6EF1F52A568}" destId="{6DA04E83-2EC0-47D6-AE53-DB65CE9EDFA7}" srcOrd="0" destOrd="0" presId="urn:microsoft.com/office/officeart/2005/8/layout/process1"/>
    <dgm:cxn modelId="{80C09877-9368-412B-8FD6-6B2F789D043E}" srcId="{F9A816AE-A1D4-44E3-9668-E313F513DCE0}" destId="{24FC7C3C-F36D-4106-A4AF-E6EF1F52A568}" srcOrd="1" destOrd="0" parTransId="{F6AEB149-DA28-4CA5-92FD-99546DEE942C}" sibTransId="{02494CF3-2121-4D87-BC22-4EC05725E46D}"/>
    <dgm:cxn modelId="{DB8203A3-E42A-4DC2-A570-8C29F937040E}" type="presOf" srcId="{33DBBFBC-B28F-408C-A07C-6DDF5DA83907}" destId="{338F981A-DD57-4933-A84A-D1F855295461}" srcOrd="0" destOrd="0" presId="urn:microsoft.com/office/officeart/2005/8/layout/process1"/>
    <dgm:cxn modelId="{B8F04DA8-A3AB-416D-86A7-843F5A03794E}" type="presOf" srcId="{C2652F46-BE6B-476D-A11F-8054C5937FDC}" destId="{77A04328-40F3-4CF5-961D-2F5BEF2505C8}" srcOrd="0" destOrd="0" presId="urn:microsoft.com/office/officeart/2005/8/layout/process1"/>
    <dgm:cxn modelId="{FB2E50B9-5587-4D4C-BD7E-AA5343629F0B}" srcId="{F9A816AE-A1D4-44E3-9668-E313F513DCE0}" destId="{C2652F46-BE6B-476D-A11F-8054C5937FDC}" srcOrd="2" destOrd="0" parTransId="{C75A1C47-67FF-42CD-9173-561AAC796629}" sibTransId="{9891468F-CD78-46E3-8F8D-6AD3DA6A7C78}"/>
    <dgm:cxn modelId="{2FC134D9-4A3E-47D6-A332-98BC44EEF630}" type="presOf" srcId="{69DE6493-9D01-4D76-8B04-DB162787C1B7}" destId="{CEA092D0-5F6F-476D-A71D-F665CFBCF5E0}" srcOrd="1" destOrd="0" presId="urn:microsoft.com/office/officeart/2005/8/layout/process1"/>
    <dgm:cxn modelId="{6C7FF2DE-37F1-47F1-BF95-056EC351E079}" type="presOf" srcId="{02494CF3-2121-4D87-BC22-4EC05725E46D}" destId="{D09570E2-117C-434D-8E72-7711BD492A8F}" srcOrd="0" destOrd="0" presId="urn:microsoft.com/office/officeart/2005/8/layout/process1"/>
    <dgm:cxn modelId="{E37D2BEC-827F-4F84-BC9A-8312961EE050}" type="presOf" srcId="{F9A816AE-A1D4-44E3-9668-E313F513DCE0}" destId="{7495BED5-8056-4B02-BF2D-61C98F01F677}" srcOrd="0" destOrd="0" presId="urn:microsoft.com/office/officeart/2005/8/layout/process1"/>
    <dgm:cxn modelId="{D748C6F1-F81B-4E9F-87A9-2E75711520C0}" type="presOf" srcId="{02494CF3-2121-4D87-BC22-4EC05725E46D}" destId="{0325DA72-C85D-4051-A41B-25541B13E73F}" srcOrd="1" destOrd="0" presId="urn:microsoft.com/office/officeart/2005/8/layout/process1"/>
    <dgm:cxn modelId="{1F925FCC-755B-4D20-ABA4-F9F206B28575}" type="presParOf" srcId="{7495BED5-8056-4B02-BF2D-61C98F01F677}" destId="{338F981A-DD57-4933-A84A-D1F855295461}" srcOrd="0" destOrd="0" presId="urn:microsoft.com/office/officeart/2005/8/layout/process1"/>
    <dgm:cxn modelId="{073EAF63-BA8E-417C-9812-F83AEB9F8EBA}" type="presParOf" srcId="{7495BED5-8056-4B02-BF2D-61C98F01F677}" destId="{44688EF7-B4D6-4B88-A22E-13FCE3DC3FF9}" srcOrd="1" destOrd="0" presId="urn:microsoft.com/office/officeart/2005/8/layout/process1"/>
    <dgm:cxn modelId="{E6F62963-E02A-4819-BF7F-0121A40C29EE}" type="presParOf" srcId="{44688EF7-B4D6-4B88-A22E-13FCE3DC3FF9}" destId="{CEA092D0-5F6F-476D-A71D-F665CFBCF5E0}" srcOrd="0" destOrd="0" presId="urn:microsoft.com/office/officeart/2005/8/layout/process1"/>
    <dgm:cxn modelId="{2F161FB9-79A3-404D-B9DC-FF0F6ED32543}" type="presParOf" srcId="{7495BED5-8056-4B02-BF2D-61C98F01F677}" destId="{6DA04E83-2EC0-47D6-AE53-DB65CE9EDFA7}" srcOrd="2" destOrd="0" presId="urn:microsoft.com/office/officeart/2005/8/layout/process1"/>
    <dgm:cxn modelId="{961245D9-5B26-427B-9815-818A5EACC768}" type="presParOf" srcId="{7495BED5-8056-4B02-BF2D-61C98F01F677}" destId="{D09570E2-117C-434D-8E72-7711BD492A8F}" srcOrd="3" destOrd="0" presId="urn:microsoft.com/office/officeart/2005/8/layout/process1"/>
    <dgm:cxn modelId="{F9EA21A1-9A6B-4F09-9843-8E30700B8BCD}" type="presParOf" srcId="{D09570E2-117C-434D-8E72-7711BD492A8F}" destId="{0325DA72-C85D-4051-A41B-25541B13E73F}" srcOrd="0" destOrd="0" presId="urn:microsoft.com/office/officeart/2005/8/layout/process1"/>
    <dgm:cxn modelId="{9C485844-7067-4CCB-B1AD-8BBEF2BAB42A}" type="presParOf" srcId="{7495BED5-8056-4B02-BF2D-61C98F01F677}" destId="{77A04328-40F3-4CF5-961D-2F5BEF2505C8}" srcOrd="4" destOrd="0" presId="urn:microsoft.com/office/officeart/2005/8/layout/process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F981A-DD57-4933-A84A-D1F855295461}">
      <dsp:nvSpPr>
        <dsp:cNvPr id="0" name=""/>
        <dsp:cNvSpPr/>
      </dsp:nvSpPr>
      <dsp:spPr>
        <a:xfrm>
          <a:off x="15629" y="2198349"/>
          <a:ext cx="2556238" cy="15337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Presentation</a:t>
          </a:r>
        </a:p>
      </dsp:txBody>
      <dsp:txXfrm>
        <a:off x="60551" y="2243271"/>
        <a:ext cx="2466394" cy="1443899"/>
      </dsp:txXfrm>
    </dsp:sp>
    <dsp:sp modelId="{44688EF7-B4D6-4B88-A22E-13FCE3DC3FF9}">
      <dsp:nvSpPr>
        <dsp:cNvPr id="0" name=""/>
        <dsp:cNvSpPr/>
      </dsp:nvSpPr>
      <dsp:spPr>
        <a:xfrm>
          <a:off x="2634466" y="2645731"/>
          <a:ext cx="920683" cy="63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634466" y="2773527"/>
        <a:ext cx="728989" cy="383388"/>
      </dsp:txXfrm>
    </dsp:sp>
    <dsp:sp modelId="{6DA04E83-2EC0-47D6-AE53-DB65CE9EDFA7}">
      <dsp:nvSpPr>
        <dsp:cNvPr id="0" name=""/>
        <dsp:cNvSpPr/>
      </dsp:nvSpPr>
      <dsp:spPr>
        <a:xfrm>
          <a:off x="3587286" y="2198349"/>
          <a:ext cx="2556238" cy="15337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Representation</a:t>
          </a:r>
        </a:p>
      </dsp:txBody>
      <dsp:txXfrm>
        <a:off x="3632208" y="2243271"/>
        <a:ext cx="2466394" cy="1443899"/>
      </dsp:txXfrm>
    </dsp:sp>
    <dsp:sp modelId="{D09570E2-117C-434D-8E72-7711BD492A8F}">
      <dsp:nvSpPr>
        <dsp:cNvPr id="0" name=""/>
        <dsp:cNvSpPr/>
      </dsp:nvSpPr>
      <dsp:spPr>
        <a:xfrm>
          <a:off x="6204550" y="2604942"/>
          <a:ext cx="931120" cy="7205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204550" y="2749053"/>
        <a:ext cx="714953" cy="432335"/>
      </dsp:txXfrm>
    </dsp:sp>
    <dsp:sp modelId="{77A04328-40F3-4CF5-961D-2F5BEF2505C8}">
      <dsp:nvSpPr>
        <dsp:cNvPr id="0" name=""/>
        <dsp:cNvSpPr/>
      </dsp:nvSpPr>
      <dsp:spPr>
        <a:xfrm>
          <a:off x="7166020" y="2198349"/>
          <a:ext cx="2556238" cy="15337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</a:t>
          </a:r>
        </a:p>
      </dsp:txBody>
      <dsp:txXfrm>
        <a:off x="7210942" y="2243271"/>
        <a:ext cx="2466394" cy="1443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F981A-DD57-4933-A84A-D1F855295461}">
      <dsp:nvSpPr>
        <dsp:cNvPr id="0" name=""/>
        <dsp:cNvSpPr/>
      </dsp:nvSpPr>
      <dsp:spPr>
        <a:xfrm>
          <a:off x="15629" y="2198349"/>
          <a:ext cx="2556238" cy="15337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Presentation</a:t>
          </a:r>
        </a:p>
      </dsp:txBody>
      <dsp:txXfrm>
        <a:off x="60551" y="2243271"/>
        <a:ext cx="2466394" cy="1443899"/>
      </dsp:txXfrm>
    </dsp:sp>
    <dsp:sp modelId="{44688EF7-B4D6-4B88-A22E-13FCE3DC3FF9}">
      <dsp:nvSpPr>
        <dsp:cNvPr id="0" name=""/>
        <dsp:cNvSpPr/>
      </dsp:nvSpPr>
      <dsp:spPr>
        <a:xfrm>
          <a:off x="2634466" y="2645731"/>
          <a:ext cx="920683" cy="638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634466" y="2773527"/>
        <a:ext cx="728989" cy="383388"/>
      </dsp:txXfrm>
    </dsp:sp>
    <dsp:sp modelId="{6DA04E83-2EC0-47D6-AE53-DB65CE9EDFA7}">
      <dsp:nvSpPr>
        <dsp:cNvPr id="0" name=""/>
        <dsp:cNvSpPr/>
      </dsp:nvSpPr>
      <dsp:spPr>
        <a:xfrm>
          <a:off x="3587286" y="2198349"/>
          <a:ext cx="2556238" cy="15337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Representation</a:t>
          </a:r>
        </a:p>
      </dsp:txBody>
      <dsp:txXfrm>
        <a:off x="3632208" y="2243271"/>
        <a:ext cx="2466394" cy="1443899"/>
      </dsp:txXfrm>
    </dsp:sp>
    <dsp:sp modelId="{D09570E2-117C-434D-8E72-7711BD492A8F}">
      <dsp:nvSpPr>
        <dsp:cNvPr id="0" name=""/>
        <dsp:cNvSpPr/>
      </dsp:nvSpPr>
      <dsp:spPr>
        <a:xfrm rot="5414059">
          <a:off x="7953316" y="3547851"/>
          <a:ext cx="755770" cy="7205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061842" y="3583879"/>
        <a:ext cx="539603" cy="432335"/>
      </dsp:txXfrm>
    </dsp:sp>
    <dsp:sp modelId="{77A04328-40F3-4CF5-961D-2F5BEF2505C8}">
      <dsp:nvSpPr>
        <dsp:cNvPr id="0" name=""/>
        <dsp:cNvSpPr/>
      </dsp:nvSpPr>
      <dsp:spPr>
        <a:xfrm>
          <a:off x="7015773" y="4278289"/>
          <a:ext cx="2556238" cy="15337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</a:t>
          </a:r>
        </a:p>
      </dsp:txBody>
      <dsp:txXfrm>
        <a:off x="7060695" y="4323211"/>
        <a:ext cx="2466394" cy="1443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63DAC-7F78-4641-B5B1-DEA149BCCE7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DA7E-B107-4006-ADC9-09D303680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8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is associative and it is episodic (linked to a context) two very basic properties of memory. Source memory becomes a little laboratory to study memory</a:t>
            </a:r>
          </a:p>
          <a:p>
            <a:endParaRPr lang="en-US" dirty="0"/>
          </a:p>
          <a:p>
            <a:r>
              <a:rPr lang="en-US" dirty="0"/>
              <a:t>Episodic and associative nature of memory, this gets at both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DA7E-B107-4006-ADC9-09D3036806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1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DA7E-B107-4006-ADC9-09D3036806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2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DA7E-B107-4006-ADC9-09D3036806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9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DA7E-B107-4006-ADC9-09D3036806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0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Difficulty distinguishing </a:t>
            </a:r>
            <a:r>
              <a:rPr lang="en-US" dirty="0" err="1"/>
              <a:t>cont</a:t>
            </a:r>
            <a:r>
              <a:rPr lang="en-US" dirty="0"/>
              <a:t> and thresh on the level of response error</a:t>
            </a:r>
          </a:p>
          <a:p>
            <a:r>
              <a:rPr lang="en-US" dirty="0" err="1"/>
              <a:t>Emphasise</a:t>
            </a:r>
            <a:r>
              <a:rPr lang="en-US" dirty="0"/>
              <a:t> we are doing RT and </a:t>
            </a:r>
          </a:p>
          <a:p>
            <a:endParaRPr lang="en-US" dirty="0"/>
          </a:p>
          <a:p>
            <a:r>
              <a:rPr lang="en-US" dirty="0" err="1"/>
              <a:t>Emphasise</a:t>
            </a:r>
            <a:r>
              <a:rPr lang="en-US" dirty="0"/>
              <a:t> the strength of the </a:t>
            </a:r>
            <a:r>
              <a:rPr lang="en-US" dirty="0" err="1"/>
              <a:t>the</a:t>
            </a:r>
            <a:r>
              <a:rPr lang="en-US" dirty="0"/>
              <a:t> model</a:t>
            </a:r>
          </a:p>
          <a:p>
            <a:endParaRPr lang="en-US" dirty="0"/>
          </a:p>
          <a:p>
            <a:r>
              <a:rPr lang="en-US" dirty="0"/>
              <a:t>Best participant </a:t>
            </a:r>
          </a:p>
          <a:p>
            <a:endParaRPr lang="en-US" dirty="0"/>
          </a:p>
          <a:p>
            <a:r>
              <a:rPr lang="en-US" dirty="0"/>
              <a:t>Large variability in participant pool. There are crappy participants that aren’t really diagnostic on the level of </a:t>
            </a:r>
          </a:p>
          <a:p>
            <a:endParaRPr lang="en-US" dirty="0"/>
          </a:p>
          <a:p>
            <a:r>
              <a:rPr lang="en-US" dirty="0"/>
              <a:t>Threshold model for participant 8. 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Get participants for which the models are both credible</a:t>
            </a:r>
          </a:p>
          <a:p>
            <a:pPr marL="228600" indent="-228600">
              <a:buAutoNum type="arabicPeriod"/>
            </a:pPr>
            <a:r>
              <a:rPr lang="en-US" dirty="0"/>
              <a:t>Threshold isn’t quite getting the </a:t>
            </a:r>
            <a:r>
              <a:rPr lang="en-US" dirty="0" err="1"/>
              <a:t>peakiness</a:t>
            </a:r>
            <a:r>
              <a:rPr lang="en-US" dirty="0"/>
              <a:t> but its trying to get the RT. Many models can get just response error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Make mention of fitting other models that are elaboration.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DA7E-B107-4006-ADC9-09D3036806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C904-BDCF-4DE8-A778-8C607E7F7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11C2F-F56D-460C-B929-E7EED5CB1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405C8-65E1-4215-AE22-1F5ACE98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C5D-1C78-47B6-B8C2-91369D974065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5961-9C7D-4841-9E2C-D631821E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0673F-CDF3-4F82-872A-5B8FEBE6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28F8-3D48-4653-9FEE-8B042065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11F3-FCD0-4451-8B2C-D282FEFD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3FE27-7E1A-41BD-A10F-D89660098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0EB0D-1519-4AB8-82AE-5F4B605F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C5D-1C78-47B6-B8C2-91369D974065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5E835-6B11-4BB4-A943-E7511F6C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80912-43F5-49BE-BA72-303A2802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28F8-3D48-4653-9FEE-8B042065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45EA6-79E8-4FD1-82A8-D0B9CD7AD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52925-D795-4448-9AAA-DAEAD1BF2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ED04D-0C3A-4824-B5F3-34D60222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C5D-1C78-47B6-B8C2-91369D974065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36F3-712E-4BF5-B62E-2250AE0E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EC25-D13C-4D66-9E65-08DDCD8E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28F8-3D48-4653-9FEE-8B042065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9096-730A-4514-AB17-BDA642C7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5C31A-703E-43D9-929B-5AA65484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4CF59-F991-4F88-A6CC-6D63AB0B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C5D-1C78-47B6-B8C2-91369D974065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60A3-7EF6-41C3-932C-FEA8A252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803A6-B1D3-480B-A12C-760A8108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28F8-3D48-4653-9FEE-8B042065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C341-6C12-4D25-AF3D-44412C67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8A2E3-7DC9-4DD6-8BA3-DD552DDE6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C868-AF77-4FAF-AD6B-813B6E8D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C5D-1C78-47B6-B8C2-91369D974065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4FAD5-DC26-4409-BF56-972C534F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7C62-4301-4589-B301-4ADE4D8A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28F8-3D48-4653-9FEE-8B042065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D1D2-7FB4-4368-935C-8FC8C107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CFD1-1C49-434F-916F-792FD41D5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7ECD-A0A8-471D-B8E6-B4BCE5C22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7A69B-A453-430E-B87E-88BD582B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C5D-1C78-47B6-B8C2-91369D974065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D6865-CA17-47ED-9D85-5475F032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F56BF-A930-4167-B1B5-FC872CD7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28F8-3D48-4653-9FEE-8B042065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1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B2EA-C92A-4C76-BEE4-DE77BF1A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EF166-A940-46F8-8DE4-0D90DCAEF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4AEB8-3947-4ECE-B301-157426E0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BCF56-DD37-4D87-93B7-448D96A8D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8F24E-068F-4636-873C-6E4EAC7AD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D325-66B5-42C8-86A6-5DDEBD94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C5D-1C78-47B6-B8C2-91369D974065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AEF11-0C50-46BD-89F5-BBD40F48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7A2C0-C0CF-42C4-AE02-C15EFC4D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28F8-3D48-4653-9FEE-8B042065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80F0-7157-48C6-AA02-55FB4FCD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4868-F744-45DA-A1F5-287367B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C5D-1C78-47B6-B8C2-91369D974065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14BC7-BAC8-4F0B-A258-169C26EF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4AD2C-CC2D-4FB5-9EC6-5C92027F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28F8-3D48-4653-9FEE-8B042065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9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1ECEE-A67E-4D1E-B358-D94994FA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C5D-1C78-47B6-B8C2-91369D974065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7D9F8-EABC-41C7-9F90-C2C7CC2B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EB03-332D-4E29-98D0-ECBFE4CB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28F8-3D48-4653-9FEE-8B042065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4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9C64-02E2-4109-976F-5044FA26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A107-52DE-43FD-9DCC-E30A905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3F426-5F31-4A25-B518-628990219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1A0CD-41B8-4937-912D-D4D05EB7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C5D-1C78-47B6-B8C2-91369D974065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BAF08-9881-4C48-B1CF-736CDDB7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BC69-D908-411B-8731-3183EF26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28F8-3D48-4653-9FEE-8B042065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6F20-BFCE-4E7E-BDA7-D042A21B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F4F35-4D2B-4344-9549-711DA63D8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44938-94CA-4227-9D29-8774713C1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A3FE0-5A81-487F-A291-879F813F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C5D-1C78-47B6-B8C2-91369D974065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344BF-322B-4077-B25C-DEB51608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3E6E6-9056-4E21-AFDF-64C47E1C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28F8-3D48-4653-9FEE-8B042065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3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887FE-6537-4471-82F2-F0D8939C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686CF-6F11-4380-B51F-28531A29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7F630-421B-4A57-84E1-92DFCCDA8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30C5D-1C78-47B6-B8C2-91369D974065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E113-4F57-455F-9541-206E08CCF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307C-E904-495B-9DE9-34E632399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28F8-3D48-4653-9FEE-8B042065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1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8A5B-A322-4652-9C41-D4EADE69B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Characterising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bg1"/>
                </a:solidFill>
              </a:rPr>
              <a:t>Source Memory </a:t>
            </a:r>
            <a:r>
              <a:rPr lang="en-US" sz="4800" dirty="0"/>
              <a:t>using the Circular Diffusion Model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C799D0-7A9B-4F1D-8E2F-24D8F7A8D216}"/>
              </a:ext>
            </a:extLst>
          </p:cNvPr>
          <p:cNvSpPr txBox="1">
            <a:spLocks/>
          </p:cNvSpPr>
          <p:nvPr/>
        </p:nvSpPr>
        <p:spPr>
          <a:xfrm>
            <a:off x="2647264" y="15295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Source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8A4BC-904D-44B2-99DD-A2158B159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Jason Zhou</a:t>
            </a:r>
          </a:p>
          <a:p>
            <a:r>
              <a:rPr lang="en-US" dirty="0"/>
              <a:t>Adam </a:t>
            </a:r>
            <a:r>
              <a:rPr lang="en-US" dirty="0" err="1"/>
              <a:t>Osth</a:t>
            </a:r>
            <a:r>
              <a:rPr lang="en-US" dirty="0"/>
              <a:t>, Simon Lilburn, Philip Smith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60C8F-4768-45E5-8299-ED96C5712E70}"/>
              </a:ext>
            </a:extLst>
          </p:cNvPr>
          <p:cNvSpPr txBox="1"/>
          <p:nvPr/>
        </p:nvSpPr>
        <p:spPr>
          <a:xfrm>
            <a:off x="2549003" y="5735637"/>
            <a:ext cx="709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Melbourne School of Psychological Sciences, The University of Melbourne</a:t>
            </a:r>
          </a:p>
        </p:txBody>
      </p:sp>
    </p:spTree>
    <p:extLst>
      <p:ext uri="{BB962C8B-B14F-4D97-AF65-F5344CB8AC3E}">
        <p14:creationId xmlns:p14="http://schemas.microsoft.com/office/powerpoint/2010/main" val="236218908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01F7965-30A1-46BB-9C02-681F5F27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Memory for </a:t>
            </a:r>
            <a:r>
              <a:rPr lang="en-US" dirty="0" err="1"/>
              <a:t>Unrecognised</a:t>
            </a:r>
            <a:r>
              <a:rPr lang="en-US" dirty="0"/>
              <a:t> Items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D5FE83-B4C7-4DB7-ACA8-4FB66D80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No source memory for </a:t>
            </a:r>
            <a:r>
              <a:rPr lang="en-US" sz="3200" dirty="0" err="1"/>
              <a:t>unrecognised</a:t>
            </a:r>
            <a:r>
              <a:rPr lang="en-US" sz="3200" dirty="0"/>
              <a:t> Items</a:t>
            </a:r>
          </a:p>
          <a:p>
            <a:pPr marL="914400" lvl="1" indent="-457200">
              <a:lnSpc>
                <a:spcPct val="100000"/>
              </a:lnSpc>
            </a:pPr>
            <a:r>
              <a:rPr lang="en-AU" dirty="0" err="1"/>
              <a:t>Hautus</a:t>
            </a:r>
            <a:r>
              <a:rPr lang="en-AU" dirty="0"/>
              <a:t> et al., 2008</a:t>
            </a:r>
          </a:p>
          <a:p>
            <a:pPr marL="914400" lvl="1" indent="-457200">
              <a:lnSpc>
                <a:spcPct val="100000"/>
              </a:lnSpc>
            </a:pPr>
            <a:r>
              <a:rPr lang="en-AU" dirty="0" err="1"/>
              <a:t>Malejka</a:t>
            </a:r>
            <a:r>
              <a:rPr lang="en-AU" dirty="0"/>
              <a:t> and Broder, 2016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917C9B-ED4E-48C6-A485-30AF43F0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228" y="3991627"/>
            <a:ext cx="3505200" cy="2066925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70F34E08-4A72-4C97-97C0-D947044A6489}"/>
              </a:ext>
            </a:extLst>
          </p:cNvPr>
          <p:cNvSpPr/>
          <p:nvPr/>
        </p:nvSpPr>
        <p:spPr>
          <a:xfrm>
            <a:off x="6185356" y="5382883"/>
            <a:ext cx="282872" cy="576992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4D694-7AAA-4DAE-AA70-FD4765EE3D54}"/>
              </a:ext>
            </a:extLst>
          </p:cNvPr>
          <p:cNvSpPr txBox="1"/>
          <p:nvPr/>
        </p:nvSpPr>
        <p:spPr>
          <a:xfrm>
            <a:off x="1466691" y="5171372"/>
            <a:ext cx="4718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Source memory trials for </a:t>
            </a:r>
            <a:r>
              <a:rPr lang="en-US" sz="3200" dirty="0" err="1"/>
              <a:t>unrecognised</a:t>
            </a:r>
            <a:r>
              <a:rPr lang="en-US" sz="3200" dirty="0"/>
              <a:t> items?</a:t>
            </a:r>
          </a:p>
        </p:txBody>
      </p:sp>
    </p:spTree>
    <p:extLst>
      <p:ext uri="{BB962C8B-B14F-4D97-AF65-F5344CB8AC3E}">
        <p14:creationId xmlns:p14="http://schemas.microsoft.com/office/powerpoint/2010/main" val="36603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368C-0C38-47B1-AF47-6DB483EE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2365-2655-4B32-AC24-17D56D6B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400" dirty="0"/>
              <a:t>20 participants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4000" dirty="0"/>
              <a:t>4 x 60-minute sessions</a:t>
            </a:r>
          </a:p>
          <a:p>
            <a:pPr lvl="2">
              <a:lnSpc>
                <a:spcPct val="100000"/>
              </a:lnSpc>
            </a:pPr>
            <a:r>
              <a:rPr lang="en-US" sz="3600" dirty="0"/>
              <a:t>180 trials per session</a:t>
            </a:r>
            <a:endParaRPr lang="en-US" sz="4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4400" dirty="0"/>
              <a:t>720 observations per participant</a:t>
            </a:r>
          </a:p>
        </p:txBody>
      </p:sp>
    </p:spTree>
    <p:extLst>
      <p:ext uri="{BB962C8B-B14F-4D97-AF65-F5344CB8AC3E}">
        <p14:creationId xmlns:p14="http://schemas.microsoft.com/office/powerpoint/2010/main" val="369866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FB16-03CC-477C-A071-942FF7E9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1548B-0234-465F-A09E-DEE23CC5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43" y="3106930"/>
            <a:ext cx="4000366" cy="2388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65503-DFAD-47B0-9309-FDED7A4C6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8" y="2972967"/>
            <a:ext cx="3631255" cy="2388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08C40-3C4C-423E-AD76-01116E3ED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648" y="3106931"/>
            <a:ext cx="3964060" cy="2388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BB37D-71CC-46F9-B7FA-959A06C9B81A}"/>
              </a:ext>
            </a:extLst>
          </p:cNvPr>
          <p:cNvSpPr txBox="1"/>
          <p:nvPr/>
        </p:nvSpPr>
        <p:spPr>
          <a:xfrm>
            <a:off x="9419012" y="2277099"/>
            <a:ext cx="1934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Source Task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16C21-FB0E-480A-94A4-B90046641618}"/>
              </a:ext>
            </a:extLst>
          </p:cNvPr>
          <p:cNvSpPr txBox="1"/>
          <p:nvPr/>
        </p:nvSpPr>
        <p:spPr>
          <a:xfrm>
            <a:off x="1275110" y="2277099"/>
            <a:ext cx="158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39510-C080-4C6A-A953-A119914C0B65}"/>
              </a:ext>
            </a:extLst>
          </p:cNvPr>
          <p:cNvSpPr txBox="1"/>
          <p:nvPr/>
        </p:nvSpPr>
        <p:spPr>
          <a:xfrm>
            <a:off x="4770744" y="2269666"/>
            <a:ext cx="265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Recognition 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9C21F-30B8-41F7-A976-D92D5C82B13F}"/>
              </a:ext>
            </a:extLst>
          </p:cNvPr>
          <p:cNvSpPr/>
          <p:nvPr/>
        </p:nvSpPr>
        <p:spPr>
          <a:xfrm>
            <a:off x="4422665" y="2052467"/>
            <a:ext cx="3495983" cy="3808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8F8FA-EC7B-4A42-BF1D-E6C104A30A32}"/>
              </a:ext>
            </a:extLst>
          </p:cNvPr>
          <p:cNvSpPr/>
          <p:nvPr/>
        </p:nvSpPr>
        <p:spPr>
          <a:xfrm>
            <a:off x="8008447" y="2277099"/>
            <a:ext cx="4040765" cy="3808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B2518-47BC-4519-9A7F-7BDB494BCC26}"/>
              </a:ext>
            </a:extLst>
          </p:cNvPr>
          <p:cNvSpPr txBox="1"/>
          <p:nvPr/>
        </p:nvSpPr>
        <p:spPr>
          <a:xfrm>
            <a:off x="4470896" y="5628991"/>
            <a:ext cx="33995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&gt;3	Recognised</a:t>
            </a:r>
          </a:p>
          <a:p>
            <a:r>
              <a:rPr lang="en-US" sz="3200" dirty="0"/>
              <a:t>≤3	</a:t>
            </a:r>
            <a:r>
              <a:rPr lang="en-US" sz="3200" dirty="0" err="1"/>
              <a:t>Unrecognised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487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F95BAF-7475-4F53-A419-5D5FE3A2E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36" y="0"/>
            <a:ext cx="980932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EE838-D85F-465D-8FA0-7D971C6E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-99237"/>
            <a:ext cx="9829800" cy="6957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27C96-F701-4E53-BE14-C6006AD26864}"/>
              </a:ext>
            </a:extLst>
          </p:cNvPr>
          <p:cNvSpPr txBox="1"/>
          <p:nvPr/>
        </p:nvSpPr>
        <p:spPr>
          <a:xfrm>
            <a:off x="7601144" y="241814"/>
            <a:ext cx="33995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&gt;3	Recognised</a:t>
            </a:r>
          </a:p>
          <a:p>
            <a:r>
              <a:rPr lang="en-US" sz="3200" dirty="0"/>
              <a:t>≤3	</a:t>
            </a:r>
            <a:r>
              <a:rPr lang="en-US" sz="3200" dirty="0" err="1"/>
              <a:t>Unrecognised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9489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F95BAF-7475-4F53-A419-5D5FE3A2E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36" y="0"/>
            <a:ext cx="980932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D9161A-F70D-4CE3-9708-B4A9D7001C9F}"/>
              </a:ext>
            </a:extLst>
          </p:cNvPr>
          <p:cNvSpPr/>
          <p:nvPr/>
        </p:nvSpPr>
        <p:spPr>
          <a:xfrm>
            <a:off x="7182930" y="847887"/>
            <a:ext cx="418214" cy="439479"/>
          </a:xfrm>
          <a:prstGeom prst="rect">
            <a:avLst/>
          </a:prstGeom>
          <a:solidFill>
            <a:srgbClr val="31B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0BB592-9223-44A3-80BE-2396111C8628}"/>
              </a:ext>
            </a:extLst>
          </p:cNvPr>
          <p:cNvSpPr/>
          <p:nvPr/>
        </p:nvSpPr>
        <p:spPr>
          <a:xfrm>
            <a:off x="7182930" y="323781"/>
            <a:ext cx="418214" cy="439479"/>
          </a:xfrm>
          <a:prstGeom prst="rect">
            <a:avLst/>
          </a:prstGeom>
          <a:solidFill>
            <a:srgbClr val="F58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67DC2-9C07-4FE6-870B-A4310F961E4F}"/>
              </a:ext>
            </a:extLst>
          </p:cNvPr>
          <p:cNvSpPr txBox="1"/>
          <p:nvPr/>
        </p:nvSpPr>
        <p:spPr>
          <a:xfrm>
            <a:off x="7601144" y="241814"/>
            <a:ext cx="33995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&gt;3	Recognised</a:t>
            </a:r>
          </a:p>
          <a:p>
            <a:r>
              <a:rPr lang="en-US" sz="3200" dirty="0"/>
              <a:t>≤3	</a:t>
            </a:r>
            <a:r>
              <a:rPr lang="en-US" sz="3200" dirty="0" err="1"/>
              <a:t>Unrecognised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1189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63DC-7E01-49EF-B5C4-7A3EFEA6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Sophisticated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DD9D6-256B-4BE7-8C8A-8F994B98125A}"/>
              </a:ext>
            </a:extLst>
          </p:cNvPr>
          <p:cNvSpPr txBox="1"/>
          <p:nvPr/>
        </p:nvSpPr>
        <p:spPr>
          <a:xfrm>
            <a:off x="5682302" y="6386903"/>
            <a:ext cx="63430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/>
              <a:t>Harlow, I. M., &amp; Donaldson, D. I. (2013). Source accuracy data reveal the </a:t>
            </a:r>
            <a:r>
              <a:rPr lang="en-AU" sz="1100" dirty="0" err="1"/>
              <a:t>thresholded</a:t>
            </a:r>
            <a:r>
              <a:rPr lang="en-AU" sz="1100" dirty="0"/>
              <a:t> nature of human episodic memory. </a:t>
            </a:r>
            <a:r>
              <a:rPr lang="en-AU" sz="1100" i="1" dirty="0"/>
              <a:t>Psychonomic bulletin &amp; review</a:t>
            </a:r>
            <a:r>
              <a:rPr lang="en-AU" sz="1100" dirty="0"/>
              <a:t>, </a:t>
            </a:r>
            <a:r>
              <a:rPr lang="en-AU" sz="1100" i="1" dirty="0"/>
              <a:t>20</a:t>
            </a:r>
            <a:r>
              <a:rPr lang="en-AU" sz="1100" dirty="0"/>
              <a:t>(2), 318-325.</a:t>
            </a:r>
            <a:endParaRPr lang="en-US" sz="1100" dirty="0"/>
          </a:p>
          <a:p>
            <a:pPr algn="r"/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C75DB-800B-488D-A4E8-155D4EF3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67" y="1626251"/>
            <a:ext cx="2322836" cy="423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AD8C8-8F23-4541-8C93-D289375E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45" y="1492674"/>
            <a:ext cx="2607419" cy="45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CCE84-4E99-493A-9E27-8DF0A9680096}"/>
              </a:ext>
            </a:extLst>
          </p:cNvPr>
          <p:cNvSpPr/>
          <p:nvPr/>
        </p:nvSpPr>
        <p:spPr>
          <a:xfrm>
            <a:off x="2391988" y="1296918"/>
            <a:ext cx="2188536" cy="1173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FAFA68-30E3-46E2-9808-462A0EAD3A1C}"/>
              </a:ext>
            </a:extLst>
          </p:cNvPr>
          <p:cNvSpPr/>
          <p:nvPr/>
        </p:nvSpPr>
        <p:spPr>
          <a:xfrm>
            <a:off x="6838448" y="1427516"/>
            <a:ext cx="3197318" cy="1019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F941F-CBBB-4F30-805D-D1129F5AF11E}"/>
              </a:ext>
            </a:extLst>
          </p:cNvPr>
          <p:cNvSpPr/>
          <p:nvPr/>
        </p:nvSpPr>
        <p:spPr>
          <a:xfrm>
            <a:off x="2207246" y="1745763"/>
            <a:ext cx="2373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501A5-B1ED-4B75-80F7-257C5E238C1D}"/>
              </a:ext>
            </a:extLst>
          </p:cNvPr>
          <p:cNvSpPr/>
          <p:nvPr/>
        </p:nvSpPr>
        <p:spPr>
          <a:xfrm>
            <a:off x="7239022" y="1755846"/>
            <a:ext cx="2096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5353"/>
                </a:solidFill>
              </a:rPr>
              <a:t>Threshold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C98D9-1B3F-4593-B87D-2182C9A5231A}"/>
              </a:ext>
            </a:extLst>
          </p:cNvPr>
          <p:cNvSpPr/>
          <p:nvPr/>
        </p:nvSpPr>
        <p:spPr>
          <a:xfrm>
            <a:off x="4919330" y="4657060"/>
            <a:ext cx="5372986" cy="159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3521D-F915-42D4-BAC2-E39F941A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37" y="4719253"/>
            <a:ext cx="2680281" cy="138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4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63DC-7E01-49EF-B5C4-7A3EFEA6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Sophisticated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C75DB-800B-488D-A4E8-155D4EF3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67" y="1626251"/>
            <a:ext cx="2322836" cy="423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AD8C8-8F23-4541-8C93-D289375E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45" y="1492674"/>
            <a:ext cx="2607419" cy="45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CCE84-4E99-493A-9E27-8DF0A9680096}"/>
              </a:ext>
            </a:extLst>
          </p:cNvPr>
          <p:cNvSpPr/>
          <p:nvPr/>
        </p:nvSpPr>
        <p:spPr>
          <a:xfrm>
            <a:off x="2391988" y="1296918"/>
            <a:ext cx="2188536" cy="1173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FAFA68-30E3-46E2-9808-462A0EAD3A1C}"/>
              </a:ext>
            </a:extLst>
          </p:cNvPr>
          <p:cNvSpPr/>
          <p:nvPr/>
        </p:nvSpPr>
        <p:spPr>
          <a:xfrm>
            <a:off x="6838448" y="1427516"/>
            <a:ext cx="3197318" cy="1019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F941F-CBBB-4F30-805D-D1129F5AF11E}"/>
              </a:ext>
            </a:extLst>
          </p:cNvPr>
          <p:cNvSpPr/>
          <p:nvPr/>
        </p:nvSpPr>
        <p:spPr>
          <a:xfrm>
            <a:off x="2207246" y="1745763"/>
            <a:ext cx="2373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501A5-B1ED-4B75-80F7-257C5E238C1D}"/>
              </a:ext>
            </a:extLst>
          </p:cNvPr>
          <p:cNvSpPr/>
          <p:nvPr/>
        </p:nvSpPr>
        <p:spPr>
          <a:xfrm>
            <a:off x="7239022" y="1755846"/>
            <a:ext cx="2096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5353"/>
                </a:solidFill>
              </a:rPr>
              <a:t>Threshold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C98D9-1B3F-4593-B87D-2182C9A5231A}"/>
              </a:ext>
            </a:extLst>
          </p:cNvPr>
          <p:cNvSpPr/>
          <p:nvPr/>
        </p:nvSpPr>
        <p:spPr>
          <a:xfrm>
            <a:off x="2126512" y="4657060"/>
            <a:ext cx="8165804" cy="159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3521D-F915-42D4-BAC2-E39F941AC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337" y="4719253"/>
            <a:ext cx="2680281" cy="13885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4F3DB5-7FE3-4101-83C7-09B8B0FFB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115" y="4657060"/>
            <a:ext cx="2680281" cy="138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68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AC11D3-F05F-4F68-8222-F81C33C95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687095"/>
              </p:ext>
            </p:extLst>
          </p:nvPr>
        </p:nvGraphicFramePr>
        <p:xfrm>
          <a:off x="1230594" y="0"/>
          <a:ext cx="9730812" cy="5930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F9D2B0A-1694-4718-B976-77C747B1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Decision Making in Memory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708AD5-0A2C-460F-A908-A1DD56CBBE31}"/>
              </a:ext>
            </a:extLst>
          </p:cNvPr>
          <p:cNvSpPr/>
          <p:nvPr/>
        </p:nvSpPr>
        <p:spPr bwMode="auto">
          <a:xfrm>
            <a:off x="3341245" y="4420732"/>
            <a:ext cx="1834855" cy="88412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Encoding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A0A9FE-B7C3-4F73-99EA-2CE1229C5F28}"/>
              </a:ext>
            </a:extLst>
          </p:cNvPr>
          <p:cNvCxnSpPr>
            <a:cxnSpLocks/>
          </p:cNvCxnSpPr>
          <p:nvPr/>
        </p:nvCxnSpPr>
        <p:spPr bwMode="auto">
          <a:xfrm flipV="1">
            <a:off x="7779395" y="3376673"/>
            <a:ext cx="0" cy="10440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78F7CB-20ED-4E6E-B66D-6C1C1307AEB2}"/>
              </a:ext>
            </a:extLst>
          </p:cNvPr>
          <p:cNvSpPr/>
          <p:nvPr/>
        </p:nvSpPr>
        <p:spPr bwMode="auto">
          <a:xfrm>
            <a:off x="6861969" y="4420732"/>
            <a:ext cx="1834855" cy="88412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Retrieval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21A164-3ECD-4173-A615-7B15283FA2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247882" y="3376673"/>
            <a:ext cx="0" cy="10440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5629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AC11D3-F05F-4F68-8222-F81C33C95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821467"/>
              </p:ext>
            </p:extLst>
          </p:nvPr>
        </p:nvGraphicFramePr>
        <p:xfrm>
          <a:off x="1230594" y="0"/>
          <a:ext cx="9730812" cy="5930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F9D2B0A-1694-4718-B976-77C747B1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Decision Making in 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D8BA61-9221-4ED1-841C-4EAB7DE4924D}"/>
              </a:ext>
            </a:extLst>
          </p:cNvPr>
          <p:cNvGrpSpPr/>
          <p:nvPr/>
        </p:nvGrpSpPr>
        <p:grpSpPr>
          <a:xfrm>
            <a:off x="8291285" y="2198349"/>
            <a:ext cx="2556238" cy="1533743"/>
            <a:chOff x="7166020" y="2198349"/>
            <a:chExt cx="2556238" cy="153374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1791BA2-5D60-423A-A764-B9943DEB7D0E}"/>
                </a:ext>
              </a:extLst>
            </p:cNvPr>
            <p:cNvSpPr/>
            <p:nvPr/>
          </p:nvSpPr>
          <p:spPr>
            <a:xfrm>
              <a:off x="7166020" y="2198349"/>
              <a:ext cx="2556238" cy="15337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4BE5B92-740A-4030-87D7-60053AADB993}"/>
                </a:ext>
              </a:extLst>
            </p:cNvPr>
            <p:cNvSpPr txBox="1"/>
            <p:nvPr/>
          </p:nvSpPr>
          <p:spPr>
            <a:xfrm>
              <a:off x="7210942" y="2243271"/>
              <a:ext cx="2466394" cy="14438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/>
                <a:t>Decision</a:t>
              </a:r>
              <a:endParaRPr lang="en-US" sz="28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C516DA-0538-41C8-A56B-68CF5EE29067}"/>
              </a:ext>
            </a:extLst>
          </p:cNvPr>
          <p:cNvGrpSpPr/>
          <p:nvPr/>
        </p:nvGrpSpPr>
        <p:grpSpPr>
          <a:xfrm>
            <a:off x="7462024" y="2645730"/>
            <a:ext cx="784339" cy="638980"/>
            <a:chOff x="2634466" y="2645731"/>
            <a:chExt cx="920683" cy="638980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97BB6EC2-128C-409C-B0B4-744B073FC94B}"/>
                </a:ext>
              </a:extLst>
            </p:cNvPr>
            <p:cNvSpPr/>
            <p:nvPr/>
          </p:nvSpPr>
          <p:spPr>
            <a:xfrm>
              <a:off x="2634466" y="2645731"/>
              <a:ext cx="920683" cy="63898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Right 4">
              <a:extLst>
                <a:ext uri="{FF2B5EF4-FFF2-40B4-BE49-F238E27FC236}">
                  <a16:creationId xmlns:a16="http://schemas.microsoft.com/office/drawing/2014/main" id="{5F643F6B-FFEC-47F4-B076-BA7ECCAABBF6}"/>
                </a:ext>
              </a:extLst>
            </p:cNvPr>
            <p:cNvSpPr txBox="1"/>
            <p:nvPr/>
          </p:nvSpPr>
          <p:spPr>
            <a:xfrm>
              <a:off x="2634466" y="2773527"/>
              <a:ext cx="728989" cy="3833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644690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CB22B0-A787-4699-B26C-47A6F839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441" y="1569337"/>
            <a:ext cx="5930499" cy="49235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686BCB-DDA9-471D-A70E-F89EFE0B7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497" y="3602806"/>
            <a:ext cx="358343" cy="342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2FDE58-D9C8-4A6E-9008-283401FB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8644EB-0CA6-4B58-A9E6-BD65937E8B4F}"/>
              </a:ext>
            </a:extLst>
          </p:cNvPr>
          <p:cNvSpPr/>
          <p:nvPr/>
        </p:nvSpPr>
        <p:spPr bwMode="auto">
          <a:xfrm>
            <a:off x="3692452" y="3286683"/>
            <a:ext cx="5070228" cy="2238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8A3297-EA2A-4343-8D3D-C6D6F8428AD2}"/>
              </a:ext>
            </a:extLst>
          </p:cNvPr>
          <p:cNvSpPr/>
          <p:nvPr/>
        </p:nvSpPr>
        <p:spPr bwMode="auto">
          <a:xfrm>
            <a:off x="3709481" y="4305641"/>
            <a:ext cx="144016" cy="14400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8E03E-98B4-4D27-9C2E-E40057A39B6C}"/>
              </a:ext>
            </a:extLst>
          </p:cNvPr>
          <p:cNvSpPr txBox="1"/>
          <p:nvPr/>
        </p:nvSpPr>
        <p:spPr>
          <a:xfrm>
            <a:off x="1964260" y="239278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Accumulator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4B0BB9-AA28-409D-8965-DD04426A9C78}"/>
              </a:ext>
            </a:extLst>
          </p:cNvPr>
          <p:cNvCxnSpPr>
            <a:stCxn id="7" idx="2"/>
          </p:cNvCxnSpPr>
          <p:nvPr/>
        </p:nvCxnSpPr>
        <p:spPr bwMode="auto">
          <a:xfrm>
            <a:off x="2828356" y="2762115"/>
            <a:ext cx="809117" cy="13995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7803789-0590-423C-BFAF-2EF8D894E0FD}"/>
              </a:ext>
            </a:extLst>
          </p:cNvPr>
          <p:cNvSpPr/>
          <p:nvPr/>
        </p:nvSpPr>
        <p:spPr>
          <a:xfrm rot="16200000">
            <a:off x="4823154" y="432418"/>
            <a:ext cx="1786849" cy="3830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DE012E-8E17-4B79-BC85-AB167B1178CE}"/>
              </a:ext>
            </a:extLst>
          </p:cNvPr>
          <p:cNvSpPr/>
          <p:nvPr/>
        </p:nvSpPr>
        <p:spPr>
          <a:xfrm rot="16200000" flipH="1">
            <a:off x="5222651" y="4296551"/>
            <a:ext cx="1292658" cy="3830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4B6E6-6F93-4746-A893-8C55D6E7C637}"/>
              </a:ext>
            </a:extLst>
          </p:cNvPr>
          <p:cNvSpPr/>
          <p:nvPr/>
        </p:nvSpPr>
        <p:spPr>
          <a:xfrm rot="16200000">
            <a:off x="7847151" y="2283400"/>
            <a:ext cx="1108821" cy="1580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17ADF7-88AE-47DC-A566-28E2C4093E83}"/>
              </a:ext>
            </a:extLst>
          </p:cNvPr>
          <p:cNvSpPr/>
          <p:nvPr/>
        </p:nvSpPr>
        <p:spPr>
          <a:xfrm rot="16200000">
            <a:off x="8028007" y="4692395"/>
            <a:ext cx="1108822" cy="2080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0ED79F-751F-440B-A40D-8BA121A674CC}"/>
              </a:ext>
            </a:extLst>
          </p:cNvPr>
          <p:cNvSpPr txBox="1"/>
          <p:nvPr/>
        </p:nvSpPr>
        <p:spPr>
          <a:xfrm>
            <a:off x="8577145" y="1739808"/>
            <a:ext cx="283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	Decision Criterion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026521-5C0F-4390-90D1-DD20581F4557}"/>
              </a:ext>
            </a:extLst>
          </p:cNvPr>
          <p:cNvSpPr txBox="1"/>
          <p:nvPr/>
        </p:nvSpPr>
        <p:spPr>
          <a:xfrm>
            <a:off x="8558168" y="2249475"/>
            <a:ext cx="260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μ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Mean Drift 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66F655-3569-492B-A137-4C494B2EF6F2}"/>
              </a:ext>
            </a:extLst>
          </p:cNvPr>
          <p:cNvSpPr txBox="1"/>
          <p:nvPr/>
        </p:nvSpPr>
        <p:spPr>
          <a:xfrm>
            <a:off x="8577145" y="2764091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η</a:t>
            </a:r>
            <a:r>
              <a:rPr lang="en-US" dirty="0"/>
              <a:t>	Trial-to-trial</a:t>
            </a:r>
          </a:p>
          <a:p>
            <a:r>
              <a:rPr lang="en-US" dirty="0"/>
              <a:t>	Drift Variability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5BBF92-1A8F-4CCC-B12A-DA001D4BABB8}"/>
              </a:ext>
            </a:extLst>
          </p:cNvPr>
          <p:cNvCxnSpPr/>
          <p:nvPr/>
        </p:nvCxnSpPr>
        <p:spPr>
          <a:xfrm flipV="1">
            <a:off x="3637473" y="1927476"/>
            <a:ext cx="4939672" cy="1223586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F304A2-E4A3-41C1-85B4-49A9EE258DA6}"/>
              </a:ext>
            </a:extLst>
          </p:cNvPr>
          <p:cNvCxnSpPr>
            <a:cxnSpLocks/>
          </p:cNvCxnSpPr>
          <p:nvPr/>
        </p:nvCxnSpPr>
        <p:spPr>
          <a:xfrm flipV="1">
            <a:off x="4146088" y="2445068"/>
            <a:ext cx="4431303" cy="1223563"/>
          </a:xfrm>
          <a:prstGeom prst="straightConnector1">
            <a:avLst/>
          </a:prstGeom>
          <a:ln w="476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59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04375 -0.10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75 -0.1037 L 0.08685 0.1155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85 0.11551 L 0.08685 0.11598 C 0.08685 0.1125 0.08685 0.10973 0.08711 0.10695 C 0.08724 0.10533 0.08737 0.10371 0.0875 0.10209 C 0.08776 0.09954 0.08776 0.09699 0.08802 0.09468 C 0.08815 0.09236 0.08867 0.09051 0.0888 0.08866 C 0.08906 0.0875 0.08919 0.08611 0.08932 0.08496 C 0.08945 0.0831 0.08945 0.08102 0.08971 0.07917 C 0.0901 0.07616 0.09049 0.0757 0.09101 0.07246 C 0.09297 0.06273 0.08945 0.07848 0.09244 0.06574 C 0.09349 0.05718 0.09231 0.06783 0.09336 0.05533 C 0.09349 0.05278 0.09375 0.05116 0.09414 0.04861 C 0.09427 0.04445 0.0944 0.04028 0.09466 0.03611 C 0.09479 0.03519 0.09492 0.03426 0.09505 0.03334 C 0.09531 0.03125 0.09518 0.02871 0.09544 0.02662 C 0.0957 0.02547 0.09609 0.02477 0.09635 0.02361 C 0.09674 0.02176 0.097 0.01991 0.09739 0.01806 C 0.09739 0.01713 0.09765 0.01621 0.09778 0.01528 C 0.09882 0.00579 0.09739 0.01736 0.09869 0.00648 C 0.09882 0.0051 0.09895 0.00394 0.09908 0.00255 C 0.09987 -0.00555 0.09908 -0.00023 0.1 -0.00578 C 0.10013 -0.01018 0.10013 -0.01504 0.10039 -0.01921 C 0.10052 -0.02129 0.10117 -0.02315 0.1013 -0.025 C 0.10156 -0.02685 0.10156 -0.0287 0.10169 -0.03078 C 0.10208 -0.03356 0.10221 -0.03449 0.10273 -0.0375 C 0.10286 -0.04004 0.10286 -0.04259 0.10312 -0.04514 C 0.10325 -0.04629 0.10351 -0.04768 0.10351 -0.04884 C 0.10364 -0.05046 0.10377 -0.05208 0.10403 -0.0537 C 0.10416 -0.05602 0.10455 -0.05879 0.10481 -0.06134 C 0.10547 -0.0662 0.10507 -0.06389 0.10573 -0.06805 C 0.10599 -0.07245 0.10599 -0.07685 0.10612 -0.08148 C 0.10625 -0.0824 0.10664 -0.08333 0.10664 -0.08426 C 0.10755 -0.12546 0.1052 -0.10949 0.10742 -0.12453 C 0.10807 -0.1206 0.10859 -0.11828 0.10898 -0.11481 C 0.10963 -0.10648 0.10898 -0.1118 0.10963 -0.10625 C 0.10989 -0.10416 0.11002 -0.10185 0.11028 -0.09953 C 0.11028 -0.09815 0.11054 -0.09699 0.11067 -0.0956 C 0.11093 -0.09352 0.11093 -0.0912 0.11093 -0.08912 C 0.11119 -0.08796 0.11132 -0.08727 0.11158 -0.08611 C 0.11158 -0.08472 0.11158 -0.0831 0.11185 -0.08148 C 0.11224 -0.08009 0.1125 -0.0787 0.11289 -0.07754 C 0.11289 -0.07569 0.11315 -0.07361 0.11328 -0.07176 C 0.11419 -0.05787 0.11315 -0.06551 0.11458 -0.05555 C 0.11484 -0.05463 0.11484 -0.05347 0.1151 -0.05254 L 0.11588 -0.05069 C 0.1164 -0.04745 0.11653 -0.0449 0.11718 -0.05254 C 0.11757 -0.05578 0.11757 -0.05926 0.1177 -0.06227 C 0.1177 -0.06365 0.1181 -0.06481 0.11823 -0.0662 C 0.11836 -0.07407 0.11836 -0.08217 0.11862 -0.09004 C 0.11862 -0.09097 0.11901 -0.08819 0.11901 -0.08727 C 0.11914 -0.08588 0.11927 -0.08472 0.11953 -0.08333 C 0.11966 -0.08078 0.11979 -0.07801 0.11992 -0.07569 C 0.12018 -0.07014 0.12005 -0.06481 0.12031 -0.05949 C 0.12044 -0.05833 0.12096 -0.05764 0.12122 -0.05648 C 0.12343 -0.04629 0.12096 -0.0544 0.12304 -0.04791 C 0.1233 -0.04861 0.12369 -0.04907 0.12395 -0.04977 C 0.12435 -0.05139 0.12408 -0.05486 0.12487 -0.05463 C 0.12578 -0.05416 0.12539 -0.05069 0.12578 -0.04884 C 0.12643 -0.0449 0.12578 -0.04652 0.12747 -0.04421 C 0.12838 -0.03912 0.12773 -0.04213 0.12968 -0.03541 C 0.12994 -0.03449 0.13047 -0.03356 0.1306 -0.03264 L 0.13151 -0.02685 C 0.13177 -0.02777 0.13216 -0.0287 0.13242 -0.02963 C 0.13255 -0.03055 0.13281 -0.03148 0.13281 -0.03264 C 0.1332 -0.04259 0.1332 -0.05231 0.1332 -0.06227 L 0.13411 -0.05648 L 0.13463 -0.0537 C 0.13476 -0.05139 0.13463 -0.04907 0.13515 -0.04699 C 0.13541 -0.04421 0.13645 -0.04328 0.13724 -0.0412 C 0.13776 -0.04004 0.13802 -0.03889 0.13854 -0.0375 C 0.13997 -0.0287 0.13763 -0.04236 0.14036 -0.03078 C 0.14088 -0.02893 0.14088 -0.02685 0.14127 -0.025 L 0.14166 -0.02222 L 0.14218 -0.01921 C 0.14257 -0.02037 0.14283 -0.02106 0.14297 -0.02222 C 0.14388 -0.02615 0.14388 -0.02777 0.1444 -0.03171 C 0.14453 -0.03264 0.14453 -0.03356 0.14479 -0.03449 C 0.14492 -0.03588 0.14505 -0.03727 0.14518 -0.03842 C 0.14544 -0.03958 0.14583 -0.04027 0.14609 -0.0412 C 0.14622 -0.04236 0.14648 -0.04305 0.14661 -0.04421 C 0.14752 -0.05602 0.14648 -0.04815 0.14739 -0.05463 C 0.14778 -0.05393 0.1483 -0.05347 0.1483 -0.05254 C 0.14882 -0.04676 0.14817 -0.04236 0.14922 -0.0375 C 0.14987 -0.03402 0.15065 -0.03102 0.15143 -0.02777 C 0.15182 -0.02592 0.15247 -0.02407 0.15273 -0.02222 C 0.15312 -0.02037 0.15325 -0.01828 0.15364 -0.01643 C 0.1539 -0.01527 0.15429 -0.01412 0.15455 -0.0125 C 0.15507 -0.00972 0.15547 -0.00671 0.15599 -0.00393 C 0.15612 -0.00208 0.15651 -0.00023 0.15677 0.00162 C 0.15794 0.00787 0.15729 0.00486 0.15859 0.01042 C 0.15872 0.01181 0.15885 0.01297 0.15898 0.01412 C 0.15924 0.01621 0.15989 0.01991 0.15989 0.02014 C 0.16211 0.0125 0.16041 0.01968 0.16041 0.00162 C 0.16041 -0.00717 0.16054 -0.0162 0.1608 -0.025 C 0.1608 -0.02639 0.16119 -0.02754 0.16119 -0.0287 C 0.16237 -0.03981 0.16106 -0.02801 0.16211 -0.0375 C 0.16211 -0.04004 0.16237 -0.04259 0.1625 -0.04514 C 0.16276 -0.04676 0.16341 -0.04815 0.16341 -0.04977 C 0.1638 -0.05393 0.16406 -0.05833 0.16432 -0.06227 C 0.16445 -0.06551 0.16471 -0.06875 0.16471 -0.07176 C 0.16471 -0.07338 0.1651 -0.075 0.16536 -0.07662 C 0.16536 -0.0787 0.16536 -0.08125 0.16575 -0.08333 C 0.16575 -0.08611 0.16601 -0.08912 0.16601 -0.0919 C 0.16601 -0.09282 0.1664 -0.09375 0.16666 -0.09467 C 0.16666 -0.09606 0.16692 -0.09722 0.16705 -0.09861 C 0.16705 -0.09722 0.16731 -0.09606 0.16731 -0.09467 C 0.1677 -0.09282 0.16797 -0.09097 0.16823 -0.08912 C 0.16862 -0.08819 0.16862 -0.08727 0.16875 -0.08611 C 0.16901 -0.08379 0.16992 -0.07546 0.17057 -0.07268 C 0.17252 -0.06435 0.17187 -0.06782 0.17278 -0.06227 C 0.17317 -0.06273 0.17382 -0.0625 0.17408 -0.06319 C 0.17435 -0.06389 0.17435 -0.06527 0.17448 -0.0662 C 0.17474 -0.06782 0.17513 -0.06921 0.17539 -0.07083 C 0.17565 -0.07268 0.17604 -0.07453 0.1763 -0.07662 L 0.17682 -0.07963 C 0.17682 -0.08518 0.17682 -0.09097 0.17721 -0.09652 C 0.17721 -0.09768 0.17747 -0.09467 0.1776 -0.09375 C 0.17799 -0.09097 0.17812 -0.08819 0.17851 -0.08518 C 0.17864 -0.07754 0.17864 -0.0699 0.1789 -0.06227 C 0.17929 -0.05578 0.17994 -0.05509 0.18086 -0.04977 C 0.18112 -0.04768 0.18138 -0.04537 0.18164 -0.04328 C 0.18177 -0.04027 0.1819 -0.0375 0.18216 -0.03449 C 0.18216 -0.03356 0.18242 -0.03264 0.18255 -0.03171 C 0.18281 -0.02916 0.18307 -0.02662 0.18346 -0.02407 C 0.18372 -0.02176 0.18398 -0.01967 0.18424 -0.01736 C 0.18463 -0.01111 0.18489 -0.00509 0.18515 0.0007 C 0.18554 0.00648 0.18619 0.01227 0.18658 0.01806 C 0.18685 0.02523 0.1875 0.04005 0.1875 0.04028 C 0.18776 0.03935 0.18815 0.03889 0.18828 0.0382 C 0.19283 0.02662 0.18906 0.02848 0.1901 0.00162 C 0.19023 -2.96296E-6 0.19075 -0.00139 0.19088 -0.00301 C 0.19114 -0.00393 0.1914 -0.00486 0.19153 -0.00578 C 0.19179 -0.00902 0.19179 -0.01227 0.19231 -0.01551 C 0.19283 -0.02037 0.19244 -0.01805 0.1931 -0.02222 C 0.19401 -0.03148 0.19336 -0.02453 0.19401 -0.03657 C 0.19414 -0.03912 0.19427 -0.04166 0.1944 -0.04421 C 0.19466 -0.04676 0.19505 -0.04907 0.19531 -0.05162 C 0.1957 -0.05416 0.19609 -0.05671 0.19635 -0.05949 C 0.19674 -0.06574 0.197 -0.07222 0.19765 -0.07847 C 0.19856 -0.0868 0.19856 -0.08611 0.19935 -0.09467 C 0.20078 -0.10926 0.19869 -0.08889 0.20026 -0.10532 C 0.20026 -0.10671 0.20052 -0.10787 0.20065 -0.10902 C 0.20091 -0.11065 0.20104 -0.11227 0.20117 -0.11389 C 0.2026 -0.10185 0.20013 -0.12384 0.20208 -0.09282 C 0.20208 -0.0919 0.20221 -0.0949 0.20247 -0.0956 C 0.20273 -0.09652 0.20312 -0.09699 0.20338 -0.09745 C 0.20351 -0.09884 0.20377 -0.1 0.20377 -0.10162 C 0.20507 -0.14398 0.20364 -0.13611 0.20468 -0.1206 C 0.20481 -0.11944 0.20507 -0.11852 0.20507 -0.11759 C 0.2056 -0.11551 0.20612 -0.1118 0.20703 -0.11018 C 0.20729 -0.10926 0.20781 -0.10879 0.20833 -0.1081 C 0.20924 -0.10162 0.20911 -0.10069 0.21002 -0.11944 C 0.21041 -0.12824 0.21028 -0.1368 0.21041 -0.1456 C 0.21067 -0.15509 0.21093 -0.15694 0.21132 -0.16527 C 0.21185 -0.16227 0.21185 -0.16365 0.21185 -0.16157 L 0.21132 -0.1625 L 0.21132 -0.16227 L 0.21132 -0.1625 " pathEditMode="relative" rAng="0" ptsTypes="AAAAAAAAAAAAAAAAAAAAAAAAAAAAAAAAAAAAAAAAAAAAAAAAAAAAAAAAAAAAAAAAAAAAAAAAAAAAAAAAAAAAAAAAAAAAAAAAAAAAAAAAAAAAAAAAAAAAAAAAAAAAAAAAAAAAAAAAAAAAAAAAAAAAAAAAAAAA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6" grpId="2" animBg="1"/>
      <p:bldP spid="6" grpId="3" animBg="1"/>
      <p:bldP spid="7" grpId="0"/>
      <p:bldP spid="7" grpId="1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35FB-5A55-464E-8AD5-5CEAF80E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054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Memory for the context in which an item was previously encountered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Time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Thoughts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Emotion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A9EB9A-2A7E-49E6-8CD3-29719B92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537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Location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26E078-EFBE-4D19-9EAD-BDA6E619D12F}"/>
              </a:ext>
            </a:extLst>
          </p:cNvPr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Source 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9A5DF3-5F84-4F35-B4AA-46F3C3BA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406" y="3262518"/>
            <a:ext cx="188840" cy="269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57013C-9674-4125-9EE5-5607A1AAF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10541"/>
            <a:ext cx="12195061" cy="38095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AC452-6FDD-4293-9356-E1EC9D773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175" y="2410541"/>
            <a:ext cx="3345825" cy="6738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4A6D55-5746-424D-964C-E7351D5046DF}"/>
              </a:ext>
            </a:extLst>
          </p:cNvPr>
          <p:cNvSpPr/>
          <p:nvPr/>
        </p:nvSpPr>
        <p:spPr>
          <a:xfrm>
            <a:off x="1754372" y="4284921"/>
            <a:ext cx="10437628" cy="2126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8348F2-CA61-479C-B44B-9E124DC2F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6517" y="4187386"/>
            <a:ext cx="8612570" cy="23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3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4ADD-5AC8-4EF8-8FB0-D1336428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Diffusion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45D7B-75DD-4F55-94FE-DA3F1E87EB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57659" y="1440783"/>
            <a:ext cx="6853237" cy="5104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C0DC6F-2578-42AE-9106-7DF1DB1C958D}"/>
              </a:ext>
            </a:extLst>
          </p:cNvPr>
          <p:cNvSpPr txBox="1"/>
          <p:nvPr/>
        </p:nvSpPr>
        <p:spPr>
          <a:xfrm>
            <a:off x="8577145" y="1739808"/>
            <a:ext cx="283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	Decision Criterion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5C925-ACDB-4439-841A-D28453AF1B28}"/>
              </a:ext>
            </a:extLst>
          </p:cNvPr>
          <p:cNvSpPr txBox="1"/>
          <p:nvPr/>
        </p:nvSpPr>
        <p:spPr>
          <a:xfrm>
            <a:off x="8577145" y="2764091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η</a:t>
            </a:r>
            <a:r>
              <a:rPr lang="en-US" dirty="0"/>
              <a:t>	Trial-to-trial</a:t>
            </a:r>
          </a:p>
          <a:p>
            <a:r>
              <a:rPr lang="en-US" dirty="0"/>
              <a:t>	Drift Variability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7334BE-EF95-4A4B-8C4E-E4A7396887BC}"/>
              </a:ext>
            </a:extLst>
          </p:cNvPr>
          <p:cNvCxnSpPr>
            <a:cxnSpLocks/>
          </p:cNvCxnSpPr>
          <p:nvPr/>
        </p:nvCxnSpPr>
        <p:spPr>
          <a:xfrm flipH="1">
            <a:off x="4308863" y="1924474"/>
            <a:ext cx="4118090" cy="1616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FC07C0-5AB5-4C95-8D00-7802ED0FE35A}"/>
              </a:ext>
            </a:extLst>
          </p:cNvPr>
          <p:cNvCxnSpPr>
            <a:cxnSpLocks/>
          </p:cNvCxnSpPr>
          <p:nvPr/>
        </p:nvCxnSpPr>
        <p:spPr>
          <a:xfrm flipH="1">
            <a:off x="5545606" y="2456065"/>
            <a:ext cx="2881347" cy="162742"/>
          </a:xfrm>
          <a:prstGeom prst="straightConnector1">
            <a:avLst/>
          </a:prstGeom>
          <a:ln w="476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BCB120-2110-4C8E-BED7-3BDC2816D466}"/>
              </a:ext>
            </a:extLst>
          </p:cNvPr>
          <p:cNvSpPr txBox="1"/>
          <p:nvPr/>
        </p:nvSpPr>
        <p:spPr>
          <a:xfrm>
            <a:off x="8558168" y="2249475"/>
            <a:ext cx="260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μ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Mean Drift Rate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62EE1C-4E33-40C4-9700-E85DC0E3865B}"/>
              </a:ext>
            </a:extLst>
          </p:cNvPr>
          <p:cNvCxnSpPr>
            <a:stCxn id="7" idx="2"/>
          </p:cNvCxnSpPr>
          <p:nvPr/>
        </p:nvCxnSpPr>
        <p:spPr>
          <a:xfrm flipH="1">
            <a:off x="8670354" y="3410422"/>
            <a:ext cx="1166110" cy="694510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C22F32-FB10-4674-BCEC-B216086456A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836464" y="3410422"/>
            <a:ext cx="1195542" cy="694510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3BC88A6-FCBE-4D1B-BFA1-766242E43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7181" y="4170244"/>
            <a:ext cx="1009650" cy="5000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8E485-4240-4541-B70C-3E8E3DFA7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748" y="4136901"/>
            <a:ext cx="1319212" cy="6143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8F05AD7-B64E-4351-AC93-4FB5A0E97011}"/>
              </a:ext>
            </a:extLst>
          </p:cNvPr>
          <p:cNvSpPr txBox="1"/>
          <p:nvPr/>
        </p:nvSpPr>
        <p:spPr>
          <a:xfrm>
            <a:off x="10613798" y="4961859"/>
            <a:ext cx="7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E94914-873E-4592-8219-C1F3B9A5898A}"/>
              </a:ext>
            </a:extLst>
          </p:cNvPr>
          <p:cNvSpPr txBox="1"/>
          <p:nvPr/>
        </p:nvSpPr>
        <p:spPr>
          <a:xfrm>
            <a:off x="8099204" y="5013649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Precision</a:t>
            </a:r>
          </a:p>
        </p:txBody>
      </p:sp>
    </p:spTree>
    <p:extLst>
      <p:ext uri="{BB962C8B-B14F-4D97-AF65-F5344CB8AC3E}">
        <p14:creationId xmlns:p14="http://schemas.microsoft.com/office/powerpoint/2010/main" val="288987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ABC667-604E-437B-A115-5C954EC2E31C}"/>
              </a:ext>
            </a:extLst>
          </p:cNvPr>
          <p:cNvSpPr/>
          <p:nvPr/>
        </p:nvSpPr>
        <p:spPr>
          <a:xfrm>
            <a:off x="1222117" y="3077523"/>
            <a:ext cx="9747764" cy="419374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B4ADD-5AC8-4EF8-8FB0-D1336428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Diffusion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5C925-ACDB-4439-841A-D28453AF1B28}"/>
              </a:ext>
            </a:extLst>
          </p:cNvPr>
          <p:cNvSpPr txBox="1"/>
          <p:nvPr/>
        </p:nvSpPr>
        <p:spPr>
          <a:xfrm>
            <a:off x="4286241" y="1690688"/>
            <a:ext cx="3619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η</a:t>
            </a:r>
            <a:r>
              <a:rPr lang="en-US" sz="3200" dirty="0"/>
              <a:t>	Trial-to-trial</a:t>
            </a:r>
          </a:p>
          <a:p>
            <a:r>
              <a:rPr lang="en-US" sz="3200" dirty="0"/>
              <a:t>	Drift Variability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EFD17-CF23-4008-AF91-D9155629D09A}"/>
              </a:ext>
            </a:extLst>
          </p:cNvPr>
          <p:cNvSpPr txBox="1"/>
          <p:nvPr/>
        </p:nvSpPr>
        <p:spPr>
          <a:xfrm>
            <a:off x="5761243" y="6380324"/>
            <a:ext cx="63430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Van den Berg, R., </a:t>
            </a:r>
            <a:r>
              <a:rPr lang="en-US" sz="1100" dirty="0" err="1"/>
              <a:t>Awh</a:t>
            </a:r>
            <a:r>
              <a:rPr lang="en-US" sz="1100" dirty="0"/>
              <a:t>, E., &amp; Ma, W. J. (2014). Factorial comparison of working memory models. </a:t>
            </a:r>
            <a:r>
              <a:rPr lang="en-US" sz="1100" i="1" dirty="0"/>
              <a:t>Psychological review</a:t>
            </a:r>
            <a:r>
              <a:rPr lang="en-US" sz="1100" dirty="0"/>
              <a:t>, </a:t>
            </a:r>
            <a:r>
              <a:rPr lang="en-US" sz="1100" i="1" dirty="0"/>
              <a:t>121</a:t>
            </a:r>
            <a:r>
              <a:rPr lang="en-US" sz="1100" dirty="0"/>
              <a:t>(1), 124.</a:t>
            </a:r>
          </a:p>
          <a:p>
            <a:pPr algn="r"/>
            <a:endParaRPr lang="en-US" sz="11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A6E13A5-49C6-43D7-A843-62DA8413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27" y="4826916"/>
            <a:ext cx="2825943" cy="14960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558D2E-32CF-4B4E-A2DD-E4FB793140ED}"/>
              </a:ext>
            </a:extLst>
          </p:cNvPr>
          <p:cNvSpPr txBox="1"/>
          <p:nvPr/>
        </p:nvSpPr>
        <p:spPr>
          <a:xfrm>
            <a:off x="1420938" y="3429000"/>
            <a:ext cx="218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Low Precision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44AD8E-FFF8-4E81-9F4C-20D496871376}"/>
              </a:ext>
            </a:extLst>
          </p:cNvPr>
          <p:cNvSpPr txBox="1"/>
          <p:nvPr/>
        </p:nvSpPr>
        <p:spPr>
          <a:xfrm>
            <a:off x="8521664" y="3429000"/>
            <a:ext cx="2249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 Precision</a:t>
            </a:r>
          </a:p>
        </p:txBody>
      </p: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7E592D4A-643C-4D63-A9AF-2B81BE31F788}"/>
              </a:ext>
            </a:extLst>
          </p:cNvPr>
          <p:cNvCxnSpPr>
            <a:cxnSpLocks/>
          </p:cNvCxnSpPr>
          <p:nvPr/>
        </p:nvCxnSpPr>
        <p:spPr>
          <a:xfrm>
            <a:off x="6095998" y="3386472"/>
            <a:ext cx="0" cy="12574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37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4EA9-4C22-4876-95C5-CFE753FB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Diffusion Model Variants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5ED65C-ED8E-4D1A-A838-A449075620F0}"/>
              </a:ext>
            </a:extLst>
          </p:cNvPr>
          <p:cNvSpPr/>
          <p:nvPr/>
        </p:nvSpPr>
        <p:spPr>
          <a:xfrm>
            <a:off x="1886531" y="1460017"/>
            <a:ext cx="2373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F7922-A242-468F-81C5-9D55C4085C0A}"/>
              </a:ext>
            </a:extLst>
          </p:cNvPr>
          <p:cNvSpPr/>
          <p:nvPr/>
        </p:nvSpPr>
        <p:spPr>
          <a:xfrm>
            <a:off x="7932192" y="1460017"/>
            <a:ext cx="2096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5353"/>
                </a:solidFill>
              </a:rPr>
              <a:t>Threshold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D8C35-6501-4D0E-AF4D-C0114BF0B65D}"/>
              </a:ext>
            </a:extLst>
          </p:cNvPr>
          <p:cNvSpPr txBox="1"/>
          <p:nvPr/>
        </p:nvSpPr>
        <p:spPr>
          <a:xfrm>
            <a:off x="2792837" y="4473335"/>
            <a:ext cx="4436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η</a:t>
            </a:r>
            <a:r>
              <a:rPr lang="en-US" sz="3200" dirty="0"/>
              <a:t>	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F251FCA2-77CD-44E4-A43A-C9316E99E4ED}"/>
              </a:ext>
            </a:extLst>
          </p:cNvPr>
          <p:cNvSpPr/>
          <p:nvPr/>
        </p:nvSpPr>
        <p:spPr>
          <a:xfrm>
            <a:off x="1769508" y="4940432"/>
            <a:ext cx="2490301" cy="419374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E3031E-ED4E-4E72-972B-C2E9FDD800DC}"/>
              </a:ext>
            </a:extLst>
          </p:cNvPr>
          <p:cNvSpPr/>
          <p:nvPr/>
        </p:nvSpPr>
        <p:spPr>
          <a:xfrm>
            <a:off x="2245267" y="2982698"/>
            <a:ext cx="1493300" cy="14546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529A61-BFC8-4640-A725-41F90A4E947A}"/>
              </a:ext>
            </a:extLst>
          </p:cNvPr>
          <p:cNvCxnSpPr>
            <a:cxnSpLocks/>
          </p:cNvCxnSpPr>
          <p:nvPr/>
        </p:nvCxnSpPr>
        <p:spPr>
          <a:xfrm flipH="1" flipV="1">
            <a:off x="2336315" y="3378381"/>
            <a:ext cx="624950" cy="355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1ED3EF-4706-469F-B775-99A7197FD10D}"/>
              </a:ext>
            </a:extLst>
          </p:cNvPr>
          <p:cNvCxnSpPr>
            <a:cxnSpLocks/>
          </p:cNvCxnSpPr>
          <p:nvPr/>
        </p:nvCxnSpPr>
        <p:spPr>
          <a:xfrm flipH="1" flipV="1">
            <a:off x="2711285" y="3036304"/>
            <a:ext cx="249980" cy="6973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1E47FC2-C887-4EC7-8657-BD0EFA5917CA}"/>
              </a:ext>
            </a:extLst>
          </p:cNvPr>
          <p:cNvSpPr/>
          <p:nvPr/>
        </p:nvSpPr>
        <p:spPr>
          <a:xfrm>
            <a:off x="2901268" y="3668811"/>
            <a:ext cx="115502" cy="1184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1DF7C4-12BC-4A77-B0E0-1ABC5D12013D}"/>
              </a:ext>
            </a:extLst>
          </p:cNvPr>
          <p:cNvSpPr/>
          <p:nvPr/>
        </p:nvSpPr>
        <p:spPr>
          <a:xfrm>
            <a:off x="7050782" y="2982700"/>
            <a:ext cx="1493300" cy="14546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805A11-8F61-4285-BF8F-4852A5341D6B}"/>
              </a:ext>
            </a:extLst>
          </p:cNvPr>
          <p:cNvSpPr/>
          <p:nvPr/>
        </p:nvSpPr>
        <p:spPr>
          <a:xfrm>
            <a:off x="7706783" y="3668813"/>
            <a:ext cx="115502" cy="1184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80F6CD-0119-4EED-BC8A-BA001741EA63}"/>
              </a:ext>
            </a:extLst>
          </p:cNvPr>
          <p:cNvSpPr/>
          <p:nvPr/>
        </p:nvSpPr>
        <p:spPr>
          <a:xfrm>
            <a:off x="9466234" y="2982700"/>
            <a:ext cx="1493300" cy="14546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F8A293-7FF6-457A-959B-19A4AB474EBC}"/>
              </a:ext>
            </a:extLst>
          </p:cNvPr>
          <p:cNvSpPr txBox="1"/>
          <p:nvPr/>
        </p:nvSpPr>
        <p:spPr>
          <a:xfrm>
            <a:off x="10025172" y="3431497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243A0F-B275-468E-9BF8-96A2768045C2}"/>
              </a:ext>
            </a:extLst>
          </p:cNvPr>
          <p:cNvSpPr txBox="1"/>
          <p:nvPr/>
        </p:nvSpPr>
        <p:spPr>
          <a:xfrm>
            <a:off x="8810233" y="341762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A8C129-9AC8-40BD-BCBC-8B54A2C1F4E4}"/>
              </a:ext>
            </a:extLst>
          </p:cNvPr>
          <p:cNvSpPr txBox="1"/>
          <p:nvPr/>
        </p:nvSpPr>
        <p:spPr>
          <a:xfrm>
            <a:off x="2445134" y="31375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~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698241-0A43-4326-BA13-DF07A8997497}"/>
              </a:ext>
            </a:extLst>
          </p:cNvPr>
          <p:cNvCxnSpPr>
            <a:cxnSpLocks/>
            <a:stCxn id="20" idx="1"/>
            <a:endCxn id="19" idx="1"/>
          </p:cNvCxnSpPr>
          <p:nvPr/>
        </p:nvCxnSpPr>
        <p:spPr>
          <a:xfrm flipH="1" flipV="1">
            <a:off x="7269471" y="3195725"/>
            <a:ext cx="454227" cy="49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FF455A-5E11-4F34-A0B3-9EEF6422076F}"/>
              </a:ext>
            </a:extLst>
          </p:cNvPr>
          <p:cNvSpPr txBox="1"/>
          <p:nvPr/>
        </p:nvSpPr>
        <p:spPr>
          <a:xfrm>
            <a:off x="1908316" y="5862911"/>
            <a:ext cx="210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Variable Drift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1A45A-8E6A-485A-AB44-08E86377E4D8}"/>
              </a:ext>
            </a:extLst>
          </p:cNvPr>
          <p:cNvSpPr txBox="1"/>
          <p:nvPr/>
        </p:nvSpPr>
        <p:spPr>
          <a:xfrm>
            <a:off x="6680444" y="5862911"/>
            <a:ext cx="2052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Positive Drift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9917BB-2F3D-49AA-B9B7-35E54AF1330C}"/>
              </a:ext>
            </a:extLst>
          </p:cNvPr>
          <p:cNvSpPr txBox="1"/>
          <p:nvPr/>
        </p:nvSpPr>
        <p:spPr>
          <a:xfrm>
            <a:off x="9426451" y="5859860"/>
            <a:ext cx="157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Zero Drift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28E5AF-5C47-4CA5-8B2E-646759C44915}"/>
              </a:ext>
            </a:extLst>
          </p:cNvPr>
          <p:cNvSpPr txBox="1"/>
          <p:nvPr/>
        </p:nvSpPr>
        <p:spPr>
          <a:xfrm>
            <a:off x="8810233" y="582908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84451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4" grpId="0" animBg="1"/>
      <p:bldP spid="18" grpId="0" animBg="1"/>
      <p:bldP spid="19" grpId="0" animBg="1"/>
      <p:bldP spid="20" grpId="0" animBg="1"/>
      <p:bldP spid="21" grpId="0" animBg="1"/>
      <p:bldP spid="23" grpId="0"/>
      <p:bldP spid="25" grpId="0"/>
      <p:bldP spid="26" grpId="0"/>
      <p:bldP spid="5" grpId="0"/>
      <p:bldP spid="22" grpId="0"/>
      <p:bldP spid="24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1AB5E24A-50B6-48A0-B689-526FA22D7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40" y="19735"/>
            <a:ext cx="5487383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F12CE6-AC09-441A-9B67-A103940DA12F}"/>
              </a:ext>
            </a:extLst>
          </p:cNvPr>
          <p:cNvCxnSpPr/>
          <p:nvPr/>
        </p:nvCxnSpPr>
        <p:spPr>
          <a:xfrm>
            <a:off x="6126736" y="0"/>
            <a:ext cx="0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7DAB1-6634-4B5E-A483-AC7530EAEB74}"/>
              </a:ext>
            </a:extLst>
          </p:cNvPr>
          <p:cNvSpPr/>
          <p:nvPr/>
        </p:nvSpPr>
        <p:spPr>
          <a:xfrm>
            <a:off x="11069805" y="6101173"/>
            <a:ext cx="1034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DBD09-436F-4D61-8B97-BFC50DFC9C9E}"/>
              </a:ext>
            </a:extLst>
          </p:cNvPr>
          <p:cNvSpPr/>
          <p:nvPr/>
        </p:nvSpPr>
        <p:spPr>
          <a:xfrm>
            <a:off x="11135788" y="6408950"/>
            <a:ext cx="926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5353"/>
                </a:solidFill>
              </a:rPr>
              <a:t>Threshold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DF3797F-6FF6-441D-936C-35B0DF5E9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9" y="-13156"/>
            <a:ext cx="5493298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18D15F-0F8D-42A6-B631-FA446FDE4015}"/>
              </a:ext>
            </a:extLst>
          </p:cNvPr>
          <p:cNvSpPr/>
          <p:nvPr/>
        </p:nvSpPr>
        <p:spPr>
          <a:xfrm>
            <a:off x="6376940" y="3230003"/>
            <a:ext cx="194895" cy="546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7AC6FC-75FD-419A-BDC1-AA2FFBAB451F}"/>
              </a:ext>
            </a:extLst>
          </p:cNvPr>
          <p:cNvSpPr/>
          <p:nvPr/>
        </p:nvSpPr>
        <p:spPr>
          <a:xfrm>
            <a:off x="230229" y="3230002"/>
            <a:ext cx="194895" cy="546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07B5B-4067-4C2E-AC89-A801EF66D055}"/>
              </a:ext>
            </a:extLst>
          </p:cNvPr>
          <p:cNvSpPr/>
          <p:nvPr/>
        </p:nvSpPr>
        <p:spPr>
          <a:xfrm>
            <a:off x="2402511" y="6705599"/>
            <a:ext cx="1595005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4680CD-6A42-4E8D-ABD9-E929D55EF9C6}"/>
              </a:ext>
            </a:extLst>
          </p:cNvPr>
          <p:cNvSpPr/>
          <p:nvPr/>
        </p:nvSpPr>
        <p:spPr>
          <a:xfrm>
            <a:off x="8449173" y="6705598"/>
            <a:ext cx="1595005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89512-FAE8-4D17-A9E1-36ECD1425CAF}"/>
              </a:ext>
            </a:extLst>
          </p:cNvPr>
          <p:cNvSpPr txBox="1"/>
          <p:nvPr/>
        </p:nvSpPr>
        <p:spPr>
          <a:xfrm rot="16200000">
            <a:off x="-778335" y="3244334"/>
            <a:ext cx="19522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Probability Density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75AAE-0019-49D9-A7BD-290631BD8FE4}"/>
              </a:ext>
            </a:extLst>
          </p:cNvPr>
          <p:cNvSpPr txBox="1"/>
          <p:nvPr/>
        </p:nvSpPr>
        <p:spPr>
          <a:xfrm>
            <a:off x="2343207" y="6562838"/>
            <a:ext cx="171361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Response Error (radians)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00B9A-F957-40E9-A208-A7694EC6DFEF}"/>
              </a:ext>
            </a:extLst>
          </p:cNvPr>
          <p:cNvSpPr txBox="1"/>
          <p:nvPr/>
        </p:nvSpPr>
        <p:spPr>
          <a:xfrm>
            <a:off x="8449173" y="6581001"/>
            <a:ext cx="17628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Response Time (seconds)</a:t>
            </a:r>
          </a:p>
        </p:txBody>
      </p:sp>
    </p:spTree>
    <p:extLst>
      <p:ext uri="{BB962C8B-B14F-4D97-AF65-F5344CB8AC3E}">
        <p14:creationId xmlns:p14="http://schemas.microsoft.com/office/powerpoint/2010/main" val="4233035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1AB5E24A-50B6-48A0-B689-526FA22D7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40" y="19735"/>
            <a:ext cx="5487383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F12CE6-AC09-441A-9B67-A103940DA12F}"/>
              </a:ext>
            </a:extLst>
          </p:cNvPr>
          <p:cNvCxnSpPr/>
          <p:nvPr/>
        </p:nvCxnSpPr>
        <p:spPr>
          <a:xfrm>
            <a:off x="6126736" y="0"/>
            <a:ext cx="0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7DAB1-6634-4B5E-A483-AC7530EAEB74}"/>
              </a:ext>
            </a:extLst>
          </p:cNvPr>
          <p:cNvSpPr/>
          <p:nvPr/>
        </p:nvSpPr>
        <p:spPr>
          <a:xfrm>
            <a:off x="11069805" y="6101173"/>
            <a:ext cx="1034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DBD09-436F-4D61-8B97-BFC50DFC9C9E}"/>
              </a:ext>
            </a:extLst>
          </p:cNvPr>
          <p:cNvSpPr/>
          <p:nvPr/>
        </p:nvSpPr>
        <p:spPr>
          <a:xfrm>
            <a:off x="11135788" y="6408950"/>
            <a:ext cx="926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5353"/>
                </a:solidFill>
              </a:rPr>
              <a:t>Threshold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DF3797F-6FF6-441D-936C-35B0DF5E9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9" y="-13156"/>
            <a:ext cx="5493298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18D15F-0F8D-42A6-B631-FA446FDE4015}"/>
              </a:ext>
            </a:extLst>
          </p:cNvPr>
          <p:cNvSpPr/>
          <p:nvPr/>
        </p:nvSpPr>
        <p:spPr>
          <a:xfrm>
            <a:off x="6376940" y="3230003"/>
            <a:ext cx="194895" cy="546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7AC6FC-75FD-419A-BDC1-AA2FFBAB451F}"/>
              </a:ext>
            </a:extLst>
          </p:cNvPr>
          <p:cNvSpPr/>
          <p:nvPr/>
        </p:nvSpPr>
        <p:spPr>
          <a:xfrm>
            <a:off x="230229" y="3230002"/>
            <a:ext cx="194895" cy="546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07B5B-4067-4C2E-AC89-A801EF66D055}"/>
              </a:ext>
            </a:extLst>
          </p:cNvPr>
          <p:cNvSpPr/>
          <p:nvPr/>
        </p:nvSpPr>
        <p:spPr>
          <a:xfrm>
            <a:off x="2402511" y="6705599"/>
            <a:ext cx="1595005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4680CD-6A42-4E8D-ABD9-E929D55EF9C6}"/>
              </a:ext>
            </a:extLst>
          </p:cNvPr>
          <p:cNvSpPr/>
          <p:nvPr/>
        </p:nvSpPr>
        <p:spPr>
          <a:xfrm>
            <a:off x="8449173" y="6705598"/>
            <a:ext cx="1595005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89512-FAE8-4D17-A9E1-36ECD1425CAF}"/>
              </a:ext>
            </a:extLst>
          </p:cNvPr>
          <p:cNvSpPr txBox="1"/>
          <p:nvPr/>
        </p:nvSpPr>
        <p:spPr>
          <a:xfrm rot="16200000">
            <a:off x="-778335" y="3244334"/>
            <a:ext cx="19522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Probability Density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75AAE-0019-49D9-A7BD-290631BD8FE4}"/>
              </a:ext>
            </a:extLst>
          </p:cNvPr>
          <p:cNvSpPr txBox="1"/>
          <p:nvPr/>
        </p:nvSpPr>
        <p:spPr>
          <a:xfrm>
            <a:off x="2343207" y="6562838"/>
            <a:ext cx="171361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Response Error (radians)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00B9A-F957-40E9-A208-A7694EC6DFEF}"/>
              </a:ext>
            </a:extLst>
          </p:cNvPr>
          <p:cNvSpPr txBox="1"/>
          <p:nvPr/>
        </p:nvSpPr>
        <p:spPr>
          <a:xfrm>
            <a:off x="8449173" y="6581001"/>
            <a:ext cx="17628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Response Time (seconds)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4CB1BB-1510-4DD7-A5C4-3B2262F1C322}"/>
              </a:ext>
            </a:extLst>
          </p:cNvPr>
          <p:cNvSpPr/>
          <p:nvPr/>
        </p:nvSpPr>
        <p:spPr>
          <a:xfrm>
            <a:off x="0" y="-6578"/>
            <a:ext cx="12192000" cy="4560823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2E44E1-36D0-4022-B17B-D483A62C31A2}"/>
              </a:ext>
            </a:extLst>
          </p:cNvPr>
          <p:cNvSpPr/>
          <p:nvPr/>
        </p:nvSpPr>
        <p:spPr>
          <a:xfrm>
            <a:off x="-6602" y="5598231"/>
            <a:ext cx="6143866" cy="1272926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85AB63-CD5F-4C5F-9F9D-706E301523FA}"/>
              </a:ext>
            </a:extLst>
          </p:cNvPr>
          <p:cNvSpPr/>
          <p:nvPr/>
        </p:nvSpPr>
        <p:spPr>
          <a:xfrm>
            <a:off x="-6602" y="4553145"/>
            <a:ext cx="2243263" cy="1045086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EEB514-4420-4325-B2D6-FEB92E16BCCE}"/>
              </a:ext>
            </a:extLst>
          </p:cNvPr>
          <p:cNvSpPr/>
          <p:nvPr/>
        </p:nvSpPr>
        <p:spPr>
          <a:xfrm>
            <a:off x="3894001" y="4553145"/>
            <a:ext cx="2239338" cy="1045086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5A01F7-5D23-428E-8614-A4E028FC6856}"/>
              </a:ext>
            </a:extLst>
          </p:cNvPr>
          <p:cNvSpPr/>
          <p:nvPr/>
        </p:nvSpPr>
        <p:spPr>
          <a:xfrm>
            <a:off x="10104273" y="4553144"/>
            <a:ext cx="2094330" cy="113509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D5F1CD-DB86-4C20-85A1-F396E1BF261F}"/>
              </a:ext>
            </a:extLst>
          </p:cNvPr>
          <p:cNvSpPr/>
          <p:nvPr/>
        </p:nvSpPr>
        <p:spPr>
          <a:xfrm>
            <a:off x="6126736" y="5688418"/>
            <a:ext cx="6060608" cy="1219085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CD5CE9-CD7A-4DB3-BA5B-8D8AD42C2649}"/>
              </a:ext>
            </a:extLst>
          </p:cNvPr>
          <p:cNvSpPr/>
          <p:nvPr/>
        </p:nvSpPr>
        <p:spPr>
          <a:xfrm>
            <a:off x="6139941" y="4553143"/>
            <a:ext cx="2208928" cy="1135098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97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1AB5E24A-50B6-48A0-B689-526FA22D7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40" y="19735"/>
            <a:ext cx="5487383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F12CE6-AC09-441A-9B67-A103940DA12F}"/>
              </a:ext>
            </a:extLst>
          </p:cNvPr>
          <p:cNvCxnSpPr/>
          <p:nvPr/>
        </p:nvCxnSpPr>
        <p:spPr>
          <a:xfrm>
            <a:off x="6126736" y="0"/>
            <a:ext cx="0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7DAB1-6634-4B5E-A483-AC7530EAEB74}"/>
              </a:ext>
            </a:extLst>
          </p:cNvPr>
          <p:cNvSpPr/>
          <p:nvPr/>
        </p:nvSpPr>
        <p:spPr>
          <a:xfrm>
            <a:off x="11069805" y="6101173"/>
            <a:ext cx="1034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DBD09-436F-4D61-8B97-BFC50DFC9C9E}"/>
              </a:ext>
            </a:extLst>
          </p:cNvPr>
          <p:cNvSpPr/>
          <p:nvPr/>
        </p:nvSpPr>
        <p:spPr>
          <a:xfrm>
            <a:off x="11135788" y="6408950"/>
            <a:ext cx="926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5353"/>
                </a:solidFill>
              </a:rPr>
              <a:t>Threshold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DF3797F-6FF6-441D-936C-35B0DF5E9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9" y="-13156"/>
            <a:ext cx="5493298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18D15F-0F8D-42A6-B631-FA446FDE4015}"/>
              </a:ext>
            </a:extLst>
          </p:cNvPr>
          <p:cNvSpPr/>
          <p:nvPr/>
        </p:nvSpPr>
        <p:spPr>
          <a:xfrm>
            <a:off x="6376940" y="3230003"/>
            <a:ext cx="194895" cy="546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7AC6FC-75FD-419A-BDC1-AA2FFBAB451F}"/>
              </a:ext>
            </a:extLst>
          </p:cNvPr>
          <p:cNvSpPr/>
          <p:nvPr/>
        </p:nvSpPr>
        <p:spPr>
          <a:xfrm>
            <a:off x="230229" y="3230002"/>
            <a:ext cx="194895" cy="546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07B5B-4067-4C2E-AC89-A801EF66D055}"/>
              </a:ext>
            </a:extLst>
          </p:cNvPr>
          <p:cNvSpPr/>
          <p:nvPr/>
        </p:nvSpPr>
        <p:spPr>
          <a:xfrm>
            <a:off x="2402511" y="6705599"/>
            <a:ext cx="1595005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4680CD-6A42-4E8D-ABD9-E929D55EF9C6}"/>
              </a:ext>
            </a:extLst>
          </p:cNvPr>
          <p:cNvSpPr/>
          <p:nvPr/>
        </p:nvSpPr>
        <p:spPr>
          <a:xfrm>
            <a:off x="8449173" y="6705598"/>
            <a:ext cx="1595005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89512-FAE8-4D17-A9E1-36ECD1425CAF}"/>
              </a:ext>
            </a:extLst>
          </p:cNvPr>
          <p:cNvSpPr txBox="1"/>
          <p:nvPr/>
        </p:nvSpPr>
        <p:spPr>
          <a:xfrm rot="16200000">
            <a:off x="-778335" y="3244334"/>
            <a:ext cx="19522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Probability Density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75AAE-0019-49D9-A7BD-290631BD8FE4}"/>
              </a:ext>
            </a:extLst>
          </p:cNvPr>
          <p:cNvSpPr txBox="1"/>
          <p:nvPr/>
        </p:nvSpPr>
        <p:spPr>
          <a:xfrm>
            <a:off x="2343207" y="6562838"/>
            <a:ext cx="171361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Response Error (radians)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00B9A-F957-40E9-A208-A7694EC6DFEF}"/>
              </a:ext>
            </a:extLst>
          </p:cNvPr>
          <p:cNvSpPr txBox="1"/>
          <p:nvPr/>
        </p:nvSpPr>
        <p:spPr>
          <a:xfrm>
            <a:off x="8449173" y="6581001"/>
            <a:ext cx="17628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Response Time (seconds)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4CB1BB-1510-4DD7-A5C4-3B2262F1C322}"/>
              </a:ext>
            </a:extLst>
          </p:cNvPr>
          <p:cNvSpPr/>
          <p:nvPr/>
        </p:nvSpPr>
        <p:spPr>
          <a:xfrm>
            <a:off x="0" y="-6578"/>
            <a:ext cx="12192000" cy="4560823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2E44E1-36D0-4022-B17B-D483A62C31A2}"/>
              </a:ext>
            </a:extLst>
          </p:cNvPr>
          <p:cNvSpPr/>
          <p:nvPr/>
        </p:nvSpPr>
        <p:spPr>
          <a:xfrm>
            <a:off x="3955564" y="5598231"/>
            <a:ext cx="2181699" cy="1272926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85AB63-CD5F-4C5F-9F9D-706E301523FA}"/>
              </a:ext>
            </a:extLst>
          </p:cNvPr>
          <p:cNvSpPr/>
          <p:nvPr/>
        </p:nvSpPr>
        <p:spPr>
          <a:xfrm>
            <a:off x="-6602" y="4553145"/>
            <a:ext cx="3955565" cy="1045086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EEB514-4420-4325-B2D6-FEB92E16BCCE}"/>
              </a:ext>
            </a:extLst>
          </p:cNvPr>
          <p:cNvSpPr/>
          <p:nvPr/>
        </p:nvSpPr>
        <p:spPr>
          <a:xfrm>
            <a:off x="5704367" y="4553145"/>
            <a:ext cx="428972" cy="1045086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5A01F7-5D23-428E-8614-A4E028FC6856}"/>
              </a:ext>
            </a:extLst>
          </p:cNvPr>
          <p:cNvSpPr/>
          <p:nvPr/>
        </p:nvSpPr>
        <p:spPr>
          <a:xfrm>
            <a:off x="11910767" y="4553144"/>
            <a:ext cx="287836" cy="113509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D5F1CD-DB86-4C20-85A1-F396E1BF261F}"/>
              </a:ext>
            </a:extLst>
          </p:cNvPr>
          <p:cNvSpPr/>
          <p:nvPr/>
        </p:nvSpPr>
        <p:spPr>
          <a:xfrm>
            <a:off x="10090448" y="5688418"/>
            <a:ext cx="2096896" cy="1219085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CD5CE9-CD7A-4DB3-BA5B-8D8AD42C2649}"/>
              </a:ext>
            </a:extLst>
          </p:cNvPr>
          <p:cNvSpPr/>
          <p:nvPr/>
        </p:nvSpPr>
        <p:spPr>
          <a:xfrm>
            <a:off x="6139940" y="4553143"/>
            <a:ext cx="3937305" cy="1135098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26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1AB5E24A-50B6-48A0-B689-526FA22D7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40" y="19735"/>
            <a:ext cx="5487383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F12CE6-AC09-441A-9B67-A103940DA12F}"/>
              </a:ext>
            </a:extLst>
          </p:cNvPr>
          <p:cNvCxnSpPr/>
          <p:nvPr/>
        </p:nvCxnSpPr>
        <p:spPr>
          <a:xfrm>
            <a:off x="6126736" y="0"/>
            <a:ext cx="0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DF3797F-6FF6-441D-936C-35B0DF5E9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9" y="-13156"/>
            <a:ext cx="5493298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18D15F-0F8D-42A6-B631-FA446FDE4015}"/>
              </a:ext>
            </a:extLst>
          </p:cNvPr>
          <p:cNvSpPr/>
          <p:nvPr/>
        </p:nvSpPr>
        <p:spPr>
          <a:xfrm>
            <a:off x="6376940" y="3230003"/>
            <a:ext cx="194895" cy="546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7AC6FC-75FD-419A-BDC1-AA2FFBAB451F}"/>
              </a:ext>
            </a:extLst>
          </p:cNvPr>
          <p:cNvSpPr/>
          <p:nvPr/>
        </p:nvSpPr>
        <p:spPr>
          <a:xfrm>
            <a:off x="230229" y="3230002"/>
            <a:ext cx="194895" cy="546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07B5B-4067-4C2E-AC89-A801EF66D055}"/>
              </a:ext>
            </a:extLst>
          </p:cNvPr>
          <p:cNvSpPr/>
          <p:nvPr/>
        </p:nvSpPr>
        <p:spPr>
          <a:xfrm>
            <a:off x="2402511" y="6705599"/>
            <a:ext cx="1595005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4680CD-6A42-4E8D-ABD9-E929D55EF9C6}"/>
              </a:ext>
            </a:extLst>
          </p:cNvPr>
          <p:cNvSpPr/>
          <p:nvPr/>
        </p:nvSpPr>
        <p:spPr>
          <a:xfrm>
            <a:off x="8449173" y="6705598"/>
            <a:ext cx="1595005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89512-FAE8-4D17-A9E1-36ECD1425CAF}"/>
              </a:ext>
            </a:extLst>
          </p:cNvPr>
          <p:cNvSpPr txBox="1"/>
          <p:nvPr/>
        </p:nvSpPr>
        <p:spPr>
          <a:xfrm rot="16200000">
            <a:off x="-778335" y="3244334"/>
            <a:ext cx="19522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Probability Density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75AAE-0019-49D9-A7BD-290631BD8FE4}"/>
              </a:ext>
            </a:extLst>
          </p:cNvPr>
          <p:cNvSpPr txBox="1"/>
          <p:nvPr/>
        </p:nvSpPr>
        <p:spPr>
          <a:xfrm>
            <a:off x="2343207" y="6562838"/>
            <a:ext cx="171361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Response Error (radians)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00B9A-F957-40E9-A208-A7694EC6DFEF}"/>
              </a:ext>
            </a:extLst>
          </p:cNvPr>
          <p:cNvSpPr txBox="1"/>
          <p:nvPr/>
        </p:nvSpPr>
        <p:spPr>
          <a:xfrm>
            <a:off x="8449173" y="6581001"/>
            <a:ext cx="17628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Response Time (seconds)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616467-9E49-495B-A7DF-F29D4EC778D6}"/>
              </a:ext>
            </a:extLst>
          </p:cNvPr>
          <p:cNvSpPr/>
          <p:nvPr/>
        </p:nvSpPr>
        <p:spPr>
          <a:xfrm>
            <a:off x="2156958" y="4566311"/>
            <a:ext cx="3771840" cy="206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EFF704-5908-49AD-9B4E-43E0AE3ED8CE}"/>
              </a:ext>
            </a:extLst>
          </p:cNvPr>
          <p:cNvSpPr/>
          <p:nvPr/>
        </p:nvSpPr>
        <p:spPr>
          <a:xfrm>
            <a:off x="8365522" y="4566312"/>
            <a:ext cx="3749004" cy="206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7DAB1-6634-4B5E-A483-AC7530EAEB74}"/>
              </a:ext>
            </a:extLst>
          </p:cNvPr>
          <p:cNvSpPr/>
          <p:nvPr/>
        </p:nvSpPr>
        <p:spPr>
          <a:xfrm>
            <a:off x="11069805" y="6101173"/>
            <a:ext cx="1034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DBD09-436F-4D61-8B97-BFC50DFC9C9E}"/>
              </a:ext>
            </a:extLst>
          </p:cNvPr>
          <p:cNvSpPr/>
          <p:nvPr/>
        </p:nvSpPr>
        <p:spPr>
          <a:xfrm>
            <a:off x="11135788" y="6408950"/>
            <a:ext cx="926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5353"/>
                </a:solidFill>
              </a:rPr>
              <a:t>Threshold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1195A-9CCB-4100-84C2-72E8A17D6C80}"/>
              </a:ext>
            </a:extLst>
          </p:cNvPr>
          <p:cNvSpPr/>
          <p:nvPr/>
        </p:nvSpPr>
        <p:spPr>
          <a:xfrm>
            <a:off x="6530839" y="5653137"/>
            <a:ext cx="1824155" cy="1063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0231D8-3633-4815-AC90-7025A9256AFF}"/>
              </a:ext>
            </a:extLst>
          </p:cNvPr>
          <p:cNvSpPr/>
          <p:nvPr/>
        </p:nvSpPr>
        <p:spPr>
          <a:xfrm>
            <a:off x="410590" y="5622249"/>
            <a:ext cx="1824155" cy="1063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2112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1AB5E24A-50B6-48A0-B689-526FA22D7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40" y="19735"/>
            <a:ext cx="5487383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F12CE6-AC09-441A-9B67-A103940DA12F}"/>
              </a:ext>
            </a:extLst>
          </p:cNvPr>
          <p:cNvCxnSpPr/>
          <p:nvPr/>
        </p:nvCxnSpPr>
        <p:spPr>
          <a:xfrm>
            <a:off x="6126736" y="0"/>
            <a:ext cx="0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DF3797F-6FF6-441D-936C-35B0DF5E9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9" y="-13156"/>
            <a:ext cx="5493298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18D15F-0F8D-42A6-B631-FA446FDE4015}"/>
              </a:ext>
            </a:extLst>
          </p:cNvPr>
          <p:cNvSpPr/>
          <p:nvPr/>
        </p:nvSpPr>
        <p:spPr>
          <a:xfrm>
            <a:off x="6376940" y="3230003"/>
            <a:ext cx="194895" cy="546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7AC6FC-75FD-419A-BDC1-AA2FFBAB451F}"/>
              </a:ext>
            </a:extLst>
          </p:cNvPr>
          <p:cNvSpPr/>
          <p:nvPr/>
        </p:nvSpPr>
        <p:spPr>
          <a:xfrm>
            <a:off x="230229" y="3230002"/>
            <a:ext cx="194895" cy="546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07B5B-4067-4C2E-AC89-A801EF66D055}"/>
              </a:ext>
            </a:extLst>
          </p:cNvPr>
          <p:cNvSpPr/>
          <p:nvPr/>
        </p:nvSpPr>
        <p:spPr>
          <a:xfrm>
            <a:off x="2402511" y="6705599"/>
            <a:ext cx="1595005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4680CD-6A42-4E8D-ABD9-E929D55EF9C6}"/>
              </a:ext>
            </a:extLst>
          </p:cNvPr>
          <p:cNvSpPr/>
          <p:nvPr/>
        </p:nvSpPr>
        <p:spPr>
          <a:xfrm>
            <a:off x="8449173" y="6705598"/>
            <a:ext cx="1595005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89512-FAE8-4D17-A9E1-36ECD1425CAF}"/>
              </a:ext>
            </a:extLst>
          </p:cNvPr>
          <p:cNvSpPr txBox="1"/>
          <p:nvPr/>
        </p:nvSpPr>
        <p:spPr>
          <a:xfrm rot="16200000">
            <a:off x="-778335" y="3244334"/>
            <a:ext cx="19522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Probability Density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75AAE-0019-49D9-A7BD-290631BD8FE4}"/>
              </a:ext>
            </a:extLst>
          </p:cNvPr>
          <p:cNvSpPr txBox="1"/>
          <p:nvPr/>
        </p:nvSpPr>
        <p:spPr>
          <a:xfrm>
            <a:off x="2343207" y="6562838"/>
            <a:ext cx="171361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Response Error (radians)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00B9A-F957-40E9-A208-A7694EC6DFEF}"/>
              </a:ext>
            </a:extLst>
          </p:cNvPr>
          <p:cNvSpPr txBox="1"/>
          <p:nvPr/>
        </p:nvSpPr>
        <p:spPr>
          <a:xfrm>
            <a:off x="8449173" y="6581001"/>
            <a:ext cx="17628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Response Time (seconds)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616467-9E49-495B-A7DF-F29D4EC778D6}"/>
              </a:ext>
            </a:extLst>
          </p:cNvPr>
          <p:cNvSpPr/>
          <p:nvPr/>
        </p:nvSpPr>
        <p:spPr>
          <a:xfrm>
            <a:off x="2156958" y="4566311"/>
            <a:ext cx="3771840" cy="206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EFF704-5908-49AD-9B4E-43E0AE3ED8CE}"/>
              </a:ext>
            </a:extLst>
          </p:cNvPr>
          <p:cNvSpPr/>
          <p:nvPr/>
        </p:nvSpPr>
        <p:spPr>
          <a:xfrm>
            <a:off x="8365522" y="4566312"/>
            <a:ext cx="3749004" cy="206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7DAB1-6634-4B5E-A483-AC7530EAEB74}"/>
              </a:ext>
            </a:extLst>
          </p:cNvPr>
          <p:cNvSpPr/>
          <p:nvPr/>
        </p:nvSpPr>
        <p:spPr>
          <a:xfrm>
            <a:off x="11069805" y="6101173"/>
            <a:ext cx="1034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DBD09-436F-4D61-8B97-BFC50DFC9C9E}"/>
              </a:ext>
            </a:extLst>
          </p:cNvPr>
          <p:cNvSpPr/>
          <p:nvPr/>
        </p:nvSpPr>
        <p:spPr>
          <a:xfrm>
            <a:off x="11135788" y="6408950"/>
            <a:ext cx="926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5353"/>
                </a:solidFill>
              </a:rPr>
              <a:t>Threshold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1195A-9CCB-4100-84C2-72E8A17D6C80}"/>
              </a:ext>
            </a:extLst>
          </p:cNvPr>
          <p:cNvSpPr/>
          <p:nvPr/>
        </p:nvSpPr>
        <p:spPr>
          <a:xfrm>
            <a:off x="6530839" y="5653137"/>
            <a:ext cx="1824155" cy="1063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0231D8-3633-4815-AC90-7025A9256AFF}"/>
              </a:ext>
            </a:extLst>
          </p:cNvPr>
          <p:cNvSpPr/>
          <p:nvPr/>
        </p:nvSpPr>
        <p:spPr>
          <a:xfrm>
            <a:off x="410590" y="5622249"/>
            <a:ext cx="1824155" cy="1063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A4F44-84B5-48C1-AC71-DDDF5D82DD17}"/>
              </a:ext>
            </a:extLst>
          </p:cNvPr>
          <p:cNvSpPr/>
          <p:nvPr/>
        </p:nvSpPr>
        <p:spPr>
          <a:xfrm>
            <a:off x="0" y="-6577"/>
            <a:ext cx="6126729" cy="3490756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F5781B-A091-4C5C-A4DB-1D74FB333F4B}"/>
              </a:ext>
            </a:extLst>
          </p:cNvPr>
          <p:cNvSpPr/>
          <p:nvPr/>
        </p:nvSpPr>
        <p:spPr>
          <a:xfrm>
            <a:off x="-10521" y="4541560"/>
            <a:ext cx="6126729" cy="2324323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CCE979-1C95-40CA-80D4-3FC20FF1C5BD}"/>
              </a:ext>
            </a:extLst>
          </p:cNvPr>
          <p:cNvSpPr/>
          <p:nvPr/>
        </p:nvSpPr>
        <p:spPr>
          <a:xfrm>
            <a:off x="6126729" y="-12262"/>
            <a:ext cx="6126729" cy="3490756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8F8242-6353-4E57-A64A-EF2873A131BF}"/>
              </a:ext>
            </a:extLst>
          </p:cNvPr>
          <p:cNvSpPr/>
          <p:nvPr/>
        </p:nvSpPr>
        <p:spPr>
          <a:xfrm>
            <a:off x="0" y="3483318"/>
            <a:ext cx="369333" cy="1058242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D99542-7950-48EB-80E2-D86D29EB94DB}"/>
              </a:ext>
            </a:extLst>
          </p:cNvPr>
          <p:cNvSpPr/>
          <p:nvPr/>
        </p:nvSpPr>
        <p:spPr>
          <a:xfrm>
            <a:off x="2180491" y="3483318"/>
            <a:ext cx="3946237" cy="1058242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8094D5-862B-4A4B-AC6C-F6219989C579}"/>
              </a:ext>
            </a:extLst>
          </p:cNvPr>
          <p:cNvSpPr/>
          <p:nvPr/>
        </p:nvSpPr>
        <p:spPr>
          <a:xfrm>
            <a:off x="8302065" y="3478574"/>
            <a:ext cx="3889936" cy="3399161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28D05C-27F0-479F-9512-87514751186C}"/>
              </a:ext>
            </a:extLst>
          </p:cNvPr>
          <p:cNvSpPr/>
          <p:nvPr/>
        </p:nvSpPr>
        <p:spPr>
          <a:xfrm>
            <a:off x="6145000" y="3474550"/>
            <a:ext cx="385836" cy="3399161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2AB867-3B9D-45F6-9921-3A2C4762EE6D}"/>
              </a:ext>
            </a:extLst>
          </p:cNvPr>
          <p:cNvSpPr/>
          <p:nvPr/>
        </p:nvSpPr>
        <p:spPr>
          <a:xfrm>
            <a:off x="6530835" y="4566312"/>
            <a:ext cx="1771227" cy="234342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4648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1AB5E24A-50B6-48A0-B689-526FA22D7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40" y="19735"/>
            <a:ext cx="5487383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F12CE6-AC09-441A-9B67-A103940DA12F}"/>
              </a:ext>
            </a:extLst>
          </p:cNvPr>
          <p:cNvCxnSpPr/>
          <p:nvPr/>
        </p:nvCxnSpPr>
        <p:spPr>
          <a:xfrm>
            <a:off x="6126736" y="0"/>
            <a:ext cx="0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DF3797F-6FF6-441D-936C-35B0DF5E9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9" y="-13156"/>
            <a:ext cx="5493298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18D15F-0F8D-42A6-B631-FA446FDE4015}"/>
              </a:ext>
            </a:extLst>
          </p:cNvPr>
          <p:cNvSpPr/>
          <p:nvPr/>
        </p:nvSpPr>
        <p:spPr>
          <a:xfrm>
            <a:off x="6376940" y="3230003"/>
            <a:ext cx="194895" cy="546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7AC6FC-75FD-419A-BDC1-AA2FFBAB451F}"/>
              </a:ext>
            </a:extLst>
          </p:cNvPr>
          <p:cNvSpPr/>
          <p:nvPr/>
        </p:nvSpPr>
        <p:spPr>
          <a:xfrm>
            <a:off x="230229" y="3230002"/>
            <a:ext cx="194895" cy="546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07B5B-4067-4C2E-AC89-A801EF66D055}"/>
              </a:ext>
            </a:extLst>
          </p:cNvPr>
          <p:cNvSpPr/>
          <p:nvPr/>
        </p:nvSpPr>
        <p:spPr>
          <a:xfrm>
            <a:off x="2402511" y="6705599"/>
            <a:ext cx="1595005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4680CD-6A42-4E8D-ABD9-E929D55EF9C6}"/>
              </a:ext>
            </a:extLst>
          </p:cNvPr>
          <p:cNvSpPr/>
          <p:nvPr/>
        </p:nvSpPr>
        <p:spPr>
          <a:xfrm>
            <a:off x="8449173" y="6705598"/>
            <a:ext cx="1595005" cy="152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89512-FAE8-4D17-A9E1-36ECD1425CAF}"/>
              </a:ext>
            </a:extLst>
          </p:cNvPr>
          <p:cNvSpPr txBox="1"/>
          <p:nvPr/>
        </p:nvSpPr>
        <p:spPr>
          <a:xfrm rot="16200000">
            <a:off x="-778335" y="3244334"/>
            <a:ext cx="19522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Probability Density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75AAE-0019-49D9-A7BD-290631BD8FE4}"/>
              </a:ext>
            </a:extLst>
          </p:cNvPr>
          <p:cNvSpPr txBox="1"/>
          <p:nvPr/>
        </p:nvSpPr>
        <p:spPr>
          <a:xfrm>
            <a:off x="2343207" y="6562838"/>
            <a:ext cx="171361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Response Error (radians)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00B9A-F957-40E9-A208-A7694EC6DFEF}"/>
              </a:ext>
            </a:extLst>
          </p:cNvPr>
          <p:cNvSpPr txBox="1"/>
          <p:nvPr/>
        </p:nvSpPr>
        <p:spPr>
          <a:xfrm>
            <a:off x="8449173" y="6581001"/>
            <a:ext cx="176285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Response Time (seconds)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616467-9E49-495B-A7DF-F29D4EC778D6}"/>
              </a:ext>
            </a:extLst>
          </p:cNvPr>
          <p:cNvSpPr/>
          <p:nvPr/>
        </p:nvSpPr>
        <p:spPr>
          <a:xfrm>
            <a:off x="2156958" y="4566311"/>
            <a:ext cx="3771840" cy="206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EFF704-5908-49AD-9B4E-43E0AE3ED8CE}"/>
              </a:ext>
            </a:extLst>
          </p:cNvPr>
          <p:cNvSpPr/>
          <p:nvPr/>
        </p:nvSpPr>
        <p:spPr>
          <a:xfrm>
            <a:off x="8365522" y="4566312"/>
            <a:ext cx="3749004" cy="206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7DAB1-6634-4B5E-A483-AC7530EAEB74}"/>
              </a:ext>
            </a:extLst>
          </p:cNvPr>
          <p:cNvSpPr/>
          <p:nvPr/>
        </p:nvSpPr>
        <p:spPr>
          <a:xfrm>
            <a:off x="11069805" y="6101173"/>
            <a:ext cx="1034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DBD09-436F-4D61-8B97-BFC50DFC9C9E}"/>
              </a:ext>
            </a:extLst>
          </p:cNvPr>
          <p:cNvSpPr/>
          <p:nvPr/>
        </p:nvSpPr>
        <p:spPr>
          <a:xfrm>
            <a:off x="11135788" y="6408950"/>
            <a:ext cx="926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5353"/>
                </a:solidFill>
              </a:rPr>
              <a:t>Threshold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1195A-9CCB-4100-84C2-72E8A17D6C80}"/>
              </a:ext>
            </a:extLst>
          </p:cNvPr>
          <p:cNvSpPr/>
          <p:nvPr/>
        </p:nvSpPr>
        <p:spPr>
          <a:xfrm>
            <a:off x="6530839" y="5653137"/>
            <a:ext cx="1824155" cy="1063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0231D8-3633-4815-AC90-7025A9256AFF}"/>
              </a:ext>
            </a:extLst>
          </p:cNvPr>
          <p:cNvSpPr/>
          <p:nvPr/>
        </p:nvSpPr>
        <p:spPr>
          <a:xfrm>
            <a:off x="410590" y="5622249"/>
            <a:ext cx="1824155" cy="1063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5796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30D6-6FA4-429A-A1E0-9FC0B0B6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2C3B38-AF4C-4B9B-BEF1-24BA34909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2586"/>
            <a:ext cx="3907814" cy="35961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31291E-A333-4CFA-9A6E-45AB078B0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566" y="1922585"/>
            <a:ext cx="6486428" cy="35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45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F148-E91A-463F-B575-96325F24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AA375E-A852-404C-BA36-3914C69064C0}"/>
              </a:ext>
            </a:extLst>
          </p:cNvPr>
          <p:cNvSpPr/>
          <p:nvPr/>
        </p:nvSpPr>
        <p:spPr>
          <a:xfrm>
            <a:off x="3821502" y="1690688"/>
            <a:ext cx="4468483" cy="435352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79E3E-3EF9-4619-A575-E3E0D287ADDC}"/>
              </a:ext>
            </a:extLst>
          </p:cNvPr>
          <p:cNvSpPr txBox="1"/>
          <p:nvPr/>
        </p:nvSpPr>
        <p:spPr>
          <a:xfrm>
            <a:off x="3985418" y="4742656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1E051-F8DD-4602-9555-547DCA6C06E4}"/>
              </a:ext>
            </a:extLst>
          </p:cNvPr>
          <p:cNvSpPr txBox="1"/>
          <p:nvPr/>
        </p:nvSpPr>
        <p:spPr>
          <a:xfrm>
            <a:off x="2578146" y="5039491"/>
            <a:ext cx="1570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455894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8A5B-A322-4652-9C41-D4EADE69B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Characterising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bg1"/>
                </a:solidFill>
              </a:rPr>
              <a:t>Source Memory </a:t>
            </a:r>
            <a:r>
              <a:rPr lang="en-US" sz="4800" dirty="0"/>
              <a:t>using the Circular Diffusion Model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C799D0-7A9B-4F1D-8E2F-24D8F7A8D216}"/>
              </a:ext>
            </a:extLst>
          </p:cNvPr>
          <p:cNvSpPr txBox="1">
            <a:spLocks/>
          </p:cNvSpPr>
          <p:nvPr/>
        </p:nvSpPr>
        <p:spPr>
          <a:xfrm>
            <a:off x="2647264" y="15295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Source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8A4BC-904D-44B2-99DD-A2158B159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dirty="0"/>
              <a:t>Jason Zhou</a:t>
            </a:r>
          </a:p>
          <a:p>
            <a:r>
              <a:rPr lang="en-US" dirty="0"/>
              <a:t>jasonz1@student.unimelb.edu.au</a:t>
            </a:r>
          </a:p>
          <a:p>
            <a:endParaRPr lang="en-US" dirty="0"/>
          </a:p>
          <a:p>
            <a:r>
              <a:rPr lang="en-US" dirty="0"/>
              <a:t>Adam </a:t>
            </a:r>
            <a:r>
              <a:rPr lang="en-US" dirty="0" err="1"/>
              <a:t>Osth</a:t>
            </a:r>
            <a:r>
              <a:rPr lang="en-US" dirty="0"/>
              <a:t>, Simon Lilburn, Philip Smith</a:t>
            </a:r>
          </a:p>
        </p:txBody>
      </p:sp>
    </p:spTree>
    <p:extLst>
      <p:ext uri="{BB962C8B-B14F-4D97-AF65-F5344CB8AC3E}">
        <p14:creationId xmlns:p14="http://schemas.microsoft.com/office/powerpoint/2010/main" val="2097385975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7E2677-FF41-4B7D-B1D3-55BCA4E520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" y="0"/>
          <a:ext cx="12192001" cy="6857997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1933424">
                  <a:extLst>
                    <a:ext uri="{9D8B030D-6E8A-4147-A177-3AD203B41FA5}">
                      <a16:colId xmlns:a16="http://schemas.microsoft.com/office/drawing/2014/main" val="1864506409"/>
                    </a:ext>
                  </a:extLst>
                </a:gridCol>
                <a:gridCol w="4987071">
                  <a:extLst>
                    <a:ext uri="{9D8B030D-6E8A-4147-A177-3AD203B41FA5}">
                      <a16:colId xmlns:a16="http://schemas.microsoft.com/office/drawing/2014/main" val="91346138"/>
                    </a:ext>
                  </a:extLst>
                </a:gridCol>
                <a:gridCol w="5271506">
                  <a:extLst>
                    <a:ext uri="{9D8B030D-6E8A-4147-A177-3AD203B41FA5}">
                      <a16:colId xmlns:a16="http://schemas.microsoft.com/office/drawing/2014/main" val="2623240158"/>
                    </a:ext>
                  </a:extLst>
                </a:gridCol>
              </a:tblGrid>
              <a:tr h="494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Participant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799A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535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5789217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2250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1989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650315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1893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1768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38441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3818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3111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50212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2228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2028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81342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1598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1574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94018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1613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1306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99084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1821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687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216345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1821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1675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51545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1734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1009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394456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2239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1839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030620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2094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1881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76128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1669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1577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47724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1663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1585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52006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2005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1874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19615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2097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2090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06106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1916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1924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2502731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2043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2064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902691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CCD6EF-AD04-4904-B99F-2D7AE450EF04}"/>
              </a:ext>
            </a:extLst>
          </p:cNvPr>
          <p:cNvSpPr/>
          <p:nvPr/>
        </p:nvSpPr>
        <p:spPr>
          <a:xfrm>
            <a:off x="3794272" y="39506"/>
            <a:ext cx="127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5D0FC-7333-4BC6-B69C-7FE6A90D18D4}"/>
              </a:ext>
            </a:extLst>
          </p:cNvPr>
          <p:cNvSpPr/>
          <p:nvPr/>
        </p:nvSpPr>
        <p:spPr>
          <a:xfrm>
            <a:off x="8958425" y="46119"/>
            <a:ext cx="1134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5353"/>
                </a:solidFill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2360397389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7E2677-FF41-4B7D-B1D3-55BCA4E52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180302"/>
              </p:ext>
            </p:extLst>
          </p:nvPr>
        </p:nvGraphicFramePr>
        <p:xfrm>
          <a:off x="1" y="0"/>
          <a:ext cx="12192001" cy="6857997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1933424">
                  <a:extLst>
                    <a:ext uri="{9D8B030D-6E8A-4147-A177-3AD203B41FA5}">
                      <a16:colId xmlns:a16="http://schemas.microsoft.com/office/drawing/2014/main" val="1864506409"/>
                    </a:ext>
                  </a:extLst>
                </a:gridCol>
                <a:gridCol w="4987071">
                  <a:extLst>
                    <a:ext uri="{9D8B030D-6E8A-4147-A177-3AD203B41FA5}">
                      <a16:colId xmlns:a16="http://schemas.microsoft.com/office/drawing/2014/main" val="91346138"/>
                    </a:ext>
                  </a:extLst>
                </a:gridCol>
                <a:gridCol w="5271506">
                  <a:extLst>
                    <a:ext uri="{9D8B030D-6E8A-4147-A177-3AD203B41FA5}">
                      <a16:colId xmlns:a16="http://schemas.microsoft.com/office/drawing/2014/main" val="2623240158"/>
                    </a:ext>
                  </a:extLst>
                </a:gridCol>
              </a:tblGrid>
              <a:tr h="494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Participant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799A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535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5789217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2250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1989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650315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1893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1768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38441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3818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3111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50212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2228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2028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81342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1598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1574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94018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1613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1306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99084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1821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687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216345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1821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1675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51545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1734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1009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394456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2239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1839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030620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2094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1881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76128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1669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1577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47724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1663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1585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52006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2005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1874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19615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2097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2090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06106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1916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1924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2502731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2043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2064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902691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CCD6EF-AD04-4904-B99F-2D7AE450EF04}"/>
              </a:ext>
            </a:extLst>
          </p:cNvPr>
          <p:cNvSpPr/>
          <p:nvPr/>
        </p:nvSpPr>
        <p:spPr>
          <a:xfrm>
            <a:off x="3794272" y="39506"/>
            <a:ext cx="127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5D0FC-7333-4BC6-B69C-7FE6A90D18D4}"/>
              </a:ext>
            </a:extLst>
          </p:cNvPr>
          <p:cNvSpPr/>
          <p:nvPr/>
        </p:nvSpPr>
        <p:spPr>
          <a:xfrm>
            <a:off x="8958425" y="46119"/>
            <a:ext cx="1134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5353"/>
                </a:solidFill>
              </a:rPr>
              <a:t>Threshold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8BA09-A9F0-47E2-B8F5-72E92A060296}"/>
              </a:ext>
            </a:extLst>
          </p:cNvPr>
          <p:cNvSpPr/>
          <p:nvPr/>
        </p:nvSpPr>
        <p:spPr>
          <a:xfrm>
            <a:off x="0" y="-6578"/>
            <a:ext cx="12192000" cy="535850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25BD6-3DC9-4CF4-BB88-7DF9E54CDD82}"/>
              </a:ext>
            </a:extLst>
          </p:cNvPr>
          <p:cNvSpPr/>
          <p:nvPr/>
        </p:nvSpPr>
        <p:spPr>
          <a:xfrm>
            <a:off x="0" y="5743253"/>
            <a:ext cx="12192000" cy="242815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78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7E2677-FF41-4B7D-B1D3-55BCA4E520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" y="0"/>
          <a:ext cx="12192001" cy="6857997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1933424">
                  <a:extLst>
                    <a:ext uri="{9D8B030D-6E8A-4147-A177-3AD203B41FA5}">
                      <a16:colId xmlns:a16="http://schemas.microsoft.com/office/drawing/2014/main" val="1864506409"/>
                    </a:ext>
                  </a:extLst>
                </a:gridCol>
                <a:gridCol w="4987071">
                  <a:extLst>
                    <a:ext uri="{9D8B030D-6E8A-4147-A177-3AD203B41FA5}">
                      <a16:colId xmlns:a16="http://schemas.microsoft.com/office/drawing/2014/main" val="91346138"/>
                    </a:ext>
                  </a:extLst>
                </a:gridCol>
                <a:gridCol w="5271506">
                  <a:extLst>
                    <a:ext uri="{9D8B030D-6E8A-4147-A177-3AD203B41FA5}">
                      <a16:colId xmlns:a16="http://schemas.microsoft.com/office/drawing/2014/main" val="2623240158"/>
                    </a:ext>
                  </a:extLst>
                </a:gridCol>
              </a:tblGrid>
              <a:tr h="494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Participant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799A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535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5789217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2250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1989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650315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1893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1768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38441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3818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3111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50212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2228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2028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81342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1598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1574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94018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1613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1306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99084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1821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687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216345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1821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1675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51545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1734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1009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394456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2239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1839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030620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2094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1881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76128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1669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1577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47724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1663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1585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52006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2005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1874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19615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2097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2090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06106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1916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1924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2502731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2043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2064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902691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CCD6EF-AD04-4904-B99F-2D7AE450EF04}"/>
              </a:ext>
            </a:extLst>
          </p:cNvPr>
          <p:cNvSpPr/>
          <p:nvPr/>
        </p:nvSpPr>
        <p:spPr>
          <a:xfrm>
            <a:off x="3794272" y="39506"/>
            <a:ext cx="127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5D0FC-7333-4BC6-B69C-7FE6A90D18D4}"/>
              </a:ext>
            </a:extLst>
          </p:cNvPr>
          <p:cNvSpPr/>
          <p:nvPr/>
        </p:nvSpPr>
        <p:spPr>
          <a:xfrm>
            <a:off x="8958425" y="46119"/>
            <a:ext cx="1134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5353"/>
                </a:solidFill>
              </a:rPr>
              <a:t>Threshold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8BA09-A9F0-47E2-B8F5-72E92A060296}"/>
              </a:ext>
            </a:extLst>
          </p:cNvPr>
          <p:cNvSpPr/>
          <p:nvPr/>
        </p:nvSpPr>
        <p:spPr>
          <a:xfrm>
            <a:off x="0" y="-6578"/>
            <a:ext cx="12192000" cy="5755484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B15CDD-FE5A-4596-B332-5B5C43161A72}"/>
              </a:ext>
            </a:extLst>
          </p:cNvPr>
          <p:cNvSpPr/>
          <p:nvPr/>
        </p:nvSpPr>
        <p:spPr>
          <a:xfrm>
            <a:off x="0" y="6858000"/>
            <a:ext cx="12192000" cy="131341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70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7E2677-FF41-4B7D-B1D3-55BCA4E520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" y="0"/>
          <a:ext cx="12192001" cy="6857997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1933424">
                  <a:extLst>
                    <a:ext uri="{9D8B030D-6E8A-4147-A177-3AD203B41FA5}">
                      <a16:colId xmlns:a16="http://schemas.microsoft.com/office/drawing/2014/main" val="1864506409"/>
                    </a:ext>
                  </a:extLst>
                </a:gridCol>
                <a:gridCol w="4987071">
                  <a:extLst>
                    <a:ext uri="{9D8B030D-6E8A-4147-A177-3AD203B41FA5}">
                      <a16:colId xmlns:a16="http://schemas.microsoft.com/office/drawing/2014/main" val="91346138"/>
                    </a:ext>
                  </a:extLst>
                </a:gridCol>
                <a:gridCol w="5271506">
                  <a:extLst>
                    <a:ext uri="{9D8B030D-6E8A-4147-A177-3AD203B41FA5}">
                      <a16:colId xmlns:a16="http://schemas.microsoft.com/office/drawing/2014/main" val="2623240158"/>
                    </a:ext>
                  </a:extLst>
                </a:gridCol>
              </a:tblGrid>
              <a:tr h="494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Participant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799A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535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5789217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2250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1989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650315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1893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1768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38441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3818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3111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50212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2228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2028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81342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1598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1574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94018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1613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1306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99084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1821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687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216345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1821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1675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51545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1734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1009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394456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2239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1839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030620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2094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1881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76128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1669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1577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47724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1663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1585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52006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2005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1874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19615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2097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2090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06106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1916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1924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2502731"/>
                  </a:ext>
                </a:extLst>
              </a:tr>
              <a:tr h="374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2043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2064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902691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0CCD6EF-AD04-4904-B99F-2D7AE450EF04}"/>
              </a:ext>
            </a:extLst>
          </p:cNvPr>
          <p:cNvSpPr/>
          <p:nvPr/>
        </p:nvSpPr>
        <p:spPr>
          <a:xfrm>
            <a:off x="3794272" y="39506"/>
            <a:ext cx="127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5D0FC-7333-4BC6-B69C-7FE6A90D18D4}"/>
              </a:ext>
            </a:extLst>
          </p:cNvPr>
          <p:cNvSpPr/>
          <p:nvPr/>
        </p:nvSpPr>
        <p:spPr>
          <a:xfrm>
            <a:off x="8958425" y="46119"/>
            <a:ext cx="1134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5353"/>
                </a:solidFill>
              </a:rPr>
              <a:t>Threshold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8BA09-A9F0-47E2-B8F5-72E92A060296}"/>
              </a:ext>
            </a:extLst>
          </p:cNvPr>
          <p:cNvSpPr/>
          <p:nvPr/>
        </p:nvSpPr>
        <p:spPr>
          <a:xfrm>
            <a:off x="0" y="-6578"/>
            <a:ext cx="12192000" cy="3885157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BF0A7-525E-454C-AD92-9E67E8FF411F}"/>
              </a:ext>
            </a:extLst>
          </p:cNvPr>
          <p:cNvSpPr/>
          <p:nvPr/>
        </p:nvSpPr>
        <p:spPr>
          <a:xfrm>
            <a:off x="0" y="4222864"/>
            <a:ext cx="12192000" cy="3948545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1C251A-0A09-4377-9FD4-26AEF1E6B2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43291" y="313002"/>
            <a:ext cx="8066451" cy="62319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34EB04-2D99-4B73-B5D6-D8F4E64D4432}"/>
              </a:ext>
            </a:extLst>
          </p:cNvPr>
          <p:cNvSpPr/>
          <p:nvPr/>
        </p:nvSpPr>
        <p:spPr>
          <a:xfrm>
            <a:off x="7690170" y="414440"/>
            <a:ext cx="1822221" cy="117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246E9-1E04-461E-A0FD-78E66B80C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740" y="414440"/>
            <a:ext cx="2741756" cy="18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7855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1FC68-0868-4582-8079-3D2E8642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97" y="1393918"/>
            <a:ext cx="5191880" cy="4921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4F148-E91A-463F-B575-96325F24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4D2CF-6551-49F9-A2AD-D17F86E4F39D}"/>
              </a:ext>
            </a:extLst>
          </p:cNvPr>
          <p:cNvSpPr txBox="1"/>
          <p:nvPr/>
        </p:nvSpPr>
        <p:spPr>
          <a:xfrm>
            <a:off x="2578146" y="5039491"/>
            <a:ext cx="1570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41103989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F148-E91A-463F-B575-96325F24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68483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Item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869492-5447-40DB-B09A-026F4E2E48DD}"/>
              </a:ext>
            </a:extLst>
          </p:cNvPr>
          <p:cNvSpPr txBox="1">
            <a:spLocks/>
          </p:cNvSpPr>
          <p:nvPr/>
        </p:nvSpPr>
        <p:spPr>
          <a:xfrm>
            <a:off x="6532238" y="365125"/>
            <a:ext cx="44684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+mn-lt"/>
              </a:rPr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94737-BF7F-44C2-B701-DB6377F5FBCE}"/>
              </a:ext>
            </a:extLst>
          </p:cNvPr>
          <p:cNvSpPr txBox="1"/>
          <p:nvPr/>
        </p:nvSpPr>
        <p:spPr>
          <a:xfrm>
            <a:off x="1836910" y="2875002"/>
            <a:ext cx="24710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WORD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D7DC0-0905-4698-8D19-52618F8F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726" y="1708670"/>
            <a:ext cx="3629505" cy="344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96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602FB8-02F5-4BB3-B4F4-C485B763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Source Memory Retrieval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238A09-E6DD-4D0A-A51B-8FD66888B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95"/>
            <a:ext cx="10515600" cy="4351338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Retrieved information may be inaccurate but not absent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Gradual decline in the quality of information retrieved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6BCE649D-1BF6-43DC-942B-EEE5E664D9FD}"/>
              </a:ext>
            </a:extLst>
          </p:cNvPr>
          <p:cNvSpPr txBox="1">
            <a:spLocks/>
          </p:cNvSpPr>
          <p:nvPr/>
        </p:nvSpPr>
        <p:spPr>
          <a:xfrm>
            <a:off x="838200" y="37235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Retrieval fails discretely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Performance is made up of either: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92272-F03F-486B-879C-A82F7476EDB0}"/>
              </a:ext>
            </a:extLst>
          </p:cNvPr>
          <p:cNvSpPr txBox="1"/>
          <p:nvPr/>
        </p:nvSpPr>
        <p:spPr>
          <a:xfrm>
            <a:off x="838200" y="5498662"/>
            <a:ext cx="305923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Precise responses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D2D56-0B5B-4927-89E9-4B18ADB34277}"/>
              </a:ext>
            </a:extLst>
          </p:cNvPr>
          <p:cNvSpPr txBox="1"/>
          <p:nvPr/>
        </p:nvSpPr>
        <p:spPr>
          <a:xfrm>
            <a:off x="1754010" y="6012995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Guesses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4A732-910E-4343-BC76-13BA31B5DBB3}"/>
              </a:ext>
            </a:extLst>
          </p:cNvPr>
          <p:cNvSpPr/>
          <p:nvPr/>
        </p:nvSpPr>
        <p:spPr>
          <a:xfrm>
            <a:off x="838200" y="1547895"/>
            <a:ext cx="2373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685004-C022-475D-B23E-18F6DC9D6719}"/>
              </a:ext>
            </a:extLst>
          </p:cNvPr>
          <p:cNvSpPr/>
          <p:nvPr/>
        </p:nvSpPr>
        <p:spPr>
          <a:xfrm>
            <a:off x="838200" y="3652661"/>
            <a:ext cx="2096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5353"/>
                </a:solidFill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153508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63DC-7E01-49EF-B5C4-7A3EFEA6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Source Memory Retrieval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DD9D6-256B-4BE7-8C8A-8F994B98125A}"/>
              </a:ext>
            </a:extLst>
          </p:cNvPr>
          <p:cNvSpPr txBox="1"/>
          <p:nvPr/>
        </p:nvSpPr>
        <p:spPr>
          <a:xfrm>
            <a:off x="5682302" y="6386903"/>
            <a:ext cx="63430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/>
              <a:t>Harlow, I. M., &amp; Donaldson, D. I. (2013). Source accuracy data reveal the </a:t>
            </a:r>
            <a:r>
              <a:rPr lang="en-AU" sz="1100" dirty="0" err="1"/>
              <a:t>thresholded</a:t>
            </a:r>
            <a:r>
              <a:rPr lang="en-AU" sz="1100" dirty="0"/>
              <a:t> nature of human episodic memory. </a:t>
            </a:r>
            <a:r>
              <a:rPr lang="en-AU" sz="1100" i="1" dirty="0"/>
              <a:t>Psychonomic bulletin &amp; review</a:t>
            </a:r>
            <a:r>
              <a:rPr lang="en-AU" sz="1100" dirty="0"/>
              <a:t>, </a:t>
            </a:r>
            <a:r>
              <a:rPr lang="en-AU" sz="1100" i="1" dirty="0"/>
              <a:t>20</a:t>
            </a:r>
            <a:r>
              <a:rPr lang="en-AU" sz="1100" dirty="0"/>
              <a:t>(2), 318-325.</a:t>
            </a:r>
            <a:endParaRPr lang="en-US" sz="1100" dirty="0"/>
          </a:p>
          <a:p>
            <a:pPr algn="r"/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C75DB-800B-488D-A4E8-155D4EF3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67" y="1626251"/>
            <a:ext cx="2322836" cy="423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AD8C8-8F23-4541-8C93-D289375E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45" y="1492674"/>
            <a:ext cx="2607419" cy="45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CCE84-4E99-493A-9E27-8DF0A9680096}"/>
              </a:ext>
            </a:extLst>
          </p:cNvPr>
          <p:cNvSpPr/>
          <p:nvPr/>
        </p:nvSpPr>
        <p:spPr>
          <a:xfrm>
            <a:off x="2391988" y="1296918"/>
            <a:ext cx="2188536" cy="1173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FAFA68-30E3-46E2-9808-462A0EAD3A1C}"/>
              </a:ext>
            </a:extLst>
          </p:cNvPr>
          <p:cNvSpPr/>
          <p:nvPr/>
        </p:nvSpPr>
        <p:spPr>
          <a:xfrm>
            <a:off x="6838448" y="1427516"/>
            <a:ext cx="3197318" cy="1019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F941F-CBBB-4F30-805D-D1129F5AF11E}"/>
              </a:ext>
            </a:extLst>
          </p:cNvPr>
          <p:cNvSpPr/>
          <p:nvPr/>
        </p:nvSpPr>
        <p:spPr>
          <a:xfrm>
            <a:off x="2207246" y="1745763"/>
            <a:ext cx="2373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501A5-B1ED-4B75-80F7-257C5E238C1D}"/>
              </a:ext>
            </a:extLst>
          </p:cNvPr>
          <p:cNvSpPr/>
          <p:nvPr/>
        </p:nvSpPr>
        <p:spPr>
          <a:xfrm>
            <a:off x="7239022" y="1755846"/>
            <a:ext cx="2096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5353"/>
                </a:solidFill>
              </a:rPr>
              <a:t>Threshold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63D8672-4F54-4959-8F0A-4E7C8FD8509F}"/>
              </a:ext>
            </a:extLst>
          </p:cNvPr>
          <p:cNvSpPr/>
          <p:nvPr/>
        </p:nvSpPr>
        <p:spPr>
          <a:xfrm>
            <a:off x="5828692" y="2760308"/>
            <a:ext cx="1265414" cy="6001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05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63DC-7E01-49EF-B5C4-7A3EFEA6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Source Memory Retrieval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DD9D6-256B-4BE7-8C8A-8F994B98125A}"/>
              </a:ext>
            </a:extLst>
          </p:cNvPr>
          <p:cNvSpPr txBox="1"/>
          <p:nvPr/>
        </p:nvSpPr>
        <p:spPr>
          <a:xfrm>
            <a:off x="5682302" y="6386903"/>
            <a:ext cx="63430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/>
              <a:t>Harlow, I. M., &amp; Donaldson, D. I. (2013). Source accuracy data reveal the </a:t>
            </a:r>
            <a:r>
              <a:rPr lang="en-AU" sz="1100" dirty="0" err="1"/>
              <a:t>thresholded</a:t>
            </a:r>
            <a:r>
              <a:rPr lang="en-AU" sz="1100" dirty="0"/>
              <a:t> nature of human episodic memory. </a:t>
            </a:r>
            <a:r>
              <a:rPr lang="en-AU" sz="1100" i="1" dirty="0"/>
              <a:t>Psychonomic bulletin &amp; review</a:t>
            </a:r>
            <a:r>
              <a:rPr lang="en-AU" sz="1100" dirty="0"/>
              <a:t>, </a:t>
            </a:r>
            <a:r>
              <a:rPr lang="en-AU" sz="1100" i="1" dirty="0"/>
              <a:t>20</a:t>
            </a:r>
            <a:r>
              <a:rPr lang="en-AU" sz="1100" dirty="0"/>
              <a:t>(2), 318-325.</a:t>
            </a:r>
            <a:endParaRPr lang="en-US" sz="1100" dirty="0"/>
          </a:p>
          <a:p>
            <a:pPr algn="r"/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C75DB-800B-488D-A4E8-155D4EF3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67" y="1626251"/>
            <a:ext cx="2322836" cy="423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AD8C8-8F23-4541-8C93-D289375E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45" y="1492674"/>
            <a:ext cx="2607419" cy="45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CCE84-4E99-493A-9E27-8DF0A9680096}"/>
              </a:ext>
            </a:extLst>
          </p:cNvPr>
          <p:cNvSpPr/>
          <p:nvPr/>
        </p:nvSpPr>
        <p:spPr>
          <a:xfrm>
            <a:off x="2391988" y="1296918"/>
            <a:ext cx="2188536" cy="1173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FAFA68-30E3-46E2-9808-462A0EAD3A1C}"/>
              </a:ext>
            </a:extLst>
          </p:cNvPr>
          <p:cNvSpPr/>
          <p:nvPr/>
        </p:nvSpPr>
        <p:spPr>
          <a:xfrm>
            <a:off x="6838448" y="1427516"/>
            <a:ext cx="3197318" cy="1019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F941F-CBBB-4F30-805D-D1129F5AF11E}"/>
              </a:ext>
            </a:extLst>
          </p:cNvPr>
          <p:cNvSpPr/>
          <p:nvPr/>
        </p:nvSpPr>
        <p:spPr>
          <a:xfrm>
            <a:off x="2207246" y="1745763"/>
            <a:ext cx="2373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501A5-B1ED-4B75-80F7-257C5E238C1D}"/>
              </a:ext>
            </a:extLst>
          </p:cNvPr>
          <p:cNvSpPr/>
          <p:nvPr/>
        </p:nvSpPr>
        <p:spPr>
          <a:xfrm>
            <a:off x="7239022" y="1755846"/>
            <a:ext cx="2096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5353"/>
                </a:solidFill>
              </a:rPr>
              <a:t>Threshold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63D8672-4F54-4959-8F0A-4E7C8FD8509F}"/>
              </a:ext>
            </a:extLst>
          </p:cNvPr>
          <p:cNvSpPr/>
          <p:nvPr/>
        </p:nvSpPr>
        <p:spPr>
          <a:xfrm rot="10800000">
            <a:off x="9512606" y="2828836"/>
            <a:ext cx="1265414" cy="6001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76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63DC-7E01-49EF-B5C4-7A3EFEA6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Source Memory Retrieval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DD9D6-256B-4BE7-8C8A-8F994B98125A}"/>
              </a:ext>
            </a:extLst>
          </p:cNvPr>
          <p:cNvSpPr txBox="1"/>
          <p:nvPr/>
        </p:nvSpPr>
        <p:spPr>
          <a:xfrm>
            <a:off x="5682302" y="6386903"/>
            <a:ext cx="63430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/>
              <a:t>Harlow, I. M., &amp; Donaldson, D. I. (2013). Source accuracy data reveal the </a:t>
            </a:r>
            <a:r>
              <a:rPr lang="en-AU" sz="1100" dirty="0" err="1"/>
              <a:t>thresholded</a:t>
            </a:r>
            <a:r>
              <a:rPr lang="en-AU" sz="1100" dirty="0"/>
              <a:t> nature of human episodic memory. </a:t>
            </a:r>
            <a:r>
              <a:rPr lang="en-AU" sz="1100" i="1" dirty="0"/>
              <a:t>Psychonomic bulletin &amp; review</a:t>
            </a:r>
            <a:r>
              <a:rPr lang="en-AU" sz="1100" dirty="0"/>
              <a:t>, </a:t>
            </a:r>
            <a:r>
              <a:rPr lang="en-AU" sz="1100" i="1" dirty="0"/>
              <a:t>20</a:t>
            </a:r>
            <a:r>
              <a:rPr lang="en-AU" sz="1100" dirty="0"/>
              <a:t>(2), 318-325.</a:t>
            </a:r>
            <a:endParaRPr lang="en-US" sz="1100" dirty="0"/>
          </a:p>
          <a:p>
            <a:pPr algn="r"/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C75DB-800B-488D-A4E8-155D4EF3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67" y="1626251"/>
            <a:ext cx="2322836" cy="423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AD8C8-8F23-4541-8C93-D289375E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45" y="1492674"/>
            <a:ext cx="2607419" cy="45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CCE84-4E99-493A-9E27-8DF0A9680096}"/>
              </a:ext>
            </a:extLst>
          </p:cNvPr>
          <p:cNvSpPr/>
          <p:nvPr/>
        </p:nvSpPr>
        <p:spPr>
          <a:xfrm>
            <a:off x="2391988" y="1296918"/>
            <a:ext cx="2188536" cy="1173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FAFA68-30E3-46E2-9808-462A0EAD3A1C}"/>
              </a:ext>
            </a:extLst>
          </p:cNvPr>
          <p:cNvSpPr/>
          <p:nvPr/>
        </p:nvSpPr>
        <p:spPr>
          <a:xfrm>
            <a:off x="6838448" y="1427516"/>
            <a:ext cx="3197318" cy="1019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F941F-CBBB-4F30-805D-D1129F5AF11E}"/>
              </a:ext>
            </a:extLst>
          </p:cNvPr>
          <p:cNvSpPr/>
          <p:nvPr/>
        </p:nvSpPr>
        <p:spPr>
          <a:xfrm>
            <a:off x="2207246" y="1745763"/>
            <a:ext cx="2373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99AD5"/>
                </a:solidFill>
              </a:rPr>
              <a:t>Continuous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501A5-B1ED-4B75-80F7-257C5E238C1D}"/>
              </a:ext>
            </a:extLst>
          </p:cNvPr>
          <p:cNvSpPr/>
          <p:nvPr/>
        </p:nvSpPr>
        <p:spPr>
          <a:xfrm>
            <a:off x="7239022" y="1755846"/>
            <a:ext cx="2096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5353"/>
                </a:solidFill>
              </a:rPr>
              <a:t>Threshold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63D8672-4F54-4959-8F0A-4E7C8FD8509F}"/>
              </a:ext>
            </a:extLst>
          </p:cNvPr>
          <p:cNvSpPr/>
          <p:nvPr/>
        </p:nvSpPr>
        <p:spPr>
          <a:xfrm rot="10800000">
            <a:off x="9591064" y="5561929"/>
            <a:ext cx="1265414" cy="6001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41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13942</TotalTime>
  <Words>932</Words>
  <Application>Microsoft Office PowerPoint</Application>
  <PresentationFormat>Widescreen</PresentationFormat>
  <Paragraphs>393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Characterising Source Memory using the Circular Diffusion Model</vt:lpstr>
      <vt:lpstr>Location</vt:lpstr>
      <vt:lpstr>Location</vt:lpstr>
      <vt:lpstr>Location</vt:lpstr>
      <vt:lpstr>Item</vt:lpstr>
      <vt:lpstr>Models of Source Memory Retrieval</vt:lpstr>
      <vt:lpstr>Models of Source Memory Retrieval</vt:lpstr>
      <vt:lpstr>Models of Source Memory Retrieval</vt:lpstr>
      <vt:lpstr>Models of Source Memory Retrieval</vt:lpstr>
      <vt:lpstr>Source Memory for Unrecognised Items</vt:lpstr>
      <vt:lpstr>Participants</vt:lpstr>
      <vt:lpstr>Procedure</vt:lpstr>
      <vt:lpstr>PowerPoint Presentation</vt:lpstr>
      <vt:lpstr>PowerPoint Presentation</vt:lpstr>
      <vt:lpstr>A More Sophisticated Model</vt:lpstr>
      <vt:lpstr>A More Sophisticated Model</vt:lpstr>
      <vt:lpstr>Decision Making in Memory</vt:lpstr>
      <vt:lpstr>Decision Making in Memory</vt:lpstr>
      <vt:lpstr>Diffusion Model</vt:lpstr>
      <vt:lpstr>Circular Diffusion Model</vt:lpstr>
      <vt:lpstr>Circular Diffusion Model</vt:lpstr>
      <vt:lpstr>Circular Diffusion Model Variants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Characterising Source Memory using the Circular Diffusion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Characterising Source Memory using the Circular Diffusion Model</dc:title>
  <dc:creator>Jason Zhou</dc:creator>
  <cp:lastModifiedBy>Jason Zhou</cp:lastModifiedBy>
  <cp:revision>66</cp:revision>
  <dcterms:created xsi:type="dcterms:W3CDTF">2019-11-05T00:34:24Z</dcterms:created>
  <dcterms:modified xsi:type="dcterms:W3CDTF">2019-11-17T22:25:55Z</dcterms:modified>
</cp:coreProperties>
</file>