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 id="2147483732" r:id="rId2"/>
  </p:sldMasterIdLst>
  <p:notesMasterIdLst>
    <p:notesMasterId r:id="rId39"/>
  </p:notesMasterIdLst>
  <p:sldIdLst>
    <p:sldId id="256" r:id="rId3"/>
    <p:sldId id="257" r:id="rId4"/>
    <p:sldId id="258" r:id="rId5"/>
    <p:sldId id="347" r:id="rId6"/>
    <p:sldId id="265" r:id="rId7"/>
    <p:sldId id="348" r:id="rId8"/>
    <p:sldId id="368" r:id="rId9"/>
    <p:sldId id="259" r:id="rId10"/>
    <p:sldId id="349" r:id="rId11"/>
    <p:sldId id="350" r:id="rId12"/>
    <p:sldId id="352" r:id="rId13"/>
    <p:sldId id="360" r:id="rId14"/>
    <p:sldId id="261" r:id="rId15"/>
    <p:sldId id="363" r:id="rId16"/>
    <p:sldId id="369" r:id="rId17"/>
    <p:sldId id="370" r:id="rId18"/>
    <p:sldId id="364" r:id="rId19"/>
    <p:sldId id="366" r:id="rId20"/>
    <p:sldId id="367" r:id="rId21"/>
    <p:sldId id="381" r:id="rId22"/>
    <p:sldId id="383" r:id="rId23"/>
    <p:sldId id="385" r:id="rId24"/>
    <p:sldId id="386" r:id="rId25"/>
    <p:sldId id="387" r:id="rId26"/>
    <p:sldId id="390" r:id="rId27"/>
    <p:sldId id="264" r:id="rId28"/>
    <p:sldId id="353" r:id="rId29"/>
    <p:sldId id="262" r:id="rId30"/>
    <p:sldId id="388" r:id="rId31"/>
    <p:sldId id="391" r:id="rId32"/>
    <p:sldId id="355" r:id="rId33"/>
    <p:sldId id="354" r:id="rId34"/>
    <p:sldId id="356" r:id="rId35"/>
    <p:sldId id="357" r:id="rId36"/>
    <p:sldId id="358" r:id="rId37"/>
    <p:sldId id="361"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756FAE-F5E5-490A-928F-54C9C982756F}">
          <p14:sldIdLst>
            <p14:sldId id="256"/>
          </p14:sldIdLst>
        </p14:section>
        <p14:section name="Source Memory" id="{9AE43787-5F1B-4933-819A-F5D8651090A3}">
          <p14:sldIdLst>
            <p14:sldId id="257"/>
            <p14:sldId id="258"/>
            <p14:sldId id="347"/>
          </p14:sldIdLst>
        </p14:section>
        <p14:section name="Continuous and Threshold Models" id="{CDB5D003-7C58-439B-95A2-508FF0967EE8}">
          <p14:sldIdLst>
            <p14:sldId id="265"/>
            <p14:sldId id="348"/>
            <p14:sldId id="368"/>
          </p14:sldIdLst>
        </p14:section>
        <p14:section name="Intrusions" id="{46D6D4D6-8728-44B6-938D-38FD4985B58E}">
          <p14:sldIdLst>
            <p14:sldId id="259"/>
            <p14:sldId id="349"/>
            <p14:sldId id="350"/>
            <p14:sldId id="352"/>
          </p14:sldIdLst>
        </p14:section>
        <p14:section name="Modelling Error" id="{C862C614-B64F-40C9-BCB6-FFD2FCC2B876}">
          <p14:sldIdLst>
            <p14:sldId id="360"/>
            <p14:sldId id="261"/>
            <p14:sldId id="363"/>
            <p14:sldId id="369"/>
            <p14:sldId id="370"/>
            <p14:sldId id="364"/>
            <p14:sldId id="366"/>
            <p14:sldId id="367"/>
            <p14:sldId id="381"/>
            <p14:sldId id="383"/>
            <p14:sldId id="385"/>
            <p14:sldId id="386"/>
            <p14:sldId id="387"/>
            <p14:sldId id="390"/>
            <p14:sldId id="264"/>
          </p14:sldIdLst>
        </p14:section>
        <p14:section name="Future Work" id="{3B3A5D03-DF17-4B52-A1D3-7DF8239EE133}">
          <p14:sldIdLst>
            <p14:sldId id="353"/>
            <p14:sldId id="262"/>
            <p14:sldId id="388"/>
            <p14:sldId id="391"/>
          </p14:sldIdLst>
        </p14:section>
        <p14:section name="Paradigm" id="{571346A4-91EE-4FC8-9AFB-B4A44DFD7D78}">
          <p14:sldIdLst>
            <p14:sldId id="355"/>
            <p14:sldId id="354"/>
            <p14:sldId id="356"/>
            <p14:sldId id="357"/>
            <p14:sldId id="358"/>
            <p14:sldId id="3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4EDF"/>
    <a:srgbClr val="256AAD"/>
    <a:srgbClr val="C11A1A"/>
    <a:srgbClr val="FF0000"/>
    <a:srgbClr val="A9D18E"/>
    <a:srgbClr val="1874CD"/>
    <a:srgbClr val="009E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0" autoAdjust="0"/>
    <p:restoredTop sz="94660"/>
  </p:normalViewPr>
  <p:slideViewPr>
    <p:cSldViewPr snapToGrid="0">
      <p:cViewPr varScale="1">
        <p:scale>
          <a:sx n="93" d="100"/>
          <a:sy n="93" d="100"/>
        </p:scale>
        <p:origin x="92" y="2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B580F7-A213-4797-B407-51CB0DD3C0F9}" type="doc">
      <dgm:prSet loTypeId="urn:microsoft.com/office/officeart/2005/8/layout/process1" loCatId="process" qsTypeId="urn:microsoft.com/office/officeart/2005/8/quickstyle/simple1" qsCatId="simple" csTypeId="urn:microsoft.com/office/officeart/2005/8/colors/accent0_1" csCatId="mainScheme" phldr="1"/>
      <dgm:spPr/>
    </dgm:pt>
    <dgm:pt modelId="{B4E2EE79-2F06-4F2C-8F33-0ACB70FB7E93}">
      <dgm:prSet phldrT="[Text]"/>
      <dgm:spPr/>
      <dgm:t>
        <a:bodyPr/>
        <a:lstStyle/>
        <a:p>
          <a:r>
            <a:rPr lang="en-US" dirty="0"/>
            <a:t>Encode</a:t>
          </a:r>
        </a:p>
      </dgm:t>
    </dgm:pt>
    <dgm:pt modelId="{BB990DE9-DE46-44C1-8CAF-FA7E00ECA847}" type="parTrans" cxnId="{E1E28860-4F43-4A47-B718-2AA76A5C707F}">
      <dgm:prSet/>
      <dgm:spPr/>
      <dgm:t>
        <a:bodyPr/>
        <a:lstStyle/>
        <a:p>
          <a:endParaRPr lang="en-US"/>
        </a:p>
      </dgm:t>
    </dgm:pt>
    <dgm:pt modelId="{8D177ACF-8AA7-444C-AD02-19EC65BD7DF0}" type="sibTrans" cxnId="{E1E28860-4F43-4A47-B718-2AA76A5C707F}">
      <dgm:prSet/>
      <dgm:spPr/>
      <dgm:t>
        <a:bodyPr/>
        <a:lstStyle/>
        <a:p>
          <a:endParaRPr lang="en-US"/>
        </a:p>
      </dgm:t>
    </dgm:pt>
    <dgm:pt modelId="{349BCFA0-A346-41BC-9659-F1F445E8C849}">
      <dgm:prSet phldrT="[Text]"/>
      <dgm:spPr/>
      <dgm:t>
        <a:bodyPr/>
        <a:lstStyle/>
        <a:p>
          <a:r>
            <a:rPr lang="en-US" dirty="0"/>
            <a:t>Distractor</a:t>
          </a:r>
        </a:p>
      </dgm:t>
    </dgm:pt>
    <dgm:pt modelId="{6BC0B8ED-5D25-4220-81CB-7B35AC7E24B4}" type="parTrans" cxnId="{2149A50F-ACAE-4AD7-A2C8-DCE398D63D9B}">
      <dgm:prSet/>
      <dgm:spPr/>
      <dgm:t>
        <a:bodyPr/>
        <a:lstStyle/>
        <a:p>
          <a:endParaRPr lang="en-US"/>
        </a:p>
      </dgm:t>
    </dgm:pt>
    <dgm:pt modelId="{73879DF1-2AC0-47B8-995F-B1298F363191}" type="sibTrans" cxnId="{2149A50F-ACAE-4AD7-A2C8-DCE398D63D9B}">
      <dgm:prSet/>
      <dgm:spPr/>
      <dgm:t>
        <a:bodyPr/>
        <a:lstStyle/>
        <a:p>
          <a:endParaRPr lang="en-US"/>
        </a:p>
      </dgm:t>
    </dgm:pt>
    <dgm:pt modelId="{886D411A-6F4C-4B26-8EFE-08A7EDE995B0}">
      <dgm:prSet phldrT="[Text]"/>
      <dgm:spPr/>
      <dgm:t>
        <a:bodyPr/>
        <a:lstStyle/>
        <a:p>
          <a:r>
            <a:rPr lang="en-US" dirty="0"/>
            <a:t>Recognition</a:t>
          </a:r>
        </a:p>
      </dgm:t>
    </dgm:pt>
    <dgm:pt modelId="{7FDF4B68-AA3E-4D51-A2DA-19F874172A8C}" type="parTrans" cxnId="{A2BEBF50-A600-4310-9357-95E99F83FC42}">
      <dgm:prSet/>
      <dgm:spPr/>
      <dgm:t>
        <a:bodyPr/>
        <a:lstStyle/>
        <a:p>
          <a:endParaRPr lang="en-US"/>
        </a:p>
      </dgm:t>
    </dgm:pt>
    <dgm:pt modelId="{CD4F20F3-FB3F-4B71-96CB-CFA8DCD41F4E}" type="sibTrans" cxnId="{A2BEBF50-A600-4310-9357-95E99F83FC42}">
      <dgm:prSet/>
      <dgm:spPr/>
      <dgm:t>
        <a:bodyPr/>
        <a:lstStyle/>
        <a:p>
          <a:endParaRPr lang="en-US"/>
        </a:p>
      </dgm:t>
    </dgm:pt>
    <dgm:pt modelId="{8348754C-5A60-4EE2-8D6D-2381772D1085}">
      <dgm:prSet/>
      <dgm:spPr/>
      <dgm:t>
        <a:bodyPr/>
        <a:lstStyle/>
        <a:p>
          <a:r>
            <a:rPr lang="en-US" dirty="0"/>
            <a:t>Source</a:t>
          </a:r>
        </a:p>
      </dgm:t>
    </dgm:pt>
    <dgm:pt modelId="{8D528EED-B3A1-48E2-8227-24C410FDE0AC}" type="parTrans" cxnId="{DADB2694-DD10-47C4-94BA-25B484C5A0A1}">
      <dgm:prSet/>
      <dgm:spPr/>
      <dgm:t>
        <a:bodyPr/>
        <a:lstStyle/>
        <a:p>
          <a:endParaRPr lang="en-US"/>
        </a:p>
      </dgm:t>
    </dgm:pt>
    <dgm:pt modelId="{7DE99A0F-1675-4C36-8876-F5274F6D2EB7}" type="sibTrans" cxnId="{DADB2694-DD10-47C4-94BA-25B484C5A0A1}">
      <dgm:prSet/>
      <dgm:spPr/>
      <dgm:t>
        <a:bodyPr/>
        <a:lstStyle/>
        <a:p>
          <a:endParaRPr lang="en-US"/>
        </a:p>
      </dgm:t>
    </dgm:pt>
    <dgm:pt modelId="{80046A77-C735-463C-A12F-CA9AED7FB180}" type="pres">
      <dgm:prSet presAssocID="{77B580F7-A213-4797-B407-51CB0DD3C0F9}" presName="Name0" presStyleCnt="0">
        <dgm:presLayoutVars>
          <dgm:dir/>
          <dgm:resizeHandles val="exact"/>
        </dgm:presLayoutVars>
      </dgm:prSet>
      <dgm:spPr/>
    </dgm:pt>
    <dgm:pt modelId="{7AFC3965-1775-4F1E-AECF-6F35B6D3F37E}" type="pres">
      <dgm:prSet presAssocID="{B4E2EE79-2F06-4F2C-8F33-0ACB70FB7E93}" presName="node" presStyleLbl="node1" presStyleIdx="0" presStyleCnt="4">
        <dgm:presLayoutVars>
          <dgm:bulletEnabled val="1"/>
        </dgm:presLayoutVars>
      </dgm:prSet>
      <dgm:spPr/>
    </dgm:pt>
    <dgm:pt modelId="{F78CCA3F-7A78-4BE7-902D-6151E55A9155}" type="pres">
      <dgm:prSet presAssocID="{8D177ACF-8AA7-444C-AD02-19EC65BD7DF0}" presName="sibTrans" presStyleLbl="sibTrans2D1" presStyleIdx="0" presStyleCnt="3"/>
      <dgm:spPr/>
    </dgm:pt>
    <dgm:pt modelId="{EAF7EF3B-88AB-40F4-A9F9-EA19D9D5FEC6}" type="pres">
      <dgm:prSet presAssocID="{8D177ACF-8AA7-444C-AD02-19EC65BD7DF0}" presName="connectorText" presStyleLbl="sibTrans2D1" presStyleIdx="0" presStyleCnt="3"/>
      <dgm:spPr/>
    </dgm:pt>
    <dgm:pt modelId="{06872F3B-0801-4F6F-98CC-07A402FBC03A}" type="pres">
      <dgm:prSet presAssocID="{349BCFA0-A346-41BC-9659-F1F445E8C849}" presName="node" presStyleLbl="node1" presStyleIdx="1" presStyleCnt="4">
        <dgm:presLayoutVars>
          <dgm:bulletEnabled val="1"/>
        </dgm:presLayoutVars>
      </dgm:prSet>
      <dgm:spPr/>
    </dgm:pt>
    <dgm:pt modelId="{0AF335DF-059F-4C64-8071-10EB5C4398E7}" type="pres">
      <dgm:prSet presAssocID="{73879DF1-2AC0-47B8-995F-B1298F363191}" presName="sibTrans" presStyleLbl="sibTrans2D1" presStyleIdx="1" presStyleCnt="3"/>
      <dgm:spPr/>
    </dgm:pt>
    <dgm:pt modelId="{98C2A238-9716-4363-A121-8E7904DCAC38}" type="pres">
      <dgm:prSet presAssocID="{73879DF1-2AC0-47B8-995F-B1298F363191}" presName="connectorText" presStyleLbl="sibTrans2D1" presStyleIdx="1" presStyleCnt="3"/>
      <dgm:spPr/>
    </dgm:pt>
    <dgm:pt modelId="{9413041B-F1AC-410C-9738-E91C37D1DD6F}" type="pres">
      <dgm:prSet presAssocID="{886D411A-6F4C-4B26-8EFE-08A7EDE995B0}" presName="node" presStyleLbl="node1" presStyleIdx="2" presStyleCnt="4">
        <dgm:presLayoutVars>
          <dgm:bulletEnabled val="1"/>
        </dgm:presLayoutVars>
      </dgm:prSet>
      <dgm:spPr/>
    </dgm:pt>
    <dgm:pt modelId="{80015B60-8ABB-41B5-A3A9-365A307A7551}" type="pres">
      <dgm:prSet presAssocID="{CD4F20F3-FB3F-4B71-96CB-CFA8DCD41F4E}" presName="sibTrans" presStyleLbl="sibTrans2D1" presStyleIdx="2" presStyleCnt="3"/>
      <dgm:spPr/>
    </dgm:pt>
    <dgm:pt modelId="{D05BEC4F-EC67-44F6-8847-7BE968DAFDA8}" type="pres">
      <dgm:prSet presAssocID="{CD4F20F3-FB3F-4B71-96CB-CFA8DCD41F4E}" presName="connectorText" presStyleLbl="sibTrans2D1" presStyleIdx="2" presStyleCnt="3"/>
      <dgm:spPr/>
    </dgm:pt>
    <dgm:pt modelId="{092D1141-7ABD-498B-A0D9-20352D04F3E3}" type="pres">
      <dgm:prSet presAssocID="{8348754C-5A60-4EE2-8D6D-2381772D1085}" presName="node" presStyleLbl="node1" presStyleIdx="3" presStyleCnt="4">
        <dgm:presLayoutVars>
          <dgm:bulletEnabled val="1"/>
        </dgm:presLayoutVars>
      </dgm:prSet>
      <dgm:spPr/>
    </dgm:pt>
  </dgm:ptLst>
  <dgm:cxnLst>
    <dgm:cxn modelId="{2149A50F-ACAE-4AD7-A2C8-DCE398D63D9B}" srcId="{77B580F7-A213-4797-B407-51CB0DD3C0F9}" destId="{349BCFA0-A346-41BC-9659-F1F445E8C849}" srcOrd="1" destOrd="0" parTransId="{6BC0B8ED-5D25-4220-81CB-7B35AC7E24B4}" sibTransId="{73879DF1-2AC0-47B8-995F-B1298F363191}"/>
    <dgm:cxn modelId="{BCF24110-A40C-442F-88E3-A220B625F4E7}" type="presOf" srcId="{CD4F20F3-FB3F-4B71-96CB-CFA8DCD41F4E}" destId="{D05BEC4F-EC67-44F6-8847-7BE968DAFDA8}" srcOrd="1" destOrd="0" presId="urn:microsoft.com/office/officeart/2005/8/layout/process1"/>
    <dgm:cxn modelId="{29ADA517-1750-42F6-8743-FAE2C21901D0}" type="presOf" srcId="{8348754C-5A60-4EE2-8D6D-2381772D1085}" destId="{092D1141-7ABD-498B-A0D9-20352D04F3E3}" srcOrd="0" destOrd="0" presId="urn:microsoft.com/office/officeart/2005/8/layout/process1"/>
    <dgm:cxn modelId="{9675AB3E-D374-446F-B2D9-B1D8247F3475}" type="presOf" srcId="{8D177ACF-8AA7-444C-AD02-19EC65BD7DF0}" destId="{F78CCA3F-7A78-4BE7-902D-6151E55A9155}" srcOrd="0" destOrd="0" presId="urn:microsoft.com/office/officeart/2005/8/layout/process1"/>
    <dgm:cxn modelId="{E1E28860-4F43-4A47-B718-2AA76A5C707F}" srcId="{77B580F7-A213-4797-B407-51CB0DD3C0F9}" destId="{B4E2EE79-2F06-4F2C-8F33-0ACB70FB7E93}" srcOrd="0" destOrd="0" parTransId="{BB990DE9-DE46-44C1-8CAF-FA7E00ECA847}" sibTransId="{8D177ACF-8AA7-444C-AD02-19EC65BD7DF0}"/>
    <dgm:cxn modelId="{85C0C861-B41D-41F1-A456-997F05DEA542}" type="presOf" srcId="{349BCFA0-A346-41BC-9659-F1F445E8C849}" destId="{06872F3B-0801-4F6F-98CC-07A402FBC03A}" srcOrd="0" destOrd="0" presId="urn:microsoft.com/office/officeart/2005/8/layout/process1"/>
    <dgm:cxn modelId="{A2BEBF50-A600-4310-9357-95E99F83FC42}" srcId="{77B580F7-A213-4797-B407-51CB0DD3C0F9}" destId="{886D411A-6F4C-4B26-8EFE-08A7EDE995B0}" srcOrd="2" destOrd="0" parTransId="{7FDF4B68-AA3E-4D51-A2DA-19F874172A8C}" sibTransId="{CD4F20F3-FB3F-4B71-96CB-CFA8DCD41F4E}"/>
    <dgm:cxn modelId="{3C0E5C51-92CD-4D78-AC23-88F91DE21B7C}" type="presOf" srcId="{73879DF1-2AC0-47B8-995F-B1298F363191}" destId="{98C2A238-9716-4363-A121-8E7904DCAC38}" srcOrd="1" destOrd="0" presId="urn:microsoft.com/office/officeart/2005/8/layout/process1"/>
    <dgm:cxn modelId="{919A4D51-6795-4D98-BFFC-01F08E324134}" type="presOf" srcId="{77B580F7-A213-4797-B407-51CB0DD3C0F9}" destId="{80046A77-C735-463C-A12F-CA9AED7FB180}" srcOrd="0" destOrd="0" presId="urn:microsoft.com/office/officeart/2005/8/layout/process1"/>
    <dgm:cxn modelId="{DADB2694-DD10-47C4-94BA-25B484C5A0A1}" srcId="{77B580F7-A213-4797-B407-51CB0DD3C0F9}" destId="{8348754C-5A60-4EE2-8D6D-2381772D1085}" srcOrd="3" destOrd="0" parTransId="{8D528EED-B3A1-48E2-8227-24C410FDE0AC}" sibTransId="{7DE99A0F-1675-4C36-8876-F5274F6D2EB7}"/>
    <dgm:cxn modelId="{9AA151AB-D369-4FA3-8D93-39F0F5EB6F79}" type="presOf" srcId="{8D177ACF-8AA7-444C-AD02-19EC65BD7DF0}" destId="{EAF7EF3B-88AB-40F4-A9F9-EA19D9D5FEC6}" srcOrd="1" destOrd="0" presId="urn:microsoft.com/office/officeart/2005/8/layout/process1"/>
    <dgm:cxn modelId="{C8A8C2C6-B2C2-40E1-9DE1-FB6A897C2AAA}" type="presOf" srcId="{B4E2EE79-2F06-4F2C-8F33-0ACB70FB7E93}" destId="{7AFC3965-1775-4F1E-AECF-6F35B6D3F37E}" srcOrd="0" destOrd="0" presId="urn:microsoft.com/office/officeart/2005/8/layout/process1"/>
    <dgm:cxn modelId="{8FE37DE3-2271-4B83-AD78-3ACB0F312850}" type="presOf" srcId="{CD4F20F3-FB3F-4B71-96CB-CFA8DCD41F4E}" destId="{80015B60-8ABB-41B5-A3A9-365A307A7551}" srcOrd="0" destOrd="0" presId="urn:microsoft.com/office/officeart/2005/8/layout/process1"/>
    <dgm:cxn modelId="{AE5529E8-6CC4-4906-9F49-D18C46816010}" type="presOf" srcId="{886D411A-6F4C-4B26-8EFE-08A7EDE995B0}" destId="{9413041B-F1AC-410C-9738-E91C37D1DD6F}" srcOrd="0" destOrd="0" presId="urn:microsoft.com/office/officeart/2005/8/layout/process1"/>
    <dgm:cxn modelId="{CEC0B2E9-74BC-4989-A68D-F1B2D741DE88}" type="presOf" srcId="{73879DF1-2AC0-47B8-995F-B1298F363191}" destId="{0AF335DF-059F-4C64-8071-10EB5C4398E7}" srcOrd="0" destOrd="0" presId="urn:microsoft.com/office/officeart/2005/8/layout/process1"/>
    <dgm:cxn modelId="{B838B0A2-6F4F-4BDA-942C-B9462A86E3F6}" type="presParOf" srcId="{80046A77-C735-463C-A12F-CA9AED7FB180}" destId="{7AFC3965-1775-4F1E-AECF-6F35B6D3F37E}" srcOrd="0" destOrd="0" presId="urn:microsoft.com/office/officeart/2005/8/layout/process1"/>
    <dgm:cxn modelId="{2DDD5428-07E3-4FD8-B9CF-E16D1E2D3E3E}" type="presParOf" srcId="{80046A77-C735-463C-A12F-CA9AED7FB180}" destId="{F78CCA3F-7A78-4BE7-902D-6151E55A9155}" srcOrd="1" destOrd="0" presId="urn:microsoft.com/office/officeart/2005/8/layout/process1"/>
    <dgm:cxn modelId="{B9EC977F-20F1-4D0D-823C-A25F0309D63F}" type="presParOf" srcId="{F78CCA3F-7A78-4BE7-902D-6151E55A9155}" destId="{EAF7EF3B-88AB-40F4-A9F9-EA19D9D5FEC6}" srcOrd="0" destOrd="0" presId="urn:microsoft.com/office/officeart/2005/8/layout/process1"/>
    <dgm:cxn modelId="{310CE912-5ED4-47A6-BB62-C521682C5FF3}" type="presParOf" srcId="{80046A77-C735-463C-A12F-CA9AED7FB180}" destId="{06872F3B-0801-4F6F-98CC-07A402FBC03A}" srcOrd="2" destOrd="0" presId="urn:microsoft.com/office/officeart/2005/8/layout/process1"/>
    <dgm:cxn modelId="{77AF388D-9F01-4F96-A06B-B5F740887B0C}" type="presParOf" srcId="{80046A77-C735-463C-A12F-CA9AED7FB180}" destId="{0AF335DF-059F-4C64-8071-10EB5C4398E7}" srcOrd="3" destOrd="0" presId="urn:microsoft.com/office/officeart/2005/8/layout/process1"/>
    <dgm:cxn modelId="{90ED08B8-EC8F-4209-9E60-C15CFEB63A98}" type="presParOf" srcId="{0AF335DF-059F-4C64-8071-10EB5C4398E7}" destId="{98C2A238-9716-4363-A121-8E7904DCAC38}" srcOrd="0" destOrd="0" presId="urn:microsoft.com/office/officeart/2005/8/layout/process1"/>
    <dgm:cxn modelId="{4C2C3609-5C93-42A5-87D5-9D665CEB9BD8}" type="presParOf" srcId="{80046A77-C735-463C-A12F-CA9AED7FB180}" destId="{9413041B-F1AC-410C-9738-E91C37D1DD6F}" srcOrd="4" destOrd="0" presId="urn:microsoft.com/office/officeart/2005/8/layout/process1"/>
    <dgm:cxn modelId="{639382FB-CF74-4B57-A7AB-67BC304292F4}" type="presParOf" srcId="{80046A77-C735-463C-A12F-CA9AED7FB180}" destId="{80015B60-8ABB-41B5-A3A9-365A307A7551}" srcOrd="5" destOrd="0" presId="urn:microsoft.com/office/officeart/2005/8/layout/process1"/>
    <dgm:cxn modelId="{279CEB15-E759-4E07-B5E5-79B15568CEE8}" type="presParOf" srcId="{80015B60-8ABB-41B5-A3A9-365A307A7551}" destId="{D05BEC4F-EC67-44F6-8847-7BE968DAFDA8}" srcOrd="0" destOrd="0" presId="urn:microsoft.com/office/officeart/2005/8/layout/process1"/>
    <dgm:cxn modelId="{332480A9-AA95-4A29-AE12-3A3D63337C8B}" type="presParOf" srcId="{80046A77-C735-463C-A12F-CA9AED7FB180}" destId="{092D1141-7ABD-498B-A0D9-20352D04F3E3}"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B580F7-A213-4797-B407-51CB0DD3C0F9}" type="doc">
      <dgm:prSet loTypeId="urn:microsoft.com/office/officeart/2005/8/layout/process1" loCatId="process" qsTypeId="urn:microsoft.com/office/officeart/2005/8/quickstyle/simple1" qsCatId="simple" csTypeId="urn:microsoft.com/office/officeart/2005/8/colors/accent0_1" csCatId="mainScheme" phldr="1"/>
      <dgm:spPr/>
    </dgm:pt>
    <dgm:pt modelId="{B4E2EE79-2F06-4F2C-8F33-0ACB70FB7E93}">
      <dgm:prSet phldrT="[Text]"/>
      <dgm:spPr>
        <a:solidFill>
          <a:srgbClr val="C00000"/>
        </a:solidFill>
      </dgm:spPr>
      <dgm:t>
        <a:bodyPr/>
        <a:lstStyle/>
        <a:p>
          <a:r>
            <a:rPr lang="en-US" dirty="0"/>
            <a:t>Encode</a:t>
          </a:r>
        </a:p>
      </dgm:t>
    </dgm:pt>
    <dgm:pt modelId="{BB990DE9-DE46-44C1-8CAF-FA7E00ECA847}" type="parTrans" cxnId="{E1E28860-4F43-4A47-B718-2AA76A5C707F}">
      <dgm:prSet/>
      <dgm:spPr/>
      <dgm:t>
        <a:bodyPr/>
        <a:lstStyle/>
        <a:p>
          <a:endParaRPr lang="en-US"/>
        </a:p>
      </dgm:t>
    </dgm:pt>
    <dgm:pt modelId="{8D177ACF-8AA7-444C-AD02-19EC65BD7DF0}" type="sibTrans" cxnId="{E1E28860-4F43-4A47-B718-2AA76A5C707F}">
      <dgm:prSet/>
      <dgm:spPr/>
      <dgm:t>
        <a:bodyPr/>
        <a:lstStyle/>
        <a:p>
          <a:endParaRPr lang="en-US"/>
        </a:p>
      </dgm:t>
    </dgm:pt>
    <dgm:pt modelId="{349BCFA0-A346-41BC-9659-F1F445E8C849}">
      <dgm:prSet phldrT="[Text]"/>
      <dgm:spPr/>
      <dgm:t>
        <a:bodyPr/>
        <a:lstStyle/>
        <a:p>
          <a:r>
            <a:rPr lang="en-US" dirty="0"/>
            <a:t>Distractor</a:t>
          </a:r>
        </a:p>
      </dgm:t>
    </dgm:pt>
    <dgm:pt modelId="{6BC0B8ED-5D25-4220-81CB-7B35AC7E24B4}" type="parTrans" cxnId="{2149A50F-ACAE-4AD7-A2C8-DCE398D63D9B}">
      <dgm:prSet/>
      <dgm:spPr/>
      <dgm:t>
        <a:bodyPr/>
        <a:lstStyle/>
        <a:p>
          <a:endParaRPr lang="en-US"/>
        </a:p>
      </dgm:t>
    </dgm:pt>
    <dgm:pt modelId="{73879DF1-2AC0-47B8-995F-B1298F363191}" type="sibTrans" cxnId="{2149A50F-ACAE-4AD7-A2C8-DCE398D63D9B}">
      <dgm:prSet/>
      <dgm:spPr/>
      <dgm:t>
        <a:bodyPr/>
        <a:lstStyle/>
        <a:p>
          <a:endParaRPr lang="en-US"/>
        </a:p>
      </dgm:t>
    </dgm:pt>
    <dgm:pt modelId="{886D411A-6F4C-4B26-8EFE-08A7EDE995B0}">
      <dgm:prSet phldrT="[Text]"/>
      <dgm:spPr/>
      <dgm:t>
        <a:bodyPr/>
        <a:lstStyle/>
        <a:p>
          <a:r>
            <a:rPr lang="en-US" dirty="0"/>
            <a:t>Recognition</a:t>
          </a:r>
        </a:p>
      </dgm:t>
    </dgm:pt>
    <dgm:pt modelId="{7FDF4B68-AA3E-4D51-A2DA-19F874172A8C}" type="parTrans" cxnId="{A2BEBF50-A600-4310-9357-95E99F83FC42}">
      <dgm:prSet/>
      <dgm:spPr/>
      <dgm:t>
        <a:bodyPr/>
        <a:lstStyle/>
        <a:p>
          <a:endParaRPr lang="en-US"/>
        </a:p>
      </dgm:t>
    </dgm:pt>
    <dgm:pt modelId="{CD4F20F3-FB3F-4B71-96CB-CFA8DCD41F4E}" type="sibTrans" cxnId="{A2BEBF50-A600-4310-9357-95E99F83FC42}">
      <dgm:prSet/>
      <dgm:spPr/>
      <dgm:t>
        <a:bodyPr/>
        <a:lstStyle/>
        <a:p>
          <a:endParaRPr lang="en-US"/>
        </a:p>
      </dgm:t>
    </dgm:pt>
    <dgm:pt modelId="{8348754C-5A60-4EE2-8D6D-2381772D1085}">
      <dgm:prSet/>
      <dgm:spPr/>
      <dgm:t>
        <a:bodyPr/>
        <a:lstStyle/>
        <a:p>
          <a:r>
            <a:rPr lang="en-US" dirty="0"/>
            <a:t>Source</a:t>
          </a:r>
        </a:p>
      </dgm:t>
    </dgm:pt>
    <dgm:pt modelId="{8D528EED-B3A1-48E2-8227-24C410FDE0AC}" type="parTrans" cxnId="{DADB2694-DD10-47C4-94BA-25B484C5A0A1}">
      <dgm:prSet/>
      <dgm:spPr/>
      <dgm:t>
        <a:bodyPr/>
        <a:lstStyle/>
        <a:p>
          <a:endParaRPr lang="en-US"/>
        </a:p>
      </dgm:t>
    </dgm:pt>
    <dgm:pt modelId="{7DE99A0F-1675-4C36-8876-F5274F6D2EB7}" type="sibTrans" cxnId="{DADB2694-DD10-47C4-94BA-25B484C5A0A1}">
      <dgm:prSet/>
      <dgm:spPr/>
      <dgm:t>
        <a:bodyPr/>
        <a:lstStyle/>
        <a:p>
          <a:endParaRPr lang="en-US"/>
        </a:p>
      </dgm:t>
    </dgm:pt>
    <dgm:pt modelId="{80046A77-C735-463C-A12F-CA9AED7FB180}" type="pres">
      <dgm:prSet presAssocID="{77B580F7-A213-4797-B407-51CB0DD3C0F9}" presName="Name0" presStyleCnt="0">
        <dgm:presLayoutVars>
          <dgm:dir/>
          <dgm:resizeHandles val="exact"/>
        </dgm:presLayoutVars>
      </dgm:prSet>
      <dgm:spPr/>
    </dgm:pt>
    <dgm:pt modelId="{7AFC3965-1775-4F1E-AECF-6F35B6D3F37E}" type="pres">
      <dgm:prSet presAssocID="{B4E2EE79-2F06-4F2C-8F33-0ACB70FB7E93}" presName="node" presStyleLbl="node1" presStyleIdx="0" presStyleCnt="4">
        <dgm:presLayoutVars>
          <dgm:bulletEnabled val="1"/>
        </dgm:presLayoutVars>
      </dgm:prSet>
      <dgm:spPr/>
    </dgm:pt>
    <dgm:pt modelId="{F78CCA3F-7A78-4BE7-902D-6151E55A9155}" type="pres">
      <dgm:prSet presAssocID="{8D177ACF-8AA7-444C-AD02-19EC65BD7DF0}" presName="sibTrans" presStyleLbl="sibTrans2D1" presStyleIdx="0" presStyleCnt="3"/>
      <dgm:spPr/>
    </dgm:pt>
    <dgm:pt modelId="{EAF7EF3B-88AB-40F4-A9F9-EA19D9D5FEC6}" type="pres">
      <dgm:prSet presAssocID="{8D177ACF-8AA7-444C-AD02-19EC65BD7DF0}" presName="connectorText" presStyleLbl="sibTrans2D1" presStyleIdx="0" presStyleCnt="3"/>
      <dgm:spPr/>
    </dgm:pt>
    <dgm:pt modelId="{06872F3B-0801-4F6F-98CC-07A402FBC03A}" type="pres">
      <dgm:prSet presAssocID="{349BCFA0-A346-41BC-9659-F1F445E8C849}" presName="node" presStyleLbl="node1" presStyleIdx="1" presStyleCnt="4">
        <dgm:presLayoutVars>
          <dgm:bulletEnabled val="1"/>
        </dgm:presLayoutVars>
      </dgm:prSet>
      <dgm:spPr/>
    </dgm:pt>
    <dgm:pt modelId="{0AF335DF-059F-4C64-8071-10EB5C4398E7}" type="pres">
      <dgm:prSet presAssocID="{73879DF1-2AC0-47B8-995F-B1298F363191}" presName="sibTrans" presStyleLbl="sibTrans2D1" presStyleIdx="1" presStyleCnt="3"/>
      <dgm:spPr/>
    </dgm:pt>
    <dgm:pt modelId="{98C2A238-9716-4363-A121-8E7904DCAC38}" type="pres">
      <dgm:prSet presAssocID="{73879DF1-2AC0-47B8-995F-B1298F363191}" presName="connectorText" presStyleLbl="sibTrans2D1" presStyleIdx="1" presStyleCnt="3"/>
      <dgm:spPr/>
    </dgm:pt>
    <dgm:pt modelId="{9413041B-F1AC-410C-9738-E91C37D1DD6F}" type="pres">
      <dgm:prSet presAssocID="{886D411A-6F4C-4B26-8EFE-08A7EDE995B0}" presName="node" presStyleLbl="node1" presStyleIdx="2" presStyleCnt="4">
        <dgm:presLayoutVars>
          <dgm:bulletEnabled val="1"/>
        </dgm:presLayoutVars>
      </dgm:prSet>
      <dgm:spPr/>
    </dgm:pt>
    <dgm:pt modelId="{80015B60-8ABB-41B5-A3A9-365A307A7551}" type="pres">
      <dgm:prSet presAssocID="{CD4F20F3-FB3F-4B71-96CB-CFA8DCD41F4E}" presName="sibTrans" presStyleLbl="sibTrans2D1" presStyleIdx="2" presStyleCnt="3"/>
      <dgm:spPr/>
    </dgm:pt>
    <dgm:pt modelId="{D05BEC4F-EC67-44F6-8847-7BE968DAFDA8}" type="pres">
      <dgm:prSet presAssocID="{CD4F20F3-FB3F-4B71-96CB-CFA8DCD41F4E}" presName="connectorText" presStyleLbl="sibTrans2D1" presStyleIdx="2" presStyleCnt="3"/>
      <dgm:spPr/>
    </dgm:pt>
    <dgm:pt modelId="{092D1141-7ABD-498B-A0D9-20352D04F3E3}" type="pres">
      <dgm:prSet presAssocID="{8348754C-5A60-4EE2-8D6D-2381772D1085}" presName="node" presStyleLbl="node1" presStyleIdx="3" presStyleCnt="4">
        <dgm:presLayoutVars>
          <dgm:bulletEnabled val="1"/>
        </dgm:presLayoutVars>
      </dgm:prSet>
      <dgm:spPr/>
    </dgm:pt>
  </dgm:ptLst>
  <dgm:cxnLst>
    <dgm:cxn modelId="{2149A50F-ACAE-4AD7-A2C8-DCE398D63D9B}" srcId="{77B580F7-A213-4797-B407-51CB0DD3C0F9}" destId="{349BCFA0-A346-41BC-9659-F1F445E8C849}" srcOrd="1" destOrd="0" parTransId="{6BC0B8ED-5D25-4220-81CB-7B35AC7E24B4}" sibTransId="{73879DF1-2AC0-47B8-995F-B1298F363191}"/>
    <dgm:cxn modelId="{BCF24110-A40C-442F-88E3-A220B625F4E7}" type="presOf" srcId="{CD4F20F3-FB3F-4B71-96CB-CFA8DCD41F4E}" destId="{D05BEC4F-EC67-44F6-8847-7BE968DAFDA8}" srcOrd="1" destOrd="0" presId="urn:microsoft.com/office/officeart/2005/8/layout/process1"/>
    <dgm:cxn modelId="{29ADA517-1750-42F6-8743-FAE2C21901D0}" type="presOf" srcId="{8348754C-5A60-4EE2-8D6D-2381772D1085}" destId="{092D1141-7ABD-498B-A0D9-20352D04F3E3}" srcOrd="0" destOrd="0" presId="urn:microsoft.com/office/officeart/2005/8/layout/process1"/>
    <dgm:cxn modelId="{9675AB3E-D374-446F-B2D9-B1D8247F3475}" type="presOf" srcId="{8D177ACF-8AA7-444C-AD02-19EC65BD7DF0}" destId="{F78CCA3F-7A78-4BE7-902D-6151E55A9155}" srcOrd="0" destOrd="0" presId="urn:microsoft.com/office/officeart/2005/8/layout/process1"/>
    <dgm:cxn modelId="{E1E28860-4F43-4A47-B718-2AA76A5C707F}" srcId="{77B580F7-A213-4797-B407-51CB0DD3C0F9}" destId="{B4E2EE79-2F06-4F2C-8F33-0ACB70FB7E93}" srcOrd="0" destOrd="0" parTransId="{BB990DE9-DE46-44C1-8CAF-FA7E00ECA847}" sibTransId="{8D177ACF-8AA7-444C-AD02-19EC65BD7DF0}"/>
    <dgm:cxn modelId="{85C0C861-B41D-41F1-A456-997F05DEA542}" type="presOf" srcId="{349BCFA0-A346-41BC-9659-F1F445E8C849}" destId="{06872F3B-0801-4F6F-98CC-07A402FBC03A}" srcOrd="0" destOrd="0" presId="urn:microsoft.com/office/officeart/2005/8/layout/process1"/>
    <dgm:cxn modelId="{A2BEBF50-A600-4310-9357-95E99F83FC42}" srcId="{77B580F7-A213-4797-B407-51CB0DD3C0F9}" destId="{886D411A-6F4C-4B26-8EFE-08A7EDE995B0}" srcOrd="2" destOrd="0" parTransId="{7FDF4B68-AA3E-4D51-A2DA-19F874172A8C}" sibTransId="{CD4F20F3-FB3F-4B71-96CB-CFA8DCD41F4E}"/>
    <dgm:cxn modelId="{3C0E5C51-92CD-4D78-AC23-88F91DE21B7C}" type="presOf" srcId="{73879DF1-2AC0-47B8-995F-B1298F363191}" destId="{98C2A238-9716-4363-A121-8E7904DCAC38}" srcOrd="1" destOrd="0" presId="urn:microsoft.com/office/officeart/2005/8/layout/process1"/>
    <dgm:cxn modelId="{919A4D51-6795-4D98-BFFC-01F08E324134}" type="presOf" srcId="{77B580F7-A213-4797-B407-51CB0DD3C0F9}" destId="{80046A77-C735-463C-A12F-CA9AED7FB180}" srcOrd="0" destOrd="0" presId="urn:microsoft.com/office/officeart/2005/8/layout/process1"/>
    <dgm:cxn modelId="{DADB2694-DD10-47C4-94BA-25B484C5A0A1}" srcId="{77B580F7-A213-4797-B407-51CB0DD3C0F9}" destId="{8348754C-5A60-4EE2-8D6D-2381772D1085}" srcOrd="3" destOrd="0" parTransId="{8D528EED-B3A1-48E2-8227-24C410FDE0AC}" sibTransId="{7DE99A0F-1675-4C36-8876-F5274F6D2EB7}"/>
    <dgm:cxn modelId="{9AA151AB-D369-4FA3-8D93-39F0F5EB6F79}" type="presOf" srcId="{8D177ACF-8AA7-444C-AD02-19EC65BD7DF0}" destId="{EAF7EF3B-88AB-40F4-A9F9-EA19D9D5FEC6}" srcOrd="1" destOrd="0" presId="urn:microsoft.com/office/officeart/2005/8/layout/process1"/>
    <dgm:cxn modelId="{C8A8C2C6-B2C2-40E1-9DE1-FB6A897C2AAA}" type="presOf" srcId="{B4E2EE79-2F06-4F2C-8F33-0ACB70FB7E93}" destId="{7AFC3965-1775-4F1E-AECF-6F35B6D3F37E}" srcOrd="0" destOrd="0" presId="urn:microsoft.com/office/officeart/2005/8/layout/process1"/>
    <dgm:cxn modelId="{8FE37DE3-2271-4B83-AD78-3ACB0F312850}" type="presOf" srcId="{CD4F20F3-FB3F-4B71-96CB-CFA8DCD41F4E}" destId="{80015B60-8ABB-41B5-A3A9-365A307A7551}" srcOrd="0" destOrd="0" presId="urn:microsoft.com/office/officeart/2005/8/layout/process1"/>
    <dgm:cxn modelId="{AE5529E8-6CC4-4906-9F49-D18C46816010}" type="presOf" srcId="{886D411A-6F4C-4B26-8EFE-08A7EDE995B0}" destId="{9413041B-F1AC-410C-9738-E91C37D1DD6F}" srcOrd="0" destOrd="0" presId="urn:microsoft.com/office/officeart/2005/8/layout/process1"/>
    <dgm:cxn modelId="{CEC0B2E9-74BC-4989-A68D-F1B2D741DE88}" type="presOf" srcId="{73879DF1-2AC0-47B8-995F-B1298F363191}" destId="{0AF335DF-059F-4C64-8071-10EB5C4398E7}" srcOrd="0" destOrd="0" presId="urn:microsoft.com/office/officeart/2005/8/layout/process1"/>
    <dgm:cxn modelId="{B838B0A2-6F4F-4BDA-942C-B9462A86E3F6}" type="presParOf" srcId="{80046A77-C735-463C-A12F-CA9AED7FB180}" destId="{7AFC3965-1775-4F1E-AECF-6F35B6D3F37E}" srcOrd="0" destOrd="0" presId="urn:microsoft.com/office/officeart/2005/8/layout/process1"/>
    <dgm:cxn modelId="{2DDD5428-07E3-4FD8-B9CF-E16D1E2D3E3E}" type="presParOf" srcId="{80046A77-C735-463C-A12F-CA9AED7FB180}" destId="{F78CCA3F-7A78-4BE7-902D-6151E55A9155}" srcOrd="1" destOrd="0" presId="urn:microsoft.com/office/officeart/2005/8/layout/process1"/>
    <dgm:cxn modelId="{B9EC977F-20F1-4D0D-823C-A25F0309D63F}" type="presParOf" srcId="{F78CCA3F-7A78-4BE7-902D-6151E55A9155}" destId="{EAF7EF3B-88AB-40F4-A9F9-EA19D9D5FEC6}" srcOrd="0" destOrd="0" presId="urn:microsoft.com/office/officeart/2005/8/layout/process1"/>
    <dgm:cxn modelId="{310CE912-5ED4-47A6-BB62-C521682C5FF3}" type="presParOf" srcId="{80046A77-C735-463C-A12F-CA9AED7FB180}" destId="{06872F3B-0801-4F6F-98CC-07A402FBC03A}" srcOrd="2" destOrd="0" presId="urn:microsoft.com/office/officeart/2005/8/layout/process1"/>
    <dgm:cxn modelId="{77AF388D-9F01-4F96-A06B-B5F740887B0C}" type="presParOf" srcId="{80046A77-C735-463C-A12F-CA9AED7FB180}" destId="{0AF335DF-059F-4C64-8071-10EB5C4398E7}" srcOrd="3" destOrd="0" presId="urn:microsoft.com/office/officeart/2005/8/layout/process1"/>
    <dgm:cxn modelId="{90ED08B8-EC8F-4209-9E60-C15CFEB63A98}" type="presParOf" srcId="{0AF335DF-059F-4C64-8071-10EB5C4398E7}" destId="{98C2A238-9716-4363-A121-8E7904DCAC38}" srcOrd="0" destOrd="0" presId="urn:microsoft.com/office/officeart/2005/8/layout/process1"/>
    <dgm:cxn modelId="{4C2C3609-5C93-42A5-87D5-9D665CEB9BD8}" type="presParOf" srcId="{80046A77-C735-463C-A12F-CA9AED7FB180}" destId="{9413041B-F1AC-410C-9738-E91C37D1DD6F}" srcOrd="4" destOrd="0" presId="urn:microsoft.com/office/officeart/2005/8/layout/process1"/>
    <dgm:cxn modelId="{639382FB-CF74-4B57-A7AB-67BC304292F4}" type="presParOf" srcId="{80046A77-C735-463C-A12F-CA9AED7FB180}" destId="{80015B60-8ABB-41B5-A3A9-365A307A7551}" srcOrd="5" destOrd="0" presId="urn:microsoft.com/office/officeart/2005/8/layout/process1"/>
    <dgm:cxn modelId="{279CEB15-E759-4E07-B5E5-79B15568CEE8}" type="presParOf" srcId="{80015B60-8ABB-41B5-A3A9-365A307A7551}" destId="{D05BEC4F-EC67-44F6-8847-7BE968DAFDA8}" srcOrd="0" destOrd="0" presId="urn:microsoft.com/office/officeart/2005/8/layout/process1"/>
    <dgm:cxn modelId="{332480A9-AA95-4A29-AE12-3A3D63337C8B}" type="presParOf" srcId="{80046A77-C735-463C-A12F-CA9AED7FB180}" destId="{092D1141-7ABD-498B-A0D9-20352D04F3E3}"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B580F7-A213-4797-B407-51CB0DD3C0F9}" type="doc">
      <dgm:prSet loTypeId="urn:microsoft.com/office/officeart/2005/8/layout/process1" loCatId="process" qsTypeId="urn:microsoft.com/office/officeart/2005/8/quickstyle/simple1" qsCatId="simple" csTypeId="urn:microsoft.com/office/officeart/2005/8/colors/accent0_1" csCatId="mainScheme" phldr="1"/>
      <dgm:spPr/>
    </dgm:pt>
    <dgm:pt modelId="{B4E2EE79-2F06-4F2C-8F33-0ACB70FB7E93}">
      <dgm:prSet phldrT="[Text]"/>
      <dgm:spPr/>
      <dgm:t>
        <a:bodyPr/>
        <a:lstStyle/>
        <a:p>
          <a:r>
            <a:rPr lang="en-US" dirty="0"/>
            <a:t>Encode</a:t>
          </a:r>
        </a:p>
      </dgm:t>
    </dgm:pt>
    <dgm:pt modelId="{BB990DE9-DE46-44C1-8CAF-FA7E00ECA847}" type="parTrans" cxnId="{E1E28860-4F43-4A47-B718-2AA76A5C707F}">
      <dgm:prSet/>
      <dgm:spPr/>
      <dgm:t>
        <a:bodyPr/>
        <a:lstStyle/>
        <a:p>
          <a:endParaRPr lang="en-US"/>
        </a:p>
      </dgm:t>
    </dgm:pt>
    <dgm:pt modelId="{8D177ACF-8AA7-444C-AD02-19EC65BD7DF0}" type="sibTrans" cxnId="{E1E28860-4F43-4A47-B718-2AA76A5C707F}">
      <dgm:prSet/>
      <dgm:spPr/>
      <dgm:t>
        <a:bodyPr/>
        <a:lstStyle/>
        <a:p>
          <a:endParaRPr lang="en-US"/>
        </a:p>
      </dgm:t>
    </dgm:pt>
    <dgm:pt modelId="{349BCFA0-A346-41BC-9659-F1F445E8C849}">
      <dgm:prSet phldrT="[Text]"/>
      <dgm:spPr>
        <a:solidFill>
          <a:srgbClr val="C00000"/>
        </a:solidFill>
      </dgm:spPr>
      <dgm:t>
        <a:bodyPr/>
        <a:lstStyle/>
        <a:p>
          <a:r>
            <a:rPr lang="en-US" dirty="0"/>
            <a:t>Distractor</a:t>
          </a:r>
        </a:p>
      </dgm:t>
    </dgm:pt>
    <dgm:pt modelId="{6BC0B8ED-5D25-4220-81CB-7B35AC7E24B4}" type="parTrans" cxnId="{2149A50F-ACAE-4AD7-A2C8-DCE398D63D9B}">
      <dgm:prSet/>
      <dgm:spPr/>
      <dgm:t>
        <a:bodyPr/>
        <a:lstStyle/>
        <a:p>
          <a:endParaRPr lang="en-US"/>
        </a:p>
      </dgm:t>
    </dgm:pt>
    <dgm:pt modelId="{73879DF1-2AC0-47B8-995F-B1298F363191}" type="sibTrans" cxnId="{2149A50F-ACAE-4AD7-A2C8-DCE398D63D9B}">
      <dgm:prSet/>
      <dgm:spPr/>
      <dgm:t>
        <a:bodyPr/>
        <a:lstStyle/>
        <a:p>
          <a:endParaRPr lang="en-US"/>
        </a:p>
      </dgm:t>
    </dgm:pt>
    <dgm:pt modelId="{886D411A-6F4C-4B26-8EFE-08A7EDE995B0}">
      <dgm:prSet phldrT="[Text]"/>
      <dgm:spPr/>
      <dgm:t>
        <a:bodyPr/>
        <a:lstStyle/>
        <a:p>
          <a:r>
            <a:rPr lang="en-US" dirty="0"/>
            <a:t>Recognition</a:t>
          </a:r>
        </a:p>
      </dgm:t>
    </dgm:pt>
    <dgm:pt modelId="{7FDF4B68-AA3E-4D51-A2DA-19F874172A8C}" type="parTrans" cxnId="{A2BEBF50-A600-4310-9357-95E99F83FC42}">
      <dgm:prSet/>
      <dgm:spPr/>
      <dgm:t>
        <a:bodyPr/>
        <a:lstStyle/>
        <a:p>
          <a:endParaRPr lang="en-US"/>
        </a:p>
      </dgm:t>
    </dgm:pt>
    <dgm:pt modelId="{CD4F20F3-FB3F-4B71-96CB-CFA8DCD41F4E}" type="sibTrans" cxnId="{A2BEBF50-A600-4310-9357-95E99F83FC42}">
      <dgm:prSet/>
      <dgm:spPr/>
      <dgm:t>
        <a:bodyPr/>
        <a:lstStyle/>
        <a:p>
          <a:endParaRPr lang="en-US"/>
        </a:p>
      </dgm:t>
    </dgm:pt>
    <dgm:pt modelId="{8348754C-5A60-4EE2-8D6D-2381772D1085}">
      <dgm:prSet/>
      <dgm:spPr/>
      <dgm:t>
        <a:bodyPr/>
        <a:lstStyle/>
        <a:p>
          <a:r>
            <a:rPr lang="en-US" dirty="0"/>
            <a:t>Source</a:t>
          </a:r>
        </a:p>
      </dgm:t>
    </dgm:pt>
    <dgm:pt modelId="{8D528EED-B3A1-48E2-8227-24C410FDE0AC}" type="parTrans" cxnId="{DADB2694-DD10-47C4-94BA-25B484C5A0A1}">
      <dgm:prSet/>
      <dgm:spPr/>
      <dgm:t>
        <a:bodyPr/>
        <a:lstStyle/>
        <a:p>
          <a:endParaRPr lang="en-US"/>
        </a:p>
      </dgm:t>
    </dgm:pt>
    <dgm:pt modelId="{7DE99A0F-1675-4C36-8876-F5274F6D2EB7}" type="sibTrans" cxnId="{DADB2694-DD10-47C4-94BA-25B484C5A0A1}">
      <dgm:prSet/>
      <dgm:spPr/>
      <dgm:t>
        <a:bodyPr/>
        <a:lstStyle/>
        <a:p>
          <a:endParaRPr lang="en-US"/>
        </a:p>
      </dgm:t>
    </dgm:pt>
    <dgm:pt modelId="{80046A77-C735-463C-A12F-CA9AED7FB180}" type="pres">
      <dgm:prSet presAssocID="{77B580F7-A213-4797-B407-51CB0DD3C0F9}" presName="Name0" presStyleCnt="0">
        <dgm:presLayoutVars>
          <dgm:dir/>
          <dgm:resizeHandles val="exact"/>
        </dgm:presLayoutVars>
      </dgm:prSet>
      <dgm:spPr/>
    </dgm:pt>
    <dgm:pt modelId="{7AFC3965-1775-4F1E-AECF-6F35B6D3F37E}" type="pres">
      <dgm:prSet presAssocID="{B4E2EE79-2F06-4F2C-8F33-0ACB70FB7E93}" presName="node" presStyleLbl="node1" presStyleIdx="0" presStyleCnt="4">
        <dgm:presLayoutVars>
          <dgm:bulletEnabled val="1"/>
        </dgm:presLayoutVars>
      </dgm:prSet>
      <dgm:spPr/>
    </dgm:pt>
    <dgm:pt modelId="{F78CCA3F-7A78-4BE7-902D-6151E55A9155}" type="pres">
      <dgm:prSet presAssocID="{8D177ACF-8AA7-444C-AD02-19EC65BD7DF0}" presName="sibTrans" presStyleLbl="sibTrans2D1" presStyleIdx="0" presStyleCnt="3"/>
      <dgm:spPr/>
    </dgm:pt>
    <dgm:pt modelId="{EAF7EF3B-88AB-40F4-A9F9-EA19D9D5FEC6}" type="pres">
      <dgm:prSet presAssocID="{8D177ACF-8AA7-444C-AD02-19EC65BD7DF0}" presName="connectorText" presStyleLbl="sibTrans2D1" presStyleIdx="0" presStyleCnt="3"/>
      <dgm:spPr/>
    </dgm:pt>
    <dgm:pt modelId="{06872F3B-0801-4F6F-98CC-07A402FBC03A}" type="pres">
      <dgm:prSet presAssocID="{349BCFA0-A346-41BC-9659-F1F445E8C849}" presName="node" presStyleLbl="node1" presStyleIdx="1" presStyleCnt="4">
        <dgm:presLayoutVars>
          <dgm:bulletEnabled val="1"/>
        </dgm:presLayoutVars>
      </dgm:prSet>
      <dgm:spPr/>
    </dgm:pt>
    <dgm:pt modelId="{0AF335DF-059F-4C64-8071-10EB5C4398E7}" type="pres">
      <dgm:prSet presAssocID="{73879DF1-2AC0-47B8-995F-B1298F363191}" presName="sibTrans" presStyleLbl="sibTrans2D1" presStyleIdx="1" presStyleCnt="3"/>
      <dgm:spPr/>
    </dgm:pt>
    <dgm:pt modelId="{98C2A238-9716-4363-A121-8E7904DCAC38}" type="pres">
      <dgm:prSet presAssocID="{73879DF1-2AC0-47B8-995F-B1298F363191}" presName="connectorText" presStyleLbl="sibTrans2D1" presStyleIdx="1" presStyleCnt="3"/>
      <dgm:spPr/>
    </dgm:pt>
    <dgm:pt modelId="{9413041B-F1AC-410C-9738-E91C37D1DD6F}" type="pres">
      <dgm:prSet presAssocID="{886D411A-6F4C-4B26-8EFE-08A7EDE995B0}" presName="node" presStyleLbl="node1" presStyleIdx="2" presStyleCnt="4">
        <dgm:presLayoutVars>
          <dgm:bulletEnabled val="1"/>
        </dgm:presLayoutVars>
      </dgm:prSet>
      <dgm:spPr/>
    </dgm:pt>
    <dgm:pt modelId="{80015B60-8ABB-41B5-A3A9-365A307A7551}" type="pres">
      <dgm:prSet presAssocID="{CD4F20F3-FB3F-4B71-96CB-CFA8DCD41F4E}" presName="sibTrans" presStyleLbl="sibTrans2D1" presStyleIdx="2" presStyleCnt="3"/>
      <dgm:spPr/>
    </dgm:pt>
    <dgm:pt modelId="{D05BEC4F-EC67-44F6-8847-7BE968DAFDA8}" type="pres">
      <dgm:prSet presAssocID="{CD4F20F3-FB3F-4B71-96CB-CFA8DCD41F4E}" presName="connectorText" presStyleLbl="sibTrans2D1" presStyleIdx="2" presStyleCnt="3"/>
      <dgm:spPr/>
    </dgm:pt>
    <dgm:pt modelId="{092D1141-7ABD-498B-A0D9-20352D04F3E3}" type="pres">
      <dgm:prSet presAssocID="{8348754C-5A60-4EE2-8D6D-2381772D1085}" presName="node" presStyleLbl="node1" presStyleIdx="3" presStyleCnt="4">
        <dgm:presLayoutVars>
          <dgm:bulletEnabled val="1"/>
        </dgm:presLayoutVars>
      </dgm:prSet>
      <dgm:spPr/>
    </dgm:pt>
  </dgm:ptLst>
  <dgm:cxnLst>
    <dgm:cxn modelId="{2149A50F-ACAE-4AD7-A2C8-DCE398D63D9B}" srcId="{77B580F7-A213-4797-B407-51CB0DD3C0F9}" destId="{349BCFA0-A346-41BC-9659-F1F445E8C849}" srcOrd="1" destOrd="0" parTransId="{6BC0B8ED-5D25-4220-81CB-7B35AC7E24B4}" sibTransId="{73879DF1-2AC0-47B8-995F-B1298F363191}"/>
    <dgm:cxn modelId="{BCF24110-A40C-442F-88E3-A220B625F4E7}" type="presOf" srcId="{CD4F20F3-FB3F-4B71-96CB-CFA8DCD41F4E}" destId="{D05BEC4F-EC67-44F6-8847-7BE968DAFDA8}" srcOrd="1" destOrd="0" presId="urn:microsoft.com/office/officeart/2005/8/layout/process1"/>
    <dgm:cxn modelId="{29ADA517-1750-42F6-8743-FAE2C21901D0}" type="presOf" srcId="{8348754C-5A60-4EE2-8D6D-2381772D1085}" destId="{092D1141-7ABD-498B-A0D9-20352D04F3E3}" srcOrd="0" destOrd="0" presId="urn:microsoft.com/office/officeart/2005/8/layout/process1"/>
    <dgm:cxn modelId="{9675AB3E-D374-446F-B2D9-B1D8247F3475}" type="presOf" srcId="{8D177ACF-8AA7-444C-AD02-19EC65BD7DF0}" destId="{F78CCA3F-7A78-4BE7-902D-6151E55A9155}" srcOrd="0" destOrd="0" presId="urn:microsoft.com/office/officeart/2005/8/layout/process1"/>
    <dgm:cxn modelId="{E1E28860-4F43-4A47-B718-2AA76A5C707F}" srcId="{77B580F7-A213-4797-B407-51CB0DD3C0F9}" destId="{B4E2EE79-2F06-4F2C-8F33-0ACB70FB7E93}" srcOrd="0" destOrd="0" parTransId="{BB990DE9-DE46-44C1-8CAF-FA7E00ECA847}" sibTransId="{8D177ACF-8AA7-444C-AD02-19EC65BD7DF0}"/>
    <dgm:cxn modelId="{85C0C861-B41D-41F1-A456-997F05DEA542}" type="presOf" srcId="{349BCFA0-A346-41BC-9659-F1F445E8C849}" destId="{06872F3B-0801-4F6F-98CC-07A402FBC03A}" srcOrd="0" destOrd="0" presId="urn:microsoft.com/office/officeart/2005/8/layout/process1"/>
    <dgm:cxn modelId="{A2BEBF50-A600-4310-9357-95E99F83FC42}" srcId="{77B580F7-A213-4797-B407-51CB0DD3C0F9}" destId="{886D411A-6F4C-4B26-8EFE-08A7EDE995B0}" srcOrd="2" destOrd="0" parTransId="{7FDF4B68-AA3E-4D51-A2DA-19F874172A8C}" sibTransId="{CD4F20F3-FB3F-4B71-96CB-CFA8DCD41F4E}"/>
    <dgm:cxn modelId="{3C0E5C51-92CD-4D78-AC23-88F91DE21B7C}" type="presOf" srcId="{73879DF1-2AC0-47B8-995F-B1298F363191}" destId="{98C2A238-9716-4363-A121-8E7904DCAC38}" srcOrd="1" destOrd="0" presId="urn:microsoft.com/office/officeart/2005/8/layout/process1"/>
    <dgm:cxn modelId="{919A4D51-6795-4D98-BFFC-01F08E324134}" type="presOf" srcId="{77B580F7-A213-4797-B407-51CB0DD3C0F9}" destId="{80046A77-C735-463C-A12F-CA9AED7FB180}" srcOrd="0" destOrd="0" presId="urn:microsoft.com/office/officeart/2005/8/layout/process1"/>
    <dgm:cxn modelId="{DADB2694-DD10-47C4-94BA-25B484C5A0A1}" srcId="{77B580F7-A213-4797-B407-51CB0DD3C0F9}" destId="{8348754C-5A60-4EE2-8D6D-2381772D1085}" srcOrd="3" destOrd="0" parTransId="{8D528EED-B3A1-48E2-8227-24C410FDE0AC}" sibTransId="{7DE99A0F-1675-4C36-8876-F5274F6D2EB7}"/>
    <dgm:cxn modelId="{9AA151AB-D369-4FA3-8D93-39F0F5EB6F79}" type="presOf" srcId="{8D177ACF-8AA7-444C-AD02-19EC65BD7DF0}" destId="{EAF7EF3B-88AB-40F4-A9F9-EA19D9D5FEC6}" srcOrd="1" destOrd="0" presId="urn:microsoft.com/office/officeart/2005/8/layout/process1"/>
    <dgm:cxn modelId="{C8A8C2C6-B2C2-40E1-9DE1-FB6A897C2AAA}" type="presOf" srcId="{B4E2EE79-2F06-4F2C-8F33-0ACB70FB7E93}" destId="{7AFC3965-1775-4F1E-AECF-6F35B6D3F37E}" srcOrd="0" destOrd="0" presId="urn:microsoft.com/office/officeart/2005/8/layout/process1"/>
    <dgm:cxn modelId="{8FE37DE3-2271-4B83-AD78-3ACB0F312850}" type="presOf" srcId="{CD4F20F3-FB3F-4B71-96CB-CFA8DCD41F4E}" destId="{80015B60-8ABB-41B5-A3A9-365A307A7551}" srcOrd="0" destOrd="0" presId="urn:microsoft.com/office/officeart/2005/8/layout/process1"/>
    <dgm:cxn modelId="{AE5529E8-6CC4-4906-9F49-D18C46816010}" type="presOf" srcId="{886D411A-6F4C-4B26-8EFE-08A7EDE995B0}" destId="{9413041B-F1AC-410C-9738-E91C37D1DD6F}" srcOrd="0" destOrd="0" presId="urn:microsoft.com/office/officeart/2005/8/layout/process1"/>
    <dgm:cxn modelId="{CEC0B2E9-74BC-4989-A68D-F1B2D741DE88}" type="presOf" srcId="{73879DF1-2AC0-47B8-995F-B1298F363191}" destId="{0AF335DF-059F-4C64-8071-10EB5C4398E7}" srcOrd="0" destOrd="0" presId="urn:microsoft.com/office/officeart/2005/8/layout/process1"/>
    <dgm:cxn modelId="{B838B0A2-6F4F-4BDA-942C-B9462A86E3F6}" type="presParOf" srcId="{80046A77-C735-463C-A12F-CA9AED7FB180}" destId="{7AFC3965-1775-4F1E-AECF-6F35B6D3F37E}" srcOrd="0" destOrd="0" presId="urn:microsoft.com/office/officeart/2005/8/layout/process1"/>
    <dgm:cxn modelId="{2DDD5428-07E3-4FD8-B9CF-E16D1E2D3E3E}" type="presParOf" srcId="{80046A77-C735-463C-A12F-CA9AED7FB180}" destId="{F78CCA3F-7A78-4BE7-902D-6151E55A9155}" srcOrd="1" destOrd="0" presId="urn:microsoft.com/office/officeart/2005/8/layout/process1"/>
    <dgm:cxn modelId="{B9EC977F-20F1-4D0D-823C-A25F0309D63F}" type="presParOf" srcId="{F78CCA3F-7A78-4BE7-902D-6151E55A9155}" destId="{EAF7EF3B-88AB-40F4-A9F9-EA19D9D5FEC6}" srcOrd="0" destOrd="0" presId="urn:microsoft.com/office/officeart/2005/8/layout/process1"/>
    <dgm:cxn modelId="{310CE912-5ED4-47A6-BB62-C521682C5FF3}" type="presParOf" srcId="{80046A77-C735-463C-A12F-CA9AED7FB180}" destId="{06872F3B-0801-4F6F-98CC-07A402FBC03A}" srcOrd="2" destOrd="0" presId="urn:microsoft.com/office/officeart/2005/8/layout/process1"/>
    <dgm:cxn modelId="{77AF388D-9F01-4F96-A06B-B5F740887B0C}" type="presParOf" srcId="{80046A77-C735-463C-A12F-CA9AED7FB180}" destId="{0AF335DF-059F-4C64-8071-10EB5C4398E7}" srcOrd="3" destOrd="0" presId="urn:microsoft.com/office/officeart/2005/8/layout/process1"/>
    <dgm:cxn modelId="{90ED08B8-EC8F-4209-9E60-C15CFEB63A98}" type="presParOf" srcId="{0AF335DF-059F-4C64-8071-10EB5C4398E7}" destId="{98C2A238-9716-4363-A121-8E7904DCAC38}" srcOrd="0" destOrd="0" presId="urn:microsoft.com/office/officeart/2005/8/layout/process1"/>
    <dgm:cxn modelId="{4C2C3609-5C93-42A5-87D5-9D665CEB9BD8}" type="presParOf" srcId="{80046A77-C735-463C-A12F-CA9AED7FB180}" destId="{9413041B-F1AC-410C-9738-E91C37D1DD6F}" srcOrd="4" destOrd="0" presId="urn:microsoft.com/office/officeart/2005/8/layout/process1"/>
    <dgm:cxn modelId="{639382FB-CF74-4B57-A7AB-67BC304292F4}" type="presParOf" srcId="{80046A77-C735-463C-A12F-CA9AED7FB180}" destId="{80015B60-8ABB-41B5-A3A9-365A307A7551}" srcOrd="5" destOrd="0" presId="urn:microsoft.com/office/officeart/2005/8/layout/process1"/>
    <dgm:cxn modelId="{279CEB15-E759-4E07-B5E5-79B15568CEE8}" type="presParOf" srcId="{80015B60-8ABB-41B5-A3A9-365A307A7551}" destId="{D05BEC4F-EC67-44F6-8847-7BE968DAFDA8}" srcOrd="0" destOrd="0" presId="urn:microsoft.com/office/officeart/2005/8/layout/process1"/>
    <dgm:cxn modelId="{332480A9-AA95-4A29-AE12-3A3D63337C8B}" type="presParOf" srcId="{80046A77-C735-463C-A12F-CA9AED7FB180}" destId="{092D1141-7ABD-498B-A0D9-20352D04F3E3}"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7B580F7-A213-4797-B407-51CB0DD3C0F9}" type="doc">
      <dgm:prSet loTypeId="urn:microsoft.com/office/officeart/2005/8/layout/process1" loCatId="process" qsTypeId="urn:microsoft.com/office/officeart/2005/8/quickstyle/simple1" qsCatId="simple" csTypeId="urn:microsoft.com/office/officeart/2005/8/colors/accent0_1" csCatId="mainScheme" phldr="1"/>
      <dgm:spPr/>
    </dgm:pt>
    <dgm:pt modelId="{B4E2EE79-2F06-4F2C-8F33-0ACB70FB7E93}">
      <dgm:prSet phldrT="[Text]"/>
      <dgm:spPr/>
      <dgm:t>
        <a:bodyPr/>
        <a:lstStyle/>
        <a:p>
          <a:r>
            <a:rPr lang="en-US" dirty="0"/>
            <a:t>Encode</a:t>
          </a:r>
        </a:p>
      </dgm:t>
    </dgm:pt>
    <dgm:pt modelId="{BB990DE9-DE46-44C1-8CAF-FA7E00ECA847}" type="parTrans" cxnId="{E1E28860-4F43-4A47-B718-2AA76A5C707F}">
      <dgm:prSet/>
      <dgm:spPr/>
      <dgm:t>
        <a:bodyPr/>
        <a:lstStyle/>
        <a:p>
          <a:endParaRPr lang="en-US"/>
        </a:p>
      </dgm:t>
    </dgm:pt>
    <dgm:pt modelId="{8D177ACF-8AA7-444C-AD02-19EC65BD7DF0}" type="sibTrans" cxnId="{E1E28860-4F43-4A47-B718-2AA76A5C707F}">
      <dgm:prSet/>
      <dgm:spPr/>
      <dgm:t>
        <a:bodyPr/>
        <a:lstStyle/>
        <a:p>
          <a:endParaRPr lang="en-US"/>
        </a:p>
      </dgm:t>
    </dgm:pt>
    <dgm:pt modelId="{349BCFA0-A346-41BC-9659-F1F445E8C849}">
      <dgm:prSet phldrT="[Text]"/>
      <dgm:spPr/>
      <dgm:t>
        <a:bodyPr/>
        <a:lstStyle/>
        <a:p>
          <a:r>
            <a:rPr lang="en-US" dirty="0"/>
            <a:t>Distractor</a:t>
          </a:r>
        </a:p>
      </dgm:t>
    </dgm:pt>
    <dgm:pt modelId="{6BC0B8ED-5D25-4220-81CB-7B35AC7E24B4}" type="parTrans" cxnId="{2149A50F-ACAE-4AD7-A2C8-DCE398D63D9B}">
      <dgm:prSet/>
      <dgm:spPr/>
      <dgm:t>
        <a:bodyPr/>
        <a:lstStyle/>
        <a:p>
          <a:endParaRPr lang="en-US"/>
        </a:p>
      </dgm:t>
    </dgm:pt>
    <dgm:pt modelId="{73879DF1-2AC0-47B8-995F-B1298F363191}" type="sibTrans" cxnId="{2149A50F-ACAE-4AD7-A2C8-DCE398D63D9B}">
      <dgm:prSet/>
      <dgm:spPr/>
      <dgm:t>
        <a:bodyPr/>
        <a:lstStyle/>
        <a:p>
          <a:endParaRPr lang="en-US"/>
        </a:p>
      </dgm:t>
    </dgm:pt>
    <dgm:pt modelId="{886D411A-6F4C-4B26-8EFE-08A7EDE995B0}">
      <dgm:prSet phldrT="[Text]"/>
      <dgm:spPr>
        <a:solidFill>
          <a:srgbClr val="C00000"/>
        </a:solidFill>
      </dgm:spPr>
      <dgm:t>
        <a:bodyPr/>
        <a:lstStyle/>
        <a:p>
          <a:r>
            <a:rPr lang="en-US" dirty="0"/>
            <a:t>Recognition</a:t>
          </a:r>
        </a:p>
      </dgm:t>
    </dgm:pt>
    <dgm:pt modelId="{7FDF4B68-AA3E-4D51-A2DA-19F874172A8C}" type="parTrans" cxnId="{A2BEBF50-A600-4310-9357-95E99F83FC42}">
      <dgm:prSet/>
      <dgm:spPr/>
      <dgm:t>
        <a:bodyPr/>
        <a:lstStyle/>
        <a:p>
          <a:endParaRPr lang="en-US"/>
        </a:p>
      </dgm:t>
    </dgm:pt>
    <dgm:pt modelId="{CD4F20F3-FB3F-4B71-96CB-CFA8DCD41F4E}" type="sibTrans" cxnId="{A2BEBF50-A600-4310-9357-95E99F83FC42}">
      <dgm:prSet/>
      <dgm:spPr/>
      <dgm:t>
        <a:bodyPr/>
        <a:lstStyle/>
        <a:p>
          <a:endParaRPr lang="en-US"/>
        </a:p>
      </dgm:t>
    </dgm:pt>
    <dgm:pt modelId="{8348754C-5A60-4EE2-8D6D-2381772D1085}">
      <dgm:prSet/>
      <dgm:spPr/>
      <dgm:t>
        <a:bodyPr/>
        <a:lstStyle/>
        <a:p>
          <a:r>
            <a:rPr lang="en-US" dirty="0"/>
            <a:t>Source</a:t>
          </a:r>
        </a:p>
      </dgm:t>
    </dgm:pt>
    <dgm:pt modelId="{8D528EED-B3A1-48E2-8227-24C410FDE0AC}" type="parTrans" cxnId="{DADB2694-DD10-47C4-94BA-25B484C5A0A1}">
      <dgm:prSet/>
      <dgm:spPr/>
      <dgm:t>
        <a:bodyPr/>
        <a:lstStyle/>
        <a:p>
          <a:endParaRPr lang="en-US"/>
        </a:p>
      </dgm:t>
    </dgm:pt>
    <dgm:pt modelId="{7DE99A0F-1675-4C36-8876-F5274F6D2EB7}" type="sibTrans" cxnId="{DADB2694-DD10-47C4-94BA-25B484C5A0A1}">
      <dgm:prSet/>
      <dgm:spPr/>
      <dgm:t>
        <a:bodyPr/>
        <a:lstStyle/>
        <a:p>
          <a:endParaRPr lang="en-US"/>
        </a:p>
      </dgm:t>
    </dgm:pt>
    <dgm:pt modelId="{80046A77-C735-463C-A12F-CA9AED7FB180}" type="pres">
      <dgm:prSet presAssocID="{77B580F7-A213-4797-B407-51CB0DD3C0F9}" presName="Name0" presStyleCnt="0">
        <dgm:presLayoutVars>
          <dgm:dir/>
          <dgm:resizeHandles val="exact"/>
        </dgm:presLayoutVars>
      </dgm:prSet>
      <dgm:spPr/>
    </dgm:pt>
    <dgm:pt modelId="{7AFC3965-1775-4F1E-AECF-6F35B6D3F37E}" type="pres">
      <dgm:prSet presAssocID="{B4E2EE79-2F06-4F2C-8F33-0ACB70FB7E93}" presName="node" presStyleLbl="node1" presStyleIdx="0" presStyleCnt="4">
        <dgm:presLayoutVars>
          <dgm:bulletEnabled val="1"/>
        </dgm:presLayoutVars>
      </dgm:prSet>
      <dgm:spPr/>
    </dgm:pt>
    <dgm:pt modelId="{F78CCA3F-7A78-4BE7-902D-6151E55A9155}" type="pres">
      <dgm:prSet presAssocID="{8D177ACF-8AA7-444C-AD02-19EC65BD7DF0}" presName="sibTrans" presStyleLbl="sibTrans2D1" presStyleIdx="0" presStyleCnt="3"/>
      <dgm:spPr/>
    </dgm:pt>
    <dgm:pt modelId="{EAF7EF3B-88AB-40F4-A9F9-EA19D9D5FEC6}" type="pres">
      <dgm:prSet presAssocID="{8D177ACF-8AA7-444C-AD02-19EC65BD7DF0}" presName="connectorText" presStyleLbl="sibTrans2D1" presStyleIdx="0" presStyleCnt="3"/>
      <dgm:spPr/>
    </dgm:pt>
    <dgm:pt modelId="{06872F3B-0801-4F6F-98CC-07A402FBC03A}" type="pres">
      <dgm:prSet presAssocID="{349BCFA0-A346-41BC-9659-F1F445E8C849}" presName="node" presStyleLbl="node1" presStyleIdx="1" presStyleCnt="4">
        <dgm:presLayoutVars>
          <dgm:bulletEnabled val="1"/>
        </dgm:presLayoutVars>
      </dgm:prSet>
      <dgm:spPr/>
    </dgm:pt>
    <dgm:pt modelId="{0AF335DF-059F-4C64-8071-10EB5C4398E7}" type="pres">
      <dgm:prSet presAssocID="{73879DF1-2AC0-47B8-995F-B1298F363191}" presName="sibTrans" presStyleLbl="sibTrans2D1" presStyleIdx="1" presStyleCnt="3"/>
      <dgm:spPr/>
    </dgm:pt>
    <dgm:pt modelId="{98C2A238-9716-4363-A121-8E7904DCAC38}" type="pres">
      <dgm:prSet presAssocID="{73879DF1-2AC0-47B8-995F-B1298F363191}" presName="connectorText" presStyleLbl="sibTrans2D1" presStyleIdx="1" presStyleCnt="3"/>
      <dgm:spPr/>
    </dgm:pt>
    <dgm:pt modelId="{9413041B-F1AC-410C-9738-E91C37D1DD6F}" type="pres">
      <dgm:prSet presAssocID="{886D411A-6F4C-4B26-8EFE-08A7EDE995B0}" presName="node" presStyleLbl="node1" presStyleIdx="2" presStyleCnt="4">
        <dgm:presLayoutVars>
          <dgm:bulletEnabled val="1"/>
        </dgm:presLayoutVars>
      </dgm:prSet>
      <dgm:spPr/>
    </dgm:pt>
    <dgm:pt modelId="{80015B60-8ABB-41B5-A3A9-365A307A7551}" type="pres">
      <dgm:prSet presAssocID="{CD4F20F3-FB3F-4B71-96CB-CFA8DCD41F4E}" presName="sibTrans" presStyleLbl="sibTrans2D1" presStyleIdx="2" presStyleCnt="3"/>
      <dgm:spPr/>
    </dgm:pt>
    <dgm:pt modelId="{D05BEC4F-EC67-44F6-8847-7BE968DAFDA8}" type="pres">
      <dgm:prSet presAssocID="{CD4F20F3-FB3F-4B71-96CB-CFA8DCD41F4E}" presName="connectorText" presStyleLbl="sibTrans2D1" presStyleIdx="2" presStyleCnt="3"/>
      <dgm:spPr/>
    </dgm:pt>
    <dgm:pt modelId="{092D1141-7ABD-498B-A0D9-20352D04F3E3}" type="pres">
      <dgm:prSet presAssocID="{8348754C-5A60-4EE2-8D6D-2381772D1085}" presName="node" presStyleLbl="node1" presStyleIdx="3" presStyleCnt="4">
        <dgm:presLayoutVars>
          <dgm:bulletEnabled val="1"/>
        </dgm:presLayoutVars>
      </dgm:prSet>
      <dgm:spPr/>
    </dgm:pt>
  </dgm:ptLst>
  <dgm:cxnLst>
    <dgm:cxn modelId="{2149A50F-ACAE-4AD7-A2C8-DCE398D63D9B}" srcId="{77B580F7-A213-4797-B407-51CB0DD3C0F9}" destId="{349BCFA0-A346-41BC-9659-F1F445E8C849}" srcOrd="1" destOrd="0" parTransId="{6BC0B8ED-5D25-4220-81CB-7B35AC7E24B4}" sibTransId="{73879DF1-2AC0-47B8-995F-B1298F363191}"/>
    <dgm:cxn modelId="{BCF24110-A40C-442F-88E3-A220B625F4E7}" type="presOf" srcId="{CD4F20F3-FB3F-4B71-96CB-CFA8DCD41F4E}" destId="{D05BEC4F-EC67-44F6-8847-7BE968DAFDA8}" srcOrd="1" destOrd="0" presId="urn:microsoft.com/office/officeart/2005/8/layout/process1"/>
    <dgm:cxn modelId="{29ADA517-1750-42F6-8743-FAE2C21901D0}" type="presOf" srcId="{8348754C-5A60-4EE2-8D6D-2381772D1085}" destId="{092D1141-7ABD-498B-A0D9-20352D04F3E3}" srcOrd="0" destOrd="0" presId="urn:microsoft.com/office/officeart/2005/8/layout/process1"/>
    <dgm:cxn modelId="{9675AB3E-D374-446F-B2D9-B1D8247F3475}" type="presOf" srcId="{8D177ACF-8AA7-444C-AD02-19EC65BD7DF0}" destId="{F78CCA3F-7A78-4BE7-902D-6151E55A9155}" srcOrd="0" destOrd="0" presId="urn:microsoft.com/office/officeart/2005/8/layout/process1"/>
    <dgm:cxn modelId="{E1E28860-4F43-4A47-B718-2AA76A5C707F}" srcId="{77B580F7-A213-4797-B407-51CB0DD3C0F9}" destId="{B4E2EE79-2F06-4F2C-8F33-0ACB70FB7E93}" srcOrd="0" destOrd="0" parTransId="{BB990DE9-DE46-44C1-8CAF-FA7E00ECA847}" sibTransId="{8D177ACF-8AA7-444C-AD02-19EC65BD7DF0}"/>
    <dgm:cxn modelId="{85C0C861-B41D-41F1-A456-997F05DEA542}" type="presOf" srcId="{349BCFA0-A346-41BC-9659-F1F445E8C849}" destId="{06872F3B-0801-4F6F-98CC-07A402FBC03A}" srcOrd="0" destOrd="0" presId="urn:microsoft.com/office/officeart/2005/8/layout/process1"/>
    <dgm:cxn modelId="{A2BEBF50-A600-4310-9357-95E99F83FC42}" srcId="{77B580F7-A213-4797-B407-51CB0DD3C0F9}" destId="{886D411A-6F4C-4B26-8EFE-08A7EDE995B0}" srcOrd="2" destOrd="0" parTransId="{7FDF4B68-AA3E-4D51-A2DA-19F874172A8C}" sibTransId="{CD4F20F3-FB3F-4B71-96CB-CFA8DCD41F4E}"/>
    <dgm:cxn modelId="{3C0E5C51-92CD-4D78-AC23-88F91DE21B7C}" type="presOf" srcId="{73879DF1-2AC0-47B8-995F-B1298F363191}" destId="{98C2A238-9716-4363-A121-8E7904DCAC38}" srcOrd="1" destOrd="0" presId="urn:microsoft.com/office/officeart/2005/8/layout/process1"/>
    <dgm:cxn modelId="{919A4D51-6795-4D98-BFFC-01F08E324134}" type="presOf" srcId="{77B580F7-A213-4797-B407-51CB0DD3C0F9}" destId="{80046A77-C735-463C-A12F-CA9AED7FB180}" srcOrd="0" destOrd="0" presId="urn:microsoft.com/office/officeart/2005/8/layout/process1"/>
    <dgm:cxn modelId="{DADB2694-DD10-47C4-94BA-25B484C5A0A1}" srcId="{77B580F7-A213-4797-B407-51CB0DD3C0F9}" destId="{8348754C-5A60-4EE2-8D6D-2381772D1085}" srcOrd="3" destOrd="0" parTransId="{8D528EED-B3A1-48E2-8227-24C410FDE0AC}" sibTransId="{7DE99A0F-1675-4C36-8876-F5274F6D2EB7}"/>
    <dgm:cxn modelId="{9AA151AB-D369-4FA3-8D93-39F0F5EB6F79}" type="presOf" srcId="{8D177ACF-8AA7-444C-AD02-19EC65BD7DF0}" destId="{EAF7EF3B-88AB-40F4-A9F9-EA19D9D5FEC6}" srcOrd="1" destOrd="0" presId="urn:microsoft.com/office/officeart/2005/8/layout/process1"/>
    <dgm:cxn modelId="{C8A8C2C6-B2C2-40E1-9DE1-FB6A897C2AAA}" type="presOf" srcId="{B4E2EE79-2F06-4F2C-8F33-0ACB70FB7E93}" destId="{7AFC3965-1775-4F1E-AECF-6F35B6D3F37E}" srcOrd="0" destOrd="0" presId="urn:microsoft.com/office/officeart/2005/8/layout/process1"/>
    <dgm:cxn modelId="{8FE37DE3-2271-4B83-AD78-3ACB0F312850}" type="presOf" srcId="{CD4F20F3-FB3F-4B71-96CB-CFA8DCD41F4E}" destId="{80015B60-8ABB-41B5-A3A9-365A307A7551}" srcOrd="0" destOrd="0" presId="urn:microsoft.com/office/officeart/2005/8/layout/process1"/>
    <dgm:cxn modelId="{AE5529E8-6CC4-4906-9F49-D18C46816010}" type="presOf" srcId="{886D411A-6F4C-4B26-8EFE-08A7EDE995B0}" destId="{9413041B-F1AC-410C-9738-E91C37D1DD6F}" srcOrd="0" destOrd="0" presId="urn:microsoft.com/office/officeart/2005/8/layout/process1"/>
    <dgm:cxn modelId="{CEC0B2E9-74BC-4989-A68D-F1B2D741DE88}" type="presOf" srcId="{73879DF1-2AC0-47B8-995F-B1298F363191}" destId="{0AF335DF-059F-4C64-8071-10EB5C4398E7}" srcOrd="0" destOrd="0" presId="urn:microsoft.com/office/officeart/2005/8/layout/process1"/>
    <dgm:cxn modelId="{B838B0A2-6F4F-4BDA-942C-B9462A86E3F6}" type="presParOf" srcId="{80046A77-C735-463C-A12F-CA9AED7FB180}" destId="{7AFC3965-1775-4F1E-AECF-6F35B6D3F37E}" srcOrd="0" destOrd="0" presId="urn:microsoft.com/office/officeart/2005/8/layout/process1"/>
    <dgm:cxn modelId="{2DDD5428-07E3-4FD8-B9CF-E16D1E2D3E3E}" type="presParOf" srcId="{80046A77-C735-463C-A12F-CA9AED7FB180}" destId="{F78CCA3F-7A78-4BE7-902D-6151E55A9155}" srcOrd="1" destOrd="0" presId="urn:microsoft.com/office/officeart/2005/8/layout/process1"/>
    <dgm:cxn modelId="{B9EC977F-20F1-4D0D-823C-A25F0309D63F}" type="presParOf" srcId="{F78CCA3F-7A78-4BE7-902D-6151E55A9155}" destId="{EAF7EF3B-88AB-40F4-A9F9-EA19D9D5FEC6}" srcOrd="0" destOrd="0" presId="urn:microsoft.com/office/officeart/2005/8/layout/process1"/>
    <dgm:cxn modelId="{310CE912-5ED4-47A6-BB62-C521682C5FF3}" type="presParOf" srcId="{80046A77-C735-463C-A12F-CA9AED7FB180}" destId="{06872F3B-0801-4F6F-98CC-07A402FBC03A}" srcOrd="2" destOrd="0" presId="urn:microsoft.com/office/officeart/2005/8/layout/process1"/>
    <dgm:cxn modelId="{77AF388D-9F01-4F96-A06B-B5F740887B0C}" type="presParOf" srcId="{80046A77-C735-463C-A12F-CA9AED7FB180}" destId="{0AF335DF-059F-4C64-8071-10EB5C4398E7}" srcOrd="3" destOrd="0" presId="urn:microsoft.com/office/officeart/2005/8/layout/process1"/>
    <dgm:cxn modelId="{90ED08B8-EC8F-4209-9E60-C15CFEB63A98}" type="presParOf" srcId="{0AF335DF-059F-4C64-8071-10EB5C4398E7}" destId="{98C2A238-9716-4363-A121-8E7904DCAC38}" srcOrd="0" destOrd="0" presId="urn:microsoft.com/office/officeart/2005/8/layout/process1"/>
    <dgm:cxn modelId="{4C2C3609-5C93-42A5-87D5-9D665CEB9BD8}" type="presParOf" srcId="{80046A77-C735-463C-A12F-CA9AED7FB180}" destId="{9413041B-F1AC-410C-9738-E91C37D1DD6F}" srcOrd="4" destOrd="0" presId="urn:microsoft.com/office/officeart/2005/8/layout/process1"/>
    <dgm:cxn modelId="{639382FB-CF74-4B57-A7AB-67BC304292F4}" type="presParOf" srcId="{80046A77-C735-463C-A12F-CA9AED7FB180}" destId="{80015B60-8ABB-41B5-A3A9-365A307A7551}" srcOrd="5" destOrd="0" presId="urn:microsoft.com/office/officeart/2005/8/layout/process1"/>
    <dgm:cxn modelId="{279CEB15-E759-4E07-B5E5-79B15568CEE8}" type="presParOf" srcId="{80015B60-8ABB-41B5-A3A9-365A307A7551}" destId="{D05BEC4F-EC67-44F6-8847-7BE968DAFDA8}" srcOrd="0" destOrd="0" presId="urn:microsoft.com/office/officeart/2005/8/layout/process1"/>
    <dgm:cxn modelId="{332480A9-AA95-4A29-AE12-3A3D63337C8B}" type="presParOf" srcId="{80046A77-C735-463C-A12F-CA9AED7FB180}" destId="{092D1141-7ABD-498B-A0D9-20352D04F3E3}"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7B580F7-A213-4797-B407-51CB0DD3C0F9}" type="doc">
      <dgm:prSet loTypeId="urn:microsoft.com/office/officeart/2005/8/layout/process1" loCatId="process" qsTypeId="urn:microsoft.com/office/officeart/2005/8/quickstyle/simple1" qsCatId="simple" csTypeId="urn:microsoft.com/office/officeart/2005/8/colors/accent0_1" csCatId="mainScheme" phldr="1"/>
      <dgm:spPr/>
    </dgm:pt>
    <dgm:pt modelId="{B4E2EE79-2F06-4F2C-8F33-0ACB70FB7E93}">
      <dgm:prSet phldrT="[Text]"/>
      <dgm:spPr/>
      <dgm:t>
        <a:bodyPr/>
        <a:lstStyle/>
        <a:p>
          <a:r>
            <a:rPr lang="en-US" dirty="0"/>
            <a:t>Encode</a:t>
          </a:r>
        </a:p>
      </dgm:t>
    </dgm:pt>
    <dgm:pt modelId="{BB990DE9-DE46-44C1-8CAF-FA7E00ECA847}" type="parTrans" cxnId="{E1E28860-4F43-4A47-B718-2AA76A5C707F}">
      <dgm:prSet/>
      <dgm:spPr/>
      <dgm:t>
        <a:bodyPr/>
        <a:lstStyle/>
        <a:p>
          <a:endParaRPr lang="en-US"/>
        </a:p>
      </dgm:t>
    </dgm:pt>
    <dgm:pt modelId="{8D177ACF-8AA7-444C-AD02-19EC65BD7DF0}" type="sibTrans" cxnId="{E1E28860-4F43-4A47-B718-2AA76A5C707F}">
      <dgm:prSet/>
      <dgm:spPr/>
      <dgm:t>
        <a:bodyPr/>
        <a:lstStyle/>
        <a:p>
          <a:endParaRPr lang="en-US"/>
        </a:p>
      </dgm:t>
    </dgm:pt>
    <dgm:pt modelId="{349BCFA0-A346-41BC-9659-F1F445E8C849}">
      <dgm:prSet phldrT="[Text]"/>
      <dgm:spPr/>
      <dgm:t>
        <a:bodyPr/>
        <a:lstStyle/>
        <a:p>
          <a:r>
            <a:rPr lang="en-US" dirty="0"/>
            <a:t>Distractor</a:t>
          </a:r>
        </a:p>
      </dgm:t>
    </dgm:pt>
    <dgm:pt modelId="{6BC0B8ED-5D25-4220-81CB-7B35AC7E24B4}" type="parTrans" cxnId="{2149A50F-ACAE-4AD7-A2C8-DCE398D63D9B}">
      <dgm:prSet/>
      <dgm:spPr/>
      <dgm:t>
        <a:bodyPr/>
        <a:lstStyle/>
        <a:p>
          <a:endParaRPr lang="en-US"/>
        </a:p>
      </dgm:t>
    </dgm:pt>
    <dgm:pt modelId="{73879DF1-2AC0-47B8-995F-B1298F363191}" type="sibTrans" cxnId="{2149A50F-ACAE-4AD7-A2C8-DCE398D63D9B}">
      <dgm:prSet/>
      <dgm:spPr/>
      <dgm:t>
        <a:bodyPr/>
        <a:lstStyle/>
        <a:p>
          <a:endParaRPr lang="en-US"/>
        </a:p>
      </dgm:t>
    </dgm:pt>
    <dgm:pt modelId="{886D411A-6F4C-4B26-8EFE-08A7EDE995B0}">
      <dgm:prSet phldrT="[Text]"/>
      <dgm:spPr/>
      <dgm:t>
        <a:bodyPr/>
        <a:lstStyle/>
        <a:p>
          <a:r>
            <a:rPr lang="en-US" dirty="0"/>
            <a:t>Recognition</a:t>
          </a:r>
        </a:p>
      </dgm:t>
    </dgm:pt>
    <dgm:pt modelId="{7FDF4B68-AA3E-4D51-A2DA-19F874172A8C}" type="parTrans" cxnId="{A2BEBF50-A600-4310-9357-95E99F83FC42}">
      <dgm:prSet/>
      <dgm:spPr/>
      <dgm:t>
        <a:bodyPr/>
        <a:lstStyle/>
        <a:p>
          <a:endParaRPr lang="en-US"/>
        </a:p>
      </dgm:t>
    </dgm:pt>
    <dgm:pt modelId="{CD4F20F3-FB3F-4B71-96CB-CFA8DCD41F4E}" type="sibTrans" cxnId="{A2BEBF50-A600-4310-9357-95E99F83FC42}">
      <dgm:prSet/>
      <dgm:spPr/>
      <dgm:t>
        <a:bodyPr/>
        <a:lstStyle/>
        <a:p>
          <a:endParaRPr lang="en-US"/>
        </a:p>
      </dgm:t>
    </dgm:pt>
    <dgm:pt modelId="{8348754C-5A60-4EE2-8D6D-2381772D1085}">
      <dgm:prSet/>
      <dgm:spPr>
        <a:solidFill>
          <a:srgbClr val="C00000"/>
        </a:solidFill>
      </dgm:spPr>
      <dgm:t>
        <a:bodyPr/>
        <a:lstStyle/>
        <a:p>
          <a:r>
            <a:rPr lang="en-US" dirty="0"/>
            <a:t>Source</a:t>
          </a:r>
        </a:p>
      </dgm:t>
    </dgm:pt>
    <dgm:pt modelId="{8D528EED-B3A1-48E2-8227-24C410FDE0AC}" type="parTrans" cxnId="{DADB2694-DD10-47C4-94BA-25B484C5A0A1}">
      <dgm:prSet/>
      <dgm:spPr/>
      <dgm:t>
        <a:bodyPr/>
        <a:lstStyle/>
        <a:p>
          <a:endParaRPr lang="en-US"/>
        </a:p>
      </dgm:t>
    </dgm:pt>
    <dgm:pt modelId="{7DE99A0F-1675-4C36-8876-F5274F6D2EB7}" type="sibTrans" cxnId="{DADB2694-DD10-47C4-94BA-25B484C5A0A1}">
      <dgm:prSet/>
      <dgm:spPr/>
      <dgm:t>
        <a:bodyPr/>
        <a:lstStyle/>
        <a:p>
          <a:endParaRPr lang="en-US"/>
        </a:p>
      </dgm:t>
    </dgm:pt>
    <dgm:pt modelId="{80046A77-C735-463C-A12F-CA9AED7FB180}" type="pres">
      <dgm:prSet presAssocID="{77B580F7-A213-4797-B407-51CB0DD3C0F9}" presName="Name0" presStyleCnt="0">
        <dgm:presLayoutVars>
          <dgm:dir/>
          <dgm:resizeHandles val="exact"/>
        </dgm:presLayoutVars>
      </dgm:prSet>
      <dgm:spPr/>
    </dgm:pt>
    <dgm:pt modelId="{7AFC3965-1775-4F1E-AECF-6F35B6D3F37E}" type="pres">
      <dgm:prSet presAssocID="{B4E2EE79-2F06-4F2C-8F33-0ACB70FB7E93}" presName="node" presStyleLbl="node1" presStyleIdx="0" presStyleCnt="4">
        <dgm:presLayoutVars>
          <dgm:bulletEnabled val="1"/>
        </dgm:presLayoutVars>
      </dgm:prSet>
      <dgm:spPr/>
    </dgm:pt>
    <dgm:pt modelId="{F78CCA3F-7A78-4BE7-902D-6151E55A9155}" type="pres">
      <dgm:prSet presAssocID="{8D177ACF-8AA7-444C-AD02-19EC65BD7DF0}" presName="sibTrans" presStyleLbl="sibTrans2D1" presStyleIdx="0" presStyleCnt="3"/>
      <dgm:spPr/>
    </dgm:pt>
    <dgm:pt modelId="{EAF7EF3B-88AB-40F4-A9F9-EA19D9D5FEC6}" type="pres">
      <dgm:prSet presAssocID="{8D177ACF-8AA7-444C-AD02-19EC65BD7DF0}" presName="connectorText" presStyleLbl="sibTrans2D1" presStyleIdx="0" presStyleCnt="3"/>
      <dgm:spPr/>
    </dgm:pt>
    <dgm:pt modelId="{06872F3B-0801-4F6F-98CC-07A402FBC03A}" type="pres">
      <dgm:prSet presAssocID="{349BCFA0-A346-41BC-9659-F1F445E8C849}" presName="node" presStyleLbl="node1" presStyleIdx="1" presStyleCnt="4">
        <dgm:presLayoutVars>
          <dgm:bulletEnabled val="1"/>
        </dgm:presLayoutVars>
      </dgm:prSet>
      <dgm:spPr/>
    </dgm:pt>
    <dgm:pt modelId="{0AF335DF-059F-4C64-8071-10EB5C4398E7}" type="pres">
      <dgm:prSet presAssocID="{73879DF1-2AC0-47B8-995F-B1298F363191}" presName="sibTrans" presStyleLbl="sibTrans2D1" presStyleIdx="1" presStyleCnt="3"/>
      <dgm:spPr/>
    </dgm:pt>
    <dgm:pt modelId="{98C2A238-9716-4363-A121-8E7904DCAC38}" type="pres">
      <dgm:prSet presAssocID="{73879DF1-2AC0-47B8-995F-B1298F363191}" presName="connectorText" presStyleLbl="sibTrans2D1" presStyleIdx="1" presStyleCnt="3"/>
      <dgm:spPr/>
    </dgm:pt>
    <dgm:pt modelId="{9413041B-F1AC-410C-9738-E91C37D1DD6F}" type="pres">
      <dgm:prSet presAssocID="{886D411A-6F4C-4B26-8EFE-08A7EDE995B0}" presName="node" presStyleLbl="node1" presStyleIdx="2" presStyleCnt="4">
        <dgm:presLayoutVars>
          <dgm:bulletEnabled val="1"/>
        </dgm:presLayoutVars>
      </dgm:prSet>
      <dgm:spPr/>
    </dgm:pt>
    <dgm:pt modelId="{80015B60-8ABB-41B5-A3A9-365A307A7551}" type="pres">
      <dgm:prSet presAssocID="{CD4F20F3-FB3F-4B71-96CB-CFA8DCD41F4E}" presName="sibTrans" presStyleLbl="sibTrans2D1" presStyleIdx="2" presStyleCnt="3"/>
      <dgm:spPr/>
    </dgm:pt>
    <dgm:pt modelId="{D05BEC4F-EC67-44F6-8847-7BE968DAFDA8}" type="pres">
      <dgm:prSet presAssocID="{CD4F20F3-FB3F-4B71-96CB-CFA8DCD41F4E}" presName="connectorText" presStyleLbl="sibTrans2D1" presStyleIdx="2" presStyleCnt="3"/>
      <dgm:spPr/>
    </dgm:pt>
    <dgm:pt modelId="{092D1141-7ABD-498B-A0D9-20352D04F3E3}" type="pres">
      <dgm:prSet presAssocID="{8348754C-5A60-4EE2-8D6D-2381772D1085}" presName="node" presStyleLbl="node1" presStyleIdx="3" presStyleCnt="4">
        <dgm:presLayoutVars>
          <dgm:bulletEnabled val="1"/>
        </dgm:presLayoutVars>
      </dgm:prSet>
      <dgm:spPr/>
    </dgm:pt>
  </dgm:ptLst>
  <dgm:cxnLst>
    <dgm:cxn modelId="{2149A50F-ACAE-4AD7-A2C8-DCE398D63D9B}" srcId="{77B580F7-A213-4797-B407-51CB0DD3C0F9}" destId="{349BCFA0-A346-41BC-9659-F1F445E8C849}" srcOrd="1" destOrd="0" parTransId="{6BC0B8ED-5D25-4220-81CB-7B35AC7E24B4}" sibTransId="{73879DF1-2AC0-47B8-995F-B1298F363191}"/>
    <dgm:cxn modelId="{BCF24110-A40C-442F-88E3-A220B625F4E7}" type="presOf" srcId="{CD4F20F3-FB3F-4B71-96CB-CFA8DCD41F4E}" destId="{D05BEC4F-EC67-44F6-8847-7BE968DAFDA8}" srcOrd="1" destOrd="0" presId="urn:microsoft.com/office/officeart/2005/8/layout/process1"/>
    <dgm:cxn modelId="{29ADA517-1750-42F6-8743-FAE2C21901D0}" type="presOf" srcId="{8348754C-5A60-4EE2-8D6D-2381772D1085}" destId="{092D1141-7ABD-498B-A0D9-20352D04F3E3}" srcOrd="0" destOrd="0" presId="urn:microsoft.com/office/officeart/2005/8/layout/process1"/>
    <dgm:cxn modelId="{9675AB3E-D374-446F-B2D9-B1D8247F3475}" type="presOf" srcId="{8D177ACF-8AA7-444C-AD02-19EC65BD7DF0}" destId="{F78CCA3F-7A78-4BE7-902D-6151E55A9155}" srcOrd="0" destOrd="0" presId="urn:microsoft.com/office/officeart/2005/8/layout/process1"/>
    <dgm:cxn modelId="{E1E28860-4F43-4A47-B718-2AA76A5C707F}" srcId="{77B580F7-A213-4797-B407-51CB0DD3C0F9}" destId="{B4E2EE79-2F06-4F2C-8F33-0ACB70FB7E93}" srcOrd="0" destOrd="0" parTransId="{BB990DE9-DE46-44C1-8CAF-FA7E00ECA847}" sibTransId="{8D177ACF-8AA7-444C-AD02-19EC65BD7DF0}"/>
    <dgm:cxn modelId="{85C0C861-B41D-41F1-A456-997F05DEA542}" type="presOf" srcId="{349BCFA0-A346-41BC-9659-F1F445E8C849}" destId="{06872F3B-0801-4F6F-98CC-07A402FBC03A}" srcOrd="0" destOrd="0" presId="urn:microsoft.com/office/officeart/2005/8/layout/process1"/>
    <dgm:cxn modelId="{A2BEBF50-A600-4310-9357-95E99F83FC42}" srcId="{77B580F7-A213-4797-B407-51CB0DD3C0F9}" destId="{886D411A-6F4C-4B26-8EFE-08A7EDE995B0}" srcOrd="2" destOrd="0" parTransId="{7FDF4B68-AA3E-4D51-A2DA-19F874172A8C}" sibTransId="{CD4F20F3-FB3F-4B71-96CB-CFA8DCD41F4E}"/>
    <dgm:cxn modelId="{3C0E5C51-92CD-4D78-AC23-88F91DE21B7C}" type="presOf" srcId="{73879DF1-2AC0-47B8-995F-B1298F363191}" destId="{98C2A238-9716-4363-A121-8E7904DCAC38}" srcOrd="1" destOrd="0" presId="urn:microsoft.com/office/officeart/2005/8/layout/process1"/>
    <dgm:cxn modelId="{919A4D51-6795-4D98-BFFC-01F08E324134}" type="presOf" srcId="{77B580F7-A213-4797-B407-51CB0DD3C0F9}" destId="{80046A77-C735-463C-A12F-CA9AED7FB180}" srcOrd="0" destOrd="0" presId="urn:microsoft.com/office/officeart/2005/8/layout/process1"/>
    <dgm:cxn modelId="{DADB2694-DD10-47C4-94BA-25B484C5A0A1}" srcId="{77B580F7-A213-4797-B407-51CB0DD3C0F9}" destId="{8348754C-5A60-4EE2-8D6D-2381772D1085}" srcOrd="3" destOrd="0" parTransId="{8D528EED-B3A1-48E2-8227-24C410FDE0AC}" sibTransId="{7DE99A0F-1675-4C36-8876-F5274F6D2EB7}"/>
    <dgm:cxn modelId="{9AA151AB-D369-4FA3-8D93-39F0F5EB6F79}" type="presOf" srcId="{8D177ACF-8AA7-444C-AD02-19EC65BD7DF0}" destId="{EAF7EF3B-88AB-40F4-A9F9-EA19D9D5FEC6}" srcOrd="1" destOrd="0" presId="urn:microsoft.com/office/officeart/2005/8/layout/process1"/>
    <dgm:cxn modelId="{C8A8C2C6-B2C2-40E1-9DE1-FB6A897C2AAA}" type="presOf" srcId="{B4E2EE79-2F06-4F2C-8F33-0ACB70FB7E93}" destId="{7AFC3965-1775-4F1E-AECF-6F35B6D3F37E}" srcOrd="0" destOrd="0" presId="urn:microsoft.com/office/officeart/2005/8/layout/process1"/>
    <dgm:cxn modelId="{8FE37DE3-2271-4B83-AD78-3ACB0F312850}" type="presOf" srcId="{CD4F20F3-FB3F-4B71-96CB-CFA8DCD41F4E}" destId="{80015B60-8ABB-41B5-A3A9-365A307A7551}" srcOrd="0" destOrd="0" presId="urn:microsoft.com/office/officeart/2005/8/layout/process1"/>
    <dgm:cxn modelId="{AE5529E8-6CC4-4906-9F49-D18C46816010}" type="presOf" srcId="{886D411A-6F4C-4B26-8EFE-08A7EDE995B0}" destId="{9413041B-F1AC-410C-9738-E91C37D1DD6F}" srcOrd="0" destOrd="0" presId="urn:microsoft.com/office/officeart/2005/8/layout/process1"/>
    <dgm:cxn modelId="{CEC0B2E9-74BC-4989-A68D-F1B2D741DE88}" type="presOf" srcId="{73879DF1-2AC0-47B8-995F-B1298F363191}" destId="{0AF335DF-059F-4C64-8071-10EB5C4398E7}" srcOrd="0" destOrd="0" presId="urn:microsoft.com/office/officeart/2005/8/layout/process1"/>
    <dgm:cxn modelId="{B838B0A2-6F4F-4BDA-942C-B9462A86E3F6}" type="presParOf" srcId="{80046A77-C735-463C-A12F-CA9AED7FB180}" destId="{7AFC3965-1775-4F1E-AECF-6F35B6D3F37E}" srcOrd="0" destOrd="0" presId="urn:microsoft.com/office/officeart/2005/8/layout/process1"/>
    <dgm:cxn modelId="{2DDD5428-07E3-4FD8-B9CF-E16D1E2D3E3E}" type="presParOf" srcId="{80046A77-C735-463C-A12F-CA9AED7FB180}" destId="{F78CCA3F-7A78-4BE7-902D-6151E55A9155}" srcOrd="1" destOrd="0" presId="urn:microsoft.com/office/officeart/2005/8/layout/process1"/>
    <dgm:cxn modelId="{B9EC977F-20F1-4D0D-823C-A25F0309D63F}" type="presParOf" srcId="{F78CCA3F-7A78-4BE7-902D-6151E55A9155}" destId="{EAF7EF3B-88AB-40F4-A9F9-EA19D9D5FEC6}" srcOrd="0" destOrd="0" presId="urn:microsoft.com/office/officeart/2005/8/layout/process1"/>
    <dgm:cxn modelId="{310CE912-5ED4-47A6-BB62-C521682C5FF3}" type="presParOf" srcId="{80046A77-C735-463C-A12F-CA9AED7FB180}" destId="{06872F3B-0801-4F6F-98CC-07A402FBC03A}" srcOrd="2" destOrd="0" presId="urn:microsoft.com/office/officeart/2005/8/layout/process1"/>
    <dgm:cxn modelId="{77AF388D-9F01-4F96-A06B-B5F740887B0C}" type="presParOf" srcId="{80046A77-C735-463C-A12F-CA9AED7FB180}" destId="{0AF335DF-059F-4C64-8071-10EB5C4398E7}" srcOrd="3" destOrd="0" presId="urn:microsoft.com/office/officeart/2005/8/layout/process1"/>
    <dgm:cxn modelId="{90ED08B8-EC8F-4209-9E60-C15CFEB63A98}" type="presParOf" srcId="{0AF335DF-059F-4C64-8071-10EB5C4398E7}" destId="{98C2A238-9716-4363-A121-8E7904DCAC38}" srcOrd="0" destOrd="0" presId="urn:microsoft.com/office/officeart/2005/8/layout/process1"/>
    <dgm:cxn modelId="{4C2C3609-5C93-42A5-87D5-9D665CEB9BD8}" type="presParOf" srcId="{80046A77-C735-463C-A12F-CA9AED7FB180}" destId="{9413041B-F1AC-410C-9738-E91C37D1DD6F}" srcOrd="4" destOrd="0" presId="urn:microsoft.com/office/officeart/2005/8/layout/process1"/>
    <dgm:cxn modelId="{639382FB-CF74-4B57-A7AB-67BC304292F4}" type="presParOf" srcId="{80046A77-C735-463C-A12F-CA9AED7FB180}" destId="{80015B60-8ABB-41B5-A3A9-365A307A7551}" srcOrd="5" destOrd="0" presId="urn:microsoft.com/office/officeart/2005/8/layout/process1"/>
    <dgm:cxn modelId="{279CEB15-E759-4E07-B5E5-79B15568CEE8}" type="presParOf" srcId="{80015B60-8ABB-41B5-A3A9-365A307A7551}" destId="{D05BEC4F-EC67-44F6-8847-7BE968DAFDA8}" srcOrd="0" destOrd="0" presId="urn:microsoft.com/office/officeart/2005/8/layout/process1"/>
    <dgm:cxn modelId="{332480A9-AA95-4A29-AE12-3A3D63337C8B}" type="presParOf" srcId="{80046A77-C735-463C-A12F-CA9AED7FB180}" destId="{092D1141-7ABD-498B-A0D9-20352D04F3E3}"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7B580F7-A213-4797-B407-51CB0DD3C0F9}" type="doc">
      <dgm:prSet loTypeId="urn:microsoft.com/office/officeart/2005/8/layout/process1" loCatId="process" qsTypeId="urn:microsoft.com/office/officeart/2005/8/quickstyle/simple1" qsCatId="simple" csTypeId="urn:microsoft.com/office/officeart/2005/8/colors/accent0_1" csCatId="mainScheme" phldr="1"/>
      <dgm:spPr/>
    </dgm:pt>
    <dgm:pt modelId="{B4E2EE79-2F06-4F2C-8F33-0ACB70FB7E93}">
      <dgm:prSet phldrT="[Text]"/>
      <dgm:spPr/>
      <dgm:t>
        <a:bodyPr/>
        <a:lstStyle/>
        <a:p>
          <a:r>
            <a:rPr lang="en-US" dirty="0"/>
            <a:t>Encode</a:t>
          </a:r>
        </a:p>
      </dgm:t>
    </dgm:pt>
    <dgm:pt modelId="{BB990DE9-DE46-44C1-8CAF-FA7E00ECA847}" type="parTrans" cxnId="{E1E28860-4F43-4A47-B718-2AA76A5C707F}">
      <dgm:prSet/>
      <dgm:spPr/>
      <dgm:t>
        <a:bodyPr/>
        <a:lstStyle/>
        <a:p>
          <a:endParaRPr lang="en-US"/>
        </a:p>
      </dgm:t>
    </dgm:pt>
    <dgm:pt modelId="{8D177ACF-8AA7-444C-AD02-19EC65BD7DF0}" type="sibTrans" cxnId="{E1E28860-4F43-4A47-B718-2AA76A5C707F}">
      <dgm:prSet/>
      <dgm:spPr/>
      <dgm:t>
        <a:bodyPr/>
        <a:lstStyle/>
        <a:p>
          <a:endParaRPr lang="en-US"/>
        </a:p>
      </dgm:t>
    </dgm:pt>
    <dgm:pt modelId="{349BCFA0-A346-41BC-9659-F1F445E8C849}">
      <dgm:prSet phldrT="[Text]"/>
      <dgm:spPr/>
      <dgm:t>
        <a:bodyPr/>
        <a:lstStyle/>
        <a:p>
          <a:r>
            <a:rPr lang="en-US" dirty="0"/>
            <a:t>Distractor</a:t>
          </a:r>
        </a:p>
      </dgm:t>
    </dgm:pt>
    <dgm:pt modelId="{6BC0B8ED-5D25-4220-81CB-7B35AC7E24B4}" type="parTrans" cxnId="{2149A50F-ACAE-4AD7-A2C8-DCE398D63D9B}">
      <dgm:prSet/>
      <dgm:spPr/>
      <dgm:t>
        <a:bodyPr/>
        <a:lstStyle/>
        <a:p>
          <a:endParaRPr lang="en-US"/>
        </a:p>
      </dgm:t>
    </dgm:pt>
    <dgm:pt modelId="{73879DF1-2AC0-47B8-995F-B1298F363191}" type="sibTrans" cxnId="{2149A50F-ACAE-4AD7-A2C8-DCE398D63D9B}">
      <dgm:prSet/>
      <dgm:spPr/>
      <dgm:t>
        <a:bodyPr/>
        <a:lstStyle/>
        <a:p>
          <a:endParaRPr lang="en-US"/>
        </a:p>
      </dgm:t>
    </dgm:pt>
    <dgm:pt modelId="{886D411A-6F4C-4B26-8EFE-08A7EDE995B0}">
      <dgm:prSet phldrT="[Text]"/>
      <dgm:spPr/>
      <dgm:t>
        <a:bodyPr/>
        <a:lstStyle/>
        <a:p>
          <a:r>
            <a:rPr lang="en-US" dirty="0"/>
            <a:t>Recognition</a:t>
          </a:r>
        </a:p>
      </dgm:t>
    </dgm:pt>
    <dgm:pt modelId="{7FDF4B68-AA3E-4D51-A2DA-19F874172A8C}" type="parTrans" cxnId="{A2BEBF50-A600-4310-9357-95E99F83FC42}">
      <dgm:prSet/>
      <dgm:spPr/>
      <dgm:t>
        <a:bodyPr/>
        <a:lstStyle/>
        <a:p>
          <a:endParaRPr lang="en-US"/>
        </a:p>
      </dgm:t>
    </dgm:pt>
    <dgm:pt modelId="{CD4F20F3-FB3F-4B71-96CB-CFA8DCD41F4E}" type="sibTrans" cxnId="{A2BEBF50-A600-4310-9357-95E99F83FC42}">
      <dgm:prSet/>
      <dgm:spPr/>
      <dgm:t>
        <a:bodyPr/>
        <a:lstStyle/>
        <a:p>
          <a:endParaRPr lang="en-US"/>
        </a:p>
      </dgm:t>
    </dgm:pt>
    <dgm:pt modelId="{8348754C-5A60-4EE2-8D6D-2381772D1085}">
      <dgm:prSet/>
      <dgm:spPr/>
      <dgm:t>
        <a:bodyPr/>
        <a:lstStyle/>
        <a:p>
          <a:r>
            <a:rPr lang="en-US" dirty="0"/>
            <a:t>Source</a:t>
          </a:r>
        </a:p>
      </dgm:t>
    </dgm:pt>
    <dgm:pt modelId="{8D528EED-B3A1-48E2-8227-24C410FDE0AC}" type="parTrans" cxnId="{DADB2694-DD10-47C4-94BA-25B484C5A0A1}">
      <dgm:prSet/>
      <dgm:spPr/>
      <dgm:t>
        <a:bodyPr/>
        <a:lstStyle/>
        <a:p>
          <a:endParaRPr lang="en-US"/>
        </a:p>
      </dgm:t>
    </dgm:pt>
    <dgm:pt modelId="{7DE99A0F-1675-4C36-8876-F5274F6D2EB7}" type="sibTrans" cxnId="{DADB2694-DD10-47C4-94BA-25B484C5A0A1}">
      <dgm:prSet/>
      <dgm:spPr/>
      <dgm:t>
        <a:bodyPr/>
        <a:lstStyle/>
        <a:p>
          <a:endParaRPr lang="en-US"/>
        </a:p>
      </dgm:t>
    </dgm:pt>
    <dgm:pt modelId="{80046A77-C735-463C-A12F-CA9AED7FB180}" type="pres">
      <dgm:prSet presAssocID="{77B580F7-A213-4797-B407-51CB0DD3C0F9}" presName="Name0" presStyleCnt="0">
        <dgm:presLayoutVars>
          <dgm:dir/>
          <dgm:resizeHandles val="exact"/>
        </dgm:presLayoutVars>
      </dgm:prSet>
      <dgm:spPr/>
    </dgm:pt>
    <dgm:pt modelId="{7AFC3965-1775-4F1E-AECF-6F35B6D3F37E}" type="pres">
      <dgm:prSet presAssocID="{B4E2EE79-2F06-4F2C-8F33-0ACB70FB7E93}" presName="node" presStyleLbl="node1" presStyleIdx="0" presStyleCnt="4">
        <dgm:presLayoutVars>
          <dgm:bulletEnabled val="1"/>
        </dgm:presLayoutVars>
      </dgm:prSet>
      <dgm:spPr/>
    </dgm:pt>
    <dgm:pt modelId="{F78CCA3F-7A78-4BE7-902D-6151E55A9155}" type="pres">
      <dgm:prSet presAssocID="{8D177ACF-8AA7-444C-AD02-19EC65BD7DF0}" presName="sibTrans" presStyleLbl="sibTrans2D1" presStyleIdx="0" presStyleCnt="3"/>
      <dgm:spPr/>
    </dgm:pt>
    <dgm:pt modelId="{EAF7EF3B-88AB-40F4-A9F9-EA19D9D5FEC6}" type="pres">
      <dgm:prSet presAssocID="{8D177ACF-8AA7-444C-AD02-19EC65BD7DF0}" presName="connectorText" presStyleLbl="sibTrans2D1" presStyleIdx="0" presStyleCnt="3"/>
      <dgm:spPr/>
    </dgm:pt>
    <dgm:pt modelId="{06872F3B-0801-4F6F-98CC-07A402FBC03A}" type="pres">
      <dgm:prSet presAssocID="{349BCFA0-A346-41BC-9659-F1F445E8C849}" presName="node" presStyleLbl="node1" presStyleIdx="1" presStyleCnt="4">
        <dgm:presLayoutVars>
          <dgm:bulletEnabled val="1"/>
        </dgm:presLayoutVars>
      </dgm:prSet>
      <dgm:spPr/>
    </dgm:pt>
    <dgm:pt modelId="{0AF335DF-059F-4C64-8071-10EB5C4398E7}" type="pres">
      <dgm:prSet presAssocID="{73879DF1-2AC0-47B8-995F-B1298F363191}" presName="sibTrans" presStyleLbl="sibTrans2D1" presStyleIdx="1" presStyleCnt="3"/>
      <dgm:spPr/>
    </dgm:pt>
    <dgm:pt modelId="{98C2A238-9716-4363-A121-8E7904DCAC38}" type="pres">
      <dgm:prSet presAssocID="{73879DF1-2AC0-47B8-995F-B1298F363191}" presName="connectorText" presStyleLbl="sibTrans2D1" presStyleIdx="1" presStyleCnt="3"/>
      <dgm:spPr/>
    </dgm:pt>
    <dgm:pt modelId="{9413041B-F1AC-410C-9738-E91C37D1DD6F}" type="pres">
      <dgm:prSet presAssocID="{886D411A-6F4C-4B26-8EFE-08A7EDE995B0}" presName="node" presStyleLbl="node1" presStyleIdx="2" presStyleCnt="4">
        <dgm:presLayoutVars>
          <dgm:bulletEnabled val="1"/>
        </dgm:presLayoutVars>
      </dgm:prSet>
      <dgm:spPr/>
    </dgm:pt>
    <dgm:pt modelId="{80015B60-8ABB-41B5-A3A9-365A307A7551}" type="pres">
      <dgm:prSet presAssocID="{CD4F20F3-FB3F-4B71-96CB-CFA8DCD41F4E}" presName="sibTrans" presStyleLbl="sibTrans2D1" presStyleIdx="2" presStyleCnt="3"/>
      <dgm:spPr/>
    </dgm:pt>
    <dgm:pt modelId="{D05BEC4F-EC67-44F6-8847-7BE968DAFDA8}" type="pres">
      <dgm:prSet presAssocID="{CD4F20F3-FB3F-4B71-96CB-CFA8DCD41F4E}" presName="connectorText" presStyleLbl="sibTrans2D1" presStyleIdx="2" presStyleCnt="3"/>
      <dgm:spPr/>
    </dgm:pt>
    <dgm:pt modelId="{092D1141-7ABD-498B-A0D9-20352D04F3E3}" type="pres">
      <dgm:prSet presAssocID="{8348754C-5A60-4EE2-8D6D-2381772D1085}" presName="node" presStyleLbl="node1" presStyleIdx="3" presStyleCnt="4">
        <dgm:presLayoutVars>
          <dgm:bulletEnabled val="1"/>
        </dgm:presLayoutVars>
      </dgm:prSet>
      <dgm:spPr/>
    </dgm:pt>
  </dgm:ptLst>
  <dgm:cxnLst>
    <dgm:cxn modelId="{2149A50F-ACAE-4AD7-A2C8-DCE398D63D9B}" srcId="{77B580F7-A213-4797-B407-51CB0DD3C0F9}" destId="{349BCFA0-A346-41BC-9659-F1F445E8C849}" srcOrd="1" destOrd="0" parTransId="{6BC0B8ED-5D25-4220-81CB-7B35AC7E24B4}" sibTransId="{73879DF1-2AC0-47B8-995F-B1298F363191}"/>
    <dgm:cxn modelId="{BCF24110-A40C-442F-88E3-A220B625F4E7}" type="presOf" srcId="{CD4F20F3-FB3F-4B71-96CB-CFA8DCD41F4E}" destId="{D05BEC4F-EC67-44F6-8847-7BE968DAFDA8}" srcOrd="1" destOrd="0" presId="urn:microsoft.com/office/officeart/2005/8/layout/process1"/>
    <dgm:cxn modelId="{29ADA517-1750-42F6-8743-FAE2C21901D0}" type="presOf" srcId="{8348754C-5A60-4EE2-8D6D-2381772D1085}" destId="{092D1141-7ABD-498B-A0D9-20352D04F3E3}" srcOrd="0" destOrd="0" presId="urn:microsoft.com/office/officeart/2005/8/layout/process1"/>
    <dgm:cxn modelId="{9675AB3E-D374-446F-B2D9-B1D8247F3475}" type="presOf" srcId="{8D177ACF-8AA7-444C-AD02-19EC65BD7DF0}" destId="{F78CCA3F-7A78-4BE7-902D-6151E55A9155}" srcOrd="0" destOrd="0" presId="urn:microsoft.com/office/officeart/2005/8/layout/process1"/>
    <dgm:cxn modelId="{E1E28860-4F43-4A47-B718-2AA76A5C707F}" srcId="{77B580F7-A213-4797-B407-51CB0DD3C0F9}" destId="{B4E2EE79-2F06-4F2C-8F33-0ACB70FB7E93}" srcOrd="0" destOrd="0" parTransId="{BB990DE9-DE46-44C1-8CAF-FA7E00ECA847}" sibTransId="{8D177ACF-8AA7-444C-AD02-19EC65BD7DF0}"/>
    <dgm:cxn modelId="{85C0C861-B41D-41F1-A456-997F05DEA542}" type="presOf" srcId="{349BCFA0-A346-41BC-9659-F1F445E8C849}" destId="{06872F3B-0801-4F6F-98CC-07A402FBC03A}" srcOrd="0" destOrd="0" presId="urn:microsoft.com/office/officeart/2005/8/layout/process1"/>
    <dgm:cxn modelId="{A2BEBF50-A600-4310-9357-95E99F83FC42}" srcId="{77B580F7-A213-4797-B407-51CB0DD3C0F9}" destId="{886D411A-6F4C-4B26-8EFE-08A7EDE995B0}" srcOrd="2" destOrd="0" parTransId="{7FDF4B68-AA3E-4D51-A2DA-19F874172A8C}" sibTransId="{CD4F20F3-FB3F-4B71-96CB-CFA8DCD41F4E}"/>
    <dgm:cxn modelId="{3C0E5C51-92CD-4D78-AC23-88F91DE21B7C}" type="presOf" srcId="{73879DF1-2AC0-47B8-995F-B1298F363191}" destId="{98C2A238-9716-4363-A121-8E7904DCAC38}" srcOrd="1" destOrd="0" presId="urn:microsoft.com/office/officeart/2005/8/layout/process1"/>
    <dgm:cxn modelId="{919A4D51-6795-4D98-BFFC-01F08E324134}" type="presOf" srcId="{77B580F7-A213-4797-B407-51CB0DD3C0F9}" destId="{80046A77-C735-463C-A12F-CA9AED7FB180}" srcOrd="0" destOrd="0" presId="urn:microsoft.com/office/officeart/2005/8/layout/process1"/>
    <dgm:cxn modelId="{DADB2694-DD10-47C4-94BA-25B484C5A0A1}" srcId="{77B580F7-A213-4797-B407-51CB0DD3C0F9}" destId="{8348754C-5A60-4EE2-8D6D-2381772D1085}" srcOrd="3" destOrd="0" parTransId="{8D528EED-B3A1-48E2-8227-24C410FDE0AC}" sibTransId="{7DE99A0F-1675-4C36-8876-F5274F6D2EB7}"/>
    <dgm:cxn modelId="{9AA151AB-D369-4FA3-8D93-39F0F5EB6F79}" type="presOf" srcId="{8D177ACF-8AA7-444C-AD02-19EC65BD7DF0}" destId="{EAF7EF3B-88AB-40F4-A9F9-EA19D9D5FEC6}" srcOrd="1" destOrd="0" presId="urn:microsoft.com/office/officeart/2005/8/layout/process1"/>
    <dgm:cxn modelId="{C8A8C2C6-B2C2-40E1-9DE1-FB6A897C2AAA}" type="presOf" srcId="{B4E2EE79-2F06-4F2C-8F33-0ACB70FB7E93}" destId="{7AFC3965-1775-4F1E-AECF-6F35B6D3F37E}" srcOrd="0" destOrd="0" presId="urn:microsoft.com/office/officeart/2005/8/layout/process1"/>
    <dgm:cxn modelId="{8FE37DE3-2271-4B83-AD78-3ACB0F312850}" type="presOf" srcId="{CD4F20F3-FB3F-4B71-96CB-CFA8DCD41F4E}" destId="{80015B60-8ABB-41B5-A3A9-365A307A7551}" srcOrd="0" destOrd="0" presId="urn:microsoft.com/office/officeart/2005/8/layout/process1"/>
    <dgm:cxn modelId="{AE5529E8-6CC4-4906-9F49-D18C46816010}" type="presOf" srcId="{886D411A-6F4C-4B26-8EFE-08A7EDE995B0}" destId="{9413041B-F1AC-410C-9738-E91C37D1DD6F}" srcOrd="0" destOrd="0" presId="urn:microsoft.com/office/officeart/2005/8/layout/process1"/>
    <dgm:cxn modelId="{CEC0B2E9-74BC-4989-A68D-F1B2D741DE88}" type="presOf" srcId="{73879DF1-2AC0-47B8-995F-B1298F363191}" destId="{0AF335DF-059F-4C64-8071-10EB5C4398E7}" srcOrd="0" destOrd="0" presId="urn:microsoft.com/office/officeart/2005/8/layout/process1"/>
    <dgm:cxn modelId="{B838B0A2-6F4F-4BDA-942C-B9462A86E3F6}" type="presParOf" srcId="{80046A77-C735-463C-A12F-CA9AED7FB180}" destId="{7AFC3965-1775-4F1E-AECF-6F35B6D3F37E}" srcOrd="0" destOrd="0" presId="urn:microsoft.com/office/officeart/2005/8/layout/process1"/>
    <dgm:cxn modelId="{2DDD5428-07E3-4FD8-B9CF-E16D1E2D3E3E}" type="presParOf" srcId="{80046A77-C735-463C-A12F-CA9AED7FB180}" destId="{F78CCA3F-7A78-4BE7-902D-6151E55A9155}" srcOrd="1" destOrd="0" presId="urn:microsoft.com/office/officeart/2005/8/layout/process1"/>
    <dgm:cxn modelId="{B9EC977F-20F1-4D0D-823C-A25F0309D63F}" type="presParOf" srcId="{F78CCA3F-7A78-4BE7-902D-6151E55A9155}" destId="{EAF7EF3B-88AB-40F4-A9F9-EA19D9D5FEC6}" srcOrd="0" destOrd="0" presId="urn:microsoft.com/office/officeart/2005/8/layout/process1"/>
    <dgm:cxn modelId="{310CE912-5ED4-47A6-BB62-C521682C5FF3}" type="presParOf" srcId="{80046A77-C735-463C-A12F-CA9AED7FB180}" destId="{06872F3B-0801-4F6F-98CC-07A402FBC03A}" srcOrd="2" destOrd="0" presId="urn:microsoft.com/office/officeart/2005/8/layout/process1"/>
    <dgm:cxn modelId="{77AF388D-9F01-4F96-A06B-B5F740887B0C}" type="presParOf" srcId="{80046A77-C735-463C-A12F-CA9AED7FB180}" destId="{0AF335DF-059F-4C64-8071-10EB5C4398E7}" srcOrd="3" destOrd="0" presId="urn:microsoft.com/office/officeart/2005/8/layout/process1"/>
    <dgm:cxn modelId="{90ED08B8-EC8F-4209-9E60-C15CFEB63A98}" type="presParOf" srcId="{0AF335DF-059F-4C64-8071-10EB5C4398E7}" destId="{98C2A238-9716-4363-A121-8E7904DCAC38}" srcOrd="0" destOrd="0" presId="urn:microsoft.com/office/officeart/2005/8/layout/process1"/>
    <dgm:cxn modelId="{4C2C3609-5C93-42A5-87D5-9D665CEB9BD8}" type="presParOf" srcId="{80046A77-C735-463C-A12F-CA9AED7FB180}" destId="{9413041B-F1AC-410C-9738-E91C37D1DD6F}" srcOrd="4" destOrd="0" presId="urn:microsoft.com/office/officeart/2005/8/layout/process1"/>
    <dgm:cxn modelId="{639382FB-CF74-4B57-A7AB-67BC304292F4}" type="presParOf" srcId="{80046A77-C735-463C-A12F-CA9AED7FB180}" destId="{80015B60-8ABB-41B5-A3A9-365A307A7551}" srcOrd="5" destOrd="0" presId="urn:microsoft.com/office/officeart/2005/8/layout/process1"/>
    <dgm:cxn modelId="{279CEB15-E759-4E07-B5E5-79B15568CEE8}" type="presParOf" srcId="{80015B60-8ABB-41B5-A3A9-365A307A7551}" destId="{D05BEC4F-EC67-44F6-8847-7BE968DAFDA8}" srcOrd="0" destOrd="0" presId="urn:microsoft.com/office/officeart/2005/8/layout/process1"/>
    <dgm:cxn modelId="{332480A9-AA95-4A29-AE12-3A3D63337C8B}" type="presParOf" srcId="{80046A77-C735-463C-A12F-CA9AED7FB180}" destId="{092D1141-7ABD-498B-A0D9-20352D04F3E3}"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FC3965-1775-4F1E-AECF-6F35B6D3F37E}">
      <dsp:nvSpPr>
        <dsp:cNvPr id="0" name=""/>
        <dsp:cNvSpPr/>
      </dsp:nvSpPr>
      <dsp:spPr>
        <a:xfrm>
          <a:off x="4589" y="1354005"/>
          <a:ext cx="2006619" cy="120397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Encode</a:t>
          </a:r>
        </a:p>
      </dsp:txBody>
      <dsp:txXfrm>
        <a:off x="39852" y="1389268"/>
        <a:ext cx="1936093" cy="1133445"/>
      </dsp:txXfrm>
    </dsp:sp>
    <dsp:sp modelId="{F78CCA3F-7A78-4BE7-902D-6151E55A9155}">
      <dsp:nvSpPr>
        <dsp:cNvPr id="0" name=""/>
        <dsp:cNvSpPr/>
      </dsp:nvSpPr>
      <dsp:spPr>
        <a:xfrm>
          <a:off x="2211871"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2211871" y="1806698"/>
        <a:ext cx="297782" cy="298585"/>
      </dsp:txXfrm>
    </dsp:sp>
    <dsp:sp modelId="{06872F3B-0801-4F6F-98CC-07A402FBC03A}">
      <dsp:nvSpPr>
        <dsp:cNvPr id="0" name=""/>
        <dsp:cNvSpPr/>
      </dsp:nvSpPr>
      <dsp:spPr>
        <a:xfrm>
          <a:off x="2813857" y="1354005"/>
          <a:ext cx="2006619" cy="120397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Distractor</a:t>
          </a:r>
        </a:p>
      </dsp:txBody>
      <dsp:txXfrm>
        <a:off x="2849120" y="1389268"/>
        <a:ext cx="1936093" cy="1133445"/>
      </dsp:txXfrm>
    </dsp:sp>
    <dsp:sp modelId="{0AF335DF-059F-4C64-8071-10EB5C4398E7}">
      <dsp:nvSpPr>
        <dsp:cNvPr id="0" name=""/>
        <dsp:cNvSpPr/>
      </dsp:nvSpPr>
      <dsp:spPr>
        <a:xfrm>
          <a:off x="5021139"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5021139" y="1806698"/>
        <a:ext cx="297782" cy="298585"/>
      </dsp:txXfrm>
    </dsp:sp>
    <dsp:sp modelId="{9413041B-F1AC-410C-9738-E91C37D1DD6F}">
      <dsp:nvSpPr>
        <dsp:cNvPr id="0" name=""/>
        <dsp:cNvSpPr/>
      </dsp:nvSpPr>
      <dsp:spPr>
        <a:xfrm>
          <a:off x="5623124" y="1354005"/>
          <a:ext cx="2006619" cy="120397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Recognition</a:t>
          </a:r>
        </a:p>
      </dsp:txBody>
      <dsp:txXfrm>
        <a:off x="5658387" y="1389268"/>
        <a:ext cx="1936093" cy="1133445"/>
      </dsp:txXfrm>
    </dsp:sp>
    <dsp:sp modelId="{80015B60-8ABB-41B5-A3A9-365A307A7551}">
      <dsp:nvSpPr>
        <dsp:cNvPr id="0" name=""/>
        <dsp:cNvSpPr/>
      </dsp:nvSpPr>
      <dsp:spPr>
        <a:xfrm>
          <a:off x="7830406"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7830406" y="1806698"/>
        <a:ext cx="297782" cy="298585"/>
      </dsp:txXfrm>
    </dsp:sp>
    <dsp:sp modelId="{092D1141-7ABD-498B-A0D9-20352D04F3E3}">
      <dsp:nvSpPr>
        <dsp:cNvPr id="0" name=""/>
        <dsp:cNvSpPr/>
      </dsp:nvSpPr>
      <dsp:spPr>
        <a:xfrm>
          <a:off x="8432392" y="1354005"/>
          <a:ext cx="2006619" cy="120397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Source</a:t>
          </a:r>
        </a:p>
      </dsp:txBody>
      <dsp:txXfrm>
        <a:off x="8467655" y="1389268"/>
        <a:ext cx="1936093" cy="11334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FC3965-1775-4F1E-AECF-6F35B6D3F37E}">
      <dsp:nvSpPr>
        <dsp:cNvPr id="0" name=""/>
        <dsp:cNvSpPr/>
      </dsp:nvSpPr>
      <dsp:spPr>
        <a:xfrm>
          <a:off x="4589" y="1354005"/>
          <a:ext cx="2006619" cy="1203971"/>
        </a:xfrm>
        <a:prstGeom prst="roundRect">
          <a:avLst>
            <a:gd name="adj" fmla="val 10000"/>
          </a:avLst>
        </a:prstGeom>
        <a:solidFill>
          <a:srgbClr val="C00000"/>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Encode</a:t>
          </a:r>
        </a:p>
      </dsp:txBody>
      <dsp:txXfrm>
        <a:off x="39852" y="1389268"/>
        <a:ext cx="1936093" cy="1133445"/>
      </dsp:txXfrm>
    </dsp:sp>
    <dsp:sp modelId="{F78CCA3F-7A78-4BE7-902D-6151E55A9155}">
      <dsp:nvSpPr>
        <dsp:cNvPr id="0" name=""/>
        <dsp:cNvSpPr/>
      </dsp:nvSpPr>
      <dsp:spPr>
        <a:xfrm>
          <a:off x="2211871"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2211871" y="1806698"/>
        <a:ext cx="297782" cy="298585"/>
      </dsp:txXfrm>
    </dsp:sp>
    <dsp:sp modelId="{06872F3B-0801-4F6F-98CC-07A402FBC03A}">
      <dsp:nvSpPr>
        <dsp:cNvPr id="0" name=""/>
        <dsp:cNvSpPr/>
      </dsp:nvSpPr>
      <dsp:spPr>
        <a:xfrm>
          <a:off x="2813857" y="1354005"/>
          <a:ext cx="2006619" cy="120397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Distractor</a:t>
          </a:r>
        </a:p>
      </dsp:txBody>
      <dsp:txXfrm>
        <a:off x="2849120" y="1389268"/>
        <a:ext cx="1936093" cy="1133445"/>
      </dsp:txXfrm>
    </dsp:sp>
    <dsp:sp modelId="{0AF335DF-059F-4C64-8071-10EB5C4398E7}">
      <dsp:nvSpPr>
        <dsp:cNvPr id="0" name=""/>
        <dsp:cNvSpPr/>
      </dsp:nvSpPr>
      <dsp:spPr>
        <a:xfrm>
          <a:off x="5021139"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5021139" y="1806698"/>
        <a:ext cx="297782" cy="298585"/>
      </dsp:txXfrm>
    </dsp:sp>
    <dsp:sp modelId="{9413041B-F1AC-410C-9738-E91C37D1DD6F}">
      <dsp:nvSpPr>
        <dsp:cNvPr id="0" name=""/>
        <dsp:cNvSpPr/>
      </dsp:nvSpPr>
      <dsp:spPr>
        <a:xfrm>
          <a:off x="5623124" y="1354005"/>
          <a:ext cx="2006619" cy="120397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Recognition</a:t>
          </a:r>
        </a:p>
      </dsp:txBody>
      <dsp:txXfrm>
        <a:off x="5658387" y="1389268"/>
        <a:ext cx="1936093" cy="1133445"/>
      </dsp:txXfrm>
    </dsp:sp>
    <dsp:sp modelId="{80015B60-8ABB-41B5-A3A9-365A307A7551}">
      <dsp:nvSpPr>
        <dsp:cNvPr id="0" name=""/>
        <dsp:cNvSpPr/>
      </dsp:nvSpPr>
      <dsp:spPr>
        <a:xfrm>
          <a:off x="7830406"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7830406" y="1806698"/>
        <a:ext cx="297782" cy="298585"/>
      </dsp:txXfrm>
    </dsp:sp>
    <dsp:sp modelId="{092D1141-7ABD-498B-A0D9-20352D04F3E3}">
      <dsp:nvSpPr>
        <dsp:cNvPr id="0" name=""/>
        <dsp:cNvSpPr/>
      </dsp:nvSpPr>
      <dsp:spPr>
        <a:xfrm>
          <a:off x="8432392" y="1354005"/>
          <a:ext cx="2006619" cy="120397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Source</a:t>
          </a:r>
        </a:p>
      </dsp:txBody>
      <dsp:txXfrm>
        <a:off x="8467655" y="1389268"/>
        <a:ext cx="1936093" cy="11334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FC3965-1775-4F1E-AECF-6F35B6D3F37E}">
      <dsp:nvSpPr>
        <dsp:cNvPr id="0" name=""/>
        <dsp:cNvSpPr/>
      </dsp:nvSpPr>
      <dsp:spPr>
        <a:xfrm>
          <a:off x="4589" y="1354005"/>
          <a:ext cx="2006619" cy="120397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Encode</a:t>
          </a:r>
        </a:p>
      </dsp:txBody>
      <dsp:txXfrm>
        <a:off x="39852" y="1389268"/>
        <a:ext cx="1936093" cy="1133445"/>
      </dsp:txXfrm>
    </dsp:sp>
    <dsp:sp modelId="{F78CCA3F-7A78-4BE7-902D-6151E55A9155}">
      <dsp:nvSpPr>
        <dsp:cNvPr id="0" name=""/>
        <dsp:cNvSpPr/>
      </dsp:nvSpPr>
      <dsp:spPr>
        <a:xfrm>
          <a:off x="2211871"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2211871" y="1806698"/>
        <a:ext cx="297782" cy="298585"/>
      </dsp:txXfrm>
    </dsp:sp>
    <dsp:sp modelId="{06872F3B-0801-4F6F-98CC-07A402FBC03A}">
      <dsp:nvSpPr>
        <dsp:cNvPr id="0" name=""/>
        <dsp:cNvSpPr/>
      </dsp:nvSpPr>
      <dsp:spPr>
        <a:xfrm>
          <a:off x="2813857" y="1354005"/>
          <a:ext cx="2006619" cy="1203971"/>
        </a:xfrm>
        <a:prstGeom prst="roundRect">
          <a:avLst>
            <a:gd name="adj" fmla="val 10000"/>
          </a:avLst>
        </a:prstGeom>
        <a:solidFill>
          <a:srgbClr val="C00000"/>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Distractor</a:t>
          </a:r>
        </a:p>
      </dsp:txBody>
      <dsp:txXfrm>
        <a:off x="2849120" y="1389268"/>
        <a:ext cx="1936093" cy="1133445"/>
      </dsp:txXfrm>
    </dsp:sp>
    <dsp:sp modelId="{0AF335DF-059F-4C64-8071-10EB5C4398E7}">
      <dsp:nvSpPr>
        <dsp:cNvPr id="0" name=""/>
        <dsp:cNvSpPr/>
      </dsp:nvSpPr>
      <dsp:spPr>
        <a:xfrm>
          <a:off x="5021139"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5021139" y="1806698"/>
        <a:ext cx="297782" cy="298585"/>
      </dsp:txXfrm>
    </dsp:sp>
    <dsp:sp modelId="{9413041B-F1AC-410C-9738-E91C37D1DD6F}">
      <dsp:nvSpPr>
        <dsp:cNvPr id="0" name=""/>
        <dsp:cNvSpPr/>
      </dsp:nvSpPr>
      <dsp:spPr>
        <a:xfrm>
          <a:off x="5623124" y="1354005"/>
          <a:ext cx="2006619" cy="120397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Recognition</a:t>
          </a:r>
        </a:p>
      </dsp:txBody>
      <dsp:txXfrm>
        <a:off x="5658387" y="1389268"/>
        <a:ext cx="1936093" cy="1133445"/>
      </dsp:txXfrm>
    </dsp:sp>
    <dsp:sp modelId="{80015B60-8ABB-41B5-A3A9-365A307A7551}">
      <dsp:nvSpPr>
        <dsp:cNvPr id="0" name=""/>
        <dsp:cNvSpPr/>
      </dsp:nvSpPr>
      <dsp:spPr>
        <a:xfrm>
          <a:off x="7830406"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7830406" y="1806698"/>
        <a:ext cx="297782" cy="298585"/>
      </dsp:txXfrm>
    </dsp:sp>
    <dsp:sp modelId="{092D1141-7ABD-498B-A0D9-20352D04F3E3}">
      <dsp:nvSpPr>
        <dsp:cNvPr id="0" name=""/>
        <dsp:cNvSpPr/>
      </dsp:nvSpPr>
      <dsp:spPr>
        <a:xfrm>
          <a:off x="8432392" y="1354005"/>
          <a:ext cx="2006619" cy="120397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Source</a:t>
          </a:r>
        </a:p>
      </dsp:txBody>
      <dsp:txXfrm>
        <a:off x="8467655" y="1389268"/>
        <a:ext cx="1936093" cy="11334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FC3965-1775-4F1E-AECF-6F35B6D3F37E}">
      <dsp:nvSpPr>
        <dsp:cNvPr id="0" name=""/>
        <dsp:cNvSpPr/>
      </dsp:nvSpPr>
      <dsp:spPr>
        <a:xfrm>
          <a:off x="4589" y="1354005"/>
          <a:ext cx="2006619" cy="120397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Encode</a:t>
          </a:r>
        </a:p>
      </dsp:txBody>
      <dsp:txXfrm>
        <a:off x="39852" y="1389268"/>
        <a:ext cx="1936093" cy="1133445"/>
      </dsp:txXfrm>
    </dsp:sp>
    <dsp:sp modelId="{F78CCA3F-7A78-4BE7-902D-6151E55A9155}">
      <dsp:nvSpPr>
        <dsp:cNvPr id="0" name=""/>
        <dsp:cNvSpPr/>
      </dsp:nvSpPr>
      <dsp:spPr>
        <a:xfrm>
          <a:off x="2211871"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2211871" y="1806698"/>
        <a:ext cx="297782" cy="298585"/>
      </dsp:txXfrm>
    </dsp:sp>
    <dsp:sp modelId="{06872F3B-0801-4F6F-98CC-07A402FBC03A}">
      <dsp:nvSpPr>
        <dsp:cNvPr id="0" name=""/>
        <dsp:cNvSpPr/>
      </dsp:nvSpPr>
      <dsp:spPr>
        <a:xfrm>
          <a:off x="2813857" y="1354005"/>
          <a:ext cx="2006619" cy="120397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Distractor</a:t>
          </a:r>
        </a:p>
      </dsp:txBody>
      <dsp:txXfrm>
        <a:off x="2849120" y="1389268"/>
        <a:ext cx="1936093" cy="1133445"/>
      </dsp:txXfrm>
    </dsp:sp>
    <dsp:sp modelId="{0AF335DF-059F-4C64-8071-10EB5C4398E7}">
      <dsp:nvSpPr>
        <dsp:cNvPr id="0" name=""/>
        <dsp:cNvSpPr/>
      </dsp:nvSpPr>
      <dsp:spPr>
        <a:xfrm>
          <a:off x="5021139"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5021139" y="1806698"/>
        <a:ext cx="297782" cy="298585"/>
      </dsp:txXfrm>
    </dsp:sp>
    <dsp:sp modelId="{9413041B-F1AC-410C-9738-E91C37D1DD6F}">
      <dsp:nvSpPr>
        <dsp:cNvPr id="0" name=""/>
        <dsp:cNvSpPr/>
      </dsp:nvSpPr>
      <dsp:spPr>
        <a:xfrm>
          <a:off x="5623124" y="1354005"/>
          <a:ext cx="2006619" cy="1203971"/>
        </a:xfrm>
        <a:prstGeom prst="roundRect">
          <a:avLst>
            <a:gd name="adj" fmla="val 10000"/>
          </a:avLst>
        </a:prstGeom>
        <a:solidFill>
          <a:srgbClr val="C00000"/>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Recognition</a:t>
          </a:r>
        </a:p>
      </dsp:txBody>
      <dsp:txXfrm>
        <a:off x="5658387" y="1389268"/>
        <a:ext cx="1936093" cy="1133445"/>
      </dsp:txXfrm>
    </dsp:sp>
    <dsp:sp modelId="{80015B60-8ABB-41B5-A3A9-365A307A7551}">
      <dsp:nvSpPr>
        <dsp:cNvPr id="0" name=""/>
        <dsp:cNvSpPr/>
      </dsp:nvSpPr>
      <dsp:spPr>
        <a:xfrm>
          <a:off x="7830406"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7830406" y="1806698"/>
        <a:ext cx="297782" cy="298585"/>
      </dsp:txXfrm>
    </dsp:sp>
    <dsp:sp modelId="{092D1141-7ABD-498B-A0D9-20352D04F3E3}">
      <dsp:nvSpPr>
        <dsp:cNvPr id="0" name=""/>
        <dsp:cNvSpPr/>
      </dsp:nvSpPr>
      <dsp:spPr>
        <a:xfrm>
          <a:off x="8432392" y="1354005"/>
          <a:ext cx="2006619" cy="120397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Source</a:t>
          </a:r>
        </a:p>
      </dsp:txBody>
      <dsp:txXfrm>
        <a:off x="8467655" y="1389268"/>
        <a:ext cx="1936093" cy="11334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FC3965-1775-4F1E-AECF-6F35B6D3F37E}">
      <dsp:nvSpPr>
        <dsp:cNvPr id="0" name=""/>
        <dsp:cNvSpPr/>
      </dsp:nvSpPr>
      <dsp:spPr>
        <a:xfrm>
          <a:off x="4589" y="1354005"/>
          <a:ext cx="2006619" cy="120397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Encode</a:t>
          </a:r>
        </a:p>
      </dsp:txBody>
      <dsp:txXfrm>
        <a:off x="39852" y="1389268"/>
        <a:ext cx="1936093" cy="1133445"/>
      </dsp:txXfrm>
    </dsp:sp>
    <dsp:sp modelId="{F78CCA3F-7A78-4BE7-902D-6151E55A9155}">
      <dsp:nvSpPr>
        <dsp:cNvPr id="0" name=""/>
        <dsp:cNvSpPr/>
      </dsp:nvSpPr>
      <dsp:spPr>
        <a:xfrm>
          <a:off x="2211871"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2211871" y="1806698"/>
        <a:ext cx="297782" cy="298585"/>
      </dsp:txXfrm>
    </dsp:sp>
    <dsp:sp modelId="{06872F3B-0801-4F6F-98CC-07A402FBC03A}">
      <dsp:nvSpPr>
        <dsp:cNvPr id="0" name=""/>
        <dsp:cNvSpPr/>
      </dsp:nvSpPr>
      <dsp:spPr>
        <a:xfrm>
          <a:off x="2813857" y="1354005"/>
          <a:ext cx="2006619" cy="120397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Distractor</a:t>
          </a:r>
        </a:p>
      </dsp:txBody>
      <dsp:txXfrm>
        <a:off x="2849120" y="1389268"/>
        <a:ext cx="1936093" cy="1133445"/>
      </dsp:txXfrm>
    </dsp:sp>
    <dsp:sp modelId="{0AF335DF-059F-4C64-8071-10EB5C4398E7}">
      <dsp:nvSpPr>
        <dsp:cNvPr id="0" name=""/>
        <dsp:cNvSpPr/>
      </dsp:nvSpPr>
      <dsp:spPr>
        <a:xfrm>
          <a:off x="5021139"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5021139" y="1806698"/>
        <a:ext cx="297782" cy="298585"/>
      </dsp:txXfrm>
    </dsp:sp>
    <dsp:sp modelId="{9413041B-F1AC-410C-9738-E91C37D1DD6F}">
      <dsp:nvSpPr>
        <dsp:cNvPr id="0" name=""/>
        <dsp:cNvSpPr/>
      </dsp:nvSpPr>
      <dsp:spPr>
        <a:xfrm>
          <a:off x="5623124" y="1354005"/>
          <a:ext cx="2006619" cy="120397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Recognition</a:t>
          </a:r>
        </a:p>
      </dsp:txBody>
      <dsp:txXfrm>
        <a:off x="5658387" y="1389268"/>
        <a:ext cx="1936093" cy="1133445"/>
      </dsp:txXfrm>
    </dsp:sp>
    <dsp:sp modelId="{80015B60-8ABB-41B5-A3A9-365A307A7551}">
      <dsp:nvSpPr>
        <dsp:cNvPr id="0" name=""/>
        <dsp:cNvSpPr/>
      </dsp:nvSpPr>
      <dsp:spPr>
        <a:xfrm>
          <a:off x="7830406"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7830406" y="1806698"/>
        <a:ext cx="297782" cy="298585"/>
      </dsp:txXfrm>
    </dsp:sp>
    <dsp:sp modelId="{092D1141-7ABD-498B-A0D9-20352D04F3E3}">
      <dsp:nvSpPr>
        <dsp:cNvPr id="0" name=""/>
        <dsp:cNvSpPr/>
      </dsp:nvSpPr>
      <dsp:spPr>
        <a:xfrm>
          <a:off x="8432392" y="1354005"/>
          <a:ext cx="2006619" cy="1203971"/>
        </a:xfrm>
        <a:prstGeom prst="roundRect">
          <a:avLst>
            <a:gd name="adj" fmla="val 10000"/>
          </a:avLst>
        </a:prstGeom>
        <a:solidFill>
          <a:srgbClr val="C00000"/>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Source</a:t>
          </a:r>
        </a:p>
      </dsp:txBody>
      <dsp:txXfrm>
        <a:off x="8467655" y="1389268"/>
        <a:ext cx="1936093" cy="113344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FC3965-1775-4F1E-AECF-6F35B6D3F37E}">
      <dsp:nvSpPr>
        <dsp:cNvPr id="0" name=""/>
        <dsp:cNvSpPr/>
      </dsp:nvSpPr>
      <dsp:spPr>
        <a:xfrm>
          <a:off x="4589" y="1354005"/>
          <a:ext cx="2006619" cy="120397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Encode</a:t>
          </a:r>
        </a:p>
      </dsp:txBody>
      <dsp:txXfrm>
        <a:off x="39852" y="1389268"/>
        <a:ext cx="1936093" cy="1133445"/>
      </dsp:txXfrm>
    </dsp:sp>
    <dsp:sp modelId="{F78CCA3F-7A78-4BE7-902D-6151E55A9155}">
      <dsp:nvSpPr>
        <dsp:cNvPr id="0" name=""/>
        <dsp:cNvSpPr/>
      </dsp:nvSpPr>
      <dsp:spPr>
        <a:xfrm>
          <a:off x="2211871"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2211871" y="1806698"/>
        <a:ext cx="297782" cy="298585"/>
      </dsp:txXfrm>
    </dsp:sp>
    <dsp:sp modelId="{06872F3B-0801-4F6F-98CC-07A402FBC03A}">
      <dsp:nvSpPr>
        <dsp:cNvPr id="0" name=""/>
        <dsp:cNvSpPr/>
      </dsp:nvSpPr>
      <dsp:spPr>
        <a:xfrm>
          <a:off x="2813857" y="1354005"/>
          <a:ext cx="2006619" cy="120397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Distractor</a:t>
          </a:r>
        </a:p>
      </dsp:txBody>
      <dsp:txXfrm>
        <a:off x="2849120" y="1389268"/>
        <a:ext cx="1936093" cy="1133445"/>
      </dsp:txXfrm>
    </dsp:sp>
    <dsp:sp modelId="{0AF335DF-059F-4C64-8071-10EB5C4398E7}">
      <dsp:nvSpPr>
        <dsp:cNvPr id="0" name=""/>
        <dsp:cNvSpPr/>
      </dsp:nvSpPr>
      <dsp:spPr>
        <a:xfrm>
          <a:off x="5021139"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5021139" y="1806698"/>
        <a:ext cx="297782" cy="298585"/>
      </dsp:txXfrm>
    </dsp:sp>
    <dsp:sp modelId="{9413041B-F1AC-410C-9738-E91C37D1DD6F}">
      <dsp:nvSpPr>
        <dsp:cNvPr id="0" name=""/>
        <dsp:cNvSpPr/>
      </dsp:nvSpPr>
      <dsp:spPr>
        <a:xfrm>
          <a:off x="5623124" y="1354005"/>
          <a:ext cx="2006619" cy="120397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Recognition</a:t>
          </a:r>
        </a:p>
      </dsp:txBody>
      <dsp:txXfrm>
        <a:off x="5658387" y="1389268"/>
        <a:ext cx="1936093" cy="1133445"/>
      </dsp:txXfrm>
    </dsp:sp>
    <dsp:sp modelId="{80015B60-8ABB-41B5-A3A9-365A307A7551}">
      <dsp:nvSpPr>
        <dsp:cNvPr id="0" name=""/>
        <dsp:cNvSpPr/>
      </dsp:nvSpPr>
      <dsp:spPr>
        <a:xfrm>
          <a:off x="7830406" y="1707170"/>
          <a:ext cx="425403" cy="497641"/>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7830406" y="1806698"/>
        <a:ext cx="297782" cy="298585"/>
      </dsp:txXfrm>
    </dsp:sp>
    <dsp:sp modelId="{092D1141-7ABD-498B-A0D9-20352D04F3E3}">
      <dsp:nvSpPr>
        <dsp:cNvPr id="0" name=""/>
        <dsp:cNvSpPr/>
      </dsp:nvSpPr>
      <dsp:spPr>
        <a:xfrm>
          <a:off x="8432392" y="1354005"/>
          <a:ext cx="2006619" cy="120397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Source</a:t>
          </a:r>
        </a:p>
      </dsp:txBody>
      <dsp:txXfrm>
        <a:off x="8467655" y="1389268"/>
        <a:ext cx="1936093" cy="113344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DB1D07-4011-4BB5-9286-70190C626BB5}" type="datetimeFigureOut">
              <a:rPr lang="en-US" smtClean="0"/>
              <a:t>4/8/2021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46E85A-EF0D-4E17-91D6-189B11833986}" type="slidenum">
              <a:rPr lang="en-US" smtClean="0"/>
              <a:t>‹#›</a:t>
            </a:fld>
            <a:endParaRPr lang="en-US"/>
          </a:p>
        </p:txBody>
      </p:sp>
    </p:spTree>
    <p:extLst>
      <p:ext uri="{BB962C8B-B14F-4D97-AF65-F5344CB8AC3E}">
        <p14:creationId xmlns:p14="http://schemas.microsoft.com/office/powerpoint/2010/main" val="1778218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D0D48E-5181-4D4C-9839-6D80097011C6}" type="slidenum">
              <a:rPr lang="en-US" smtClean="0"/>
              <a:t>4</a:t>
            </a:fld>
            <a:endParaRPr lang="en-US"/>
          </a:p>
        </p:txBody>
      </p:sp>
    </p:spTree>
    <p:extLst>
      <p:ext uri="{BB962C8B-B14F-4D97-AF65-F5344CB8AC3E}">
        <p14:creationId xmlns:p14="http://schemas.microsoft.com/office/powerpoint/2010/main" val="2362508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46E85A-EF0D-4E17-91D6-189B11833986}" type="slidenum">
              <a:rPr lang="en-US" smtClean="0"/>
              <a:t>25</a:t>
            </a:fld>
            <a:endParaRPr lang="en-US"/>
          </a:p>
        </p:txBody>
      </p:sp>
    </p:spTree>
    <p:extLst>
      <p:ext uri="{BB962C8B-B14F-4D97-AF65-F5344CB8AC3E}">
        <p14:creationId xmlns:p14="http://schemas.microsoft.com/office/powerpoint/2010/main" val="4065855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46E85A-EF0D-4E17-91D6-189B11833986}" type="slidenum">
              <a:rPr lang="en-US" smtClean="0"/>
              <a:t>34</a:t>
            </a:fld>
            <a:endParaRPr lang="en-US"/>
          </a:p>
        </p:txBody>
      </p:sp>
    </p:spTree>
    <p:extLst>
      <p:ext uri="{BB962C8B-B14F-4D97-AF65-F5344CB8AC3E}">
        <p14:creationId xmlns:p14="http://schemas.microsoft.com/office/powerpoint/2010/main" val="3969722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number of models have been developed to explain the source memory task, which make distinct assumptions about source memory retrieval. Based on Signal Detection Theory (SDT), continuous models of source memory claim that memory relies on continuous evidence. In signal detection models, retrieved information may be inaccurate but not absent, allowing for a gradual decline in the quality of information retrieved (Banks, 2000; </a:t>
            </a:r>
            <a:r>
              <a:rPr lang="en-US" sz="1200" kern="1200" dirty="0" err="1">
                <a:solidFill>
                  <a:schemeClr val="tx1"/>
                </a:solidFill>
                <a:effectLst/>
                <a:latin typeface="+mn-lt"/>
                <a:ea typeface="+mn-ea"/>
                <a:cs typeface="+mn-cs"/>
              </a:rPr>
              <a:t>Mickes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Wais</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Wixted</a:t>
            </a:r>
            <a:r>
              <a:rPr lang="en-US" sz="1200" kern="1200" dirty="0">
                <a:solidFill>
                  <a:schemeClr val="tx1"/>
                </a:solidFill>
                <a:effectLst/>
                <a:latin typeface="+mn-lt"/>
                <a:ea typeface="+mn-ea"/>
                <a:cs typeface="+mn-cs"/>
              </a:rPr>
              <a:t>, 2009).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contrast, threshold or discrete-state models hold that retrieval fails discretely, and so performance is made up of either precise responses driven by memory, or guesses when the memory is below the retrieval threshold (Batchelder &amp; </a:t>
            </a:r>
            <a:r>
              <a:rPr lang="en-US" sz="1200" kern="1200" dirty="0" err="1">
                <a:solidFill>
                  <a:schemeClr val="tx1"/>
                </a:solidFill>
                <a:effectLst/>
                <a:latin typeface="+mn-lt"/>
                <a:ea typeface="+mn-ea"/>
                <a:cs typeface="+mn-cs"/>
              </a:rPr>
              <a:t>Riefer</a:t>
            </a:r>
            <a:r>
              <a:rPr lang="en-US" sz="1200" kern="1200" dirty="0">
                <a:solidFill>
                  <a:schemeClr val="tx1"/>
                </a:solidFill>
                <a:effectLst/>
                <a:latin typeface="+mn-lt"/>
                <a:ea typeface="+mn-ea"/>
                <a:cs typeface="+mn-cs"/>
              </a:rPr>
              <a:t>, 1990; </a:t>
            </a:r>
            <a:r>
              <a:rPr lang="en-US" sz="1200" kern="1200" dirty="0" err="1">
                <a:solidFill>
                  <a:schemeClr val="tx1"/>
                </a:solidFill>
                <a:effectLst/>
                <a:latin typeface="+mn-lt"/>
                <a:ea typeface="+mn-ea"/>
                <a:cs typeface="+mn-cs"/>
              </a:rPr>
              <a:t>Klauer</a:t>
            </a:r>
            <a:r>
              <a:rPr lang="en-US" sz="1200" kern="1200" dirty="0">
                <a:solidFill>
                  <a:schemeClr val="tx1"/>
                </a:solidFill>
                <a:effectLst/>
                <a:latin typeface="+mn-lt"/>
                <a:ea typeface="+mn-ea"/>
                <a:cs typeface="+mn-cs"/>
              </a:rPr>
              <a:t> &amp; Kellen, 2010). </a:t>
            </a:r>
            <a:endParaRPr lang="en-US" dirty="0"/>
          </a:p>
        </p:txBody>
      </p:sp>
      <p:sp>
        <p:nvSpPr>
          <p:cNvPr id="4" name="Slide Number Placeholder 3"/>
          <p:cNvSpPr>
            <a:spLocks noGrp="1"/>
          </p:cNvSpPr>
          <p:nvPr>
            <p:ph type="sldNum" sz="quarter" idx="5"/>
          </p:nvPr>
        </p:nvSpPr>
        <p:spPr/>
        <p:txBody>
          <a:bodyPr/>
          <a:lstStyle/>
          <a:p>
            <a:fld id="{62D0D48E-5181-4D4C-9839-6D80097011C6}" type="slidenum">
              <a:rPr lang="en-US" smtClean="0"/>
              <a:t>5</a:t>
            </a:fld>
            <a:endParaRPr lang="en-US"/>
          </a:p>
        </p:txBody>
      </p:sp>
    </p:spTree>
    <p:extLst>
      <p:ext uri="{BB962C8B-B14F-4D97-AF65-F5344CB8AC3E}">
        <p14:creationId xmlns:p14="http://schemas.microsoft.com/office/powerpoint/2010/main" val="2439458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the evidence that, to this point, been used to support threshold model of source memory actually explainable by intrusions?</a:t>
            </a:r>
            <a:br>
              <a:rPr lang="en-US" dirty="0"/>
            </a:br>
            <a:br>
              <a:rPr lang="en-US" dirty="0"/>
            </a:br>
            <a:r>
              <a:rPr lang="en-US" dirty="0"/>
              <a:t>Note this is only for one trial, because intrusions are uniformly distributed across trials, the overall distribution of errors across trials will look like a flat tail. The key difference is that one any one trial, the errors from intrusions are systematic, and linked to the locations of possible intrusions.</a:t>
            </a:r>
            <a:br>
              <a:rPr lang="en-US" dirty="0"/>
            </a:br>
            <a:br>
              <a:rPr lang="en-US" dirty="0"/>
            </a:br>
            <a:r>
              <a:rPr lang="en-US" dirty="0"/>
              <a:t>The driving rationale here is inspired by Paul Bays work- if we account for intrusions, does the amount of uniform guessing (in a no-information state) go down? In his work, it did substantially 62% down to 14%.</a:t>
            </a:r>
          </a:p>
        </p:txBody>
      </p:sp>
      <p:sp>
        <p:nvSpPr>
          <p:cNvPr id="4" name="Slide Number Placeholder 3"/>
          <p:cNvSpPr>
            <a:spLocks noGrp="1"/>
          </p:cNvSpPr>
          <p:nvPr>
            <p:ph type="sldNum" sz="quarter" idx="5"/>
          </p:nvPr>
        </p:nvSpPr>
        <p:spPr/>
        <p:txBody>
          <a:bodyPr/>
          <a:lstStyle/>
          <a:p>
            <a:fld id="{3B46E85A-EF0D-4E17-91D6-189B11833986}" type="slidenum">
              <a:rPr lang="en-US" smtClean="0"/>
              <a:t>11</a:t>
            </a:fld>
            <a:endParaRPr lang="en-US"/>
          </a:p>
        </p:txBody>
      </p:sp>
    </p:spTree>
    <p:extLst>
      <p:ext uri="{BB962C8B-B14F-4D97-AF65-F5344CB8AC3E}">
        <p14:creationId xmlns:p14="http://schemas.microsoft.com/office/powerpoint/2010/main" val="735754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even get to the modelling, there’s some evidence that intrusions are happening by just looking at the data</a:t>
            </a:r>
          </a:p>
        </p:txBody>
      </p:sp>
      <p:sp>
        <p:nvSpPr>
          <p:cNvPr id="4" name="Slide Number Placeholder 3"/>
          <p:cNvSpPr>
            <a:spLocks noGrp="1"/>
          </p:cNvSpPr>
          <p:nvPr>
            <p:ph type="sldNum" sz="quarter" idx="5"/>
          </p:nvPr>
        </p:nvSpPr>
        <p:spPr/>
        <p:txBody>
          <a:bodyPr/>
          <a:lstStyle/>
          <a:p>
            <a:fld id="{3B46E85A-EF0D-4E17-91D6-189B11833986}" type="slidenum">
              <a:rPr lang="en-US" smtClean="0"/>
              <a:t>12</a:t>
            </a:fld>
            <a:endParaRPr lang="en-US"/>
          </a:p>
        </p:txBody>
      </p:sp>
    </p:spTree>
    <p:extLst>
      <p:ext uri="{BB962C8B-B14F-4D97-AF65-F5344CB8AC3E}">
        <p14:creationId xmlns:p14="http://schemas.microsoft.com/office/powerpoint/2010/main" val="3182146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46E85A-EF0D-4E17-91D6-189B11833986}" type="slidenum">
              <a:rPr lang="en-US" smtClean="0"/>
              <a:t>20</a:t>
            </a:fld>
            <a:endParaRPr lang="en-US"/>
          </a:p>
        </p:txBody>
      </p:sp>
    </p:spTree>
    <p:extLst>
      <p:ext uri="{BB962C8B-B14F-4D97-AF65-F5344CB8AC3E}">
        <p14:creationId xmlns:p14="http://schemas.microsoft.com/office/powerpoint/2010/main" val="240727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46E85A-EF0D-4E17-91D6-189B11833986}" type="slidenum">
              <a:rPr lang="en-US" smtClean="0"/>
              <a:t>21</a:t>
            </a:fld>
            <a:endParaRPr lang="en-US"/>
          </a:p>
        </p:txBody>
      </p:sp>
    </p:spTree>
    <p:extLst>
      <p:ext uri="{BB962C8B-B14F-4D97-AF65-F5344CB8AC3E}">
        <p14:creationId xmlns:p14="http://schemas.microsoft.com/office/powerpoint/2010/main" val="1791010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essentially agree on the proportion of off-target responses, but the guessing + intrusions decomposes it into proportion of intrusions and guessing. A drop from 60% to 46% is not the same margin as Bays observed in his </a:t>
            </a:r>
            <a:r>
              <a:rPr lang="en-US" dirty="0" err="1"/>
              <a:t>vwm</a:t>
            </a:r>
            <a:r>
              <a:rPr lang="en-US" dirty="0"/>
              <a:t> task, but it is a drop</a:t>
            </a:r>
          </a:p>
        </p:txBody>
      </p:sp>
      <p:sp>
        <p:nvSpPr>
          <p:cNvPr id="4" name="Slide Number Placeholder 3"/>
          <p:cNvSpPr>
            <a:spLocks noGrp="1"/>
          </p:cNvSpPr>
          <p:nvPr>
            <p:ph type="sldNum" sz="quarter" idx="5"/>
          </p:nvPr>
        </p:nvSpPr>
        <p:spPr/>
        <p:txBody>
          <a:bodyPr/>
          <a:lstStyle/>
          <a:p>
            <a:fld id="{3B46E85A-EF0D-4E17-91D6-189B11833986}" type="slidenum">
              <a:rPr lang="en-US" smtClean="0"/>
              <a:t>22</a:t>
            </a:fld>
            <a:endParaRPr lang="en-US"/>
          </a:p>
        </p:txBody>
      </p:sp>
    </p:spTree>
    <p:extLst>
      <p:ext uri="{BB962C8B-B14F-4D97-AF65-F5344CB8AC3E}">
        <p14:creationId xmlns:p14="http://schemas.microsoft.com/office/powerpoint/2010/main" val="921736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Intrusions with diff </a:t>
            </a:r>
            <a:r>
              <a:rPr lang="en-US" dirty="0" err="1"/>
              <a:t>prec</a:t>
            </a:r>
            <a:r>
              <a:rPr lang="en-US" dirty="0"/>
              <a:t> is actually doing *marginally* better than the pure guessing model, but it does this in a hacky way</a:t>
            </a:r>
          </a:p>
        </p:txBody>
      </p:sp>
      <p:sp>
        <p:nvSpPr>
          <p:cNvPr id="4" name="Slide Number Placeholder 3"/>
          <p:cNvSpPr>
            <a:spLocks noGrp="1"/>
          </p:cNvSpPr>
          <p:nvPr>
            <p:ph type="sldNum" sz="quarter" idx="5"/>
          </p:nvPr>
        </p:nvSpPr>
        <p:spPr/>
        <p:txBody>
          <a:bodyPr/>
          <a:lstStyle/>
          <a:p>
            <a:fld id="{3B46E85A-EF0D-4E17-91D6-189B11833986}" type="slidenum">
              <a:rPr lang="en-US" smtClean="0"/>
              <a:t>23</a:t>
            </a:fld>
            <a:endParaRPr lang="en-US"/>
          </a:p>
        </p:txBody>
      </p:sp>
    </p:spTree>
    <p:extLst>
      <p:ext uri="{BB962C8B-B14F-4D97-AF65-F5344CB8AC3E}">
        <p14:creationId xmlns:p14="http://schemas.microsoft.com/office/powerpoint/2010/main" val="2520672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Intrusions with diff </a:t>
            </a:r>
            <a:r>
              <a:rPr lang="en-US" dirty="0" err="1"/>
              <a:t>prec</a:t>
            </a:r>
            <a:r>
              <a:rPr lang="en-US" dirty="0"/>
              <a:t> is actually doing *marginally* better than the pure guessing model, but it does this in a hacky way by just dropping precision of intrusions </a:t>
            </a:r>
            <a:r>
              <a:rPr lang="en-US" dirty="0" err="1"/>
              <a:t>waaaay</a:t>
            </a:r>
            <a:r>
              <a:rPr lang="en-US" dirty="0"/>
              <a:t> down, so its basically just the same as uniform guessing at that point</a:t>
            </a:r>
          </a:p>
        </p:txBody>
      </p:sp>
      <p:sp>
        <p:nvSpPr>
          <p:cNvPr id="4" name="Slide Number Placeholder 3"/>
          <p:cNvSpPr>
            <a:spLocks noGrp="1"/>
          </p:cNvSpPr>
          <p:nvPr>
            <p:ph type="sldNum" sz="quarter" idx="5"/>
          </p:nvPr>
        </p:nvSpPr>
        <p:spPr/>
        <p:txBody>
          <a:bodyPr/>
          <a:lstStyle/>
          <a:p>
            <a:fld id="{3B46E85A-EF0D-4E17-91D6-189B11833986}" type="slidenum">
              <a:rPr lang="en-US" smtClean="0"/>
              <a:t>24</a:t>
            </a:fld>
            <a:endParaRPr lang="en-US"/>
          </a:p>
        </p:txBody>
      </p:sp>
    </p:spTree>
    <p:extLst>
      <p:ext uri="{BB962C8B-B14F-4D97-AF65-F5344CB8AC3E}">
        <p14:creationId xmlns:p14="http://schemas.microsoft.com/office/powerpoint/2010/main" val="28653803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1A6662E-FAF4-44BC-88B5-85A7CBFB6D30}" type="datetime1">
              <a:rPr lang="en-US" smtClean="0"/>
              <a:pPr/>
              <a:t>4/8/2021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4145044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E0CF6C-748E-4B7A-BC8B-3011EF78ED13}" type="datetime1">
              <a:rPr lang="en-US" smtClean="0"/>
              <a:pPr/>
              <a:t>4/8/2021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03912701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E0CF6C-748E-4B7A-BC8B-3011EF78ED13}" type="datetime1">
              <a:rPr lang="en-US" smtClean="0"/>
              <a:pPr/>
              <a:t>4/8/2021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66983218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E0CF6C-748E-4B7A-BC8B-3011EF78ED13}" type="datetime1">
              <a:rPr lang="en-US" smtClean="0"/>
              <a:pPr/>
              <a:t>4/8/2021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9090913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E0CF6C-748E-4B7A-BC8B-3011EF78ED13}" type="datetime1">
              <a:rPr lang="en-US" smtClean="0"/>
              <a:pPr/>
              <a:t>4/8/2021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3942495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7E0CF6C-748E-4B7A-BC8B-3011EF78ED13}" type="datetime1">
              <a:rPr lang="en-US" smtClean="0"/>
              <a:pPr/>
              <a:t>4/8/2021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02548153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7E0CF6C-748E-4B7A-BC8B-3011EF78ED13}" type="datetime1">
              <a:rPr lang="en-US" smtClean="0"/>
              <a:pPr/>
              <a:t>4/8/2021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68968892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59632-1575-4E14-B53B-3DC3D5ED3947}" type="datetime1">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40452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A6868-2568-4CC9-B302-F37117B01A6E}" type="datetime1">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843553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A6662E-FAF4-44BC-88B5-85A7CBFB6D30}" type="datetime1">
              <a:rPr lang="en-US" smtClean="0"/>
              <a:pPr/>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1009016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55F08A-1E71-4B2B-BB49-E743F2903911}" type="datetime1">
              <a:rPr lang="en-US" smtClean="0"/>
              <a:t>4/8/2021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1056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55F08A-1E71-4B2B-BB49-E743F2903911}" type="datetime1">
              <a:rPr lang="en-US" smtClean="0"/>
              <a:t>4/8/2021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57759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17D9E-721A-44BB-8863-9873FE64DA75}" type="datetime1">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224687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31DA2F-80B8-49CF-99FB-5ABCA53A607A}" type="datetime1">
              <a:rPr lang="en-US" smtClean="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502818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852172-E6C9-4B6C-929A-A9DE3837BBF1}" type="datetime1">
              <a:rPr lang="en-US" smtClean="0"/>
              <a:t>4/8/2021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790553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B41CFF-90C9-47B3-9DA1-F2BF8D839F7E}" type="datetime1">
              <a:rPr lang="en-US" smtClean="0"/>
              <a:t>4/8/2021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452610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048FA-06AB-4884-A69B-986B96E68A24}" type="datetime1">
              <a:rPr lang="en-US" smtClean="0"/>
              <a:t>4/8/2021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925338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DB7ABA-0172-4F9C-889D-567164F66BCD}" type="datetime1">
              <a:rPr lang="en-US" smtClean="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851736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AC6A5B-8AE7-4A41-B5A7-9ADC6686DC18}" type="datetime1">
              <a:rPr lang="en-US" smtClean="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070727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59632-1575-4E14-B53B-3DC3D5ED3947}" type="datetime1">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395346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A6868-2568-4CC9-B302-F37117B01A6E}" type="datetime1">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82825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17D9E-721A-44BB-8863-9873FE64DA75}" type="datetime1">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82701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31DA2F-80B8-49CF-99FB-5ABCA53A607A}" type="datetime1">
              <a:rPr lang="en-US" smtClean="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28614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852172-E6C9-4B6C-929A-A9DE3837BBF1}" type="datetime1">
              <a:rPr lang="en-US" smtClean="0"/>
              <a:t>4/8/2021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58732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B41CFF-90C9-47B3-9DA1-F2BF8D839F7E}" type="datetime1">
              <a:rPr lang="en-US" smtClean="0"/>
              <a:t>4/8/2021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91800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048FA-06AB-4884-A69B-986B96E68A24}" type="datetime1">
              <a:rPr lang="en-US" smtClean="0"/>
              <a:t>4/8/2021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42431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DB7ABA-0172-4F9C-889D-567164F66BCD}" type="datetime1">
              <a:rPr lang="en-US" smtClean="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3218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AC6A5B-8AE7-4A41-B5A7-9ADC6686DC18}" type="datetime1">
              <a:rPr lang="en-US" smtClean="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60934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7E0CF6C-748E-4B7A-BC8B-3011EF78ED13}" type="datetime1">
              <a:rPr lang="en-US" smtClean="0"/>
              <a:pPr/>
              <a:t>4/8/2021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102616384"/>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E0CF6C-748E-4B7A-BC8B-3011EF78ED13}" type="datetime1">
              <a:rPr lang="en-US" smtClean="0"/>
              <a:pPr/>
              <a:t>4/8/2021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257951234"/>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9.xml"/><Relationship Id="rId4" Type="http://schemas.openxmlformats.org/officeDocument/2006/relationships/image" Target="../media/image18.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9.xml"/><Relationship Id="rId4" Type="http://schemas.openxmlformats.org/officeDocument/2006/relationships/image" Target="../media/image21.jpeg"/></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diagramLayout" Target="../diagrams/layout2.xml"/><Relationship Id="rId7" Type="http://schemas.openxmlformats.org/officeDocument/2006/relationships/image" Target="../media/image6.png"/><Relationship Id="rId2" Type="http://schemas.openxmlformats.org/officeDocument/2006/relationships/diagramData" Target="../diagrams/data2.xml"/><Relationship Id="rId1" Type="http://schemas.openxmlformats.org/officeDocument/2006/relationships/slideLayout" Target="../slideLayouts/slideLayout1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19.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diagramLayout" Target="../diagrams/layout5.xml"/><Relationship Id="rId7" Type="http://schemas.openxmlformats.org/officeDocument/2006/relationships/image" Target="../media/image6.png"/><Relationship Id="rId2" Type="http://schemas.openxmlformats.org/officeDocument/2006/relationships/diagramData" Target="../diagrams/data5.xml"/><Relationship Id="rId1" Type="http://schemas.openxmlformats.org/officeDocument/2006/relationships/slideLayout" Target="../slideLayouts/slideLayout19.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9.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9.xml"/><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C474555-A948-4731-8AAB-AEEC442450B2}"/>
              </a:ext>
            </a:extLst>
          </p:cNvPr>
          <p:cNvPicPr>
            <a:picLocks noChangeAspect="1" noChangeArrowheads="1"/>
          </p:cNvPicPr>
          <p:nvPr/>
        </p:nvPicPr>
        <p:blipFill rotWithShape="1">
          <a:blip r:embed="rId2">
            <a:alphaModFix amt="88000"/>
            <a:extLst>
              <a:ext uri="{28A0092B-C50C-407E-A947-70E740481C1C}">
                <a14:useLocalDpi xmlns:a14="http://schemas.microsoft.com/office/drawing/2010/main" val="0"/>
              </a:ext>
            </a:extLst>
          </a:blip>
          <a:srcRect b="25264"/>
          <a:stretch/>
        </p:blipFill>
        <p:spPr bwMode="auto">
          <a:xfrm>
            <a:off x="20" y="10"/>
            <a:ext cx="12191980" cy="685661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B21BD20-53E5-4AA4-984D-09B31E6D8FFA}"/>
              </a:ext>
            </a:extLst>
          </p:cNvPr>
          <p:cNvSpPr/>
          <p:nvPr/>
        </p:nvSpPr>
        <p:spPr>
          <a:xfrm>
            <a:off x="796123" y="1001076"/>
            <a:ext cx="10399602" cy="4372618"/>
          </a:xfrm>
          <a:prstGeom prst="rect">
            <a:avLst/>
          </a:prstGeom>
          <a:solidFill>
            <a:schemeClr val="bg1">
              <a:lumMod val="95000"/>
              <a:lumOff val="5000"/>
              <a:alpha val="82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780D1-6700-4638-B15F-378E2BEFD716}"/>
              </a:ext>
            </a:extLst>
          </p:cNvPr>
          <p:cNvSpPr>
            <a:spLocks noGrp="1"/>
          </p:cNvSpPr>
          <p:nvPr>
            <p:ph type="ctrTitle"/>
          </p:nvPr>
        </p:nvSpPr>
        <p:spPr>
          <a:xfrm>
            <a:off x="996275" y="744909"/>
            <a:ext cx="10190071" cy="3145855"/>
          </a:xfrm>
        </p:spPr>
        <p:txBody>
          <a:bodyPr anchor="b">
            <a:normAutofit/>
          </a:bodyPr>
          <a:lstStyle/>
          <a:p>
            <a:r>
              <a:rPr lang="en-US" sz="5400" dirty="0">
                <a:solidFill>
                  <a:srgbClr val="FFFFFF"/>
                </a:solidFill>
              </a:rPr>
              <a:t>Diffusion Modelling of Intrusions in Continuous-Outcome Source Memory</a:t>
            </a:r>
          </a:p>
        </p:txBody>
      </p:sp>
      <p:sp>
        <p:nvSpPr>
          <p:cNvPr id="3" name="Subtitle 2">
            <a:extLst>
              <a:ext uri="{FF2B5EF4-FFF2-40B4-BE49-F238E27FC236}">
                <a16:creationId xmlns:a16="http://schemas.microsoft.com/office/drawing/2014/main" id="{EB88A047-5FA5-4323-8470-23003DE39D39}"/>
              </a:ext>
            </a:extLst>
          </p:cNvPr>
          <p:cNvSpPr>
            <a:spLocks noGrp="1"/>
          </p:cNvSpPr>
          <p:nvPr>
            <p:ph type="subTitle" idx="1"/>
          </p:nvPr>
        </p:nvSpPr>
        <p:spPr>
          <a:xfrm>
            <a:off x="1218708" y="4069780"/>
            <a:ext cx="9781327" cy="2056617"/>
          </a:xfrm>
        </p:spPr>
        <p:txBody>
          <a:bodyPr anchor="t">
            <a:normAutofit/>
          </a:bodyPr>
          <a:lstStyle/>
          <a:p>
            <a:r>
              <a:rPr lang="en-US" sz="2200" dirty="0">
                <a:solidFill>
                  <a:srgbClr val="FFFFFF"/>
                </a:solidFill>
              </a:rPr>
              <a:t>Jason Zhou</a:t>
            </a:r>
          </a:p>
          <a:p>
            <a:r>
              <a:rPr lang="en-US" sz="2000" dirty="0"/>
              <a:t>Australasian Experimental Psychology Society (EPC - 2021)</a:t>
            </a:r>
            <a:endParaRPr lang="en-US" sz="2200" dirty="0">
              <a:solidFill>
                <a:srgbClr val="FFFFFF"/>
              </a:solidFill>
            </a:endParaRPr>
          </a:p>
        </p:txBody>
      </p:sp>
      <p:pic>
        <p:nvPicPr>
          <p:cNvPr id="5" name="Picture 4">
            <a:extLst>
              <a:ext uri="{FF2B5EF4-FFF2-40B4-BE49-F238E27FC236}">
                <a16:creationId xmlns:a16="http://schemas.microsoft.com/office/drawing/2014/main" id="{CECA7E81-54DD-4BCD-84BE-F9425F5EC6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624" y="890948"/>
            <a:ext cx="3902243" cy="1450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2980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5C2921D-0A3F-4767-9E14-4EFD5A8FBC90}"/>
              </a:ext>
            </a:extLst>
          </p:cNvPr>
          <p:cNvSpPr/>
          <p:nvPr/>
        </p:nvSpPr>
        <p:spPr>
          <a:xfrm rot="2708039">
            <a:off x="6380136" y="1281541"/>
            <a:ext cx="2343575" cy="1422469"/>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tx1">
              <a:lumMod val="50000"/>
              <a:alpha val="50000"/>
            </a:schemeClr>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701E34E1-D92D-4F09-9E22-76B984A4F35C}"/>
              </a:ext>
            </a:extLst>
          </p:cNvPr>
          <p:cNvSpPr/>
          <p:nvPr/>
        </p:nvSpPr>
        <p:spPr>
          <a:xfrm rot="19620052">
            <a:off x="3783548" y="1065820"/>
            <a:ext cx="2343575" cy="1422469"/>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tx1">
              <a:lumMod val="50000"/>
              <a:alpha val="50000"/>
            </a:schemeClr>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DDA3A19-2111-4BDC-A951-6CC0169809F9}"/>
              </a:ext>
            </a:extLst>
          </p:cNvPr>
          <p:cNvSpPr/>
          <p:nvPr/>
        </p:nvSpPr>
        <p:spPr>
          <a:xfrm rot="14061879">
            <a:off x="2890794" y="4334929"/>
            <a:ext cx="2343575" cy="1422469"/>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tx1">
              <a:lumMod val="50000"/>
              <a:alpha val="5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5F3315CF-51B2-442B-938F-93A010472499}"/>
              </a:ext>
            </a:extLst>
          </p:cNvPr>
          <p:cNvSpPr/>
          <p:nvPr/>
        </p:nvSpPr>
        <p:spPr>
          <a:xfrm>
            <a:off x="3755226" y="1147342"/>
            <a:ext cx="4681548" cy="4563316"/>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FDD1612-8937-4899-BD87-5BF894909A4E}"/>
              </a:ext>
            </a:extLst>
          </p:cNvPr>
          <p:cNvSpPr txBox="1"/>
          <p:nvPr/>
        </p:nvSpPr>
        <p:spPr>
          <a:xfrm>
            <a:off x="4955335" y="2551837"/>
            <a:ext cx="2281329" cy="1754326"/>
          </a:xfrm>
          <a:prstGeom prst="rect">
            <a:avLst/>
          </a:prstGeom>
          <a:noFill/>
        </p:spPr>
        <p:txBody>
          <a:bodyPr wrap="none" rtlCol="0">
            <a:spAutoFit/>
          </a:bodyPr>
          <a:lstStyle/>
          <a:p>
            <a:pPr algn="ctr"/>
            <a:r>
              <a:rPr lang="en-US" sz="3600" dirty="0"/>
              <a:t>Where was</a:t>
            </a:r>
          </a:p>
          <a:p>
            <a:pPr algn="ctr"/>
            <a:r>
              <a:rPr lang="en-US" sz="3600" dirty="0"/>
              <a:t>“CORD”</a:t>
            </a:r>
            <a:br>
              <a:rPr lang="en-US" sz="3600" dirty="0"/>
            </a:br>
            <a:r>
              <a:rPr lang="en-US" sz="3600" dirty="0"/>
              <a:t>Located?</a:t>
            </a:r>
          </a:p>
        </p:txBody>
      </p:sp>
      <p:grpSp>
        <p:nvGrpSpPr>
          <p:cNvPr id="3" name="Group 2">
            <a:extLst>
              <a:ext uri="{FF2B5EF4-FFF2-40B4-BE49-F238E27FC236}">
                <a16:creationId xmlns:a16="http://schemas.microsoft.com/office/drawing/2014/main" id="{AA7B3DCB-D579-4E35-B1A5-497B68C892A4}"/>
              </a:ext>
            </a:extLst>
          </p:cNvPr>
          <p:cNvGrpSpPr/>
          <p:nvPr/>
        </p:nvGrpSpPr>
        <p:grpSpPr>
          <a:xfrm rot="1634562">
            <a:off x="4031260" y="4623529"/>
            <a:ext cx="564777" cy="527797"/>
            <a:chOff x="1385046" y="2519642"/>
            <a:chExt cx="564777" cy="527797"/>
          </a:xfrm>
        </p:grpSpPr>
        <p:cxnSp>
          <p:nvCxnSpPr>
            <p:cNvPr id="9" name="Straight Connector 8">
              <a:extLst>
                <a:ext uri="{FF2B5EF4-FFF2-40B4-BE49-F238E27FC236}">
                  <a16:creationId xmlns:a16="http://schemas.microsoft.com/office/drawing/2014/main" id="{6B70715A-3302-49CB-B1BD-7D99D10DE95E}"/>
                </a:ext>
              </a:extLst>
            </p:cNvPr>
            <p:cNvCxnSpPr/>
            <p:nvPr/>
          </p:nvCxnSpPr>
          <p:spPr>
            <a:xfrm>
              <a:off x="1385046" y="2783541"/>
              <a:ext cx="56477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502391B-1DD0-4579-82DB-7DAEF53CF8D0}"/>
                </a:ext>
              </a:extLst>
            </p:cNvPr>
            <p:cNvCxnSpPr>
              <a:cxnSpLocks/>
            </p:cNvCxnSpPr>
            <p:nvPr/>
          </p:nvCxnSpPr>
          <p:spPr>
            <a:xfrm flipV="1">
              <a:off x="1667435" y="2519642"/>
              <a:ext cx="0" cy="52779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093A16F2-9F04-47C9-A9DC-F990192F08F5}"/>
              </a:ext>
            </a:extLst>
          </p:cNvPr>
          <p:cNvGrpSpPr/>
          <p:nvPr/>
        </p:nvGrpSpPr>
        <p:grpSpPr>
          <a:xfrm rot="7712323">
            <a:off x="4532275" y="1268745"/>
            <a:ext cx="564777" cy="527797"/>
            <a:chOff x="1385046" y="2519642"/>
            <a:chExt cx="564777" cy="527797"/>
          </a:xfrm>
        </p:grpSpPr>
        <p:cxnSp>
          <p:nvCxnSpPr>
            <p:cNvPr id="17" name="Straight Connector 16">
              <a:extLst>
                <a:ext uri="{FF2B5EF4-FFF2-40B4-BE49-F238E27FC236}">
                  <a16:creationId xmlns:a16="http://schemas.microsoft.com/office/drawing/2014/main" id="{D28F6882-91A5-436A-A5C8-D5903B186DA9}"/>
                </a:ext>
              </a:extLst>
            </p:cNvPr>
            <p:cNvCxnSpPr/>
            <p:nvPr/>
          </p:nvCxnSpPr>
          <p:spPr>
            <a:xfrm>
              <a:off x="1385046" y="2783541"/>
              <a:ext cx="56477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8CA1B5D-7F43-4DAF-BBCF-13F7984EBE0E}"/>
                </a:ext>
              </a:extLst>
            </p:cNvPr>
            <p:cNvCxnSpPr>
              <a:cxnSpLocks/>
            </p:cNvCxnSpPr>
            <p:nvPr/>
          </p:nvCxnSpPr>
          <p:spPr>
            <a:xfrm flipV="1">
              <a:off x="1667435" y="2519642"/>
              <a:ext cx="0" cy="52779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C4EC3B6F-4B96-4D3F-A8DC-A997462C805D}"/>
              </a:ext>
            </a:extLst>
          </p:cNvPr>
          <p:cNvGrpSpPr/>
          <p:nvPr/>
        </p:nvGrpSpPr>
        <p:grpSpPr>
          <a:xfrm rot="10283250">
            <a:off x="7422838" y="1513156"/>
            <a:ext cx="564777" cy="527797"/>
            <a:chOff x="1385046" y="2519642"/>
            <a:chExt cx="564777" cy="527797"/>
          </a:xfrm>
        </p:grpSpPr>
        <p:cxnSp>
          <p:nvCxnSpPr>
            <p:cNvPr id="20" name="Straight Connector 19">
              <a:extLst>
                <a:ext uri="{FF2B5EF4-FFF2-40B4-BE49-F238E27FC236}">
                  <a16:creationId xmlns:a16="http://schemas.microsoft.com/office/drawing/2014/main" id="{CDE1AC06-C029-440F-91EF-59CE1990661D}"/>
                </a:ext>
              </a:extLst>
            </p:cNvPr>
            <p:cNvCxnSpPr/>
            <p:nvPr/>
          </p:nvCxnSpPr>
          <p:spPr>
            <a:xfrm>
              <a:off x="1385046" y="2783541"/>
              <a:ext cx="56477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C026764-1A67-4823-98E9-F812A8F91948}"/>
                </a:ext>
              </a:extLst>
            </p:cNvPr>
            <p:cNvCxnSpPr>
              <a:cxnSpLocks/>
            </p:cNvCxnSpPr>
            <p:nvPr/>
          </p:nvCxnSpPr>
          <p:spPr>
            <a:xfrm flipV="1">
              <a:off x="1667435" y="2519642"/>
              <a:ext cx="0" cy="52779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2448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2"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Freeform: Shape 38">
            <a:extLst>
              <a:ext uri="{FF2B5EF4-FFF2-40B4-BE49-F238E27FC236}">
                <a16:creationId xmlns:a16="http://schemas.microsoft.com/office/drawing/2014/main" id="{3EB6F7CE-D909-4416-81F9-F8C96ECBE4BD}"/>
              </a:ext>
            </a:extLst>
          </p:cNvPr>
          <p:cNvSpPr/>
          <p:nvPr/>
        </p:nvSpPr>
        <p:spPr>
          <a:xfrm rot="16200000">
            <a:off x="2890793" y="2510630"/>
            <a:ext cx="2343575" cy="1422469"/>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tx1">
              <a:lumMod val="50000"/>
              <a:alpha val="50000"/>
            </a:schemeClr>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75F2819F-8089-4198-BAAD-9B8A1D657094}"/>
              </a:ext>
            </a:extLst>
          </p:cNvPr>
          <p:cNvSpPr/>
          <p:nvPr/>
        </p:nvSpPr>
        <p:spPr>
          <a:xfrm rot="5894678">
            <a:off x="6945985" y="2798513"/>
            <a:ext cx="2343575" cy="1422469"/>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tx1">
              <a:lumMod val="50000"/>
              <a:alpha val="50000"/>
            </a:schemeClr>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40BEE239-EEB4-4879-8F7A-B5519A881E3F}"/>
              </a:ext>
            </a:extLst>
          </p:cNvPr>
          <p:cNvSpPr/>
          <p:nvPr/>
        </p:nvSpPr>
        <p:spPr>
          <a:xfrm rot="6318136">
            <a:off x="6794206" y="3397207"/>
            <a:ext cx="2343575" cy="1422469"/>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tx1">
              <a:lumMod val="50000"/>
              <a:alpha val="50000"/>
            </a:schemeClr>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6A3EC7CD-5398-4AC7-9B1B-A13362410804}"/>
              </a:ext>
            </a:extLst>
          </p:cNvPr>
          <p:cNvSpPr/>
          <p:nvPr/>
        </p:nvSpPr>
        <p:spPr>
          <a:xfrm rot="10050334">
            <a:off x="5381904" y="4630317"/>
            <a:ext cx="2343575" cy="1422469"/>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tx1">
              <a:lumMod val="50000"/>
              <a:alpha val="50000"/>
            </a:schemeClr>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F0F442DF-A25A-4670-A2F6-185D5BEA3E3A}"/>
              </a:ext>
            </a:extLst>
          </p:cNvPr>
          <p:cNvSpPr/>
          <p:nvPr/>
        </p:nvSpPr>
        <p:spPr>
          <a:xfrm rot="20678687">
            <a:off x="4467153" y="821408"/>
            <a:ext cx="2343575" cy="1422469"/>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tx1">
              <a:lumMod val="50000"/>
              <a:alpha val="50000"/>
            </a:schemeClr>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44017BF-7E72-4033-9726-F1833BF56B24}"/>
              </a:ext>
            </a:extLst>
          </p:cNvPr>
          <p:cNvSpPr/>
          <p:nvPr/>
        </p:nvSpPr>
        <p:spPr>
          <a:xfrm>
            <a:off x="3364345" y="777912"/>
            <a:ext cx="5463310" cy="5302176"/>
          </a:xfrm>
          <a:prstGeom prst="ellipse">
            <a:avLst/>
          </a:prstGeom>
          <a:solidFill>
            <a:schemeClr val="bg2">
              <a:alpha val="30000"/>
            </a:schemeClr>
          </a:solidFill>
          <a:ln w="44450">
            <a:solidFill>
              <a:srgbClr val="009E7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5C2921D-0A3F-4767-9E14-4EFD5A8FBC90}"/>
              </a:ext>
            </a:extLst>
          </p:cNvPr>
          <p:cNvSpPr/>
          <p:nvPr/>
        </p:nvSpPr>
        <p:spPr>
          <a:xfrm rot="2708039">
            <a:off x="6380136" y="1281541"/>
            <a:ext cx="2343575" cy="1422469"/>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tx1">
              <a:lumMod val="50000"/>
              <a:alpha val="50000"/>
            </a:schemeClr>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701E34E1-D92D-4F09-9E22-76B984A4F35C}"/>
              </a:ext>
            </a:extLst>
          </p:cNvPr>
          <p:cNvSpPr/>
          <p:nvPr/>
        </p:nvSpPr>
        <p:spPr>
          <a:xfrm rot="19620052">
            <a:off x="3783548" y="1065820"/>
            <a:ext cx="2343575" cy="1422469"/>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tx1">
              <a:lumMod val="50000"/>
              <a:alpha val="50000"/>
            </a:schemeClr>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DDA3A19-2111-4BDC-A951-6CC0169809F9}"/>
              </a:ext>
            </a:extLst>
          </p:cNvPr>
          <p:cNvSpPr/>
          <p:nvPr/>
        </p:nvSpPr>
        <p:spPr>
          <a:xfrm rot="14061879">
            <a:off x="2890794" y="4334929"/>
            <a:ext cx="2343575" cy="1422469"/>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tx1">
              <a:lumMod val="50000"/>
              <a:alpha val="5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5F3315CF-51B2-442B-938F-93A010472499}"/>
              </a:ext>
            </a:extLst>
          </p:cNvPr>
          <p:cNvSpPr/>
          <p:nvPr/>
        </p:nvSpPr>
        <p:spPr>
          <a:xfrm>
            <a:off x="3755226" y="1147342"/>
            <a:ext cx="4681548" cy="4563316"/>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EA0B8A6A-BDB2-4272-A7E5-FC7E6FA349EC}"/>
              </a:ext>
            </a:extLst>
          </p:cNvPr>
          <p:cNvSpPr txBox="1"/>
          <p:nvPr/>
        </p:nvSpPr>
        <p:spPr>
          <a:xfrm>
            <a:off x="9520517" y="2657796"/>
            <a:ext cx="2257413" cy="707886"/>
          </a:xfrm>
          <a:prstGeom prst="rect">
            <a:avLst/>
          </a:prstGeom>
          <a:noFill/>
        </p:spPr>
        <p:txBody>
          <a:bodyPr wrap="none" rtlCol="0">
            <a:spAutoFit/>
          </a:bodyPr>
          <a:lstStyle/>
          <a:p>
            <a:r>
              <a:rPr lang="en-US" sz="4000" dirty="0">
                <a:solidFill>
                  <a:srgbClr val="00B0F0"/>
                </a:solidFill>
              </a:rPr>
              <a:t>Intrusions</a:t>
            </a:r>
          </a:p>
        </p:txBody>
      </p:sp>
      <p:sp>
        <p:nvSpPr>
          <p:cNvPr id="25" name="TextBox 24">
            <a:extLst>
              <a:ext uri="{FF2B5EF4-FFF2-40B4-BE49-F238E27FC236}">
                <a16:creationId xmlns:a16="http://schemas.microsoft.com/office/drawing/2014/main" id="{6690B341-A0B8-4CDF-B471-A558B03FCBA5}"/>
              </a:ext>
            </a:extLst>
          </p:cNvPr>
          <p:cNvSpPr txBox="1"/>
          <p:nvPr/>
        </p:nvSpPr>
        <p:spPr>
          <a:xfrm>
            <a:off x="639179" y="2657796"/>
            <a:ext cx="2061783" cy="707886"/>
          </a:xfrm>
          <a:prstGeom prst="rect">
            <a:avLst/>
          </a:prstGeom>
          <a:noFill/>
        </p:spPr>
        <p:txBody>
          <a:bodyPr wrap="none" rtlCol="0">
            <a:spAutoFit/>
          </a:bodyPr>
          <a:lstStyle/>
          <a:p>
            <a:r>
              <a:rPr lang="en-US" sz="4000" dirty="0">
                <a:solidFill>
                  <a:srgbClr val="009E73"/>
                </a:solidFill>
              </a:rPr>
              <a:t>Guessing</a:t>
            </a:r>
          </a:p>
        </p:txBody>
      </p:sp>
      <p:grpSp>
        <p:nvGrpSpPr>
          <p:cNvPr id="13" name="Group 12">
            <a:extLst>
              <a:ext uri="{FF2B5EF4-FFF2-40B4-BE49-F238E27FC236}">
                <a16:creationId xmlns:a16="http://schemas.microsoft.com/office/drawing/2014/main" id="{E299F2B9-D876-40B3-86ED-1E109134E5FE}"/>
              </a:ext>
            </a:extLst>
          </p:cNvPr>
          <p:cNvGrpSpPr/>
          <p:nvPr/>
        </p:nvGrpSpPr>
        <p:grpSpPr>
          <a:xfrm rot="7712323">
            <a:off x="4532275" y="1268745"/>
            <a:ext cx="564777" cy="527797"/>
            <a:chOff x="1385046" y="2519642"/>
            <a:chExt cx="564777" cy="527797"/>
          </a:xfrm>
        </p:grpSpPr>
        <p:cxnSp>
          <p:nvCxnSpPr>
            <p:cNvPr id="15" name="Straight Connector 14">
              <a:extLst>
                <a:ext uri="{FF2B5EF4-FFF2-40B4-BE49-F238E27FC236}">
                  <a16:creationId xmlns:a16="http://schemas.microsoft.com/office/drawing/2014/main" id="{B908D3EE-2E7A-44F1-AF33-860A3AE6856F}"/>
                </a:ext>
              </a:extLst>
            </p:cNvPr>
            <p:cNvCxnSpPr/>
            <p:nvPr/>
          </p:nvCxnSpPr>
          <p:spPr>
            <a:xfrm>
              <a:off x="1385046" y="2783541"/>
              <a:ext cx="56477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45E950A-7370-4287-BFC2-86961AADE25E}"/>
                </a:ext>
              </a:extLst>
            </p:cNvPr>
            <p:cNvCxnSpPr>
              <a:cxnSpLocks/>
            </p:cNvCxnSpPr>
            <p:nvPr/>
          </p:nvCxnSpPr>
          <p:spPr>
            <a:xfrm flipV="1">
              <a:off x="1667435" y="2519642"/>
              <a:ext cx="0" cy="52779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1CE389A7-E65B-43BF-B04B-E50F5DF5DFCC}"/>
              </a:ext>
            </a:extLst>
          </p:cNvPr>
          <p:cNvGrpSpPr/>
          <p:nvPr/>
        </p:nvGrpSpPr>
        <p:grpSpPr>
          <a:xfrm rot="10283250">
            <a:off x="7422838" y="1513156"/>
            <a:ext cx="564777" cy="527797"/>
            <a:chOff x="1385046" y="2519642"/>
            <a:chExt cx="564777" cy="527797"/>
          </a:xfrm>
        </p:grpSpPr>
        <p:cxnSp>
          <p:nvCxnSpPr>
            <p:cNvPr id="18" name="Straight Connector 17">
              <a:extLst>
                <a:ext uri="{FF2B5EF4-FFF2-40B4-BE49-F238E27FC236}">
                  <a16:creationId xmlns:a16="http://schemas.microsoft.com/office/drawing/2014/main" id="{FD8D1A92-E076-4CA1-987C-A7A2E5A4E37C}"/>
                </a:ext>
              </a:extLst>
            </p:cNvPr>
            <p:cNvCxnSpPr/>
            <p:nvPr/>
          </p:nvCxnSpPr>
          <p:spPr>
            <a:xfrm>
              <a:off x="1385046" y="2783541"/>
              <a:ext cx="56477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A0DEDA5-2D75-496C-82FB-AC1F94A73932}"/>
                </a:ext>
              </a:extLst>
            </p:cNvPr>
            <p:cNvCxnSpPr>
              <a:cxnSpLocks/>
            </p:cNvCxnSpPr>
            <p:nvPr/>
          </p:nvCxnSpPr>
          <p:spPr>
            <a:xfrm flipV="1">
              <a:off x="1667435" y="2519642"/>
              <a:ext cx="0" cy="52779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99048AB0-3EE6-4723-941B-23256C097DD7}"/>
              </a:ext>
            </a:extLst>
          </p:cNvPr>
          <p:cNvGrpSpPr/>
          <p:nvPr/>
        </p:nvGrpSpPr>
        <p:grpSpPr>
          <a:xfrm rot="8439051">
            <a:off x="3481708" y="2977732"/>
            <a:ext cx="564777" cy="539097"/>
            <a:chOff x="1385046" y="2519642"/>
            <a:chExt cx="564777" cy="527797"/>
          </a:xfrm>
        </p:grpSpPr>
        <p:cxnSp>
          <p:nvCxnSpPr>
            <p:cNvPr id="21" name="Straight Connector 20">
              <a:extLst>
                <a:ext uri="{FF2B5EF4-FFF2-40B4-BE49-F238E27FC236}">
                  <a16:creationId xmlns:a16="http://schemas.microsoft.com/office/drawing/2014/main" id="{C51DC525-9EF1-47AD-953F-8A63B2B9E5AE}"/>
                </a:ext>
              </a:extLst>
            </p:cNvPr>
            <p:cNvCxnSpPr/>
            <p:nvPr/>
          </p:nvCxnSpPr>
          <p:spPr>
            <a:xfrm>
              <a:off x="1385046" y="2783541"/>
              <a:ext cx="56477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7F6A660-9EF8-4AD7-94CB-DA1AC8D7708E}"/>
                </a:ext>
              </a:extLst>
            </p:cNvPr>
            <p:cNvCxnSpPr>
              <a:cxnSpLocks/>
            </p:cNvCxnSpPr>
            <p:nvPr/>
          </p:nvCxnSpPr>
          <p:spPr>
            <a:xfrm flipV="1">
              <a:off x="1667435" y="2519642"/>
              <a:ext cx="0" cy="52779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4387E273-CC77-47DB-9F60-14E839F433A9}"/>
              </a:ext>
            </a:extLst>
          </p:cNvPr>
          <p:cNvGrpSpPr/>
          <p:nvPr/>
        </p:nvGrpSpPr>
        <p:grpSpPr>
          <a:xfrm rot="12806001">
            <a:off x="5262422" y="944372"/>
            <a:ext cx="564777" cy="527797"/>
            <a:chOff x="1385046" y="2519642"/>
            <a:chExt cx="564777" cy="527797"/>
          </a:xfrm>
        </p:grpSpPr>
        <p:cxnSp>
          <p:nvCxnSpPr>
            <p:cNvPr id="28" name="Straight Connector 27">
              <a:extLst>
                <a:ext uri="{FF2B5EF4-FFF2-40B4-BE49-F238E27FC236}">
                  <a16:creationId xmlns:a16="http://schemas.microsoft.com/office/drawing/2014/main" id="{A32B3B8C-B3C6-40FF-92C6-3ACA607734E2}"/>
                </a:ext>
              </a:extLst>
            </p:cNvPr>
            <p:cNvCxnSpPr/>
            <p:nvPr/>
          </p:nvCxnSpPr>
          <p:spPr>
            <a:xfrm>
              <a:off x="1385046" y="2783541"/>
              <a:ext cx="56477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E2B9566-B371-4063-ABE6-DFEBD2AECCC2}"/>
                </a:ext>
              </a:extLst>
            </p:cNvPr>
            <p:cNvCxnSpPr>
              <a:cxnSpLocks/>
            </p:cNvCxnSpPr>
            <p:nvPr/>
          </p:nvCxnSpPr>
          <p:spPr>
            <a:xfrm flipV="1">
              <a:off x="1667435" y="2519642"/>
              <a:ext cx="0" cy="52779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2D97213A-4DAE-4406-8782-75808692D2E5}"/>
              </a:ext>
            </a:extLst>
          </p:cNvPr>
          <p:cNvGrpSpPr/>
          <p:nvPr/>
        </p:nvGrpSpPr>
        <p:grpSpPr>
          <a:xfrm rot="9218914">
            <a:off x="8154385" y="3289581"/>
            <a:ext cx="564777" cy="527797"/>
            <a:chOff x="1385046" y="2519642"/>
            <a:chExt cx="564777" cy="527797"/>
          </a:xfrm>
        </p:grpSpPr>
        <p:cxnSp>
          <p:nvCxnSpPr>
            <p:cNvPr id="31" name="Straight Connector 30">
              <a:extLst>
                <a:ext uri="{FF2B5EF4-FFF2-40B4-BE49-F238E27FC236}">
                  <a16:creationId xmlns:a16="http://schemas.microsoft.com/office/drawing/2014/main" id="{AFBD5C3B-F663-47A8-ABF6-7D8E29FE40C9}"/>
                </a:ext>
              </a:extLst>
            </p:cNvPr>
            <p:cNvCxnSpPr/>
            <p:nvPr/>
          </p:nvCxnSpPr>
          <p:spPr>
            <a:xfrm>
              <a:off x="1385046" y="2783541"/>
              <a:ext cx="56477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91F1095-5E1C-43AD-BE69-C758AD6267AA}"/>
                </a:ext>
              </a:extLst>
            </p:cNvPr>
            <p:cNvCxnSpPr>
              <a:cxnSpLocks/>
            </p:cNvCxnSpPr>
            <p:nvPr/>
          </p:nvCxnSpPr>
          <p:spPr>
            <a:xfrm flipV="1">
              <a:off x="1667435" y="2519642"/>
              <a:ext cx="0" cy="52779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401D7689-00E5-4029-9270-EAA38E7FE2FF}"/>
              </a:ext>
            </a:extLst>
          </p:cNvPr>
          <p:cNvGrpSpPr/>
          <p:nvPr/>
        </p:nvGrpSpPr>
        <p:grpSpPr>
          <a:xfrm rot="8900594">
            <a:off x="8059865" y="3866962"/>
            <a:ext cx="564777" cy="527797"/>
            <a:chOff x="1385046" y="2519642"/>
            <a:chExt cx="564777" cy="527797"/>
          </a:xfrm>
        </p:grpSpPr>
        <p:cxnSp>
          <p:nvCxnSpPr>
            <p:cNvPr id="34" name="Straight Connector 33">
              <a:extLst>
                <a:ext uri="{FF2B5EF4-FFF2-40B4-BE49-F238E27FC236}">
                  <a16:creationId xmlns:a16="http://schemas.microsoft.com/office/drawing/2014/main" id="{BD1FDC79-BDE1-469B-9E73-48A18E4E375E}"/>
                </a:ext>
              </a:extLst>
            </p:cNvPr>
            <p:cNvCxnSpPr/>
            <p:nvPr/>
          </p:nvCxnSpPr>
          <p:spPr>
            <a:xfrm>
              <a:off x="1385046" y="2783541"/>
              <a:ext cx="56477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D097965-451C-4D8B-945A-4A3E4849B0EA}"/>
                </a:ext>
              </a:extLst>
            </p:cNvPr>
            <p:cNvCxnSpPr>
              <a:cxnSpLocks/>
            </p:cNvCxnSpPr>
            <p:nvPr/>
          </p:nvCxnSpPr>
          <p:spPr>
            <a:xfrm flipV="1">
              <a:off x="1667435" y="2519642"/>
              <a:ext cx="0" cy="52779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8865C341-5C11-4EE8-8E7F-82EA1254E227}"/>
              </a:ext>
            </a:extLst>
          </p:cNvPr>
          <p:cNvGrpSpPr/>
          <p:nvPr/>
        </p:nvGrpSpPr>
        <p:grpSpPr>
          <a:xfrm rot="12176274">
            <a:off x="6374154" y="5369273"/>
            <a:ext cx="564777" cy="527797"/>
            <a:chOff x="1385046" y="2519642"/>
            <a:chExt cx="564777" cy="527797"/>
          </a:xfrm>
        </p:grpSpPr>
        <p:cxnSp>
          <p:nvCxnSpPr>
            <p:cNvPr id="37" name="Straight Connector 36">
              <a:extLst>
                <a:ext uri="{FF2B5EF4-FFF2-40B4-BE49-F238E27FC236}">
                  <a16:creationId xmlns:a16="http://schemas.microsoft.com/office/drawing/2014/main" id="{36E06DFD-8CE5-401B-BB3F-EB523559A838}"/>
                </a:ext>
              </a:extLst>
            </p:cNvPr>
            <p:cNvCxnSpPr/>
            <p:nvPr/>
          </p:nvCxnSpPr>
          <p:spPr>
            <a:xfrm>
              <a:off x="1385046" y="2783541"/>
              <a:ext cx="56477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68E3B32-DF49-4CE1-8541-08E58A333C33}"/>
                </a:ext>
              </a:extLst>
            </p:cNvPr>
            <p:cNvCxnSpPr>
              <a:cxnSpLocks/>
            </p:cNvCxnSpPr>
            <p:nvPr/>
          </p:nvCxnSpPr>
          <p:spPr>
            <a:xfrm flipV="1">
              <a:off x="1667435" y="2519642"/>
              <a:ext cx="0" cy="52779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56035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1" grpId="0" animBg="1"/>
      <p:bldP spid="42" grpId="0" animBg="1"/>
      <p:bldP spid="43" grpId="0" animBg="1"/>
      <p:bldP spid="40" grpId="0" animBg="1"/>
      <p:bldP spid="24" grpId="0" animBg="1"/>
      <p:bldP spid="2" grpId="0"/>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C476B-7CC0-4123-814D-69D167AC5823}"/>
              </a:ext>
            </a:extLst>
          </p:cNvPr>
          <p:cNvSpPr>
            <a:spLocks noGrp="1"/>
          </p:cNvSpPr>
          <p:nvPr>
            <p:ph type="title"/>
          </p:nvPr>
        </p:nvSpPr>
        <p:spPr/>
        <p:txBody>
          <a:bodyPr/>
          <a:lstStyle/>
          <a:p>
            <a:r>
              <a:rPr lang="en-US" dirty="0"/>
              <a:t>Evidence for Intrusions in the Data</a:t>
            </a:r>
          </a:p>
        </p:txBody>
      </p:sp>
      <p:sp>
        <p:nvSpPr>
          <p:cNvPr id="4" name="TextBox 3">
            <a:extLst>
              <a:ext uri="{FF2B5EF4-FFF2-40B4-BE49-F238E27FC236}">
                <a16:creationId xmlns:a16="http://schemas.microsoft.com/office/drawing/2014/main" id="{D8DD0CF7-32C5-41B5-8BB1-48C3C4580F68}"/>
              </a:ext>
            </a:extLst>
          </p:cNvPr>
          <p:cNvSpPr txBox="1"/>
          <p:nvPr/>
        </p:nvSpPr>
        <p:spPr>
          <a:xfrm>
            <a:off x="10170463" y="112991"/>
            <a:ext cx="1183337" cy="369332"/>
          </a:xfrm>
          <a:prstGeom prst="rect">
            <a:avLst/>
          </a:prstGeom>
          <a:noFill/>
        </p:spPr>
        <p:txBody>
          <a:bodyPr wrap="none" rtlCol="0">
            <a:spAutoFit/>
          </a:bodyPr>
          <a:lstStyle/>
          <a:p>
            <a:r>
              <a:rPr lang="en-US" sz="1800" dirty="0"/>
              <a:t>EPC - 2021</a:t>
            </a:r>
            <a:endParaRPr lang="en-US" dirty="0"/>
          </a:p>
        </p:txBody>
      </p:sp>
      <p:sp>
        <p:nvSpPr>
          <p:cNvPr id="8" name="Oval 7">
            <a:extLst>
              <a:ext uri="{FF2B5EF4-FFF2-40B4-BE49-F238E27FC236}">
                <a16:creationId xmlns:a16="http://schemas.microsoft.com/office/drawing/2014/main" id="{B85028B5-5117-4D20-922D-FB53409AAD0B}"/>
              </a:ext>
            </a:extLst>
          </p:cNvPr>
          <p:cNvSpPr/>
          <p:nvPr/>
        </p:nvSpPr>
        <p:spPr>
          <a:xfrm>
            <a:off x="3833480" y="1844040"/>
            <a:ext cx="4525039" cy="425066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DEA119D-BFB6-4151-93C2-B414CB17DC29}"/>
              </a:ext>
            </a:extLst>
          </p:cNvPr>
          <p:cNvSpPr txBox="1"/>
          <p:nvPr/>
        </p:nvSpPr>
        <p:spPr>
          <a:xfrm>
            <a:off x="3512134" y="5571487"/>
            <a:ext cx="1261884" cy="523220"/>
          </a:xfrm>
          <a:prstGeom prst="rect">
            <a:avLst/>
          </a:prstGeom>
          <a:noFill/>
        </p:spPr>
        <p:txBody>
          <a:bodyPr wrap="square" rtlCol="0">
            <a:spAutoFit/>
          </a:bodyPr>
          <a:lstStyle/>
          <a:p>
            <a:pPr algn="ctr"/>
            <a:r>
              <a:rPr lang="en-US" sz="2800" dirty="0"/>
              <a:t>DREG</a:t>
            </a:r>
          </a:p>
        </p:txBody>
      </p:sp>
      <p:sp>
        <p:nvSpPr>
          <p:cNvPr id="18" name="TextBox 17">
            <a:extLst>
              <a:ext uri="{FF2B5EF4-FFF2-40B4-BE49-F238E27FC236}">
                <a16:creationId xmlns:a16="http://schemas.microsoft.com/office/drawing/2014/main" id="{90AB63A1-7C5E-4637-A48A-237DD906B12D}"/>
              </a:ext>
            </a:extLst>
          </p:cNvPr>
          <p:cNvSpPr txBox="1"/>
          <p:nvPr/>
        </p:nvSpPr>
        <p:spPr>
          <a:xfrm>
            <a:off x="3202538" y="2114519"/>
            <a:ext cx="1261884" cy="523220"/>
          </a:xfrm>
          <a:prstGeom prst="rect">
            <a:avLst/>
          </a:prstGeom>
          <a:noFill/>
        </p:spPr>
        <p:txBody>
          <a:bodyPr wrap="square" rtlCol="0">
            <a:spAutoFit/>
          </a:bodyPr>
          <a:lstStyle/>
          <a:p>
            <a:pPr algn="ctr"/>
            <a:r>
              <a:rPr lang="en-US" sz="2800" dirty="0"/>
              <a:t>CALM</a:t>
            </a:r>
          </a:p>
        </p:txBody>
      </p:sp>
      <p:sp>
        <p:nvSpPr>
          <p:cNvPr id="19" name="TextBox 18">
            <a:extLst>
              <a:ext uri="{FF2B5EF4-FFF2-40B4-BE49-F238E27FC236}">
                <a16:creationId xmlns:a16="http://schemas.microsoft.com/office/drawing/2014/main" id="{82144944-C422-4938-BEA3-713B8083FDCD}"/>
              </a:ext>
            </a:extLst>
          </p:cNvPr>
          <p:cNvSpPr txBox="1"/>
          <p:nvPr/>
        </p:nvSpPr>
        <p:spPr>
          <a:xfrm>
            <a:off x="6529654" y="1441169"/>
            <a:ext cx="1261884" cy="523220"/>
          </a:xfrm>
          <a:prstGeom prst="rect">
            <a:avLst/>
          </a:prstGeom>
          <a:noFill/>
        </p:spPr>
        <p:txBody>
          <a:bodyPr wrap="square" rtlCol="0">
            <a:spAutoFit/>
          </a:bodyPr>
          <a:lstStyle/>
          <a:p>
            <a:pPr algn="ctr"/>
            <a:r>
              <a:rPr lang="en-US" sz="2800" dirty="0"/>
              <a:t>PLUG</a:t>
            </a:r>
          </a:p>
        </p:txBody>
      </p:sp>
      <p:sp>
        <p:nvSpPr>
          <p:cNvPr id="20" name="TextBox 19">
            <a:extLst>
              <a:ext uri="{FF2B5EF4-FFF2-40B4-BE49-F238E27FC236}">
                <a16:creationId xmlns:a16="http://schemas.microsoft.com/office/drawing/2014/main" id="{428B02B0-0131-4901-B717-ACA7C653A7F4}"/>
              </a:ext>
            </a:extLst>
          </p:cNvPr>
          <p:cNvSpPr txBox="1"/>
          <p:nvPr/>
        </p:nvSpPr>
        <p:spPr>
          <a:xfrm>
            <a:off x="8274634" y="3369477"/>
            <a:ext cx="1261884" cy="523220"/>
          </a:xfrm>
          <a:prstGeom prst="rect">
            <a:avLst/>
          </a:prstGeom>
          <a:noFill/>
        </p:spPr>
        <p:txBody>
          <a:bodyPr wrap="square" rtlCol="0">
            <a:spAutoFit/>
          </a:bodyPr>
          <a:lstStyle/>
          <a:p>
            <a:pPr algn="ctr"/>
            <a:r>
              <a:rPr lang="en-US" sz="2800" dirty="0"/>
              <a:t>PLUM</a:t>
            </a:r>
          </a:p>
        </p:txBody>
      </p:sp>
      <p:sp>
        <p:nvSpPr>
          <p:cNvPr id="21" name="TextBox 20">
            <a:extLst>
              <a:ext uri="{FF2B5EF4-FFF2-40B4-BE49-F238E27FC236}">
                <a16:creationId xmlns:a16="http://schemas.microsoft.com/office/drawing/2014/main" id="{8989E80B-A8E9-4063-AB38-CB0F83A5F3E7}"/>
              </a:ext>
            </a:extLst>
          </p:cNvPr>
          <p:cNvSpPr txBox="1"/>
          <p:nvPr/>
        </p:nvSpPr>
        <p:spPr>
          <a:xfrm>
            <a:off x="7487249" y="5416831"/>
            <a:ext cx="1261884" cy="523220"/>
          </a:xfrm>
          <a:prstGeom prst="rect">
            <a:avLst/>
          </a:prstGeom>
          <a:noFill/>
        </p:spPr>
        <p:txBody>
          <a:bodyPr wrap="square" rtlCol="0">
            <a:spAutoFit/>
          </a:bodyPr>
          <a:lstStyle/>
          <a:p>
            <a:pPr algn="ctr"/>
            <a:r>
              <a:rPr lang="en-US" sz="2800" dirty="0"/>
              <a:t>FLAG</a:t>
            </a:r>
          </a:p>
        </p:txBody>
      </p:sp>
      <p:grpSp>
        <p:nvGrpSpPr>
          <p:cNvPr id="22" name="Group 21">
            <a:extLst>
              <a:ext uri="{FF2B5EF4-FFF2-40B4-BE49-F238E27FC236}">
                <a16:creationId xmlns:a16="http://schemas.microsoft.com/office/drawing/2014/main" id="{812C888A-D918-4764-A950-D60E8FC797F5}"/>
              </a:ext>
            </a:extLst>
          </p:cNvPr>
          <p:cNvGrpSpPr/>
          <p:nvPr/>
        </p:nvGrpSpPr>
        <p:grpSpPr>
          <a:xfrm rot="3297037">
            <a:off x="8057566" y="4481339"/>
            <a:ext cx="401448" cy="378080"/>
            <a:chOff x="1385046" y="2519642"/>
            <a:chExt cx="564777" cy="527797"/>
          </a:xfrm>
        </p:grpSpPr>
        <p:cxnSp>
          <p:nvCxnSpPr>
            <p:cNvPr id="23" name="Straight Connector 22">
              <a:extLst>
                <a:ext uri="{FF2B5EF4-FFF2-40B4-BE49-F238E27FC236}">
                  <a16:creationId xmlns:a16="http://schemas.microsoft.com/office/drawing/2014/main" id="{77D8C251-4B2D-40BD-BAE4-3D912A94AADD}"/>
                </a:ext>
              </a:extLst>
            </p:cNvPr>
            <p:cNvCxnSpPr/>
            <p:nvPr/>
          </p:nvCxnSpPr>
          <p:spPr>
            <a:xfrm>
              <a:off x="1385046" y="2783541"/>
              <a:ext cx="56477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3AC7833-8DF9-48F4-971E-F7917ACF2A71}"/>
                </a:ext>
              </a:extLst>
            </p:cNvPr>
            <p:cNvCxnSpPr>
              <a:cxnSpLocks/>
            </p:cNvCxnSpPr>
            <p:nvPr/>
          </p:nvCxnSpPr>
          <p:spPr>
            <a:xfrm flipV="1">
              <a:off x="1667435" y="2519642"/>
              <a:ext cx="0" cy="52779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5" name="Arrow: Curved Right 24">
            <a:extLst>
              <a:ext uri="{FF2B5EF4-FFF2-40B4-BE49-F238E27FC236}">
                <a16:creationId xmlns:a16="http://schemas.microsoft.com/office/drawing/2014/main" id="{E912D84C-E0AF-4877-B42F-21BD7ADD3A15}"/>
              </a:ext>
            </a:extLst>
          </p:cNvPr>
          <p:cNvSpPr/>
          <p:nvPr/>
        </p:nvSpPr>
        <p:spPr>
          <a:xfrm rot="579722" flipH="1">
            <a:off x="8637094" y="4609416"/>
            <a:ext cx="479753" cy="1283329"/>
          </a:xfrm>
          <a:prstGeom prst="curved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B1FA1319-136C-4479-BAD1-68EAF1D98480}"/>
              </a:ext>
            </a:extLst>
          </p:cNvPr>
          <p:cNvSpPr txBox="1"/>
          <p:nvPr/>
        </p:nvSpPr>
        <p:spPr>
          <a:xfrm>
            <a:off x="9215157" y="5066414"/>
            <a:ext cx="1605183" cy="369332"/>
          </a:xfrm>
          <a:prstGeom prst="rect">
            <a:avLst/>
          </a:prstGeom>
          <a:noFill/>
        </p:spPr>
        <p:txBody>
          <a:bodyPr wrap="none" rtlCol="0">
            <a:spAutoFit/>
          </a:bodyPr>
          <a:lstStyle/>
          <a:p>
            <a:r>
              <a:rPr lang="en-US" dirty="0">
                <a:solidFill>
                  <a:srgbClr val="FF0000"/>
                </a:solidFill>
              </a:rPr>
              <a:t>Response Error</a:t>
            </a:r>
          </a:p>
        </p:txBody>
      </p:sp>
      <p:sp>
        <p:nvSpPr>
          <p:cNvPr id="27" name="Arrow: Curved Right 26">
            <a:extLst>
              <a:ext uri="{FF2B5EF4-FFF2-40B4-BE49-F238E27FC236}">
                <a16:creationId xmlns:a16="http://schemas.microsoft.com/office/drawing/2014/main" id="{5923A33B-3E75-4E75-B4C8-CE8F7CE99984}"/>
              </a:ext>
            </a:extLst>
          </p:cNvPr>
          <p:cNvSpPr/>
          <p:nvPr/>
        </p:nvSpPr>
        <p:spPr>
          <a:xfrm rot="1984695" flipH="1" flipV="1">
            <a:off x="8707642" y="3787704"/>
            <a:ext cx="479753" cy="1093879"/>
          </a:xfrm>
          <a:prstGeom prst="curved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Arrow: Curved Right 28">
            <a:extLst>
              <a:ext uri="{FF2B5EF4-FFF2-40B4-BE49-F238E27FC236}">
                <a16:creationId xmlns:a16="http://schemas.microsoft.com/office/drawing/2014/main" id="{A38F3D85-BF26-4622-85B1-3B566BAF7CBE}"/>
              </a:ext>
            </a:extLst>
          </p:cNvPr>
          <p:cNvSpPr/>
          <p:nvPr/>
        </p:nvSpPr>
        <p:spPr>
          <a:xfrm rot="20605210" flipH="1" flipV="1">
            <a:off x="8058883" y="1498335"/>
            <a:ext cx="989889" cy="3149539"/>
          </a:xfrm>
          <a:prstGeom prst="curved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Arrow: Curved Right 30">
            <a:extLst>
              <a:ext uri="{FF2B5EF4-FFF2-40B4-BE49-F238E27FC236}">
                <a16:creationId xmlns:a16="http://schemas.microsoft.com/office/drawing/2014/main" id="{A8F59D75-6AE3-4838-B175-3410B91FC15D}"/>
              </a:ext>
            </a:extLst>
          </p:cNvPr>
          <p:cNvSpPr/>
          <p:nvPr/>
        </p:nvSpPr>
        <p:spPr>
          <a:xfrm rot="18021220" flipH="1" flipV="1">
            <a:off x="5816741" y="-42782"/>
            <a:ext cx="2087749" cy="5291227"/>
          </a:xfrm>
          <a:prstGeom prst="curved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Arrow: Curved Right 31">
            <a:extLst>
              <a:ext uri="{FF2B5EF4-FFF2-40B4-BE49-F238E27FC236}">
                <a16:creationId xmlns:a16="http://schemas.microsoft.com/office/drawing/2014/main" id="{A59DD1CF-6BD2-40E9-9D4C-275BDAD5748A}"/>
              </a:ext>
            </a:extLst>
          </p:cNvPr>
          <p:cNvSpPr/>
          <p:nvPr/>
        </p:nvSpPr>
        <p:spPr>
          <a:xfrm rot="15428011" flipV="1">
            <a:off x="6008798" y="3929599"/>
            <a:ext cx="768013" cy="4127823"/>
          </a:xfrm>
          <a:prstGeom prst="curved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98641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mph" presetSubtype="2" fill="hold" grpId="1" nodeType="clickEffect">
                                  <p:stCondLst>
                                    <p:cond delay="0"/>
                                  </p:stCondLst>
                                  <p:childTnLst>
                                    <p:animClr clrSpc="rgb" dir="cw">
                                      <p:cBhvr override="childStyle">
                                        <p:cTn id="20" dur="250" fill="hold"/>
                                        <p:tgtEl>
                                          <p:spTgt spid="21"/>
                                        </p:tgtEl>
                                        <p:attrNameLst>
                                          <p:attrName>style.color</p:attrName>
                                        </p:attrNameLst>
                                      </p:cBhvr>
                                      <p:to>
                                        <a:srgbClr val="FF0000"/>
                                      </p:to>
                                    </p:animClr>
                                  </p:childTnLst>
                                </p:cTn>
                              </p:par>
                              <p:par>
                                <p:cTn id="21" presetID="1" presetClass="entr" presetSubtype="0" fill="hold" nodeType="withEffect">
                                  <p:stCondLst>
                                    <p:cond delay="50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26"/>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25"/>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27"/>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29"/>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31"/>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7" grpId="0"/>
      <p:bldP spid="18" grpId="0"/>
      <p:bldP spid="19" grpId="0"/>
      <p:bldP spid="20" grpId="0"/>
      <p:bldP spid="21" grpId="0"/>
      <p:bldP spid="21" grpId="1"/>
      <p:bldP spid="25" grpId="0" animBg="1"/>
      <p:bldP spid="25" grpId="1" animBg="1"/>
      <p:bldP spid="26" grpId="0"/>
      <p:bldP spid="26" grpId="1"/>
      <p:bldP spid="27" grpId="0" animBg="1"/>
      <p:bldP spid="27" grpId="1" animBg="1"/>
      <p:bldP spid="29" grpId="0" animBg="1"/>
      <p:bldP spid="29" grpId="1" animBg="1"/>
      <p:bldP spid="31" grpId="0" animBg="1"/>
      <p:bldP spid="31" grpId="1" animBg="1"/>
      <p:bldP spid="32" grpId="0" animBg="1"/>
      <p:bldP spid="32"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C476B-7CC0-4123-814D-69D167AC5823}"/>
              </a:ext>
            </a:extLst>
          </p:cNvPr>
          <p:cNvSpPr>
            <a:spLocks noGrp="1"/>
          </p:cNvSpPr>
          <p:nvPr>
            <p:ph type="title"/>
          </p:nvPr>
        </p:nvSpPr>
        <p:spPr/>
        <p:txBody>
          <a:bodyPr/>
          <a:lstStyle/>
          <a:p>
            <a:r>
              <a:rPr lang="en-US" dirty="0"/>
              <a:t>Evidence for Intrusions</a:t>
            </a:r>
          </a:p>
        </p:txBody>
      </p:sp>
      <p:sp>
        <p:nvSpPr>
          <p:cNvPr id="4" name="TextBox 3">
            <a:extLst>
              <a:ext uri="{FF2B5EF4-FFF2-40B4-BE49-F238E27FC236}">
                <a16:creationId xmlns:a16="http://schemas.microsoft.com/office/drawing/2014/main" id="{D8DD0CF7-32C5-41B5-8BB1-48C3C4580F68}"/>
              </a:ext>
            </a:extLst>
          </p:cNvPr>
          <p:cNvSpPr txBox="1"/>
          <p:nvPr/>
        </p:nvSpPr>
        <p:spPr>
          <a:xfrm>
            <a:off x="10170463" y="112991"/>
            <a:ext cx="1183337" cy="369332"/>
          </a:xfrm>
          <a:prstGeom prst="rect">
            <a:avLst/>
          </a:prstGeom>
          <a:noFill/>
        </p:spPr>
        <p:txBody>
          <a:bodyPr wrap="none" rtlCol="0">
            <a:spAutoFit/>
          </a:bodyPr>
          <a:lstStyle/>
          <a:p>
            <a:r>
              <a:rPr lang="en-US" sz="1800" dirty="0"/>
              <a:t>EPC - 2021</a:t>
            </a:r>
            <a:endParaRPr lang="en-US" dirty="0"/>
          </a:p>
        </p:txBody>
      </p:sp>
      <p:pic>
        <p:nvPicPr>
          <p:cNvPr id="12" name="Picture 11">
            <a:extLst>
              <a:ext uri="{FF2B5EF4-FFF2-40B4-BE49-F238E27FC236}">
                <a16:creationId xmlns:a16="http://schemas.microsoft.com/office/drawing/2014/main" id="{2FDD423B-79B9-4EA7-B646-2034B10DE863}"/>
              </a:ext>
            </a:extLst>
          </p:cNvPr>
          <p:cNvPicPr>
            <a:picLocks noChangeAspect="1"/>
          </p:cNvPicPr>
          <p:nvPr/>
        </p:nvPicPr>
        <p:blipFill>
          <a:blip r:embed="rId2"/>
          <a:stretch>
            <a:fillRect/>
          </a:stretch>
        </p:blipFill>
        <p:spPr>
          <a:xfrm>
            <a:off x="2636519" y="1690688"/>
            <a:ext cx="6918961" cy="4873067"/>
          </a:xfrm>
          <a:prstGeom prst="rect">
            <a:avLst/>
          </a:prstGeom>
        </p:spPr>
      </p:pic>
      <p:sp>
        <p:nvSpPr>
          <p:cNvPr id="15" name="TextBox 14">
            <a:extLst>
              <a:ext uri="{FF2B5EF4-FFF2-40B4-BE49-F238E27FC236}">
                <a16:creationId xmlns:a16="http://schemas.microsoft.com/office/drawing/2014/main" id="{86981022-0727-493A-BB89-698AF3E7329D}"/>
              </a:ext>
            </a:extLst>
          </p:cNvPr>
          <p:cNvSpPr txBox="1"/>
          <p:nvPr/>
        </p:nvSpPr>
        <p:spPr>
          <a:xfrm rot="10800000">
            <a:off x="2174854" y="3893820"/>
            <a:ext cx="461665" cy="796052"/>
          </a:xfrm>
          <a:prstGeom prst="rect">
            <a:avLst/>
          </a:prstGeom>
          <a:noFill/>
        </p:spPr>
        <p:txBody>
          <a:bodyPr vert="eaVert" wrap="none" rtlCol="0">
            <a:spAutoFit/>
          </a:bodyPr>
          <a:lstStyle/>
          <a:p>
            <a:r>
              <a:rPr lang="en-US" dirty="0"/>
              <a:t>Density</a:t>
            </a:r>
          </a:p>
        </p:txBody>
      </p:sp>
      <p:sp>
        <p:nvSpPr>
          <p:cNvPr id="16" name="Oval 15">
            <a:extLst>
              <a:ext uri="{FF2B5EF4-FFF2-40B4-BE49-F238E27FC236}">
                <a16:creationId xmlns:a16="http://schemas.microsoft.com/office/drawing/2014/main" id="{526A2631-6FDF-48F0-BE7F-CD7F715B840A}"/>
              </a:ext>
            </a:extLst>
          </p:cNvPr>
          <p:cNvSpPr/>
          <p:nvPr/>
        </p:nvSpPr>
        <p:spPr>
          <a:xfrm>
            <a:off x="5343952" y="1999771"/>
            <a:ext cx="2075368" cy="126087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12537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BE04C-4413-417C-A4B1-4FE157B8799E}"/>
              </a:ext>
            </a:extLst>
          </p:cNvPr>
          <p:cNvSpPr>
            <a:spLocks noGrp="1"/>
          </p:cNvSpPr>
          <p:nvPr>
            <p:ph type="title"/>
          </p:nvPr>
        </p:nvSpPr>
        <p:spPr/>
        <p:txBody>
          <a:bodyPr/>
          <a:lstStyle/>
          <a:p>
            <a:r>
              <a:rPr lang="en-US" dirty="0"/>
              <a:t>Comparing Model Parameters</a:t>
            </a:r>
          </a:p>
        </p:txBody>
      </p:sp>
      <p:sp>
        <p:nvSpPr>
          <p:cNvPr id="4" name="Text Placeholder 3">
            <a:extLst>
              <a:ext uri="{FF2B5EF4-FFF2-40B4-BE49-F238E27FC236}">
                <a16:creationId xmlns:a16="http://schemas.microsoft.com/office/drawing/2014/main" id="{96556C03-7A17-460D-9C2B-70B7D49FE759}"/>
              </a:ext>
            </a:extLst>
          </p:cNvPr>
          <p:cNvSpPr>
            <a:spLocks noGrp="1"/>
          </p:cNvSpPr>
          <p:nvPr>
            <p:ph type="body" idx="1"/>
          </p:nvPr>
        </p:nvSpPr>
        <p:spPr/>
        <p:txBody>
          <a:bodyPr/>
          <a:lstStyle/>
          <a:p>
            <a:r>
              <a:rPr lang="en-US" dirty="0"/>
              <a:t>Uniform Guessing</a:t>
            </a:r>
          </a:p>
        </p:txBody>
      </p:sp>
      <p:sp>
        <p:nvSpPr>
          <p:cNvPr id="15" name="Content Placeholder 14">
            <a:extLst>
              <a:ext uri="{FF2B5EF4-FFF2-40B4-BE49-F238E27FC236}">
                <a16:creationId xmlns:a16="http://schemas.microsoft.com/office/drawing/2014/main" id="{8297B427-8833-4F75-905F-A295E59CBD5F}"/>
              </a:ext>
            </a:extLst>
          </p:cNvPr>
          <p:cNvSpPr>
            <a:spLocks noGrp="1"/>
          </p:cNvSpPr>
          <p:nvPr>
            <p:ph sz="half" idx="2"/>
          </p:nvPr>
        </p:nvSpPr>
        <p:spPr>
          <a:xfrm>
            <a:off x="839788" y="2505075"/>
            <a:ext cx="6675197" cy="3684588"/>
          </a:xfrm>
        </p:spPr>
        <p:txBody>
          <a:bodyPr/>
          <a:lstStyle/>
          <a:p>
            <a:endParaRPr lang="en-US" dirty="0"/>
          </a:p>
          <a:p>
            <a:pPr marL="514350" indent="-514350">
              <a:buFont typeface="+mj-lt"/>
              <a:buAutoNum type="arabicPeriod"/>
            </a:pPr>
            <a:r>
              <a:rPr lang="en-US" dirty="0"/>
              <a:t>Precision (</a:t>
            </a:r>
            <a:r>
              <a:rPr lang="en-US" dirty="0" err="1"/>
              <a:t>prec</a:t>
            </a:r>
            <a:r>
              <a:rPr lang="en-US" dirty="0"/>
              <a:t>)</a:t>
            </a:r>
          </a:p>
          <a:p>
            <a:pPr marL="514350" indent="-514350">
              <a:buFont typeface="+mj-lt"/>
              <a:buAutoNum type="arabicPeriod"/>
            </a:pPr>
            <a:endParaRPr lang="en-US" dirty="0"/>
          </a:p>
          <a:p>
            <a:pPr marL="514350" indent="-514350">
              <a:buFont typeface="+mj-lt"/>
              <a:buAutoNum type="arabicPeriod"/>
            </a:pPr>
            <a:r>
              <a:rPr lang="en-US" dirty="0"/>
              <a:t>Proportion of uniform guesses (</a:t>
            </a:r>
            <a:r>
              <a:rPr lang="el-GR" b="0" i="0" dirty="0">
                <a:solidFill>
                  <a:srgbClr val="009E73"/>
                </a:solidFill>
                <a:effectLst/>
              </a:rPr>
              <a:t>γ</a:t>
            </a:r>
            <a:r>
              <a:rPr lang="en-US" b="0" i="0" dirty="0">
                <a:effectLst/>
              </a:rPr>
              <a:t>)</a:t>
            </a:r>
            <a:endParaRPr lang="en-US" dirty="0"/>
          </a:p>
        </p:txBody>
      </p:sp>
      <p:sp>
        <p:nvSpPr>
          <p:cNvPr id="8" name="Oval 7">
            <a:extLst>
              <a:ext uri="{FF2B5EF4-FFF2-40B4-BE49-F238E27FC236}">
                <a16:creationId xmlns:a16="http://schemas.microsoft.com/office/drawing/2014/main" id="{3A00C5CF-FD1B-4877-92F7-A681B651D4F6}"/>
              </a:ext>
            </a:extLst>
          </p:cNvPr>
          <p:cNvSpPr/>
          <p:nvPr/>
        </p:nvSpPr>
        <p:spPr>
          <a:xfrm>
            <a:off x="8471988" y="2669817"/>
            <a:ext cx="2595838" cy="2549071"/>
          </a:xfrm>
          <a:prstGeom prst="ellipse">
            <a:avLst/>
          </a:prstGeom>
          <a:solidFill>
            <a:schemeClr val="bg2">
              <a:alpha val="30000"/>
            </a:schemeClr>
          </a:solidFill>
          <a:ln w="44450">
            <a:solidFill>
              <a:srgbClr val="009E7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83E9A9B3-7E64-4C76-ADA8-6C92D75A2059}"/>
              </a:ext>
            </a:extLst>
          </p:cNvPr>
          <p:cNvSpPr/>
          <p:nvPr/>
        </p:nvSpPr>
        <p:spPr>
          <a:xfrm rot="14061879">
            <a:off x="8000909" y="4179739"/>
            <a:ext cx="1386640" cy="1134327"/>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tx1">
              <a:lumMod val="50000"/>
              <a:alpha val="5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27483C5-3107-4559-8010-F96434BD5DAD}"/>
              </a:ext>
            </a:extLst>
          </p:cNvPr>
          <p:cNvSpPr/>
          <p:nvPr/>
        </p:nvSpPr>
        <p:spPr>
          <a:xfrm>
            <a:off x="8642130" y="2873840"/>
            <a:ext cx="2256433" cy="219944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D6FF143C-DE66-47B5-8F2D-28B905A62EAF}"/>
              </a:ext>
            </a:extLst>
          </p:cNvPr>
          <p:cNvSpPr txBox="1"/>
          <p:nvPr/>
        </p:nvSpPr>
        <p:spPr>
          <a:xfrm>
            <a:off x="839788" y="5569545"/>
            <a:ext cx="6328881" cy="923330"/>
          </a:xfrm>
          <a:prstGeom prst="rect">
            <a:avLst/>
          </a:prstGeom>
          <a:noFill/>
        </p:spPr>
        <p:txBody>
          <a:bodyPr wrap="square" rtlCol="0">
            <a:spAutoFit/>
          </a:bodyPr>
          <a:lstStyle/>
          <a:p>
            <a:r>
              <a:rPr lang="en-US" b="0" i="0" dirty="0">
                <a:effectLst/>
                <a:latin typeface="Arial" panose="020B0604020202020204" pitchFamily="34" charset="0"/>
              </a:rPr>
              <a:t>Zhang, W., &amp; Luck, S. J. (2008). Discrete fixed-resolution representations in visual working memory. </a:t>
            </a:r>
            <a:r>
              <a:rPr lang="en-US" b="0" i="1" dirty="0">
                <a:effectLst/>
                <a:latin typeface="Arial" panose="020B0604020202020204" pitchFamily="34" charset="0"/>
              </a:rPr>
              <a:t>Nature</a:t>
            </a:r>
            <a:r>
              <a:rPr lang="en-US" b="0" i="0" dirty="0">
                <a:effectLst/>
                <a:latin typeface="Arial" panose="020B0604020202020204" pitchFamily="34" charset="0"/>
              </a:rPr>
              <a:t>, </a:t>
            </a:r>
            <a:r>
              <a:rPr lang="en-US" b="0" i="1" dirty="0">
                <a:effectLst/>
                <a:latin typeface="Arial" panose="020B0604020202020204" pitchFamily="34" charset="0"/>
              </a:rPr>
              <a:t>453</a:t>
            </a:r>
            <a:r>
              <a:rPr lang="en-US" b="0" i="0" dirty="0">
                <a:effectLst/>
                <a:latin typeface="Arial" panose="020B0604020202020204" pitchFamily="34" charset="0"/>
              </a:rPr>
              <a:t>(7192), 233-235.</a:t>
            </a:r>
            <a:endParaRPr lang="en-US" dirty="0"/>
          </a:p>
        </p:txBody>
      </p:sp>
      <p:sp>
        <p:nvSpPr>
          <p:cNvPr id="22" name="Arrow: Right 21">
            <a:extLst>
              <a:ext uri="{FF2B5EF4-FFF2-40B4-BE49-F238E27FC236}">
                <a16:creationId xmlns:a16="http://schemas.microsoft.com/office/drawing/2014/main" id="{49D7C19B-32CB-4993-8915-1ACFEF845B43}"/>
              </a:ext>
            </a:extLst>
          </p:cNvPr>
          <p:cNvSpPr/>
          <p:nvPr/>
        </p:nvSpPr>
        <p:spPr>
          <a:xfrm rot="16200000">
            <a:off x="3848164" y="2960746"/>
            <a:ext cx="658445" cy="484632"/>
          </a:xfrm>
          <a:prstGeom prst="rightArrow">
            <a:avLst/>
          </a:prstGeom>
          <a:solidFill>
            <a:schemeClr val="accent6">
              <a:lumMod val="60000"/>
              <a:lumOff val="40000"/>
            </a:schemeClr>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1071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BE04C-4413-417C-A4B1-4FE157B8799E}"/>
              </a:ext>
            </a:extLst>
          </p:cNvPr>
          <p:cNvSpPr>
            <a:spLocks noGrp="1"/>
          </p:cNvSpPr>
          <p:nvPr>
            <p:ph type="title"/>
          </p:nvPr>
        </p:nvSpPr>
        <p:spPr/>
        <p:txBody>
          <a:bodyPr/>
          <a:lstStyle/>
          <a:p>
            <a:r>
              <a:rPr lang="en-US" dirty="0"/>
              <a:t>Model Parameters</a:t>
            </a:r>
          </a:p>
        </p:txBody>
      </p:sp>
      <p:sp>
        <p:nvSpPr>
          <p:cNvPr id="4" name="Text Placeholder 3">
            <a:extLst>
              <a:ext uri="{FF2B5EF4-FFF2-40B4-BE49-F238E27FC236}">
                <a16:creationId xmlns:a16="http://schemas.microsoft.com/office/drawing/2014/main" id="{96556C03-7A17-460D-9C2B-70B7D49FE759}"/>
              </a:ext>
            </a:extLst>
          </p:cNvPr>
          <p:cNvSpPr>
            <a:spLocks noGrp="1"/>
          </p:cNvSpPr>
          <p:nvPr>
            <p:ph type="body" idx="1"/>
          </p:nvPr>
        </p:nvSpPr>
        <p:spPr/>
        <p:txBody>
          <a:bodyPr/>
          <a:lstStyle/>
          <a:p>
            <a:r>
              <a:rPr lang="en-US" dirty="0"/>
              <a:t>Uniform Guessing</a:t>
            </a:r>
          </a:p>
        </p:txBody>
      </p:sp>
      <p:sp>
        <p:nvSpPr>
          <p:cNvPr id="15" name="Content Placeholder 14">
            <a:extLst>
              <a:ext uri="{FF2B5EF4-FFF2-40B4-BE49-F238E27FC236}">
                <a16:creationId xmlns:a16="http://schemas.microsoft.com/office/drawing/2014/main" id="{8297B427-8833-4F75-905F-A295E59CBD5F}"/>
              </a:ext>
            </a:extLst>
          </p:cNvPr>
          <p:cNvSpPr>
            <a:spLocks noGrp="1"/>
          </p:cNvSpPr>
          <p:nvPr>
            <p:ph sz="half" idx="2"/>
          </p:nvPr>
        </p:nvSpPr>
        <p:spPr>
          <a:xfrm>
            <a:off x="839788" y="2505075"/>
            <a:ext cx="6675197" cy="3684588"/>
          </a:xfrm>
        </p:spPr>
        <p:txBody>
          <a:bodyPr/>
          <a:lstStyle/>
          <a:p>
            <a:endParaRPr lang="en-US" dirty="0"/>
          </a:p>
          <a:p>
            <a:pPr marL="514350" indent="-514350">
              <a:buFont typeface="+mj-lt"/>
              <a:buAutoNum type="arabicPeriod"/>
            </a:pPr>
            <a:r>
              <a:rPr lang="en-US" dirty="0"/>
              <a:t>Precision (</a:t>
            </a:r>
            <a:r>
              <a:rPr lang="en-US" dirty="0" err="1"/>
              <a:t>prec</a:t>
            </a:r>
            <a:r>
              <a:rPr lang="en-US" dirty="0"/>
              <a:t>)</a:t>
            </a:r>
          </a:p>
          <a:p>
            <a:pPr marL="514350" indent="-514350">
              <a:buFont typeface="+mj-lt"/>
              <a:buAutoNum type="arabicPeriod"/>
            </a:pPr>
            <a:endParaRPr lang="en-US" dirty="0"/>
          </a:p>
          <a:p>
            <a:pPr marL="514350" indent="-514350">
              <a:buFont typeface="+mj-lt"/>
              <a:buAutoNum type="arabicPeriod"/>
            </a:pPr>
            <a:r>
              <a:rPr lang="en-US" dirty="0"/>
              <a:t>Proportion of uniform guesses (</a:t>
            </a:r>
            <a:r>
              <a:rPr lang="el-GR" b="0" i="0" dirty="0">
                <a:solidFill>
                  <a:srgbClr val="009E73"/>
                </a:solidFill>
                <a:effectLst/>
              </a:rPr>
              <a:t>γ</a:t>
            </a:r>
            <a:r>
              <a:rPr lang="en-US" b="0" i="0" dirty="0">
                <a:effectLst/>
              </a:rPr>
              <a:t>)</a:t>
            </a:r>
            <a:endParaRPr lang="en-US" dirty="0"/>
          </a:p>
        </p:txBody>
      </p:sp>
      <p:sp>
        <p:nvSpPr>
          <p:cNvPr id="8" name="Oval 7">
            <a:extLst>
              <a:ext uri="{FF2B5EF4-FFF2-40B4-BE49-F238E27FC236}">
                <a16:creationId xmlns:a16="http://schemas.microsoft.com/office/drawing/2014/main" id="{3A00C5CF-FD1B-4877-92F7-A681B651D4F6}"/>
              </a:ext>
            </a:extLst>
          </p:cNvPr>
          <p:cNvSpPr/>
          <p:nvPr/>
        </p:nvSpPr>
        <p:spPr>
          <a:xfrm>
            <a:off x="8471988" y="2669817"/>
            <a:ext cx="2595838" cy="2549071"/>
          </a:xfrm>
          <a:prstGeom prst="ellipse">
            <a:avLst/>
          </a:prstGeom>
          <a:solidFill>
            <a:schemeClr val="bg2">
              <a:alpha val="30000"/>
            </a:schemeClr>
          </a:solidFill>
          <a:ln w="44450">
            <a:solidFill>
              <a:srgbClr val="009E7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83E9A9B3-7E64-4C76-ADA8-6C92D75A2059}"/>
              </a:ext>
            </a:extLst>
          </p:cNvPr>
          <p:cNvSpPr/>
          <p:nvPr/>
        </p:nvSpPr>
        <p:spPr>
          <a:xfrm rot="14061879">
            <a:off x="8110840" y="3837307"/>
            <a:ext cx="722296" cy="1919443"/>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tx1">
              <a:lumMod val="50000"/>
              <a:alpha val="5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27483C5-3107-4559-8010-F96434BD5DAD}"/>
              </a:ext>
            </a:extLst>
          </p:cNvPr>
          <p:cNvSpPr/>
          <p:nvPr/>
        </p:nvSpPr>
        <p:spPr>
          <a:xfrm>
            <a:off x="8642130" y="2873840"/>
            <a:ext cx="2256433" cy="219944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D6FF143C-DE66-47B5-8F2D-28B905A62EAF}"/>
              </a:ext>
            </a:extLst>
          </p:cNvPr>
          <p:cNvSpPr txBox="1"/>
          <p:nvPr/>
        </p:nvSpPr>
        <p:spPr>
          <a:xfrm>
            <a:off x="839788" y="5569545"/>
            <a:ext cx="6328881" cy="923330"/>
          </a:xfrm>
          <a:prstGeom prst="rect">
            <a:avLst/>
          </a:prstGeom>
          <a:noFill/>
        </p:spPr>
        <p:txBody>
          <a:bodyPr wrap="square" rtlCol="0">
            <a:spAutoFit/>
          </a:bodyPr>
          <a:lstStyle/>
          <a:p>
            <a:r>
              <a:rPr lang="en-US" b="0" i="0" dirty="0">
                <a:effectLst/>
                <a:latin typeface="Arial" panose="020B0604020202020204" pitchFamily="34" charset="0"/>
              </a:rPr>
              <a:t>Zhang, W., &amp; Luck, S. J. (2008). Discrete fixed-resolution representations in visual working memory. </a:t>
            </a:r>
            <a:r>
              <a:rPr lang="en-US" b="0" i="1" dirty="0">
                <a:effectLst/>
                <a:latin typeface="Arial" panose="020B0604020202020204" pitchFamily="34" charset="0"/>
              </a:rPr>
              <a:t>Nature</a:t>
            </a:r>
            <a:r>
              <a:rPr lang="en-US" b="0" i="0" dirty="0">
                <a:effectLst/>
                <a:latin typeface="Arial" panose="020B0604020202020204" pitchFamily="34" charset="0"/>
              </a:rPr>
              <a:t>, </a:t>
            </a:r>
            <a:r>
              <a:rPr lang="en-US" b="0" i="1" dirty="0">
                <a:effectLst/>
                <a:latin typeface="Arial" panose="020B0604020202020204" pitchFamily="34" charset="0"/>
              </a:rPr>
              <a:t>453</a:t>
            </a:r>
            <a:r>
              <a:rPr lang="en-US" b="0" i="0" dirty="0">
                <a:effectLst/>
                <a:latin typeface="Arial" panose="020B0604020202020204" pitchFamily="34" charset="0"/>
              </a:rPr>
              <a:t>(7192), 233-235.</a:t>
            </a:r>
            <a:endParaRPr lang="en-US" dirty="0"/>
          </a:p>
        </p:txBody>
      </p:sp>
      <p:sp>
        <p:nvSpPr>
          <p:cNvPr id="12" name="Arrow: Right 11">
            <a:extLst>
              <a:ext uri="{FF2B5EF4-FFF2-40B4-BE49-F238E27FC236}">
                <a16:creationId xmlns:a16="http://schemas.microsoft.com/office/drawing/2014/main" id="{C3236802-9818-485E-A3FE-E21B7C36096B}"/>
              </a:ext>
            </a:extLst>
          </p:cNvPr>
          <p:cNvSpPr/>
          <p:nvPr/>
        </p:nvSpPr>
        <p:spPr>
          <a:xfrm rot="16200000">
            <a:off x="3848164" y="2960746"/>
            <a:ext cx="658445" cy="484632"/>
          </a:xfrm>
          <a:prstGeom prst="rightArrow">
            <a:avLst/>
          </a:prstGeom>
          <a:solidFill>
            <a:schemeClr val="accent6">
              <a:lumMod val="60000"/>
              <a:lumOff val="40000"/>
            </a:schemeClr>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589AD9B4-2E44-473F-99C6-CFC9EA6DEAD0}"/>
              </a:ext>
            </a:extLst>
          </p:cNvPr>
          <p:cNvSpPr/>
          <p:nvPr/>
        </p:nvSpPr>
        <p:spPr>
          <a:xfrm rot="16200000">
            <a:off x="6511264" y="3979376"/>
            <a:ext cx="658445" cy="484632"/>
          </a:xfrm>
          <a:prstGeom prst="rightArrow">
            <a:avLst/>
          </a:prstGeom>
          <a:solidFill>
            <a:schemeClr val="accent6">
              <a:lumMod val="60000"/>
              <a:lumOff val="40000"/>
            </a:schemeClr>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20028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BE04C-4413-417C-A4B1-4FE157B8799E}"/>
              </a:ext>
            </a:extLst>
          </p:cNvPr>
          <p:cNvSpPr>
            <a:spLocks noGrp="1"/>
          </p:cNvSpPr>
          <p:nvPr>
            <p:ph type="title"/>
          </p:nvPr>
        </p:nvSpPr>
        <p:spPr/>
        <p:txBody>
          <a:bodyPr/>
          <a:lstStyle/>
          <a:p>
            <a:r>
              <a:rPr lang="en-US" dirty="0"/>
              <a:t>Model Parameters</a:t>
            </a:r>
          </a:p>
        </p:txBody>
      </p:sp>
      <p:sp>
        <p:nvSpPr>
          <p:cNvPr id="4" name="Text Placeholder 3">
            <a:extLst>
              <a:ext uri="{FF2B5EF4-FFF2-40B4-BE49-F238E27FC236}">
                <a16:creationId xmlns:a16="http://schemas.microsoft.com/office/drawing/2014/main" id="{96556C03-7A17-460D-9C2B-70B7D49FE759}"/>
              </a:ext>
            </a:extLst>
          </p:cNvPr>
          <p:cNvSpPr>
            <a:spLocks noGrp="1"/>
          </p:cNvSpPr>
          <p:nvPr>
            <p:ph type="body" idx="1"/>
          </p:nvPr>
        </p:nvSpPr>
        <p:spPr/>
        <p:txBody>
          <a:bodyPr/>
          <a:lstStyle/>
          <a:p>
            <a:r>
              <a:rPr lang="en-US" dirty="0"/>
              <a:t>Uniform Guessing</a:t>
            </a:r>
          </a:p>
        </p:txBody>
      </p:sp>
      <p:sp>
        <p:nvSpPr>
          <p:cNvPr id="15" name="Content Placeholder 14">
            <a:extLst>
              <a:ext uri="{FF2B5EF4-FFF2-40B4-BE49-F238E27FC236}">
                <a16:creationId xmlns:a16="http://schemas.microsoft.com/office/drawing/2014/main" id="{8297B427-8833-4F75-905F-A295E59CBD5F}"/>
              </a:ext>
            </a:extLst>
          </p:cNvPr>
          <p:cNvSpPr>
            <a:spLocks noGrp="1"/>
          </p:cNvSpPr>
          <p:nvPr>
            <p:ph sz="half" idx="2"/>
          </p:nvPr>
        </p:nvSpPr>
        <p:spPr>
          <a:xfrm>
            <a:off x="839788" y="2505075"/>
            <a:ext cx="6675197" cy="3684588"/>
          </a:xfrm>
        </p:spPr>
        <p:txBody>
          <a:bodyPr/>
          <a:lstStyle/>
          <a:p>
            <a:endParaRPr lang="en-US" dirty="0"/>
          </a:p>
          <a:p>
            <a:pPr marL="514350" indent="-514350">
              <a:buFont typeface="+mj-lt"/>
              <a:buAutoNum type="arabicPeriod"/>
            </a:pPr>
            <a:r>
              <a:rPr lang="en-US" dirty="0"/>
              <a:t>Precision (</a:t>
            </a:r>
            <a:r>
              <a:rPr lang="en-US" dirty="0" err="1"/>
              <a:t>prec</a:t>
            </a:r>
            <a:r>
              <a:rPr lang="en-US" dirty="0"/>
              <a:t>)</a:t>
            </a:r>
          </a:p>
          <a:p>
            <a:pPr marL="514350" indent="-514350">
              <a:buFont typeface="+mj-lt"/>
              <a:buAutoNum type="arabicPeriod"/>
            </a:pPr>
            <a:endParaRPr lang="en-US" dirty="0"/>
          </a:p>
          <a:p>
            <a:pPr marL="514350" indent="-514350">
              <a:buFont typeface="+mj-lt"/>
              <a:buAutoNum type="arabicPeriod"/>
            </a:pPr>
            <a:r>
              <a:rPr lang="en-US" dirty="0"/>
              <a:t>Proportion of uniform guesses (</a:t>
            </a:r>
            <a:r>
              <a:rPr lang="el-GR" b="0" i="0" dirty="0">
                <a:solidFill>
                  <a:srgbClr val="009E73"/>
                </a:solidFill>
                <a:effectLst/>
              </a:rPr>
              <a:t>γ</a:t>
            </a:r>
            <a:r>
              <a:rPr lang="en-US" b="0" i="0" dirty="0">
                <a:effectLst/>
              </a:rPr>
              <a:t>)</a:t>
            </a:r>
            <a:endParaRPr lang="en-US" dirty="0"/>
          </a:p>
        </p:txBody>
      </p:sp>
      <p:sp>
        <p:nvSpPr>
          <p:cNvPr id="8" name="Oval 7">
            <a:extLst>
              <a:ext uri="{FF2B5EF4-FFF2-40B4-BE49-F238E27FC236}">
                <a16:creationId xmlns:a16="http://schemas.microsoft.com/office/drawing/2014/main" id="{3A00C5CF-FD1B-4877-92F7-A681B651D4F6}"/>
              </a:ext>
            </a:extLst>
          </p:cNvPr>
          <p:cNvSpPr/>
          <p:nvPr/>
        </p:nvSpPr>
        <p:spPr>
          <a:xfrm>
            <a:off x="8257949" y="2523699"/>
            <a:ext cx="3024794" cy="2899728"/>
          </a:xfrm>
          <a:prstGeom prst="ellipse">
            <a:avLst/>
          </a:prstGeom>
          <a:solidFill>
            <a:schemeClr val="bg2">
              <a:alpha val="30000"/>
            </a:schemeClr>
          </a:solidFill>
          <a:ln w="44450">
            <a:solidFill>
              <a:srgbClr val="009E7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83E9A9B3-7E64-4C76-ADA8-6C92D75A2059}"/>
              </a:ext>
            </a:extLst>
          </p:cNvPr>
          <p:cNvSpPr/>
          <p:nvPr/>
        </p:nvSpPr>
        <p:spPr>
          <a:xfrm rot="14061879">
            <a:off x="8669076" y="3425242"/>
            <a:ext cx="722296" cy="1919443"/>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tx1">
              <a:lumMod val="50000"/>
              <a:alpha val="5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27483C5-3107-4559-8010-F96434BD5DAD}"/>
              </a:ext>
            </a:extLst>
          </p:cNvPr>
          <p:cNvSpPr/>
          <p:nvPr/>
        </p:nvSpPr>
        <p:spPr>
          <a:xfrm>
            <a:off x="8642130" y="2873840"/>
            <a:ext cx="2256433" cy="219944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D6FF143C-DE66-47B5-8F2D-28B905A62EAF}"/>
              </a:ext>
            </a:extLst>
          </p:cNvPr>
          <p:cNvSpPr txBox="1"/>
          <p:nvPr/>
        </p:nvSpPr>
        <p:spPr>
          <a:xfrm>
            <a:off x="839788" y="5569545"/>
            <a:ext cx="6328881" cy="923330"/>
          </a:xfrm>
          <a:prstGeom prst="rect">
            <a:avLst/>
          </a:prstGeom>
          <a:noFill/>
        </p:spPr>
        <p:txBody>
          <a:bodyPr wrap="square" rtlCol="0">
            <a:spAutoFit/>
          </a:bodyPr>
          <a:lstStyle/>
          <a:p>
            <a:r>
              <a:rPr lang="en-US" b="0" i="0" dirty="0">
                <a:effectLst/>
                <a:latin typeface="Arial" panose="020B0604020202020204" pitchFamily="34" charset="0"/>
              </a:rPr>
              <a:t>Zhang, W., &amp; Luck, S. J. (2008). Discrete fixed-resolution representations in visual working memory. </a:t>
            </a:r>
            <a:r>
              <a:rPr lang="en-US" b="0" i="1" dirty="0">
                <a:effectLst/>
                <a:latin typeface="Arial" panose="020B0604020202020204" pitchFamily="34" charset="0"/>
              </a:rPr>
              <a:t>Nature</a:t>
            </a:r>
            <a:r>
              <a:rPr lang="en-US" b="0" i="0" dirty="0">
                <a:effectLst/>
                <a:latin typeface="Arial" panose="020B0604020202020204" pitchFamily="34" charset="0"/>
              </a:rPr>
              <a:t>, </a:t>
            </a:r>
            <a:r>
              <a:rPr lang="en-US" b="0" i="1" dirty="0">
                <a:effectLst/>
                <a:latin typeface="Arial" panose="020B0604020202020204" pitchFamily="34" charset="0"/>
              </a:rPr>
              <a:t>453</a:t>
            </a:r>
            <a:r>
              <a:rPr lang="en-US" b="0" i="0" dirty="0">
                <a:effectLst/>
                <a:latin typeface="Arial" panose="020B0604020202020204" pitchFamily="34" charset="0"/>
              </a:rPr>
              <a:t>(7192), 233-235.</a:t>
            </a:r>
            <a:endParaRPr lang="en-US" dirty="0"/>
          </a:p>
        </p:txBody>
      </p:sp>
      <p:sp>
        <p:nvSpPr>
          <p:cNvPr id="12" name="Arrow: Right 11">
            <a:extLst>
              <a:ext uri="{FF2B5EF4-FFF2-40B4-BE49-F238E27FC236}">
                <a16:creationId xmlns:a16="http://schemas.microsoft.com/office/drawing/2014/main" id="{C3236802-9818-485E-A3FE-E21B7C36096B}"/>
              </a:ext>
            </a:extLst>
          </p:cNvPr>
          <p:cNvSpPr/>
          <p:nvPr/>
        </p:nvSpPr>
        <p:spPr>
          <a:xfrm rot="16200000">
            <a:off x="3848164" y="2960746"/>
            <a:ext cx="658445" cy="484632"/>
          </a:xfrm>
          <a:prstGeom prst="rightArrow">
            <a:avLst/>
          </a:prstGeom>
          <a:solidFill>
            <a:schemeClr val="accent6">
              <a:lumMod val="60000"/>
              <a:lumOff val="40000"/>
            </a:schemeClr>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F3E9F252-07F7-4B4C-8AC0-BE2D41080A25}"/>
              </a:ext>
            </a:extLst>
          </p:cNvPr>
          <p:cNvSpPr/>
          <p:nvPr/>
        </p:nvSpPr>
        <p:spPr>
          <a:xfrm rot="16200000">
            <a:off x="6511264" y="3979376"/>
            <a:ext cx="658445" cy="484632"/>
          </a:xfrm>
          <a:prstGeom prst="rightArrow">
            <a:avLst/>
          </a:prstGeom>
          <a:solidFill>
            <a:schemeClr val="accent6">
              <a:lumMod val="60000"/>
              <a:lumOff val="40000"/>
            </a:schemeClr>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74151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CDE61ED-B10E-488A-B16E-F615219E4EF2}"/>
              </a:ext>
            </a:extLst>
          </p:cNvPr>
          <p:cNvSpPr/>
          <p:nvPr/>
        </p:nvSpPr>
        <p:spPr>
          <a:xfrm rot="4427027">
            <a:off x="10343380" y="3368140"/>
            <a:ext cx="1083554" cy="657680"/>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tx1">
              <a:lumMod val="50000"/>
              <a:alpha val="50000"/>
            </a:schemeClr>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59C1A41-390D-4658-BC41-E677D2D13C58}"/>
              </a:ext>
            </a:extLst>
          </p:cNvPr>
          <p:cNvSpPr/>
          <p:nvPr/>
        </p:nvSpPr>
        <p:spPr>
          <a:xfrm rot="19620052">
            <a:off x="8596141" y="2659791"/>
            <a:ext cx="1083554" cy="657680"/>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tx1">
              <a:lumMod val="50000"/>
              <a:alpha val="50000"/>
            </a:schemeClr>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BE04C-4413-417C-A4B1-4FE157B8799E}"/>
              </a:ext>
            </a:extLst>
          </p:cNvPr>
          <p:cNvSpPr>
            <a:spLocks noGrp="1"/>
          </p:cNvSpPr>
          <p:nvPr>
            <p:ph type="title"/>
          </p:nvPr>
        </p:nvSpPr>
        <p:spPr/>
        <p:txBody>
          <a:bodyPr/>
          <a:lstStyle/>
          <a:p>
            <a:r>
              <a:rPr lang="en-US" dirty="0"/>
              <a:t>Model Parameters</a:t>
            </a:r>
          </a:p>
        </p:txBody>
      </p:sp>
      <p:sp>
        <p:nvSpPr>
          <p:cNvPr id="4" name="Text Placeholder 3">
            <a:extLst>
              <a:ext uri="{FF2B5EF4-FFF2-40B4-BE49-F238E27FC236}">
                <a16:creationId xmlns:a16="http://schemas.microsoft.com/office/drawing/2014/main" id="{96556C03-7A17-460D-9C2B-70B7D49FE759}"/>
              </a:ext>
            </a:extLst>
          </p:cNvPr>
          <p:cNvSpPr>
            <a:spLocks noGrp="1"/>
          </p:cNvSpPr>
          <p:nvPr>
            <p:ph type="body" idx="1"/>
          </p:nvPr>
        </p:nvSpPr>
        <p:spPr/>
        <p:txBody>
          <a:bodyPr/>
          <a:lstStyle/>
          <a:p>
            <a:r>
              <a:rPr lang="en-US" dirty="0"/>
              <a:t>Intrusions</a:t>
            </a:r>
          </a:p>
        </p:txBody>
      </p:sp>
      <p:sp>
        <p:nvSpPr>
          <p:cNvPr id="15" name="Content Placeholder 14">
            <a:extLst>
              <a:ext uri="{FF2B5EF4-FFF2-40B4-BE49-F238E27FC236}">
                <a16:creationId xmlns:a16="http://schemas.microsoft.com/office/drawing/2014/main" id="{8297B427-8833-4F75-905F-A295E59CBD5F}"/>
              </a:ext>
            </a:extLst>
          </p:cNvPr>
          <p:cNvSpPr>
            <a:spLocks noGrp="1"/>
          </p:cNvSpPr>
          <p:nvPr>
            <p:ph sz="half" idx="2"/>
          </p:nvPr>
        </p:nvSpPr>
        <p:spPr>
          <a:xfrm>
            <a:off x="839788" y="2505075"/>
            <a:ext cx="6675197" cy="3684588"/>
          </a:xfrm>
        </p:spPr>
        <p:txBody>
          <a:bodyPr/>
          <a:lstStyle/>
          <a:p>
            <a:endParaRPr lang="en-US" dirty="0"/>
          </a:p>
          <a:p>
            <a:pPr marL="514350" indent="-514350">
              <a:buFont typeface="+mj-lt"/>
              <a:buAutoNum type="arabicPeriod"/>
            </a:pPr>
            <a:r>
              <a:rPr lang="en-US" dirty="0"/>
              <a:t>Precision (</a:t>
            </a:r>
            <a:r>
              <a:rPr lang="en-US" dirty="0" err="1"/>
              <a:t>prec</a:t>
            </a:r>
            <a:r>
              <a:rPr lang="en-US" dirty="0"/>
              <a:t>)</a:t>
            </a:r>
          </a:p>
          <a:p>
            <a:pPr marL="514350" indent="-514350">
              <a:buFont typeface="+mj-lt"/>
              <a:buAutoNum type="arabicPeriod"/>
            </a:pPr>
            <a:endParaRPr lang="en-US" dirty="0"/>
          </a:p>
          <a:p>
            <a:pPr marL="514350" indent="-514350">
              <a:buFont typeface="+mj-lt"/>
              <a:buAutoNum type="arabicPeriod"/>
            </a:pPr>
            <a:r>
              <a:rPr lang="en-US" dirty="0"/>
              <a:t>Proportion of intrusions (</a:t>
            </a:r>
            <a:r>
              <a:rPr lang="el-GR" i="0" dirty="0">
                <a:solidFill>
                  <a:srgbClr val="00B0F0"/>
                </a:solidFill>
                <a:effectLst/>
              </a:rPr>
              <a:t>β</a:t>
            </a:r>
            <a:r>
              <a:rPr lang="en-US" b="0" i="0" dirty="0">
                <a:effectLst/>
              </a:rPr>
              <a:t>)</a:t>
            </a:r>
            <a:endParaRPr lang="en-US" dirty="0"/>
          </a:p>
        </p:txBody>
      </p:sp>
      <p:sp>
        <p:nvSpPr>
          <p:cNvPr id="9" name="Freeform: Shape 8">
            <a:extLst>
              <a:ext uri="{FF2B5EF4-FFF2-40B4-BE49-F238E27FC236}">
                <a16:creationId xmlns:a16="http://schemas.microsoft.com/office/drawing/2014/main" id="{83E9A9B3-7E64-4C76-ADA8-6C92D75A2059}"/>
              </a:ext>
            </a:extLst>
          </p:cNvPr>
          <p:cNvSpPr/>
          <p:nvPr/>
        </p:nvSpPr>
        <p:spPr>
          <a:xfrm rot="14061879">
            <a:off x="8000909" y="4179739"/>
            <a:ext cx="1386640" cy="1134327"/>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tx1">
              <a:lumMod val="50000"/>
              <a:alpha val="5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27483C5-3107-4559-8010-F96434BD5DAD}"/>
              </a:ext>
            </a:extLst>
          </p:cNvPr>
          <p:cNvSpPr/>
          <p:nvPr/>
        </p:nvSpPr>
        <p:spPr>
          <a:xfrm>
            <a:off x="8642130" y="2873840"/>
            <a:ext cx="2256433" cy="219944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12100AB8-E2D9-4F4B-B15C-D7358B717887}"/>
              </a:ext>
            </a:extLst>
          </p:cNvPr>
          <p:cNvSpPr txBox="1"/>
          <p:nvPr/>
        </p:nvSpPr>
        <p:spPr>
          <a:xfrm>
            <a:off x="839788" y="5569545"/>
            <a:ext cx="6769335" cy="923330"/>
          </a:xfrm>
          <a:prstGeom prst="rect">
            <a:avLst/>
          </a:prstGeom>
          <a:noFill/>
        </p:spPr>
        <p:txBody>
          <a:bodyPr wrap="square" rtlCol="0">
            <a:spAutoFit/>
          </a:bodyPr>
          <a:lstStyle/>
          <a:p>
            <a:r>
              <a:rPr lang="en-US" b="0" i="0" dirty="0">
                <a:effectLst/>
                <a:latin typeface="Arial" panose="020B0604020202020204" pitchFamily="34" charset="0"/>
              </a:rPr>
              <a:t>Bays, P. M., </a:t>
            </a:r>
            <a:r>
              <a:rPr lang="en-US" b="0" i="0" dirty="0" err="1">
                <a:effectLst/>
                <a:latin typeface="Arial" panose="020B0604020202020204" pitchFamily="34" charset="0"/>
              </a:rPr>
              <a:t>Catalao</a:t>
            </a:r>
            <a:r>
              <a:rPr lang="en-US" b="0" i="0" dirty="0">
                <a:effectLst/>
                <a:latin typeface="Arial" panose="020B0604020202020204" pitchFamily="34" charset="0"/>
              </a:rPr>
              <a:t>, R. F., &amp; Husain, M. (2009). The precision of visual working memory is set by allocation of a shared resource. </a:t>
            </a:r>
            <a:r>
              <a:rPr lang="en-US" b="0" i="1" dirty="0">
                <a:effectLst/>
                <a:latin typeface="Arial" panose="020B0604020202020204" pitchFamily="34" charset="0"/>
              </a:rPr>
              <a:t>Journal of vision</a:t>
            </a:r>
            <a:r>
              <a:rPr lang="en-US" b="0" i="0" dirty="0">
                <a:effectLst/>
                <a:latin typeface="Arial" panose="020B0604020202020204" pitchFamily="34" charset="0"/>
              </a:rPr>
              <a:t>, </a:t>
            </a:r>
            <a:r>
              <a:rPr lang="en-US" b="0" i="1" dirty="0">
                <a:effectLst/>
                <a:latin typeface="Arial" panose="020B0604020202020204" pitchFamily="34" charset="0"/>
              </a:rPr>
              <a:t>9</a:t>
            </a:r>
            <a:r>
              <a:rPr lang="en-US" b="0" i="0" dirty="0">
                <a:effectLst/>
                <a:latin typeface="Arial" panose="020B0604020202020204" pitchFamily="34" charset="0"/>
              </a:rPr>
              <a:t>(10), 7-7.</a:t>
            </a:r>
            <a:endParaRPr lang="en-US" dirty="0"/>
          </a:p>
        </p:txBody>
      </p:sp>
    </p:spTree>
    <p:extLst>
      <p:ext uri="{BB962C8B-B14F-4D97-AF65-F5344CB8AC3E}">
        <p14:creationId xmlns:p14="http://schemas.microsoft.com/office/powerpoint/2010/main" val="696375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F7DEDCA6-EA54-4480-9024-17702CE22D71}"/>
              </a:ext>
            </a:extLst>
          </p:cNvPr>
          <p:cNvSpPr/>
          <p:nvPr/>
        </p:nvSpPr>
        <p:spPr>
          <a:xfrm>
            <a:off x="8471988" y="2669817"/>
            <a:ext cx="2595838" cy="2549071"/>
          </a:xfrm>
          <a:prstGeom prst="ellipse">
            <a:avLst/>
          </a:prstGeom>
          <a:solidFill>
            <a:schemeClr val="bg2">
              <a:alpha val="30000"/>
            </a:schemeClr>
          </a:solidFill>
          <a:ln w="44450">
            <a:solidFill>
              <a:srgbClr val="009E7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FCDE61ED-B10E-488A-B16E-F615219E4EF2}"/>
              </a:ext>
            </a:extLst>
          </p:cNvPr>
          <p:cNvSpPr/>
          <p:nvPr/>
        </p:nvSpPr>
        <p:spPr>
          <a:xfrm rot="4427027">
            <a:off x="10343380" y="3368140"/>
            <a:ext cx="1083554" cy="657680"/>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tx1">
              <a:lumMod val="50000"/>
              <a:alpha val="50000"/>
            </a:schemeClr>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59C1A41-390D-4658-BC41-E677D2D13C58}"/>
              </a:ext>
            </a:extLst>
          </p:cNvPr>
          <p:cNvSpPr/>
          <p:nvPr/>
        </p:nvSpPr>
        <p:spPr>
          <a:xfrm rot="19620052">
            <a:off x="8596141" y="2659791"/>
            <a:ext cx="1083554" cy="657680"/>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tx1">
              <a:lumMod val="50000"/>
              <a:alpha val="50000"/>
            </a:schemeClr>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BE04C-4413-417C-A4B1-4FE157B8799E}"/>
              </a:ext>
            </a:extLst>
          </p:cNvPr>
          <p:cNvSpPr>
            <a:spLocks noGrp="1"/>
          </p:cNvSpPr>
          <p:nvPr>
            <p:ph type="title"/>
          </p:nvPr>
        </p:nvSpPr>
        <p:spPr/>
        <p:txBody>
          <a:bodyPr/>
          <a:lstStyle/>
          <a:p>
            <a:r>
              <a:rPr lang="en-US" dirty="0"/>
              <a:t>Model Parameters</a:t>
            </a:r>
          </a:p>
        </p:txBody>
      </p:sp>
      <p:sp>
        <p:nvSpPr>
          <p:cNvPr id="4" name="Text Placeholder 3">
            <a:extLst>
              <a:ext uri="{FF2B5EF4-FFF2-40B4-BE49-F238E27FC236}">
                <a16:creationId xmlns:a16="http://schemas.microsoft.com/office/drawing/2014/main" id="{96556C03-7A17-460D-9C2B-70B7D49FE759}"/>
              </a:ext>
            </a:extLst>
          </p:cNvPr>
          <p:cNvSpPr>
            <a:spLocks noGrp="1"/>
          </p:cNvSpPr>
          <p:nvPr>
            <p:ph type="body" idx="1"/>
          </p:nvPr>
        </p:nvSpPr>
        <p:spPr/>
        <p:txBody>
          <a:bodyPr/>
          <a:lstStyle/>
          <a:p>
            <a:r>
              <a:rPr lang="en-US" dirty="0"/>
              <a:t>Intrusions + Uniform Guessing</a:t>
            </a:r>
          </a:p>
        </p:txBody>
      </p:sp>
      <p:sp>
        <p:nvSpPr>
          <p:cNvPr id="15" name="Content Placeholder 14">
            <a:extLst>
              <a:ext uri="{FF2B5EF4-FFF2-40B4-BE49-F238E27FC236}">
                <a16:creationId xmlns:a16="http://schemas.microsoft.com/office/drawing/2014/main" id="{8297B427-8833-4F75-905F-A295E59CBD5F}"/>
              </a:ext>
            </a:extLst>
          </p:cNvPr>
          <p:cNvSpPr>
            <a:spLocks noGrp="1"/>
          </p:cNvSpPr>
          <p:nvPr>
            <p:ph sz="half" idx="2"/>
          </p:nvPr>
        </p:nvSpPr>
        <p:spPr>
          <a:xfrm>
            <a:off x="839788" y="2505075"/>
            <a:ext cx="6675197" cy="3684588"/>
          </a:xfrm>
        </p:spPr>
        <p:txBody>
          <a:bodyPr/>
          <a:lstStyle/>
          <a:p>
            <a:endParaRPr lang="en-US" dirty="0"/>
          </a:p>
          <a:p>
            <a:pPr marL="514350" indent="-514350">
              <a:buFont typeface="+mj-lt"/>
              <a:buAutoNum type="arabicPeriod"/>
            </a:pPr>
            <a:r>
              <a:rPr lang="en-US" dirty="0"/>
              <a:t>Precision (</a:t>
            </a:r>
            <a:r>
              <a:rPr lang="en-US" dirty="0" err="1"/>
              <a:t>prec</a:t>
            </a:r>
            <a:r>
              <a:rPr lang="en-US" dirty="0"/>
              <a:t>)</a:t>
            </a:r>
          </a:p>
          <a:p>
            <a:pPr marL="514350" indent="-514350">
              <a:buFont typeface="+mj-lt"/>
              <a:buAutoNum type="arabicPeriod"/>
            </a:pPr>
            <a:endParaRPr lang="en-US" dirty="0"/>
          </a:p>
          <a:p>
            <a:pPr marL="514350" indent="-514350">
              <a:buFont typeface="+mj-lt"/>
              <a:buAutoNum type="arabicPeriod"/>
            </a:pPr>
            <a:r>
              <a:rPr lang="en-US" dirty="0"/>
              <a:t>Proportion of uniform guesses (</a:t>
            </a:r>
            <a:r>
              <a:rPr lang="el-GR" b="0" i="0" dirty="0">
                <a:solidFill>
                  <a:srgbClr val="009E73"/>
                </a:solidFill>
                <a:effectLst/>
              </a:rPr>
              <a:t>γ</a:t>
            </a:r>
            <a:r>
              <a:rPr lang="en-US" b="0" i="0" dirty="0">
                <a:effectLst/>
              </a:rPr>
              <a:t>)</a:t>
            </a:r>
            <a:endParaRPr lang="en-US" dirty="0"/>
          </a:p>
          <a:p>
            <a:pPr marL="514350" indent="-514350">
              <a:buFont typeface="+mj-lt"/>
              <a:buAutoNum type="arabicPeriod"/>
            </a:pPr>
            <a:endParaRPr lang="en-US" dirty="0"/>
          </a:p>
          <a:p>
            <a:pPr marL="514350" indent="-514350">
              <a:buFont typeface="+mj-lt"/>
              <a:buAutoNum type="arabicPeriod"/>
            </a:pPr>
            <a:r>
              <a:rPr lang="en-US" dirty="0"/>
              <a:t>Proportion of intrusions (</a:t>
            </a:r>
            <a:r>
              <a:rPr lang="el-GR" i="0" dirty="0">
                <a:solidFill>
                  <a:srgbClr val="00B0F0"/>
                </a:solidFill>
                <a:effectLst/>
              </a:rPr>
              <a:t>β</a:t>
            </a:r>
            <a:r>
              <a:rPr lang="en-US" b="0" i="0" dirty="0">
                <a:effectLst/>
              </a:rPr>
              <a:t>)</a:t>
            </a:r>
            <a:endParaRPr lang="en-US" dirty="0"/>
          </a:p>
        </p:txBody>
      </p:sp>
      <p:sp>
        <p:nvSpPr>
          <p:cNvPr id="9" name="Freeform: Shape 8">
            <a:extLst>
              <a:ext uri="{FF2B5EF4-FFF2-40B4-BE49-F238E27FC236}">
                <a16:creationId xmlns:a16="http://schemas.microsoft.com/office/drawing/2014/main" id="{83E9A9B3-7E64-4C76-ADA8-6C92D75A2059}"/>
              </a:ext>
            </a:extLst>
          </p:cNvPr>
          <p:cNvSpPr/>
          <p:nvPr/>
        </p:nvSpPr>
        <p:spPr>
          <a:xfrm rot="14061879">
            <a:off x="8000909" y="4179739"/>
            <a:ext cx="1386640" cy="1134327"/>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tx1">
              <a:lumMod val="50000"/>
              <a:alpha val="5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27483C5-3107-4559-8010-F96434BD5DAD}"/>
              </a:ext>
            </a:extLst>
          </p:cNvPr>
          <p:cNvSpPr/>
          <p:nvPr/>
        </p:nvSpPr>
        <p:spPr>
          <a:xfrm>
            <a:off x="8642130" y="2873840"/>
            <a:ext cx="2256433" cy="219944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82370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CDE61ED-B10E-488A-B16E-F615219E4EF2}"/>
              </a:ext>
            </a:extLst>
          </p:cNvPr>
          <p:cNvSpPr/>
          <p:nvPr/>
        </p:nvSpPr>
        <p:spPr>
          <a:xfrm rot="4427027">
            <a:off x="10343380" y="3368140"/>
            <a:ext cx="1083554" cy="657680"/>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tx1">
              <a:lumMod val="50000"/>
              <a:alpha val="50000"/>
            </a:schemeClr>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59C1A41-390D-4658-BC41-E677D2D13C58}"/>
              </a:ext>
            </a:extLst>
          </p:cNvPr>
          <p:cNvSpPr/>
          <p:nvPr/>
        </p:nvSpPr>
        <p:spPr>
          <a:xfrm rot="19620052">
            <a:off x="8596141" y="2659791"/>
            <a:ext cx="1083554" cy="657680"/>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tx1">
              <a:lumMod val="50000"/>
              <a:alpha val="50000"/>
            </a:schemeClr>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BE04C-4413-417C-A4B1-4FE157B8799E}"/>
              </a:ext>
            </a:extLst>
          </p:cNvPr>
          <p:cNvSpPr>
            <a:spLocks noGrp="1"/>
          </p:cNvSpPr>
          <p:nvPr>
            <p:ph type="title"/>
          </p:nvPr>
        </p:nvSpPr>
        <p:spPr/>
        <p:txBody>
          <a:bodyPr/>
          <a:lstStyle/>
          <a:p>
            <a:r>
              <a:rPr lang="en-US" dirty="0"/>
              <a:t>Model Parameters</a:t>
            </a:r>
          </a:p>
        </p:txBody>
      </p:sp>
      <p:sp>
        <p:nvSpPr>
          <p:cNvPr id="4" name="Text Placeholder 3">
            <a:extLst>
              <a:ext uri="{FF2B5EF4-FFF2-40B4-BE49-F238E27FC236}">
                <a16:creationId xmlns:a16="http://schemas.microsoft.com/office/drawing/2014/main" id="{96556C03-7A17-460D-9C2B-70B7D49FE759}"/>
              </a:ext>
            </a:extLst>
          </p:cNvPr>
          <p:cNvSpPr>
            <a:spLocks noGrp="1"/>
          </p:cNvSpPr>
          <p:nvPr>
            <p:ph type="body" idx="1"/>
          </p:nvPr>
        </p:nvSpPr>
        <p:spPr/>
        <p:txBody>
          <a:bodyPr/>
          <a:lstStyle/>
          <a:p>
            <a:r>
              <a:rPr lang="en-US" dirty="0"/>
              <a:t>Intrusions with Different Precision</a:t>
            </a:r>
          </a:p>
        </p:txBody>
      </p:sp>
      <p:sp>
        <p:nvSpPr>
          <p:cNvPr id="15" name="Content Placeholder 14">
            <a:extLst>
              <a:ext uri="{FF2B5EF4-FFF2-40B4-BE49-F238E27FC236}">
                <a16:creationId xmlns:a16="http://schemas.microsoft.com/office/drawing/2014/main" id="{8297B427-8833-4F75-905F-A295E59CBD5F}"/>
              </a:ext>
            </a:extLst>
          </p:cNvPr>
          <p:cNvSpPr>
            <a:spLocks noGrp="1"/>
          </p:cNvSpPr>
          <p:nvPr>
            <p:ph sz="half" idx="2"/>
          </p:nvPr>
        </p:nvSpPr>
        <p:spPr>
          <a:xfrm>
            <a:off x="839788" y="2505075"/>
            <a:ext cx="6675197" cy="3684588"/>
          </a:xfrm>
        </p:spPr>
        <p:txBody>
          <a:bodyPr/>
          <a:lstStyle/>
          <a:p>
            <a:endParaRPr lang="en-US" dirty="0"/>
          </a:p>
          <a:p>
            <a:pPr marL="514350" indent="-514350">
              <a:buFont typeface="+mj-lt"/>
              <a:buAutoNum type="arabicPeriod"/>
            </a:pPr>
            <a:r>
              <a:rPr lang="en-US" dirty="0"/>
              <a:t>Precision for Target (</a:t>
            </a:r>
            <a:r>
              <a:rPr lang="en-US" dirty="0">
                <a:solidFill>
                  <a:srgbClr val="FF0000"/>
                </a:solidFill>
              </a:rPr>
              <a:t>prec1</a:t>
            </a:r>
            <a:r>
              <a:rPr lang="en-US" dirty="0"/>
              <a:t>)</a:t>
            </a:r>
          </a:p>
          <a:p>
            <a:pPr marL="514350" indent="-514350">
              <a:buFont typeface="+mj-lt"/>
              <a:buAutoNum type="arabicPeriod"/>
            </a:pPr>
            <a:endParaRPr lang="en-US" dirty="0"/>
          </a:p>
          <a:p>
            <a:pPr marL="514350" indent="-514350">
              <a:buFont typeface="+mj-lt"/>
              <a:buAutoNum type="arabicPeriod"/>
            </a:pPr>
            <a:r>
              <a:rPr lang="en-US" dirty="0"/>
              <a:t>Precision for Intrusion(</a:t>
            </a:r>
            <a:r>
              <a:rPr lang="en-US" dirty="0">
                <a:solidFill>
                  <a:srgbClr val="00B0F0"/>
                </a:solidFill>
              </a:rPr>
              <a:t>prec2</a:t>
            </a:r>
            <a:r>
              <a:rPr lang="en-US" b="0" i="0" dirty="0">
                <a:effectLst/>
              </a:rPr>
              <a:t>)</a:t>
            </a:r>
            <a:endParaRPr lang="en-US" dirty="0"/>
          </a:p>
          <a:p>
            <a:pPr marL="514350" indent="-514350">
              <a:buFont typeface="+mj-lt"/>
              <a:buAutoNum type="arabicPeriod"/>
            </a:pPr>
            <a:endParaRPr lang="en-US" dirty="0"/>
          </a:p>
          <a:p>
            <a:pPr marL="514350" indent="-514350">
              <a:buFont typeface="+mj-lt"/>
              <a:buAutoNum type="arabicPeriod"/>
            </a:pPr>
            <a:r>
              <a:rPr lang="en-US" dirty="0"/>
              <a:t>Proportion of intrusions (</a:t>
            </a:r>
            <a:r>
              <a:rPr lang="el-GR" i="0" dirty="0">
                <a:solidFill>
                  <a:srgbClr val="00B0F0"/>
                </a:solidFill>
                <a:effectLst/>
              </a:rPr>
              <a:t>β</a:t>
            </a:r>
            <a:r>
              <a:rPr lang="en-US" b="0" i="0" dirty="0">
                <a:effectLst/>
              </a:rPr>
              <a:t>)</a:t>
            </a:r>
            <a:endParaRPr lang="en-US" dirty="0"/>
          </a:p>
        </p:txBody>
      </p:sp>
      <p:sp>
        <p:nvSpPr>
          <p:cNvPr id="9" name="Freeform: Shape 8">
            <a:extLst>
              <a:ext uri="{FF2B5EF4-FFF2-40B4-BE49-F238E27FC236}">
                <a16:creationId xmlns:a16="http://schemas.microsoft.com/office/drawing/2014/main" id="{83E9A9B3-7E64-4C76-ADA8-6C92D75A2059}"/>
              </a:ext>
            </a:extLst>
          </p:cNvPr>
          <p:cNvSpPr/>
          <p:nvPr/>
        </p:nvSpPr>
        <p:spPr>
          <a:xfrm rot="14061879">
            <a:off x="8000909" y="4179739"/>
            <a:ext cx="1386640" cy="1134327"/>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chemeClr val="tx1">
              <a:lumMod val="50000"/>
              <a:alpha val="5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27483C5-3107-4559-8010-F96434BD5DAD}"/>
              </a:ext>
            </a:extLst>
          </p:cNvPr>
          <p:cNvSpPr/>
          <p:nvPr/>
        </p:nvSpPr>
        <p:spPr>
          <a:xfrm>
            <a:off x="8642130" y="2873840"/>
            <a:ext cx="2256433" cy="2199447"/>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63992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93B48-19A1-452B-BB94-9C57427CC338}"/>
              </a:ext>
            </a:extLst>
          </p:cNvPr>
          <p:cNvSpPr>
            <a:spLocks noGrp="1"/>
          </p:cNvSpPr>
          <p:nvPr>
            <p:ph type="title"/>
          </p:nvPr>
        </p:nvSpPr>
        <p:spPr/>
        <p:txBody>
          <a:bodyPr/>
          <a:lstStyle/>
          <a:p>
            <a:r>
              <a:rPr lang="en-US" dirty="0"/>
              <a:t>Source Memory</a:t>
            </a:r>
          </a:p>
        </p:txBody>
      </p:sp>
      <p:sp>
        <p:nvSpPr>
          <p:cNvPr id="3" name="Content Placeholder 2">
            <a:extLst>
              <a:ext uri="{FF2B5EF4-FFF2-40B4-BE49-F238E27FC236}">
                <a16:creationId xmlns:a16="http://schemas.microsoft.com/office/drawing/2014/main" id="{2ABD0B6F-A4D2-4DF4-9610-89FAB8D54197}"/>
              </a:ext>
            </a:extLst>
          </p:cNvPr>
          <p:cNvSpPr>
            <a:spLocks noGrp="1"/>
          </p:cNvSpPr>
          <p:nvPr>
            <p:ph idx="1"/>
          </p:nvPr>
        </p:nvSpPr>
        <p:spPr/>
        <p:txBody>
          <a:bodyPr/>
          <a:lstStyle/>
          <a:p>
            <a:r>
              <a:rPr lang="en-US" dirty="0"/>
              <a:t>Memory for the source (or origin) of the material stored in memory.</a:t>
            </a:r>
          </a:p>
          <a:p>
            <a:pPr marL="0" indent="0">
              <a:buNone/>
            </a:pPr>
            <a:endParaRPr lang="en-US" dirty="0"/>
          </a:p>
          <a:p>
            <a:endParaRPr lang="en-US" dirty="0"/>
          </a:p>
        </p:txBody>
      </p:sp>
      <p:sp>
        <p:nvSpPr>
          <p:cNvPr id="4" name="Rectangle: Rounded Corners 3">
            <a:extLst>
              <a:ext uri="{FF2B5EF4-FFF2-40B4-BE49-F238E27FC236}">
                <a16:creationId xmlns:a16="http://schemas.microsoft.com/office/drawing/2014/main" id="{37FF1AB4-84C8-4242-8EAF-F979F84DD71F}"/>
              </a:ext>
            </a:extLst>
          </p:cNvPr>
          <p:cNvSpPr/>
          <p:nvPr/>
        </p:nvSpPr>
        <p:spPr>
          <a:xfrm>
            <a:off x="3362960" y="2892743"/>
            <a:ext cx="5466080" cy="3027680"/>
          </a:xfrm>
          <a:prstGeom prst="roundRect">
            <a:avLst/>
          </a:prstGeom>
          <a:solidFill>
            <a:schemeClr val="bg2">
              <a:lumMod val="9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838566F7-717D-4A12-AAA6-8C9ED4841E46}"/>
              </a:ext>
            </a:extLst>
          </p:cNvPr>
          <p:cNvCxnSpPr>
            <a:stCxn id="4" idx="0"/>
            <a:endCxn id="4" idx="2"/>
          </p:cNvCxnSpPr>
          <p:nvPr/>
        </p:nvCxnSpPr>
        <p:spPr>
          <a:xfrm>
            <a:off x="6096000" y="2892743"/>
            <a:ext cx="0" cy="30276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EB797C-B4BF-49B3-B59B-D80759956E2D}"/>
              </a:ext>
            </a:extLst>
          </p:cNvPr>
          <p:cNvSpPr txBox="1"/>
          <p:nvPr/>
        </p:nvSpPr>
        <p:spPr>
          <a:xfrm>
            <a:off x="3806086" y="3991084"/>
            <a:ext cx="1846788" cy="830997"/>
          </a:xfrm>
          <a:prstGeom prst="rect">
            <a:avLst/>
          </a:prstGeom>
          <a:noFill/>
        </p:spPr>
        <p:txBody>
          <a:bodyPr wrap="none" rtlCol="0">
            <a:spAutoFit/>
          </a:bodyPr>
          <a:lstStyle/>
          <a:p>
            <a:r>
              <a:rPr lang="en-US" sz="4800" dirty="0"/>
              <a:t>WORD</a:t>
            </a:r>
          </a:p>
        </p:txBody>
      </p:sp>
    </p:spTree>
    <p:extLst>
      <p:ext uri="{BB962C8B-B14F-4D97-AF65-F5344CB8AC3E}">
        <p14:creationId xmlns:p14="http://schemas.microsoft.com/office/powerpoint/2010/main" val="4278445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8D7BEAD-15C5-42CA-AAE2-9FDCEB8A1B8C}"/>
              </a:ext>
            </a:extLst>
          </p:cNvPr>
          <p:cNvSpPr>
            <a:spLocks noGrp="1"/>
          </p:cNvSpPr>
          <p:nvPr>
            <p:ph type="title"/>
          </p:nvPr>
        </p:nvSpPr>
        <p:spPr/>
        <p:txBody>
          <a:bodyPr/>
          <a:lstStyle/>
          <a:p>
            <a:r>
              <a:rPr lang="en-US" dirty="0"/>
              <a:t>Model Fits</a:t>
            </a:r>
          </a:p>
        </p:txBody>
      </p:sp>
      <p:graphicFrame>
        <p:nvGraphicFramePr>
          <p:cNvPr id="12" name="Table 12">
            <a:extLst>
              <a:ext uri="{FF2B5EF4-FFF2-40B4-BE49-F238E27FC236}">
                <a16:creationId xmlns:a16="http://schemas.microsoft.com/office/drawing/2014/main" id="{853C8E2E-3B9A-43BB-BA77-E9C511B33118}"/>
              </a:ext>
            </a:extLst>
          </p:cNvPr>
          <p:cNvGraphicFramePr>
            <a:graphicFrameLocks noGrp="1"/>
          </p:cNvGraphicFramePr>
          <p:nvPr>
            <p:ph idx="1"/>
            <p:extLst>
              <p:ext uri="{D42A27DB-BD31-4B8C-83A1-F6EECF244321}">
                <p14:modId xmlns:p14="http://schemas.microsoft.com/office/powerpoint/2010/main" val="839690892"/>
              </p:ext>
            </p:extLst>
          </p:nvPr>
        </p:nvGraphicFramePr>
        <p:xfrm>
          <a:off x="838201" y="1825626"/>
          <a:ext cx="10335937" cy="4365449"/>
        </p:xfrm>
        <a:graphic>
          <a:graphicData uri="http://schemas.openxmlformats.org/drawingml/2006/table">
            <a:tbl>
              <a:tblPr firstRow="1" bandRow="1">
                <a:tableStyleId>{073A0DAA-6AF3-43AB-8588-CEC1D06C72B9}</a:tableStyleId>
              </a:tblPr>
              <a:tblGrid>
                <a:gridCol w="2374782">
                  <a:extLst>
                    <a:ext uri="{9D8B030D-6E8A-4147-A177-3AD203B41FA5}">
                      <a16:colId xmlns:a16="http://schemas.microsoft.com/office/drawing/2014/main" val="3945194614"/>
                    </a:ext>
                  </a:extLst>
                </a:gridCol>
                <a:gridCol w="1070531">
                  <a:extLst>
                    <a:ext uri="{9D8B030D-6E8A-4147-A177-3AD203B41FA5}">
                      <a16:colId xmlns:a16="http://schemas.microsoft.com/office/drawing/2014/main" val="3079683522"/>
                    </a:ext>
                  </a:extLst>
                </a:gridCol>
                <a:gridCol w="1722656">
                  <a:extLst>
                    <a:ext uri="{9D8B030D-6E8A-4147-A177-3AD203B41FA5}">
                      <a16:colId xmlns:a16="http://schemas.microsoft.com/office/drawing/2014/main" val="2343519785"/>
                    </a:ext>
                  </a:extLst>
                </a:gridCol>
                <a:gridCol w="1722656">
                  <a:extLst>
                    <a:ext uri="{9D8B030D-6E8A-4147-A177-3AD203B41FA5}">
                      <a16:colId xmlns:a16="http://schemas.microsoft.com/office/drawing/2014/main" val="2579999272"/>
                    </a:ext>
                  </a:extLst>
                </a:gridCol>
                <a:gridCol w="1722656">
                  <a:extLst>
                    <a:ext uri="{9D8B030D-6E8A-4147-A177-3AD203B41FA5}">
                      <a16:colId xmlns:a16="http://schemas.microsoft.com/office/drawing/2014/main" val="819023106"/>
                    </a:ext>
                  </a:extLst>
                </a:gridCol>
                <a:gridCol w="1722656">
                  <a:extLst>
                    <a:ext uri="{9D8B030D-6E8A-4147-A177-3AD203B41FA5}">
                      <a16:colId xmlns:a16="http://schemas.microsoft.com/office/drawing/2014/main" val="354080200"/>
                    </a:ext>
                  </a:extLst>
                </a:gridCol>
              </a:tblGrid>
              <a:tr h="530179">
                <a:tc rowSpan="2">
                  <a:txBody>
                    <a:bodyPr/>
                    <a:lstStyle/>
                    <a:p>
                      <a:pPr algn="ctr"/>
                      <a:r>
                        <a:rPr lang="en-US" dirty="0"/>
                        <a:t>Model Name</a:t>
                      </a:r>
                    </a:p>
                  </a:txBody>
                  <a:tcPr anchor="ctr"/>
                </a:tc>
                <a:tc rowSpan="2">
                  <a:txBody>
                    <a:bodyPr/>
                    <a:lstStyle/>
                    <a:p>
                      <a:pPr algn="ctr"/>
                      <a:r>
                        <a:rPr lang="el-GR" sz="1800" b="0" i="0" kern="1200" dirty="0">
                          <a:solidFill>
                            <a:schemeClr val="lt1"/>
                          </a:solidFill>
                          <a:effectLst/>
                          <a:latin typeface="+mn-lt"/>
                          <a:ea typeface="+mn-ea"/>
                          <a:cs typeface="+mn-cs"/>
                        </a:rPr>
                        <a:t>Δ</a:t>
                      </a:r>
                      <a:r>
                        <a:rPr lang="en-US" dirty="0"/>
                        <a:t>BIC</a:t>
                      </a:r>
                    </a:p>
                  </a:txBody>
                  <a:tcPr anchor="ctr"/>
                </a:tc>
                <a:tc gridSpan="4">
                  <a:txBody>
                    <a:bodyPr/>
                    <a:lstStyle/>
                    <a:p>
                      <a:pPr algn="ctr"/>
                      <a:r>
                        <a:rPr lang="en-US" dirty="0"/>
                        <a:t>Parameter Estimates</a:t>
                      </a:r>
                    </a:p>
                  </a:txBody>
                  <a:tcPr anchor="ctr"/>
                </a:tc>
                <a:tc hMerge="1">
                  <a:txBody>
                    <a:bodyPr/>
                    <a:lstStyle/>
                    <a:p>
                      <a:endParaRPr lang="en-US" dirty="0"/>
                    </a:p>
                  </a:txBody>
                  <a:tcPr anchor="ctr"/>
                </a:tc>
                <a:tc hMerge="1">
                  <a:txBody>
                    <a:bodyPr/>
                    <a:lstStyle/>
                    <a:p>
                      <a:endParaRPr lang="en-US" dirty="0"/>
                    </a:p>
                  </a:txBody>
                  <a:tcPr anchor="ctr"/>
                </a:tc>
                <a:tc hMerge="1">
                  <a:txBody>
                    <a:bodyPr/>
                    <a:lstStyle/>
                    <a:p>
                      <a:endParaRPr lang="en-US" dirty="0"/>
                    </a:p>
                  </a:txBody>
                  <a:tcPr anchor="ctr"/>
                </a:tc>
                <a:extLst>
                  <a:ext uri="{0D108BD9-81ED-4DB2-BD59-A6C34878D82A}">
                    <a16:rowId xmlns:a16="http://schemas.microsoft.com/office/drawing/2014/main" val="1407637682"/>
                  </a:ext>
                </a:extLst>
              </a:tr>
              <a:tr h="530179">
                <a:tc vMerge="1">
                  <a:txBody>
                    <a:bodyPr/>
                    <a:lstStyle/>
                    <a:p>
                      <a:r>
                        <a:rPr lang="en-US" dirty="0"/>
                        <a:t>Model Name</a:t>
                      </a:r>
                    </a:p>
                  </a:txBody>
                  <a:tcPr/>
                </a:tc>
                <a:tc vMerge="1">
                  <a:txBody>
                    <a:bodyPr/>
                    <a:lstStyle/>
                    <a:p>
                      <a:r>
                        <a:rPr lang="en-US" dirty="0"/>
                        <a:t>BIC</a:t>
                      </a:r>
                    </a:p>
                  </a:txBody>
                  <a:tcPr/>
                </a:tc>
                <a:tc>
                  <a:txBody>
                    <a:bodyPr/>
                    <a:lstStyle/>
                    <a:p>
                      <a:pPr algn="ctr"/>
                      <a:r>
                        <a:rPr lang="en-US" dirty="0">
                          <a:solidFill>
                            <a:schemeClr val="tx1"/>
                          </a:solidFill>
                        </a:rPr>
                        <a:t>prec1</a:t>
                      </a:r>
                    </a:p>
                  </a:txBody>
                  <a:tcPr anchor="ctr">
                    <a:solidFill>
                      <a:schemeClr val="tx2">
                        <a:lumMod val="10000"/>
                      </a:schemeClr>
                    </a:solidFill>
                  </a:tcPr>
                </a:tc>
                <a:tc>
                  <a:txBody>
                    <a:bodyPr/>
                    <a:lstStyle/>
                    <a:p>
                      <a:pPr algn="ctr"/>
                      <a:r>
                        <a:rPr lang="en-US" dirty="0">
                          <a:solidFill>
                            <a:schemeClr val="tx1"/>
                          </a:solidFill>
                        </a:rPr>
                        <a:t>prec2</a:t>
                      </a:r>
                    </a:p>
                  </a:txBody>
                  <a:tcPr anchor="ctr">
                    <a:solidFill>
                      <a:schemeClr val="tx2">
                        <a:lumMod val="10000"/>
                      </a:schemeClr>
                    </a:solidFill>
                  </a:tcPr>
                </a:tc>
                <a:tc>
                  <a:txBody>
                    <a:bodyPr/>
                    <a:lstStyle/>
                    <a:p>
                      <a:pPr algn="ctr"/>
                      <a:r>
                        <a:rPr lang="el-GR" sz="2800" b="0" dirty="0">
                          <a:solidFill>
                            <a:srgbClr val="009E73"/>
                          </a:solidFill>
                          <a:effectLst/>
                        </a:rPr>
                        <a:t>γ</a:t>
                      </a:r>
                      <a:endParaRPr lang="en-US" sz="2800" dirty="0"/>
                    </a:p>
                  </a:txBody>
                  <a:tcPr anchor="ctr">
                    <a:solidFill>
                      <a:schemeClr val="tx2">
                        <a:lumMod val="10000"/>
                      </a:schemeClr>
                    </a:solidFill>
                  </a:tcPr>
                </a:tc>
                <a:tc>
                  <a:txBody>
                    <a:bodyPr/>
                    <a:lstStyle/>
                    <a:p>
                      <a:pPr algn="ctr"/>
                      <a:r>
                        <a:rPr lang="el-GR" sz="2800" dirty="0">
                          <a:solidFill>
                            <a:srgbClr val="00B0F0"/>
                          </a:solidFill>
                          <a:effectLst/>
                        </a:rPr>
                        <a:t>β</a:t>
                      </a:r>
                      <a:endParaRPr lang="en-US" sz="2800" dirty="0"/>
                    </a:p>
                  </a:txBody>
                  <a:tcPr anchor="ctr">
                    <a:solidFill>
                      <a:schemeClr val="tx2">
                        <a:lumMod val="10000"/>
                      </a:schemeClr>
                    </a:solidFill>
                  </a:tcPr>
                </a:tc>
                <a:extLst>
                  <a:ext uri="{0D108BD9-81ED-4DB2-BD59-A6C34878D82A}">
                    <a16:rowId xmlns:a16="http://schemas.microsoft.com/office/drawing/2014/main" val="3739027129"/>
                  </a:ext>
                </a:extLst>
              </a:tr>
              <a:tr h="530179">
                <a:tc>
                  <a:txBody>
                    <a:bodyPr/>
                    <a:lstStyle/>
                    <a:p>
                      <a:r>
                        <a:rPr lang="en-US" dirty="0"/>
                        <a:t>Uniform Guessing</a:t>
                      </a:r>
                    </a:p>
                  </a:txBody>
                  <a:tcPr anchor="ctr"/>
                </a:tc>
                <a:tc>
                  <a:txBody>
                    <a:bodyPr/>
                    <a:lstStyle/>
                    <a:p>
                      <a:pPr algn="ctr"/>
                      <a:r>
                        <a:rPr lang="en-US" sz="2000" dirty="0"/>
                        <a:t>3.03</a:t>
                      </a:r>
                    </a:p>
                  </a:txBody>
                  <a:tcPr anchor="ctr"/>
                </a:tc>
                <a:tc>
                  <a:txBody>
                    <a:bodyPr/>
                    <a:lstStyle/>
                    <a:p>
                      <a:pPr algn="ctr"/>
                      <a:r>
                        <a:rPr lang="en-US" sz="2000" dirty="0"/>
                        <a:t>17.38</a:t>
                      </a:r>
                    </a:p>
                  </a:txBody>
                  <a:tcPr anchor="ctr"/>
                </a:tc>
                <a:tc>
                  <a:txBody>
                    <a:bodyPr/>
                    <a:lstStyle/>
                    <a:p>
                      <a:pPr algn="ctr"/>
                      <a:endParaRPr lang="en-US" sz="2000" dirty="0"/>
                    </a:p>
                  </a:txBody>
                  <a:tcPr anchor="ctr"/>
                </a:tc>
                <a:tc>
                  <a:txBody>
                    <a:bodyPr/>
                    <a:lstStyle/>
                    <a:p>
                      <a:pPr algn="ctr"/>
                      <a:r>
                        <a:rPr lang="en-US" sz="2000" dirty="0"/>
                        <a:t>0.60</a:t>
                      </a:r>
                    </a:p>
                  </a:txBody>
                  <a:tcPr anchor="ctr"/>
                </a:tc>
                <a:tc>
                  <a:txBody>
                    <a:bodyPr/>
                    <a:lstStyle/>
                    <a:p>
                      <a:pPr algn="ctr"/>
                      <a:endParaRPr lang="en-US" sz="2000" dirty="0"/>
                    </a:p>
                  </a:txBody>
                  <a:tcPr anchor="ctr"/>
                </a:tc>
                <a:extLst>
                  <a:ext uri="{0D108BD9-81ED-4DB2-BD59-A6C34878D82A}">
                    <a16:rowId xmlns:a16="http://schemas.microsoft.com/office/drawing/2014/main" val="3722963438"/>
                  </a:ext>
                </a:extLst>
              </a:tr>
              <a:tr h="530179">
                <a:tc>
                  <a:txBody>
                    <a:bodyPr/>
                    <a:lstStyle/>
                    <a:p>
                      <a:r>
                        <a:rPr lang="en-US" dirty="0"/>
                        <a:t>Intrusions</a:t>
                      </a:r>
                    </a:p>
                  </a:txBody>
                  <a:tcPr anchor="ctr"/>
                </a:tc>
                <a:tc>
                  <a:txBody>
                    <a:bodyPr/>
                    <a:lstStyle/>
                    <a:p>
                      <a:pPr algn="ctr"/>
                      <a:r>
                        <a:rPr lang="en-US" sz="2000" dirty="0"/>
                        <a:t>28.57</a:t>
                      </a:r>
                    </a:p>
                  </a:txBody>
                  <a:tcPr anchor="ctr"/>
                </a:tc>
                <a:tc>
                  <a:txBody>
                    <a:bodyPr/>
                    <a:lstStyle/>
                    <a:p>
                      <a:pPr algn="ctr"/>
                      <a:r>
                        <a:rPr lang="en-US" sz="2000" dirty="0"/>
                        <a:t>5.53</a:t>
                      </a:r>
                    </a:p>
                  </a:txBody>
                  <a:tcPr anchor="ctr"/>
                </a:tc>
                <a:tc>
                  <a:txBody>
                    <a:bodyPr/>
                    <a:lstStyle/>
                    <a:p>
                      <a:pPr algn="ctr"/>
                      <a:endParaRPr lang="en-US" sz="2000" dirty="0"/>
                    </a:p>
                  </a:txBody>
                  <a:tcPr anchor="ctr"/>
                </a:tc>
                <a:tc>
                  <a:txBody>
                    <a:bodyPr/>
                    <a:lstStyle/>
                    <a:p>
                      <a:pPr algn="ctr"/>
                      <a:endParaRPr lang="en-US" sz="2000" dirty="0"/>
                    </a:p>
                  </a:txBody>
                  <a:tcPr anchor="ctr"/>
                </a:tc>
                <a:tc>
                  <a:txBody>
                    <a:bodyPr/>
                    <a:lstStyle/>
                    <a:p>
                      <a:pPr algn="ctr"/>
                      <a:r>
                        <a:rPr lang="en-US" sz="2000" dirty="0"/>
                        <a:t>0.44</a:t>
                      </a:r>
                    </a:p>
                  </a:txBody>
                  <a:tcPr anchor="ctr"/>
                </a:tc>
                <a:extLst>
                  <a:ext uri="{0D108BD9-81ED-4DB2-BD59-A6C34878D82A}">
                    <a16:rowId xmlns:a16="http://schemas.microsoft.com/office/drawing/2014/main" val="4240299826"/>
                  </a:ext>
                </a:extLst>
              </a:tr>
              <a:tr h="530179">
                <a:tc>
                  <a:txBody>
                    <a:bodyPr/>
                    <a:lstStyle/>
                    <a:p>
                      <a:r>
                        <a:rPr lang="en-US" dirty="0"/>
                        <a:t>Guessing + Intrusions</a:t>
                      </a:r>
                    </a:p>
                  </a:txBody>
                  <a:tcPr anchor="ctr"/>
                </a:tc>
                <a:tc>
                  <a:txBody>
                    <a:bodyPr/>
                    <a:lstStyle/>
                    <a:p>
                      <a:pPr algn="ctr"/>
                      <a:r>
                        <a:rPr lang="en-US" sz="2000" dirty="0"/>
                        <a:t>0</a:t>
                      </a:r>
                    </a:p>
                  </a:txBody>
                  <a:tcPr anchor="ctr"/>
                </a:tc>
                <a:tc>
                  <a:txBody>
                    <a:bodyPr/>
                    <a:lstStyle/>
                    <a:p>
                      <a:pPr algn="ctr"/>
                      <a:r>
                        <a:rPr lang="en-US" sz="2000" dirty="0"/>
                        <a:t>15.88</a:t>
                      </a:r>
                    </a:p>
                  </a:txBody>
                  <a:tcPr anchor="ctr"/>
                </a:tc>
                <a:tc>
                  <a:txBody>
                    <a:bodyPr/>
                    <a:lstStyle/>
                    <a:p>
                      <a:pPr algn="ctr"/>
                      <a:endParaRPr lang="en-US" sz="2000" dirty="0"/>
                    </a:p>
                  </a:txBody>
                  <a:tcPr anchor="ctr"/>
                </a:tc>
                <a:tc>
                  <a:txBody>
                    <a:bodyPr/>
                    <a:lstStyle/>
                    <a:p>
                      <a:pPr algn="ctr"/>
                      <a:r>
                        <a:rPr lang="en-US" sz="2000" dirty="0"/>
                        <a:t>0.46</a:t>
                      </a:r>
                    </a:p>
                  </a:txBody>
                  <a:tcPr anchor="ctr"/>
                </a:tc>
                <a:tc>
                  <a:txBody>
                    <a:bodyPr/>
                    <a:lstStyle/>
                    <a:p>
                      <a:pPr algn="ctr"/>
                      <a:r>
                        <a:rPr lang="en-US" sz="2000" dirty="0"/>
                        <a:t>0.14</a:t>
                      </a:r>
                    </a:p>
                  </a:txBody>
                  <a:tcPr anchor="ctr"/>
                </a:tc>
                <a:extLst>
                  <a:ext uri="{0D108BD9-81ED-4DB2-BD59-A6C34878D82A}">
                    <a16:rowId xmlns:a16="http://schemas.microsoft.com/office/drawing/2014/main" val="1399809652"/>
                  </a:ext>
                </a:extLst>
              </a:tr>
              <a:tr h="915104">
                <a:tc>
                  <a:txBody>
                    <a:bodyPr/>
                    <a:lstStyle/>
                    <a:p>
                      <a:r>
                        <a:rPr lang="en-US" dirty="0"/>
                        <a:t>Intrusions with Different Precision</a:t>
                      </a:r>
                    </a:p>
                  </a:txBody>
                  <a:tcPr anchor="ctr"/>
                </a:tc>
                <a:tc>
                  <a:txBody>
                    <a:bodyPr/>
                    <a:lstStyle/>
                    <a:p>
                      <a:pPr algn="ctr"/>
                      <a:r>
                        <a:rPr lang="en-US" sz="2000" dirty="0"/>
                        <a:t>2.2</a:t>
                      </a:r>
                    </a:p>
                  </a:txBody>
                  <a:tcPr anchor="ctr"/>
                </a:tc>
                <a:tc>
                  <a:txBody>
                    <a:bodyPr/>
                    <a:lstStyle/>
                    <a:p>
                      <a:pPr algn="ctr"/>
                      <a:r>
                        <a:rPr lang="en-US" sz="2000" dirty="0"/>
                        <a:t>17.46</a:t>
                      </a:r>
                    </a:p>
                  </a:txBody>
                  <a:tcPr anchor="ctr"/>
                </a:tc>
                <a:tc>
                  <a:txBody>
                    <a:bodyPr/>
                    <a:lstStyle/>
                    <a:p>
                      <a:pPr algn="ctr"/>
                      <a:r>
                        <a:rPr lang="en-US" sz="2000" dirty="0"/>
                        <a:t>1.03</a:t>
                      </a:r>
                    </a:p>
                  </a:txBody>
                  <a:tcPr anchor="ctr"/>
                </a:tc>
                <a:tc>
                  <a:txBody>
                    <a:bodyPr/>
                    <a:lstStyle/>
                    <a:p>
                      <a:pPr algn="ctr"/>
                      <a:endParaRPr lang="en-US" sz="2000" dirty="0"/>
                    </a:p>
                  </a:txBody>
                  <a:tcPr anchor="ctr"/>
                </a:tc>
                <a:tc>
                  <a:txBody>
                    <a:bodyPr/>
                    <a:lstStyle/>
                    <a:p>
                      <a:pPr algn="ctr"/>
                      <a:r>
                        <a:rPr lang="en-US" sz="2000" dirty="0"/>
                        <a:t>0.60</a:t>
                      </a:r>
                    </a:p>
                  </a:txBody>
                  <a:tcPr anchor="ctr"/>
                </a:tc>
                <a:extLst>
                  <a:ext uri="{0D108BD9-81ED-4DB2-BD59-A6C34878D82A}">
                    <a16:rowId xmlns:a16="http://schemas.microsoft.com/office/drawing/2014/main" val="2625475664"/>
                  </a:ext>
                </a:extLst>
              </a:tr>
              <a:tr h="7994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Guessing + Intrusions with Different Precision</a:t>
                      </a:r>
                    </a:p>
                  </a:txBody>
                  <a:tcPr anchor="ctr"/>
                </a:tc>
                <a:tc>
                  <a:txBody>
                    <a:bodyPr/>
                    <a:lstStyle/>
                    <a:p>
                      <a:pPr algn="ctr"/>
                      <a:r>
                        <a:rPr lang="en-US" sz="2000" dirty="0"/>
                        <a:t>4.94</a:t>
                      </a:r>
                    </a:p>
                  </a:txBody>
                  <a:tcPr anchor="ctr"/>
                </a:tc>
                <a:tc>
                  <a:txBody>
                    <a:bodyPr/>
                    <a:lstStyle/>
                    <a:p>
                      <a:pPr algn="ctr"/>
                      <a:r>
                        <a:rPr lang="en-US" sz="2000" dirty="0"/>
                        <a:t>17.82</a:t>
                      </a:r>
                    </a:p>
                  </a:txBody>
                  <a:tcPr anchor="ctr"/>
                </a:tc>
                <a:tc>
                  <a:txBody>
                    <a:bodyPr/>
                    <a:lstStyle/>
                    <a:p>
                      <a:pPr algn="ctr"/>
                      <a:r>
                        <a:rPr lang="en-US" sz="2000" dirty="0"/>
                        <a:t>16.30</a:t>
                      </a:r>
                    </a:p>
                  </a:txBody>
                  <a:tcPr anchor="ctr"/>
                </a:tc>
                <a:tc>
                  <a:txBody>
                    <a:bodyPr/>
                    <a:lstStyle/>
                    <a:p>
                      <a:pPr algn="ctr"/>
                      <a:r>
                        <a:rPr lang="en-US" sz="2000" dirty="0"/>
                        <a:t>0.38</a:t>
                      </a:r>
                    </a:p>
                  </a:txBody>
                  <a:tcPr anchor="ctr"/>
                </a:tc>
                <a:tc>
                  <a:txBody>
                    <a:bodyPr/>
                    <a:lstStyle/>
                    <a:p>
                      <a:pPr algn="ctr"/>
                      <a:r>
                        <a:rPr lang="en-US" sz="2000" dirty="0"/>
                        <a:t>0.22</a:t>
                      </a:r>
                    </a:p>
                  </a:txBody>
                  <a:tcPr anchor="ctr"/>
                </a:tc>
                <a:extLst>
                  <a:ext uri="{0D108BD9-81ED-4DB2-BD59-A6C34878D82A}">
                    <a16:rowId xmlns:a16="http://schemas.microsoft.com/office/drawing/2014/main" val="3138149578"/>
                  </a:ext>
                </a:extLst>
              </a:tr>
            </a:tbl>
          </a:graphicData>
        </a:graphic>
      </p:graphicFrame>
      <p:sp>
        <p:nvSpPr>
          <p:cNvPr id="14" name="Rectangle 13">
            <a:extLst>
              <a:ext uri="{FF2B5EF4-FFF2-40B4-BE49-F238E27FC236}">
                <a16:creationId xmlns:a16="http://schemas.microsoft.com/office/drawing/2014/main" id="{09A447ED-4376-4067-9F54-59396BE855F5}"/>
              </a:ext>
            </a:extLst>
          </p:cNvPr>
          <p:cNvSpPr/>
          <p:nvPr/>
        </p:nvSpPr>
        <p:spPr>
          <a:xfrm>
            <a:off x="3227294" y="2902590"/>
            <a:ext cx="8036674" cy="32884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F1CC2EB-626F-457B-A9ED-26DC0F1831E4}"/>
              </a:ext>
            </a:extLst>
          </p:cNvPr>
          <p:cNvSpPr/>
          <p:nvPr/>
        </p:nvSpPr>
        <p:spPr>
          <a:xfrm>
            <a:off x="748371" y="4480378"/>
            <a:ext cx="8861794" cy="18456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8366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8D7BEAD-15C5-42CA-AAE2-9FDCEB8A1B8C}"/>
              </a:ext>
            </a:extLst>
          </p:cNvPr>
          <p:cNvSpPr>
            <a:spLocks noGrp="1"/>
          </p:cNvSpPr>
          <p:nvPr>
            <p:ph type="title"/>
          </p:nvPr>
        </p:nvSpPr>
        <p:spPr/>
        <p:txBody>
          <a:bodyPr/>
          <a:lstStyle/>
          <a:p>
            <a:r>
              <a:rPr lang="en-US" dirty="0"/>
              <a:t>Model Fits</a:t>
            </a:r>
          </a:p>
        </p:txBody>
      </p:sp>
      <p:graphicFrame>
        <p:nvGraphicFramePr>
          <p:cNvPr id="12" name="Table 12">
            <a:extLst>
              <a:ext uri="{FF2B5EF4-FFF2-40B4-BE49-F238E27FC236}">
                <a16:creationId xmlns:a16="http://schemas.microsoft.com/office/drawing/2014/main" id="{853C8E2E-3B9A-43BB-BA77-E9C511B33118}"/>
              </a:ext>
            </a:extLst>
          </p:cNvPr>
          <p:cNvGraphicFramePr>
            <a:graphicFrameLocks noGrp="1"/>
          </p:cNvGraphicFramePr>
          <p:nvPr>
            <p:ph idx="1"/>
          </p:nvPr>
        </p:nvGraphicFramePr>
        <p:xfrm>
          <a:off x="838201" y="1825626"/>
          <a:ext cx="10335937" cy="4365449"/>
        </p:xfrm>
        <a:graphic>
          <a:graphicData uri="http://schemas.openxmlformats.org/drawingml/2006/table">
            <a:tbl>
              <a:tblPr firstRow="1" bandRow="1">
                <a:tableStyleId>{073A0DAA-6AF3-43AB-8588-CEC1D06C72B9}</a:tableStyleId>
              </a:tblPr>
              <a:tblGrid>
                <a:gridCol w="2374782">
                  <a:extLst>
                    <a:ext uri="{9D8B030D-6E8A-4147-A177-3AD203B41FA5}">
                      <a16:colId xmlns:a16="http://schemas.microsoft.com/office/drawing/2014/main" val="3945194614"/>
                    </a:ext>
                  </a:extLst>
                </a:gridCol>
                <a:gridCol w="1070531">
                  <a:extLst>
                    <a:ext uri="{9D8B030D-6E8A-4147-A177-3AD203B41FA5}">
                      <a16:colId xmlns:a16="http://schemas.microsoft.com/office/drawing/2014/main" val="3079683522"/>
                    </a:ext>
                  </a:extLst>
                </a:gridCol>
                <a:gridCol w="1722656">
                  <a:extLst>
                    <a:ext uri="{9D8B030D-6E8A-4147-A177-3AD203B41FA5}">
                      <a16:colId xmlns:a16="http://schemas.microsoft.com/office/drawing/2014/main" val="2343519785"/>
                    </a:ext>
                  </a:extLst>
                </a:gridCol>
                <a:gridCol w="1722656">
                  <a:extLst>
                    <a:ext uri="{9D8B030D-6E8A-4147-A177-3AD203B41FA5}">
                      <a16:colId xmlns:a16="http://schemas.microsoft.com/office/drawing/2014/main" val="2579999272"/>
                    </a:ext>
                  </a:extLst>
                </a:gridCol>
                <a:gridCol w="1722656">
                  <a:extLst>
                    <a:ext uri="{9D8B030D-6E8A-4147-A177-3AD203B41FA5}">
                      <a16:colId xmlns:a16="http://schemas.microsoft.com/office/drawing/2014/main" val="819023106"/>
                    </a:ext>
                  </a:extLst>
                </a:gridCol>
                <a:gridCol w="1722656">
                  <a:extLst>
                    <a:ext uri="{9D8B030D-6E8A-4147-A177-3AD203B41FA5}">
                      <a16:colId xmlns:a16="http://schemas.microsoft.com/office/drawing/2014/main" val="354080200"/>
                    </a:ext>
                  </a:extLst>
                </a:gridCol>
              </a:tblGrid>
              <a:tr h="530179">
                <a:tc rowSpan="2">
                  <a:txBody>
                    <a:bodyPr/>
                    <a:lstStyle/>
                    <a:p>
                      <a:pPr algn="ctr"/>
                      <a:r>
                        <a:rPr lang="en-US" dirty="0"/>
                        <a:t>Model Name</a:t>
                      </a:r>
                    </a:p>
                  </a:txBody>
                  <a:tcPr anchor="ctr"/>
                </a:tc>
                <a:tc rowSpan="2">
                  <a:txBody>
                    <a:bodyPr/>
                    <a:lstStyle/>
                    <a:p>
                      <a:pPr algn="ctr"/>
                      <a:r>
                        <a:rPr lang="el-GR" sz="1800" b="0" i="0" kern="1200" dirty="0">
                          <a:solidFill>
                            <a:schemeClr val="lt1"/>
                          </a:solidFill>
                          <a:effectLst/>
                          <a:latin typeface="+mn-lt"/>
                          <a:ea typeface="+mn-ea"/>
                          <a:cs typeface="+mn-cs"/>
                        </a:rPr>
                        <a:t>Δ</a:t>
                      </a:r>
                      <a:r>
                        <a:rPr lang="en-US" dirty="0"/>
                        <a:t>BIC</a:t>
                      </a:r>
                    </a:p>
                  </a:txBody>
                  <a:tcPr anchor="ctr"/>
                </a:tc>
                <a:tc gridSpan="4">
                  <a:txBody>
                    <a:bodyPr/>
                    <a:lstStyle/>
                    <a:p>
                      <a:pPr algn="ctr"/>
                      <a:r>
                        <a:rPr lang="en-US" dirty="0"/>
                        <a:t>Parameter Estimates</a:t>
                      </a:r>
                    </a:p>
                  </a:txBody>
                  <a:tcPr anchor="ctr"/>
                </a:tc>
                <a:tc hMerge="1">
                  <a:txBody>
                    <a:bodyPr/>
                    <a:lstStyle/>
                    <a:p>
                      <a:endParaRPr lang="en-US" dirty="0"/>
                    </a:p>
                  </a:txBody>
                  <a:tcPr anchor="ctr"/>
                </a:tc>
                <a:tc hMerge="1">
                  <a:txBody>
                    <a:bodyPr/>
                    <a:lstStyle/>
                    <a:p>
                      <a:endParaRPr lang="en-US" dirty="0"/>
                    </a:p>
                  </a:txBody>
                  <a:tcPr anchor="ctr"/>
                </a:tc>
                <a:tc hMerge="1">
                  <a:txBody>
                    <a:bodyPr/>
                    <a:lstStyle/>
                    <a:p>
                      <a:endParaRPr lang="en-US" dirty="0"/>
                    </a:p>
                  </a:txBody>
                  <a:tcPr anchor="ctr"/>
                </a:tc>
                <a:extLst>
                  <a:ext uri="{0D108BD9-81ED-4DB2-BD59-A6C34878D82A}">
                    <a16:rowId xmlns:a16="http://schemas.microsoft.com/office/drawing/2014/main" val="1407637682"/>
                  </a:ext>
                </a:extLst>
              </a:tr>
              <a:tr h="530179">
                <a:tc vMerge="1">
                  <a:txBody>
                    <a:bodyPr/>
                    <a:lstStyle/>
                    <a:p>
                      <a:r>
                        <a:rPr lang="en-US" dirty="0"/>
                        <a:t>Model Name</a:t>
                      </a:r>
                    </a:p>
                  </a:txBody>
                  <a:tcPr/>
                </a:tc>
                <a:tc vMerge="1">
                  <a:txBody>
                    <a:bodyPr/>
                    <a:lstStyle/>
                    <a:p>
                      <a:r>
                        <a:rPr lang="en-US" dirty="0"/>
                        <a:t>BIC</a:t>
                      </a:r>
                    </a:p>
                  </a:txBody>
                  <a:tcPr/>
                </a:tc>
                <a:tc>
                  <a:txBody>
                    <a:bodyPr/>
                    <a:lstStyle/>
                    <a:p>
                      <a:pPr algn="ctr"/>
                      <a:r>
                        <a:rPr lang="en-US" dirty="0">
                          <a:solidFill>
                            <a:schemeClr val="tx1"/>
                          </a:solidFill>
                        </a:rPr>
                        <a:t>prec1</a:t>
                      </a:r>
                    </a:p>
                  </a:txBody>
                  <a:tcPr anchor="ctr">
                    <a:solidFill>
                      <a:schemeClr val="tx2">
                        <a:lumMod val="10000"/>
                      </a:schemeClr>
                    </a:solidFill>
                  </a:tcPr>
                </a:tc>
                <a:tc>
                  <a:txBody>
                    <a:bodyPr/>
                    <a:lstStyle/>
                    <a:p>
                      <a:pPr algn="ctr"/>
                      <a:r>
                        <a:rPr lang="en-US" dirty="0">
                          <a:solidFill>
                            <a:schemeClr val="tx1"/>
                          </a:solidFill>
                        </a:rPr>
                        <a:t>prec2</a:t>
                      </a:r>
                    </a:p>
                  </a:txBody>
                  <a:tcPr anchor="ctr">
                    <a:solidFill>
                      <a:schemeClr val="tx2">
                        <a:lumMod val="10000"/>
                      </a:schemeClr>
                    </a:solidFill>
                  </a:tcPr>
                </a:tc>
                <a:tc>
                  <a:txBody>
                    <a:bodyPr/>
                    <a:lstStyle/>
                    <a:p>
                      <a:pPr algn="ctr"/>
                      <a:r>
                        <a:rPr lang="el-GR" sz="2800" b="0" dirty="0">
                          <a:solidFill>
                            <a:srgbClr val="009E73"/>
                          </a:solidFill>
                          <a:effectLst/>
                        </a:rPr>
                        <a:t>γ</a:t>
                      </a:r>
                      <a:endParaRPr lang="en-US" sz="2800" dirty="0"/>
                    </a:p>
                  </a:txBody>
                  <a:tcPr anchor="ctr">
                    <a:solidFill>
                      <a:schemeClr val="tx2">
                        <a:lumMod val="10000"/>
                      </a:schemeClr>
                    </a:solidFill>
                  </a:tcPr>
                </a:tc>
                <a:tc>
                  <a:txBody>
                    <a:bodyPr/>
                    <a:lstStyle/>
                    <a:p>
                      <a:pPr algn="ctr"/>
                      <a:r>
                        <a:rPr lang="el-GR" sz="2800" dirty="0">
                          <a:solidFill>
                            <a:srgbClr val="00B0F0"/>
                          </a:solidFill>
                          <a:effectLst/>
                        </a:rPr>
                        <a:t>β</a:t>
                      </a:r>
                      <a:endParaRPr lang="en-US" sz="2800" dirty="0"/>
                    </a:p>
                  </a:txBody>
                  <a:tcPr anchor="ctr">
                    <a:solidFill>
                      <a:schemeClr val="tx2">
                        <a:lumMod val="10000"/>
                      </a:schemeClr>
                    </a:solidFill>
                  </a:tcPr>
                </a:tc>
                <a:extLst>
                  <a:ext uri="{0D108BD9-81ED-4DB2-BD59-A6C34878D82A}">
                    <a16:rowId xmlns:a16="http://schemas.microsoft.com/office/drawing/2014/main" val="3739027129"/>
                  </a:ext>
                </a:extLst>
              </a:tr>
              <a:tr h="530179">
                <a:tc>
                  <a:txBody>
                    <a:bodyPr/>
                    <a:lstStyle/>
                    <a:p>
                      <a:r>
                        <a:rPr lang="en-US" dirty="0"/>
                        <a:t>Uniform Guessing</a:t>
                      </a:r>
                    </a:p>
                  </a:txBody>
                  <a:tcPr anchor="ctr"/>
                </a:tc>
                <a:tc>
                  <a:txBody>
                    <a:bodyPr/>
                    <a:lstStyle/>
                    <a:p>
                      <a:pPr algn="ctr"/>
                      <a:r>
                        <a:rPr lang="en-US" sz="2000" dirty="0"/>
                        <a:t>3.03</a:t>
                      </a:r>
                    </a:p>
                  </a:txBody>
                  <a:tcPr anchor="ctr"/>
                </a:tc>
                <a:tc>
                  <a:txBody>
                    <a:bodyPr/>
                    <a:lstStyle/>
                    <a:p>
                      <a:pPr algn="ctr"/>
                      <a:r>
                        <a:rPr lang="en-US" sz="2000" dirty="0"/>
                        <a:t>17.38</a:t>
                      </a:r>
                    </a:p>
                  </a:txBody>
                  <a:tcPr anchor="ctr"/>
                </a:tc>
                <a:tc>
                  <a:txBody>
                    <a:bodyPr/>
                    <a:lstStyle/>
                    <a:p>
                      <a:pPr algn="ctr"/>
                      <a:endParaRPr lang="en-US" sz="2000" dirty="0"/>
                    </a:p>
                  </a:txBody>
                  <a:tcPr anchor="ctr"/>
                </a:tc>
                <a:tc>
                  <a:txBody>
                    <a:bodyPr/>
                    <a:lstStyle/>
                    <a:p>
                      <a:pPr algn="ctr"/>
                      <a:r>
                        <a:rPr lang="en-US" sz="2000" dirty="0"/>
                        <a:t>0.60</a:t>
                      </a:r>
                    </a:p>
                  </a:txBody>
                  <a:tcPr anchor="ctr"/>
                </a:tc>
                <a:tc>
                  <a:txBody>
                    <a:bodyPr/>
                    <a:lstStyle/>
                    <a:p>
                      <a:pPr algn="ctr"/>
                      <a:endParaRPr lang="en-US" sz="2000" dirty="0"/>
                    </a:p>
                  </a:txBody>
                  <a:tcPr anchor="ctr"/>
                </a:tc>
                <a:extLst>
                  <a:ext uri="{0D108BD9-81ED-4DB2-BD59-A6C34878D82A}">
                    <a16:rowId xmlns:a16="http://schemas.microsoft.com/office/drawing/2014/main" val="3722963438"/>
                  </a:ext>
                </a:extLst>
              </a:tr>
              <a:tr h="530179">
                <a:tc>
                  <a:txBody>
                    <a:bodyPr/>
                    <a:lstStyle/>
                    <a:p>
                      <a:r>
                        <a:rPr lang="en-US" dirty="0"/>
                        <a:t>Intrusions</a:t>
                      </a:r>
                    </a:p>
                  </a:txBody>
                  <a:tcPr anchor="ctr"/>
                </a:tc>
                <a:tc>
                  <a:txBody>
                    <a:bodyPr/>
                    <a:lstStyle/>
                    <a:p>
                      <a:pPr algn="ctr"/>
                      <a:r>
                        <a:rPr lang="en-US" sz="2000" dirty="0"/>
                        <a:t>28.57</a:t>
                      </a:r>
                    </a:p>
                  </a:txBody>
                  <a:tcPr anchor="ctr"/>
                </a:tc>
                <a:tc>
                  <a:txBody>
                    <a:bodyPr/>
                    <a:lstStyle/>
                    <a:p>
                      <a:pPr algn="ctr"/>
                      <a:r>
                        <a:rPr lang="en-US" sz="2000" dirty="0"/>
                        <a:t>5.53</a:t>
                      </a:r>
                    </a:p>
                  </a:txBody>
                  <a:tcPr anchor="ctr"/>
                </a:tc>
                <a:tc>
                  <a:txBody>
                    <a:bodyPr/>
                    <a:lstStyle/>
                    <a:p>
                      <a:pPr algn="ctr"/>
                      <a:endParaRPr lang="en-US" sz="2000" dirty="0"/>
                    </a:p>
                  </a:txBody>
                  <a:tcPr anchor="ctr"/>
                </a:tc>
                <a:tc>
                  <a:txBody>
                    <a:bodyPr/>
                    <a:lstStyle/>
                    <a:p>
                      <a:pPr algn="ctr"/>
                      <a:endParaRPr lang="en-US" sz="2000" dirty="0"/>
                    </a:p>
                  </a:txBody>
                  <a:tcPr anchor="ctr"/>
                </a:tc>
                <a:tc>
                  <a:txBody>
                    <a:bodyPr/>
                    <a:lstStyle/>
                    <a:p>
                      <a:pPr algn="ctr"/>
                      <a:r>
                        <a:rPr lang="en-US" sz="2000" dirty="0"/>
                        <a:t>0.44</a:t>
                      </a:r>
                    </a:p>
                  </a:txBody>
                  <a:tcPr anchor="ctr"/>
                </a:tc>
                <a:extLst>
                  <a:ext uri="{0D108BD9-81ED-4DB2-BD59-A6C34878D82A}">
                    <a16:rowId xmlns:a16="http://schemas.microsoft.com/office/drawing/2014/main" val="4240299826"/>
                  </a:ext>
                </a:extLst>
              </a:tr>
              <a:tr h="530179">
                <a:tc>
                  <a:txBody>
                    <a:bodyPr/>
                    <a:lstStyle/>
                    <a:p>
                      <a:r>
                        <a:rPr lang="en-US" dirty="0"/>
                        <a:t>Guessing + Intrusions</a:t>
                      </a:r>
                    </a:p>
                  </a:txBody>
                  <a:tcPr anchor="ctr"/>
                </a:tc>
                <a:tc>
                  <a:txBody>
                    <a:bodyPr/>
                    <a:lstStyle/>
                    <a:p>
                      <a:pPr algn="ctr"/>
                      <a:r>
                        <a:rPr lang="en-US" sz="2000" dirty="0"/>
                        <a:t>0</a:t>
                      </a:r>
                    </a:p>
                  </a:txBody>
                  <a:tcPr anchor="ctr"/>
                </a:tc>
                <a:tc>
                  <a:txBody>
                    <a:bodyPr/>
                    <a:lstStyle/>
                    <a:p>
                      <a:pPr algn="ctr"/>
                      <a:r>
                        <a:rPr lang="en-US" sz="2000" dirty="0"/>
                        <a:t>15.88</a:t>
                      </a:r>
                    </a:p>
                  </a:txBody>
                  <a:tcPr anchor="ctr"/>
                </a:tc>
                <a:tc>
                  <a:txBody>
                    <a:bodyPr/>
                    <a:lstStyle/>
                    <a:p>
                      <a:pPr algn="ctr"/>
                      <a:endParaRPr lang="en-US" sz="2000" dirty="0"/>
                    </a:p>
                  </a:txBody>
                  <a:tcPr anchor="ctr"/>
                </a:tc>
                <a:tc>
                  <a:txBody>
                    <a:bodyPr/>
                    <a:lstStyle/>
                    <a:p>
                      <a:pPr algn="ctr"/>
                      <a:r>
                        <a:rPr lang="en-US" sz="2000" dirty="0"/>
                        <a:t>0.46</a:t>
                      </a:r>
                    </a:p>
                  </a:txBody>
                  <a:tcPr anchor="ctr"/>
                </a:tc>
                <a:tc>
                  <a:txBody>
                    <a:bodyPr/>
                    <a:lstStyle/>
                    <a:p>
                      <a:pPr algn="ctr"/>
                      <a:r>
                        <a:rPr lang="en-US" sz="2000" dirty="0"/>
                        <a:t>0.14</a:t>
                      </a:r>
                    </a:p>
                  </a:txBody>
                  <a:tcPr anchor="ctr"/>
                </a:tc>
                <a:extLst>
                  <a:ext uri="{0D108BD9-81ED-4DB2-BD59-A6C34878D82A}">
                    <a16:rowId xmlns:a16="http://schemas.microsoft.com/office/drawing/2014/main" val="1399809652"/>
                  </a:ext>
                </a:extLst>
              </a:tr>
              <a:tr h="915104">
                <a:tc>
                  <a:txBody>
                    <a:bodyPr/>
                    <a:lstStyle/>
                    <a:p>
                      <a:r>
                        <a:rPr lang="en-US" dirty="0"/>
                        <a:t>Intrusions with Different Precision</a:t>
                      </a:r>
                    </a:p>
                  </a:txBody>
                  <a:tcPr anchor="ctr"/>
                </a:tc>
                <a:tc>
                  <a:txBody>
                    <a:bodyPr/>
                    <a:lstStyle/>
                    <a:p>
                      <a:pPr algn="ctr"/>
                      <a:r>
                        <a:rPr lang="en-US" sz="2000" dirty="0"/>
                        <a:t>2.2</a:t>
                      </a:r>
                    </a:p>
                  </a:txBody>
                  <a:tcPr anchor="ctr"/>
                </a:tc>
                <a:tc>
                  <a:txBody>
                    <a:bodyPr/>
                    <a:lstStyle/>
                    <a:p>
                      <a:pPr algn="ctr"/>
                      <a:r>
                        <a:rPr lang="en-US" sz="2000" dirty="0"/>
                        <a:t>17.46</a:t>
                      </a:r>
                    </a:p>
                  </a:txBody>
                  <a:tcPr anchor="ctr"/>
                </a:tc>
                <a:tc>
                  <a:txBody>
                    <a:bodyPr/>
                    <a:lstStyle/>
                    <a:p>
                      <a:pPr algn="ctr"/>
                      <a:r>
                        <a:rPr lang="en-US" sz="2000" dirty="0"/>
                        <a:t>1.03</a:t>
                      </a:r>
                    </a:p>
                  </a:txBody>
                  <a:tcPr anchor="ctr"/>
                </a:tc>
                <a:tc>
                  <a:txBody>
                    <a:bodyPr/>
                    <a:lstStyle/>
                    <a:p>
                      <a:pPr algn="ctr"/>
                      <a:endParaRPr lang="en-US" sz="2000" dirty="0"/>
                    </a:p>
                  </a:txBody>
                  <a:tcPr anchor="ctr"/>
                </a:tc>
                <a:tc>
                  <a:txBody>
                    <a:bodyPr/>
                    <a:lstStyle/>
                    <a:p>
                      <a:pPr algn="ctr"/>
                      <a:r>
                        <a:rPr lang="en-US" sz="2000" dirty="0"/>
                        <a:t>0.60</a:t>
                      </a:r>
                    </a:p>
                  </a:txBody>
                  <a:tcPr anchor="ctr"/>
                </a:tc>
                <a:extLst>
                  <a:ext uri="{0D108BD9-81ED-4DB2-BD59-A6C34878D82A}">
                    <a16:rowId xmlns:a16="http://schemas.microsoft.com/office/drawing/2014/main" val="2625475664"/>
                  </a:ext>
                </a:extLst>
              </a:tr>
              <a:tr h="7994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Guessing + Intrusions with Different Precision</a:t>
                      </a:r>
                    </a:p>
                  </a:txBody>
                  <a:tcPr anchor="ctr"/>
                </a:tc>
                <a:tc>
                  <a:txBody>
                    <a:bodyPr/>
                    <a:lstStyle/>
                    <a:p>
                      <a:pPr algn="ctr"/>
                      <a:r>
                        <a:rPr lang="en-US" sz="2000" dirty="0"/>
                        <a:t>4.94</a:t>
                      </a:r>
                    </a:p>
                  </a:txBody>
                  <a:tcPr anchor="ctr"/>
                </a:tc>
                <a:tc>
                  <a:txBody>
                    <a:bodyPr/>
                    <a:lstStyle/>
                    <a:p>
                      <a:pPr algn="ctr"/>
                      <a:r>
                        <a:rPr lang="en-US" sz="2000" dirty="0"/>
                        <a:t>17.82</a:t>
                      </a:r>
                    </a:p>
                  </a:txBody>
                  <a:tcPr anchor="ctr"/>
                </a:tc>
                <a:tc>
                  <a:txBody>
                    <a:bodyPr/>
                    <a:lstStyle/>
                    <a:p>
                      <a:pPr algn="ctr"/>
                      <a:r>
                        <a:rPr lang="en-US" sz="2000" dirty="0"/>
                        <a:t>16.30</a:t>
                      </a:r>
                    </a:p>
                  </a:txBody>
                  <a:tcPr anchor="ctr"/>
                </a:tc>
                <a:tc>
                  <a:txBody>
                    <a:bodyPr/>
                    <a:lstStyle/>
                    <a:p>
                      <a:pPr algn="ctr"/>
                      <a:r>
                        <a:rPr lang="en-US" sz="2000" dirty="0"/>
                        <a:t>0.38</a:t>
                      </a:r>
                    </a:p>
                  </a:txBody>
                  <a:tcPr anchor="ctr"/>
                </a:tc>
                <a:tc>
                  <a:txBody>
                    <a:bodyPr/>
                    <a:lstStyle/>
                    <a:p>
                      <a:pPr algn="ctr"/>
                      <a:r>
                        <a:rPr lang="en-US" sz="2000" dirty="0"/>
                        <a:t>0.22</a:t>
                      </a:r>
                    </a:p>
                  </a:txBody>
                  <a:tcPr anchor="ctr"/>
                </a:tc>
                <a:extLst>
                  <a:ext uri="{0D108BD9-81ED-4DB2-BD59-A6C34878D82A}">
                    <a16:rowId xmlns:a16="http://schemas.microsoft.com/office/drawing/2014/main" val="3138149578"/>
                  </a:ext>
                </a:extLst>
              </a:tr>
            </a:tbl>
          </a:graphicData>
        </a:graphic>
      </p:graphicFrame>
      <p:sp>
        <p:nvSpPr>
          <p:cNvPr id="14" name="Rectangle 13">
            <a:extLst>
              <a:ext uri="{FF2B5EF4-FFF2-40B4-BE49-F238E27FC236}">
                <a16:creationId xmlns:a16="http://schemas.microsoft.com/office/drawing/2014/main" id="{09A447ED-4376-4067-9F54-59396BE855F5}"/>
              </a:ext>
            </a:extLst>
          </p:cNvPr>
          <p:cNvSpPr/>
          <p:nvPr/>
        </p:nvSpPr>
        <p:spPr>
          <a:xfrm>
            <a:off x="4312024" y="2902590"/>
            <a:ext cx="6951944" cy="32884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F1CC2EB-626F-457B-A9ED-26DC0F1831E4}"/>
              </a:ext>
            </a:extLst>
          </p:cNvPr>
          <p:cNvSpPr/>
          <p:nvPr/>
        </p:nvSpPr>
        <p:spPr>
          <a:xfrm>
            <a:off x="748371" y="4480378"/>
            <a:ext cx="8861794" cy="18456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CA16640-3774-4538-9763-4CA4EFF2FBC7}"/>
              </a:ext>
            </a:extLst>
          </p:cNvPr>
          <p:cNvSpPr/>
          <p:nvPr/>
        </p:nvSpPr>
        <p:spPr>
          <a:xfrm>
            <a:off x="838200" y="3951215"/>
            <a:ext cx="3440184" cy="52011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996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8D7BEAD-15C5-42CA-AAE2-9FDCEB8A1B8C}"/>
              </a:ext>
            </a:extLst>
          </p:cNvPr>
          <p:cNvSpPr>
            <a:spLocks noGrp="1"/>
          </p:cNvSpPr>
          <p:nvPr>
            <p:ph type="title"/>
          </p:nvPr>
        </p:nvSpPr>
        <p:spPr/>
        <p:txBody>
          <a:bodyPr/>
          <a:lstStyle/>
          <a:p>
            <a:r>
              <a:rPr lang="en-US" dirty="0"/>
              <a:t>Model Fits</a:t>
            </a:r>
          </a:p>
        </p:txBody>
      </p:sp>
      <p:graphicFrame>
        <p:nvGraphicFramePr>
          <p:cNvPr id="12" name="Table 12">
            <a:extLst>
              <a:ext uri="{FF2B5EF4-FFF2-40B4-BE49-F238E27FC236}">
                <a16:creationId xmlns:a16="http://schemas.microsoft.com/office/drawing/2014/main" id="{853C8E2E-3B9A-43BB-BA77-E9C511B33118}"/>
              </a:ext>
            </a:extLst>
          </p:cNvPr>
          <p:cNvGraphicFramePr>
            <a:graphicFrameLocks noGrp="1"/>
          </p:cNvGraphicFramePr>
          <p:nvPr>
            <p:ph idx="1"/>
          </p:nvPr>
        </p:nvGraphicFramePr>
        <p:xfrm>
          <a:off x="838201" y="1825626"/>
          <a:ext cx="10335937" cy="4365449"/>
        </p:xfrm>
        <a:graphic>
          <a:graphicData uri="http://schemas.openxmlformats.org/drawingml/2006/table">
            <a:tbl>
              <a:tblPr firstRow="1" bandRow="1">
                <a:tableStyleId>{073A0DAA-6AF3-43AB-8588-CEC1D06C72B9}</a:tableStyleId>
              </a:tblPr>
              <a:tblGrid>
                <a:gridCol w="2374782">
                  <a:extLst>
                    <a:ext uri="{9D8B030D-6E8A-4147-A177-3AD203B41FA5}">
                      <a16:colId xmlns:a16="http://schemas.microsoft.com/office/drawing/2014/main" val="3945194614"/>
                    </a:ext>
                  </a:extLst>
                </a:gridCol>
                <a:gridCol w="1070531">
                  <a:extLst>
                    <a:ext uri="{9D8B030D-6E8A-4147-A177-3AD203B41FA5}">
                      <a16:colId xmlns:a16="http://schemas.microsoft.com/office/drawing/2014/main" val="3079683522"/>
                    </a:ext>
                  </a:extLst>
                </a:gridCol>
                <a:gridCol w="1722656">
                  <a:extLst>
                    <a:ext uri="{9D8B030D-6E8A-4147-A177-3AD203B41FA5}">
                      <a16:colId xmlns:a16="http://schemas.microsoft.com/office/drawing/2014/main" val="2343519785"/>
                    </a:ext>
                  </a:extLst>
                </a:gridCol>
                <a:gridCol w="1722656">
                  <a:extLst>
                    <a:ext uri="{9D8B030D-6E8A-4147-A177-3AD203B41FA5}">
                      <a16:colId xmlns:a16="http://schemas.microsoft.com/office/drawing/2014/main" val="2579999272"/>
                    </a:ext>
                  </a:extLst>
                </a:gridCol>
                <a:gridCol w="1722656">
                  <a:extLst>
                    <a:ext uri="{9D8B030D-6E8A-4147-A177-3AD203B41FA5}">
                      <a16:colId xmlns:a16="http://schemas.microsoft.com/office/drawing/2014/main" val="819023106"/>
                    </a:ext>
                  </a:extLst>
                </a:gridCol>
                <a:gridCol w="1722656">
                  <a:extLst>
                    <a:ext uri="{9D8B030D-6E8A-4147-A177-3AD203B41FA5}">
                      <a16:colId xmlns:a16="http://schemas.microsoft.com/office/drawing/2014/main" val="354080200"/>
                    </a:ext>
                  </a:extLst>
                </a:gridCol>
              </a:tblGrid>
              <a:tr h="530179">
                <a:tc rowSpan="2">
                  <a:txBody>
                    <a:bodyPr/>
                    <a:lstStyle/>
                    <a:p>
                      <a:pPr algn="ctr"/>
                      <a:r>
                        <a:rPr lang="en-US" dirty="0"/>
                        <a:t>Model Name</a:t>
                      </a:r>
                    </a:p>
                  </a:txBody>
                  <a:tcPr anchor="ctr"/>
                </a:tc>
                <a:tc rowSpan="2">
                  <a:txBody>
                    <a:bodyPr/>
                    <a:lstStyle/>
                    <a:p>
                      <a:pPr algn="ctr"/>
                      <a:r>
                        <a:rPr lang="el-GR" sz="1800" b="0" i="0" kern="1200" dirty="0">
                          <a:solidFill>
                            <a:schemeClr val="lt1"/>
                          </a:solidFill>
                          <a:effectLst/>
                          <a:latin typeface="+mn-lt"/>
                          <a:ea typeface="+mn-ea"/>
                          <a:cs typeface="+mn-cs"/>
                        </a:rPr>
                        <a:t>Δ</a:t>
                      </a:r>
                      <a:r>
                        <a:rPr lang="en-US" dirty="0"/>
                        <a:t>BIC</a:t>
                      </a:r>
                    </a:p>
                  </a:txBody>
                  <a:tcPr anchor="ctr"/>
                </a:tc>
                <a:tc gridSpan="4">
                  <a:txBody>
                    <a:bodyPr/>
                    <a:lstStyle/>
                    <a:p>
                      <a:pPr algn="ctr"/>
                      <a:r>
                        <a:rPr lang="en-US" dirty="0"/>
                        <a:t>Parameter Estimates</a:t>
                      </a:r>
                    </a:p>
                  </a:txBody>
                  <a:tcPr anchor="ctr"/>
                </a:tc>
                <a:tc hMerge="1">
                  <a:txBody>
                    <a:bodyPr/>
                    <a:lstStyle/>
                    <a:p>
                      <a:endParaRPr lang="en-US" dirty="0"/>
                    </a:p>
                  </a:txBody>
                  <a:tcPr anchor="ctr"/>
                </a:tc>
                <a:tc hMerge="1">
                  <a:txBody>
                    <a:bodyPr/>
                    <a:lstStyle/>
                    <a:p>
                      <a:endParaRPr lang="en-US" dirty="0"/>
                    </a:p>
                  </a:txBody>
                  <a:tcPr anchor="ctr"/>
                </a:tc>
                <a:tc hMerge="1">
                  <a:txBody>
                    <a:bodyPr/>
                    <a:lstStyle/>
                    <a:p>
                      <a:endParaRPr lang="en-US" dirty="0"/>
                    </a:p>
                  </a:txBody>
                  <a:tcPr anchor="ctr"/>
                </a:tc>
                <a:extLst>
                  <a:ext uri="{0D108BD9-81ED-4DB2-BD59-A6C34878D82A}">
                    <a16:rowId xmlns:a16="http://schemas.microsoft.com/office/drawing/2014/main" val="1407637682"/>
                  </a:ext>
                </a:extLst>
              </a:tr>
              <a:tr h="530179">
                <a:tc vMerge="1">
                  <a:txBody>
                    <a:bodyPr/>
                    <a:lstStyle/>
                    <a:p>
                      <a:r>
                        <a:rPr lang="en-US" dirty="0"/>
                        <a:t>Model Name</a:t>
                      </a:r>
                    </a:p>
                  </a:txBody>
                  <a:tcPr/>
                </a:tc>
                <a:tc vMerge="1">
                  <a:txBody>
                    <a:bodyPr/>
                    <a:lstStyle/>
                    <a:p>
                      <a:r>
                        <a:rPr lang="en-US" dirty="0"/>
                        <a:t>BIC</a:t>
                      </a:r>
                    </a:p>
                  </a:txBody>
                  <a:tcPr/>
                </a:tc>
                <a:tc>
                  <a:txBody>
                    <a:bodyPr/>
                    <a:lstStyle/>
                    <a:p>
                      <a:pPr algn="ctr"/>
                      <a:r>
                        <a:rPr lang="en-US" dirty="0">
                          <a:solidFill>
                            <a:schemeClr val="tx1"/>
                          </a:solidFill>
                        </a:rPr>
                        <a:t>prec1</a:t>
                      </a:r>
                    </a:p>
                  </a:txBody>
                  <a:tcPr anchor="ctr">
                    <a:solidFill>
                      <a:schemeClr val="tx2">
                        <a:lumMod val="10000"/>
                      </a:schemeClr>
                    </a:solidFill>
                  </a:tcPr>
                </a:tc>
                <a:tc>
                  <a:txBody>
                    <a:bodyPr/>
                    <a:lstStyle/>
                    <a:p>
                      <a:pPr algn="ctr"/>
                      <a:r>
                        <a:rPr lang="en-US" dirty="0">
                          <a:solidFill>
                            <a:schemeClr val="tx1"/>
                          </a:solidFill>
                        </a:rPr>
                        <a:t>prec2</a:t>
                      </a:r>
                    </a:p>
                  </a:txBody>
                  <a:tcPr anchor="ctr">
                    <a:solidFill>
                      <a:schemeClr val="tx2">
                        <a:lumMod val="10000"/>
                      </a:schemeClr>
                    </a:solidFill>
                  </a:tcPr>
                </a:tc>
                <a:tc>
                  <a:txBody>
                    <a:bodyPr/>
                    <a:lstStyle/>
                    <a:p>
                      <a:pPr algn="ctr"/>
                      <a:r>
                        <a:rPr lang="el-GR" sz="2800" b="0" dirty="0">
                          <a:solidFill>
                            <a:srgbClr val="009E73"/>
                          </a:solidFill>
                          <a:effectLst/>
                        </a:rPr>
                        <a:t>γ</a:t>
                      </a:r>
                      <a:endParaRPr lang="en-US" sz="2800" dirty="0"/>
                    </a:p>
                  </a:txBody>
                  <a:tcPr anchor="ctr">
                    <a:solidFill>
                      <a:schemeClr val="tx2">
                        <a:lumMod val="10000"/>
                      </a:schemeClr>
                    </a:solidFill>
                  </a:tcPr>
                </a:tc>
                <a:tc>
                  <a:txBody>
                    <a:bodyPr/>
                    <a:lstStyle/>
                    <a:p>
                      <a:pPr algn="ctr"/>
                      <a:r>
                        <a:rPr lang="el-GR" sz="2800" dirty="0">
                          <a:solidFill>
                            <a:srgbClr val="00B0F0"/>
                          </a:solidFill>
                          <a:effectLst/>
                        </a:rPr>
                        <a:t>β</a:t>
                      </a:r>
                      <a:endParaRPr lang="en-US" sz="2800" dirty="0"/>
                    </a:p>
                  </a:txBody>
                  <a:tcPr anchor="ctr">
                    <a:solidFill>
                      <a:schemeClr val="tx2">
                        <a:lumMod val="10000"/>
                      </a:schemeClr>
                    </a:solidFill>
                  </a:tcPr>
                </a:tc>
                <a:extLst>
                  <a:ext uri="{0D108BD9-81ED-4DB2-BD59-A6C34878D82A}">
                    <a16:rowId xmlns:a16="http://schemas.microsoft.com/office/drawing/2014/main" val="3739027129"/>
                  </a:ext>
                </a:extLst>
              </a:tr>
              <a:tr h="530179">
                <a:tc>
                  <a:txBody>
                    <a:bodyPr/>
                    <a:lstStyle/>
                    <a:p>
                      <a:r>
                        <a:rPr lang="en-US" dirty="0"/>
                        <a:t>Uniform Guessing</a:t>
                      </a:r>
                    </a:p>
                  </a:txBody>
                  <a:tcPr anchor="ctr"/>
                </a:tc>
                <a:tc>
                  <a:txBody>
                    <a:bodyPr/>
                    <a:lstStyle/>
                    <a:p>
                      <a:pPr algn="ctr"/>
                      <a:r>
                        <a:rPr lang="en-US" sz="2000" dirty="0"/>
                        <a:t>3.03</a:t>
                      </a:r>
                    </a:p>
                  </a:txBody>
                  <a:tcPr anchor="ctr"/>
                </a:tc>
                <a:tc>
                  <a:txBody>
                    <a:bodyPr/>
                    <a:lstStyle/>
                    <a:p>
                      <a:pPr algn="ctr"/>
                      <a:r>
                        <a:rPr lang="en-US" sz="2000" dirty="0"/>
                        <a:t>17.38</a:t>
                      </a:r>
                    </a:p>
                  </a:txBody>
                  <a:tcPr anchor="ctr"/>
                </a:tc>
                <a:tc>
                  <a:txBody>
                    <a:bodyPr/>
                    <a:lstStyle/>
                    <a:p>
                      <a:pPr algn="ctr"/>
                      <a:endParaRPr lang="en-US" sz="2000" dirty="0"/>
                    </a:p>
                  </a:txBody>
                  <a:tcPr anchor="ctr"/>
                </a:tc>
                <a:tc>
                  <a:txBody>
                    <a:bodyPr/>
                    <a:lstStyle/>
                    <a:p>
                      <a:pPr algn="ctr"/>
                      <a:r>
                        <a:rPr lang="en-US" sz="2000" dirty="0"/>
                        <a:t>0.60</a:t>
                      </a:r>
                    </a:p>
                  </a:txBody>
                  <a:tcPr anchor="ctr"/>
                </a:tc>
                <a:tc>
                  <a:txBody>
                    <a:bodyPr/>
                    <a:lstStyle/>
                    <a:p>
                      <a:pPr algn="ctr"/>
                      <a:endParaRPr lang="en-US" sz="2000" dirty="0"/>
                    </a:p>
                  </a:txBody>
                  <a:tcPr anchor="ctr"/>
                </a:tc>
                <a:extLst>
                  <a:ext uri="{0D108BD9-81ED-4DB2-BD59-A6C34878D82A}">
                    <a16:rowId xmlns:a16="http://schemas.microsoft.com/office/drawing/2014/main" val="3722963438"/>
                  </a:ext>
                </a:extLst>
              </a:tr>
              <a:tr h="530179">
                <a:tc>
                  <a:txBody>
                    <a:bodyPr/>
                    <a:lstStyle/>
                    <a:p>
                      <a:r>
                        <a:rPr lang="en-US" dirty="0"/>
                        <a:t>Intrusions</a:t>
                      </a:r>
                    </a:p>
                  </a:txBody>
                  <a:tcPr anchor="ctr"/>
                </a:tc>
                <a:tc>
                  <a:txBody>
                    <a:bodyPr/>
                    <a:lstStyle/>
                    <a:p>
                      <a:pPr algn="ctr"/>
                      <a:r>
                        <a:rPr lang="en-US" sz="2000" dirty="0"/>
                        <a:t>28.57</a:t>
                      </a:r>
                    </a:p>
                  </a:txBody>
                  <a:tcPr anchor="ctr"/>
                </a:tc>
                <a:tc>
                  <a:txBody>
                    <a:bodyPr/>
                    <a:lstStyle/>
                    <a:p>
                      <a:pPr algn="ctr"/>
                      <a:r>
                        <a:rPr lang="en-US" sz="2000" dirty="0"/>
                        <a:t>5.53</a:t>
                      </a:r>
                    </a:p>
                  </a:txBody>
                  <a:tcPr anchor="ctr"/>
                </a:tc>
                <a:tc>
                  <a:txBody>
                    <a:bodyPr/>
                    <a:lstStyle/>
                    <a:p>
                      <a:pPr algn="ctr"/>
                      <a:endParaRPr lang="en-US" sz="2000" dirty="0"/>
                    </a:p>
                  </a:txBody>
                  <a:tcPr anchor="ctr"/>
                </a:tc>
                <a:tc>
                  <a:txBody>
                    <a:bodyPr/>
                    <a:lstStyle/>
                    <a:p>
                      <a:pPr algn="ctr"/>
                      <a:endParaRPr lang="en-US" sz="2000" dirty="0"/>
                    </a:p>
                  </a:txBody>
                  <a:tcPr anchor="ctr"/>
                </a:tc>
                <a:tc>
                  <a:txBody>
                    <a:bodyPr/>
                    <a:lstStyle/>
                    <a:p>
                      <a:pPr algn="ctr"/>
                      <a:r>
                        <a:rPr lang="en-US" sz="2000" dirty="0"/>
                        <a:t>0.44</a:t>
                      </a:r>
                    </a:p>
                  </a:txBody>
                  <a:tcPr anchor="ctr"/>
                </a:tc>
                <a:extLst>
                  <a:ext uri="{0D108BD9-81ED-4DB2-BD59-A6C34878D82A}">
                    <a16:rowId xmlns:a16="http://schemas.microsoft.com/office/drawing/2014/main" val="4240299826"/>
                  </a:ext>
                </a:extLst>
              </a:tr>
              <a:tr h="530179">
                <a:tc>
                  <a:txBody>
                    <a:bodyPr/>
                    <a:lstStyle/>
                    <a:p>
                      <a:r>
                        <a:rPr lang="en-US" dirty="0"/>
                        <a:t>Guessing + Intrusions</a:t>
                      </a:r>
                    </a:p>
                  </a:txBody>
                  <a:tcPr anchor="ctr"/>
                </a:tc>
                <a:tc>
                  <a:txBody>
                    <a:bodyPr/>
                    <a:lstStyle/>
                    <a:p>
                      <a:pPr algn="ctr"/>
                      <a:r>
                        <a:rPr lang="en-US" sz="2000" dirty="0"/>
                        <a:t>0</a:t>
                      </a:r>
                    </a:p>
                  </a:txBody>
                  <a:tcPr anchor="ctr"/>
                </a:tc>
                <a:tc>
                  <a:txBody>
                    <a:bodyPr/>
                    <a:lstStyle/>
                    <a:p>
                      <a:pPr algn="ctr"/>
                      <a:r>
                        <a:rPr lang="en-US" sz="2000" dirty="0"/>
                        <a:t>15.88</a:t>
                      </a:r>
                    </a:p>
                  </a:txBody>
                  <a:tcPr anchor="ctr"/>
                </a:tc>
                <a:tc>
                  <a:txBody>
                    <a:bodyPr/>
                    <a:lstStyle/>
                    <a:p>
                      <a:pPr algn="ctr"/>
                      <a:endParaRPr lang="en-US" sz="2000" dirty="0"/>
                    </a:p>
                  </a:txBody>
                  <a:tcPr anchor="ctr"/>
                </a:tc>
                <a:tc>
                  <a:txBody>
                    <a:bodyPr/>
                    <a:lstStyle/>
                    <a:p>
                      <a:pPr algn="ctr"/>
                      <a:r>
                        <a:rPr lang="en-US" sz="2000" dirty="0"/>
                        <a:t>0.46</a:t>
                      </a:r>
                    </a:p>
                  </a:txBody>
                  <a:tcPr anchor="ctr"/>
                </a:tc>
                <a:tc>
                  <a:txBody>
                    <a:bodyPr/>
                    <a:lstStyle/>
                    <a:p>
                      <a:pPr algn="ctr"/>
                      <a:r>
                        <a:rPr lang="en-US" sz="2000" dirty="0"/>
                        <a:t>0.14</a:t>
                      </a:r>
                    </a:p>
                  </a:txBody>
                  <a:tcPr anchor="ctr"/>
                </a:tc>
                <a:extLst>
                  <a:ext uri="{0D108BD9-81ED-4DB2-BD59-A6C34878D82A}">
                    <a16:rowId xmlns:a16="http://schemas.microsoft.com/office/drawing/2014/main" val="1399809652"/>
                  </a:ext>
                </a:extLst>
              </a:tr>
              <a:tr h="915104">
                <a:tc>
                  <a:txBody>
                    <a:bodyPr/>
                    <a:lstStyle/>
                    <a:p>
                      <a:r>
                        <a:rPr lang="en-US" dirty="0"/>
                        <a:t>Intrusions with Different Precision</a:t>
                      </a:r>
                    </a:p>
                  </a:txBody>
                  <a:tcPr anchor="ctr"/>
                </a:tc>
                <a:tc>
                  <a:txBody>
                    <a:bodyPr/>
                    <a:lstStyle/>
                    <a:p>
                      <a:pPr algn="ctr"/>
                      <a:r>
                        <a:rPr lang="en-US" sz="2000" dirty="0"/>
                        <a:t>2.2</a:t>
                      </a:r>
                    </a:p>
                  </a:txBody>
                  <a:tcPr anchor="ctr"/>
                </a:tc>
                <a:tc>
                  <a:txBody>
                    <a:bodyPr/>
                    <a:lstStyle/>
                    <a:p>
                      <a:pPr algn="ctr"/>
                      <a:r>
                        <a:rPr lang="en-US" sz="2000" dirty="0"/>
                        <a:t>17.46</a:t>
                      </a:r>
                    </a:p>
                  </a:txBody>
                  <a:tcPr anchor="ctr"/>
                </a:tc>
                <a:tc>
                  <a:txBody>
                    <a:bodyPr/>
                    <a:lstStyle/>
                    <a:p>
                      <a:pPr algn="ctr"/>
                      <a:r>
                        <a:rPr lang="en-US" sz="2000" dirty="0"/>
                        <a:t>1.03</a:t>
                      </a:r>
                    </a:p>
                  </a:txBody>
                  <a:tcPr anchor="ctr"/>
                </a:tc>
                <a:tc>
                  <a:txBody>
                    <a:bodyPr/>
                    <a:lstStyle/>
                    <a:p>
                      <a:pPr algn="ctr"/>
                      <a:endParaRPr lang="en-US" sz="2000" dirty="0"/>
                    </a:p>
                  </a:txBody>
                  <a:tcPr anchor="ctr"/>
                </a:tc>
                <a:tc>
                  <a:txBody>
                    <a:bodyPr/>
                    <a:lstStyle/>
                    <a:p>
                      <a:pPr algn="ctr"/>
                      <a:r>
                        <a:rPr lang="en-US" sz="2000" dirty="0"/>
                        <a:t>0.60</a:t>
                      </a:r>
                    </a:p>
                  </a:txBody>
                  <a:tcPr anchor="ctr"/>
                </a:tc>
                <a:extLst>
                  <a:ext uri="{0D108BD9-81ED-4DB2-BD59-A6C34878D82A}">
                    <a16:rowId xmlns:a16="http://schemas.microsoft.com/office/drawing/2014/main" val="2625475664"/>
                  </a:ext>
                </a:extLst>
              </a:tr>
              <a:tr h="7994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Guessing + Intrusions with Different Precision</a:t>
                      </a:r>
                    </a:p>
                  </a:txBody>
                  <a:tcPr anchor="ctr"/>
                </a:tc>
                <a:tc>
                  <a:txBody>
                    <a:bodyPr/>
                    <a:lstStyle/>
                    <a:p>
                      <a:pPr algn="ctr"/>
                      <a:r>
                        <a:rPr lang="en-US" sz="2000" dirty="0"/>
                        <a:t>4.94</a:t>
                      </a:r>
                    </a:p>
                  </a:txBody>
                  <a:tcPr anchor="ctr"/>
                </a:tc>
                <a:tc>
                  <a:txBody>
                    <a:bodyPr/>
                    <a:lstStyle/>
                    <a:p>
                      <a:pPr algn="ctr"/>
                      <a:r>
                        <a:rPr lang="en-US" sz="2000" dirty="0"/>
                        <a:t>17.82</a:t>
                      </a:r>
                    </a:p>
                  </a:txBody>
                  <a:tcPr anchor="ctr"/>
                </a:tc>
                <a:tc>
                  <a:txBody>
                    <a:bodyPr/>
                    <a:lstStyle/>
                    <a:p>
                      <a:pPr algn="ctr"/>
                      <a:r>
                        <a:rPr lang="en-US" sz="2000" dirty="0"/>
                        <a:t>16.30</a:t>
                      </a:r>
                    </a:p>
                  </a:txBody>
                  <a:tcPr anchor="ctr"/>
                </a:tc>
                <a:tc>
                  <a:txBody>
                    <a:bodyPr/>
                    <a:lstStyle/>
                    <a:p>
                      <a:pPr algn="ctr"/>
                      <a:r>
                        <a:rPr lang="en-US" sz="2000" dirty="0"/>
                        <a:t>0.38</a:t>
                      </a:r>
                    </a:p>
                  </a:txBody>
                  <a:tcPr anchor="ctr"/>
                </a:tc>
                <a:tc>
                  <a:txBody>
                    <a:bodyPr/>
                    <a:lstStyle/>
                    <a:p>
                      <a:pPr algn="ctr"/>
                      <a:r>
                        <a:rPr lang="en-US" sz="2000" dirty="0"/>
                        <a:t>0.22</a:t>
                      </a:r>
                    </a:p>
                  </a:txBody>
                  <a:tcPr anchor="ctr"/>
                </a:tc>
                <a:extLst>
                  <a:ext uri="{0D108BD9-81ED-4DB2-BD59-A6C34878D82A}">
                    <a16:rowId xmlns:a16="http://schemas.microsoft.com/office/drawing/2014/main" val="3138149578"/>
                  </a:ext>
                </a:extLst>
              </a:tr>
            </a:tbl>
          </a:graphicData>
        </a:graphic>
      </p:graphicFrame>
      <p:sp>
        <p:nvSpPr>
          <p:cNvPr id="14" name="Rectangle 13">
            <a:extLst>
              <a:ext uri="{FF2B5EF4-FFF2-40B4-BE49-F238E27FC236}">
                <a16:creationId xmlns:a16="http://schemas.microsoft.com/office/drawing/2014/main" id="{09A447ED-4376-4067-9F54-59396BE855F5}"/>
              </a:ext>
            </a:extLst>
          </p:cNvPr>
          <p:cNvSpPr/>
          <p:nvPr/>
        </p:nvSpPr>
        <p:spPr>
          <a:xfrm>
            <a:off x="748368" y="4471332"/>
            <a:ext cx="10515600" cy="17197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CA16640-3774-4538-9763-4CA4EFF2FBC7}"/>
              </a:ext>
            </a:extLst>
          </p:cNvPr>
          <p:cNvSpPr/>
          <p:nvPr/>
        </p:nvSpPr>
        <p:spPr>
          <a:xfrm>
            <a:off x="838200" y="3951215"/>
            <a:ext cx="3440184" cy="52011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22498705-4133-460B-A09C-6E9128DE93B4}"/>
              </a:ext>
            </a:extLst>
          </p:cNvPr>
          <p:cNvCxnSpPr/>
          <p:nvPr/>
        </p:nvCxnSpPr>
        <p:spPr>
          <a:xfrm>
            <a:off x="8548382" y="3313651"/>
            <a:ext cx="0" cy="7382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DA13B1E-731F-49BC-9128-3825B2710284}"/>
              </a:ext>
            </a:extLst>
          </p:cNvPr>
          <p:cNvCxnSpPr>
            <a:cxnSpLocks/>
          </p:cNvCxnSpPr>
          <p:nvPr/>
        </p:nvCxnSpPr>
        <p:spPr>
          <a:xfrm>
            <a:off x="8549780" y="3330429"/>
            <a:ext cx="1709956" cy="6878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3589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8D7BEAD-15C5-42CA-AAE2-9FDCEB8A1B8C}"/>
              </a:ext>
            </a:extLst>
          </p:cNvPr>
          <p:cNvSpPr>
            <a:spLocks noGrp="1"/>
          </p:cNvSpPr>
          <p:nvPr>
            <p:ph type="title"/>
          </p:nvPr>
        </p:nvSpPr>
        <p:spPr/>
        <p:txBody>
          <a:bodyPr/>
          <a:lstStyle/>
          <a:p>
            <a:r>
              <a:rPr lang="en-US" dirty="0"/>
              <a:t>Model Fits</a:t>
            </a:r>
          </a:p>
        </p:txBody>
      </p:sp>
      <p:graphicFrame>
        <p:nvGraphicFramePr>
          <p:cNvPr id="12" name="Table 12">
            <a:extLst>
              <a:ext uri="{FF2B5EF4-FFF2-40B4-BE49-F238E27FC236}">
                <a16:creationId xmlns:a16="http://schemas.microsoft.com/office/drawing/2014/main" id="{853C8E2E-3B9A-43BB-BA77-E9C511B33118}"/>
              </a:ext>
            </a:extLst>
          </p:cNvPr>
          <p:cNvGraphicFramePr>
            <a:graphicFrameLocks noGrp="1"/>
          </p:cNvGraphicFramePr>
          <p:nvPr>
            <p:ph idx="1"/>
          </p:nvPr>
        </p:nvGraphicFramePr>
        <p:xfrm>
          <a:off x="838201" y="1825626"/>
          <a:ext cx="10335937" cy="4365449"/>
        </p:xfrm>
        <a:graphic>
          <a:graphicData uri="http://schemas.openxmlformats.org/drawingml/2006/table">
            <a:tbl>
              <a:tblPr firstRow="1" bandRow="1">
                <a:tableStyleId>{073A0DAA-6AF3-43AB-8588-CEC1D06C72B9}</a:tableStyleId>
              </a:tblPr>
              <a:tblGrid>
                <a:gridCol w="2374782">
                  <a:extLst>
                    <a:ext uri="{9D8B030D-6E8A-4147-A177-3AD203B41FA5}">
                      <a16:colId xmlns:a16="http://schemas.microsoft.com/office/drawing/2014/main" val="3945194614"/>
                    </a:ext>
                  </a:extLst>
                </a:gridCol>
                <a:gridCol w="1070531">
                  <a:extLst>
                    <a:ext uri="{9D8B030D-6E8A-4147-A177-3AD203B41FA5}">
                      <a16:colId xmlns:a16="http://schemas.microsoft.com/office/drawing/2014/main" val="3079683522"/>
                    </a:ext>
                  </a:extLst>
                </a:gridCol>
                <a:gridCol w="1722656">
                  <a:extLst>
                    <a:ext uri="{9D8B030D-6E8A-4147-A177-3AD203B41FA5}">
                      <a16:colId xmlns:a16="http://schemas.microsoft.com/office/drawing/2014/main" val="2343519785"/>
                    </a:ext>
                  </a:extLst>
                </a:gridCol>
                <a:gridCol w="1722656">
                  <a:extLst>
                    <a:ext uri="{9D8B030D-6E8A-4147-A177-3AD203B41FA5}">
                      <a16:colId xmlns:a16="http://schemas.microsoft.com/office/drawing/2014/main" val="2579999272"/>
                    </a:ext>
                  </a:extLst>
                </a:gridCol>
                <a:gridCol w="1722656">
                  <a:extLst>
                    <a:ext uri="{9D8B030D-6E8A-4147-A177-3AD203B41FA5}">
                      <a16:colId xmlns:a16="http://schemas.microsoft.com/office/drawing/2014/main" val="819023106"/>
                    </a:ext>
                  </a:extLst>
                </a:gridCol>
                <a:gridCol w="1722656">
                  <a:extLst>
                    <a:ext uri="{9D8B030D-6E8A-4147-A177-3AD203B41FA5}">
                      <a16:colId xmlns:a16="http://schemas.microsoft.com/office/drawing/2014/main" val="354080200"/>
                    </a:ext>
                  </a:extLst>
                </a:gridCol>
              </a:tblGrid>
              <a:tr h="530179">
                <a:tc rowSpan="2">
                  <a:txBody>
                    <a:bodyPr/>
                    <a:lstStyle/>
                    <a:p>
                      <a:pPr algn="ctr"/>
                      <a:r>
                        <a:rPr lang="en-US" dirty="0"/>
                        <a:t>Model Name</a:t>
                      </a:r>
                    </a:p>
                  </a:txBody>
                  <a:tcPr anchor="ctr"/>
                </a:tc>
                <a:tc rowSpan="2">
                  <a:txBody>
                    <a:bodyPr/>
                    <a:lstStyle/>
                    <a:p>
                      <a:pPr algn="ctr"/>
                      <a:r>
                        <a:rPr lang="el-GR" sz="1800" b="0" i="0" kern="1200" dirty="0">
                          <a:solidFill>
                            <a:schemeClr val="lt1"/>
                          </a:solidFill>
                          <a:effectLst/>
                          <a:latin typeface="+mn-lt"/>
                          <a:ea typeface="+mn-ea"/>
                          <a:cs typeface="+mn-cs"/>
                        </a:rPr>
                        <a:t>Δ</a:t>
                      </a:r>
                      <a:r>
                        <a:rPr lang="en-US" dirty="0"/>
                        <a:t>BIC</a:t>
                      </a:r>
                    </a:p>
                  </a:txBody>
                  <a:tcPr anchor="ctr"/>
                </a:tc>
                <a:tc gridSpan="4">
                  <a:txBody>
                    <a:bodyPr/>
                    <a:lstStyle/>
                    <a:p>
                      <a:pPr algn="ctr"/>
                      <a:r>
                        <a:rPr lang="en-US" dirty="0"/>
                        <a:t>Parameter Estimates</a:t>
                      </a:r>
                    </a:p>
                  </a:txBody>
                  <a:tcPr anchor="ctr"/>
                </a:tc>
                <a:tc hMerge="1">
                  <a:txBody>
                    <a:bodyPr/>
                    <a:lstStyle/>
                    <a:p>
                      <a:endParaRPr lang="en-US" dirty="0"/>
                    </a:p>
                  </a:txBody>
                  <a:tcPr anchor="ctr"/>
                </a:tc>
                <a:tc hMerge="1">
                  <a:txBody>
                    <a:bodyPr/>
                    <a:lstStyle/>
                    <a:p>
                      <a:endParaRPr lang="en-US" dirty="0"/>
                    </a:p>
                  </a:txBody>
                  <a:tcPr anchor="ctr"/>
                </a:tc>
                <a:tc hMerge="1">
                  <a:txBody>
                    <a:bodyPr/>
                    <a:lstStyle/>
                    <a:p>
                      <a:endParaRPr lang="en-US" dirty="0"/>
                    </a:p>
                  </a:txBody>
                  <a:tcPr anchor="ctr"/>
                </a:tc>
                <a:extLst>
                  <a:ext uri="{0D108BD9-81ED-4DB2-BD59-A6C34878D82A}">
                    <a16:rowId xmlns:a16="http://schemas.microsoft.com/office/drawing/2014/main" val="1407637682"/>
                  </a:ext>
                </a:extLst>
              </a:tr>
              <a:tr h="530179">
                <a:tc vMerge="1">
                  <a:txBody>
                    <a:bodyPr/>
                    <a:lstStyle/>
                    <a:p>
                      <a:r>
                        <a:rPr lang="en-US" dirty="0"/>
                        <a:t>Model Name</a:t>
                      </a:r>
                    </a:p>
                  </a:txBody>
                  <a:tcPr/>
                </a:tc>
                <a:tc vMerge="1">
                  <a:txBody>
                    <a:bodyPr/>
                    <a:lstStyle/>
                    <a:p>
                      <a:r>
                        <a:rPr lang="en-US" dirty="0"/>
                        <a:t>BIC</a:t>
                      </a:r>
                    </a:p>
                  </a:txBody>
                  <a:tcPr/>
                </a:tc>
                <a:tc>
                  <a:txBody>
                    <a:bodyPr/>
                    <a:lstStyle/>
                    <a:p>
                      <a:pPr algn="ctr"/>
                      <a:r>
                        <a:rPr lang="en-US" dirty="0">
                          <a:solidFill>
                            <a:schemeClr val="tx1"/>
                          </a:solidFill>
                        </a:rPr>
                        <a:t>prec1</a:t>
                      </a:r>
                    </a:p>
                  </a:txBody>
                  <a:tcPr anchor="ctr">
                    <a:solidFill>
                      <a:schemeClr val="tx2">
                        <a:lumMod val="10000"/>
                      </a:schemeClr>
                    </a:solidFill>
                  </a:tcPr>
                </a:tc>
                <a:tc>
                  <a:txBody>
                    <a:bodyPr/>
                    <a:lstStyle/>
                    <a:p>
                      <a:pPr algn="ctr"/>
                      <a:r>
                        <a:rPr lang="en-US" dirty="0">
                          <a:solidFill>
                            <a:schemeClr val="tx1"/>
                          </a:solidFill>
                        </a:rPr>
                        <a:t>prec2</a:t>
                      </a:r>
                    </a:p>
                  </a:txBody>
                  <a:tcPr anchor="ctr">
                    <a:solidFill>
                      <a:schemeClr val="tx2">
                        <a:lumMod val="10000"/>
                      </a:schemeClr>
                    </a:solidFill>
                  </a:tcPr>
                </a:tc>
                <a:tc>
                  <a:txBody>
                    <a:bodyPr/>
                    <a:lstStyle/>
                    <a:p>
                      <a:pPr algn="ctr"/>
                      <a:r>
                        <a:rPr lang="el-GR" sz="2800" b="0" dirty="0">
                          <a:solidFill>
                            <a:srgbClr val="009E73"/>
                          </a:solidFill>
                          <a:effectLst/>
                        </a:rPr>
                        <a:t>γ</a:t>
                      </a:r>
                      <a:endParaRPr lang="en-US" sz="2800" dirty="0"/>
                    </a:p>
                  </a:txBody>
                  <a:tcPr anchor="ctr">
                    <a:solidFill>
                      <a:schemeClr val="tx2">
                        <a:lumMod val="10000"/>
                      </a:schemeClr>
                    </a:solidFill>
                  </a:tcPr>
                </a:tc>
                <a:tc>
                  <a:txBody>
                    <a:bodyPr/>
                    <a:lstStyle/>
                    <a:p>
                      <a:pPr algn="ctr"/>
                      <a:r>
                        <a:rPr lang="el-GR" sz="2800" dirty="0">
                          <a:solidFill>
                            <a:srgbClr val="00B0F0"/>
                          </a:solidFill>
                          <a:effectLst/>
                        </a:rPr>
                        <a:t>β</a:t>
                      </a:r>
                      <a:endParaRPr lang="en-US" sz="2800" dirty="0"/>
                    </a:p>
                  </a:txBody>
                  <a:tcPr anchor="ctr">
                    <a:solidFill>
                      <a:schemeClr val="tx2">
                        <a:lumMod val="10000"/>
                      </a:schemeClr>
                    </a:solidFill>
                  </a:tcPr>
                </a:tc>
                <a:extLst>
                  <a:ext uri="{0D108BD9-81ED-4DB2-BD59-A6C34878D82A}">
                    <a16:rowId xmlns:a16="http://schemas.microsoft.com/office/drawing/2014/main" val="3739027129"/>
                  </a:ext>
                </a:extLst>
              </a:tr>
              <a:tr h="530179">
                <a:tc>
                  <a:txBody>
                    <a:bodyPr/>
                    <a:lstStyle/>
                    <a:p>
                      <a:r>
                        <a:rPr lang="en-US" dirty="0"/>
                        <a:t>Uniform Guessing</a:t>
                      </a:r>
                    </a:p>
                  </a:txBody>
                  <a:tcPr anchor="ctr"/>
                </a:tc>
                <a:tc>
                  <a:txBody>
                    <a:bodyPr/>
                    <a:lstStyle/>
                    <a:p>
                      <a:pPr algn="ctr"/>
                      <a:r>
                        <a:rPr lang="en-US" sz="2000" dirty="0"/>
                        <a:t>3.03</a:t>
                      </a:r>
                    </a:p>
                  </a:txBody>
                  <a:tcPr anchor="ctr"/>
                </a:tc>
                <a:tc>
                  <a:txBody>
                    <a:bodyPr/>
                    <a:lstStyle/>
                    <a:p>
                      <a:pPr algn="ctr"/>
                      <a:r>
                        <a:rPr lang="en-US" sz="2000" dirty="0"/>
                        <a:t>17.38</a:t>
                      </a:r>
                    </a:p>
                  </a:txBody>
                  <a:tcPr anchor="ctr"/>
                </a:tc>
                <a:tc>
                  <a:txBody>
                    <a:bodyPr/>
                    <a:lstStyle/>
                    <a:p>
                      <a:pPr algn="ctr"/>
                      <a:endParaRPr lang="en-US" sz="2000" dirty="0"/>
                    </a:p>
                  </a:txBody>
                  <a:tcPr anchor="ctr"/>
                </a:tc>
                <a:tc>
                  <a:txBody>
                    <a:bodyPr/>
                    <a:lstStyle/>
                    <a:p>
                      <a:pPr algn="ctr"/>
                      <a:r>
                        <a:rPr lang="en-US" sz="2000" dirty="0"/>
                        <a:t>0.60</a:t>
                      </a:r>
                    </a:p>
                  </a:txBody>
                  <a:tcPr anchor="ctr"/>
                </a:tc>
                <a:tc>
                  <a:txBody>
                    <a:bodyPr/>
                    <a:lstStyle/>
                    <a:p>
                      <a:pPr algn="ctr"/>
                      <a:endParaRPr lang="en-US" sz="2000" dirty="0"/>
                    </a:p>
                  </a:txBody>
                  <a:tcPr anchor="ctr"/>
                </a:tc>
                <a:extLst>
                  <a:ext uri="{0D108BD9-81ED-4DB2-BD59-A6C34878D82A}">
                    <a16:rowId xmlns:a16="http://schemas.microsoft.com/office/drawing/2014/main" val="3722963438"/>
                  </a:ext>
                </a:extLst>
              </a:tr>
              <a:tr h="530179">
                <a:tc>
                  <a:txBody>
                    <a:bodyPr/>
                    <a:lstStyle/>
                    <a:p>
                      <a:r>
                        <a:rPr lang="en-US" dirty="0"/>
                        <a:t>Intrusions</a:t>
                      </a:r>
                    </a:p>
                  </a:txBody>
                  <a:tcPr anchor="ctr"/>
                </a:tc>
                <a:tc>
                  <a:txBody>
                    <a:bodyPr/>
                    <a:lstStyle/>
                    <a:p>
                      <a:pPr algn="ctr"/>
                      <a:r>
                        <a:rPr lang="en-US" sz="2000" dirty="0"/>
                        <a:t>28.57</a:t>
                      </a:r>
                    </a:p>
                  </a:txBody>
                  <a:tcPr anchor="ctr"/>
                </a:tc>
                <a:tc>
                  <a:txBody>
                    <a:bodyPr/>
                    <a:lstStyle/>
                    <a:p>
                      <a:pPr algn="ctr"/>
                      <a:r>
                        <a:rPr lang="en-US" sz="2000" dirty="0"/>
                        <a:t>5.53</a:t>
                      </a:r>
                    </a:p>
                  </a:txBody>
                  <a:tcPr anchor="ctr"/>
                </a:tc>
                <a:tc>
                  <a:txBody>
                    <a:bodyPr/>
                    <a:lstStyle/>
                    <a:p>
                      <a:pPr algn="ctr"/>
                      <a:endParaRPr lang="en-US" sz="2000" dirty="0"/>
                    </a:p>
                  </a:txBody>
                  <a:tcPr anchor="ctr"/>
                </a:tc>
                <a:tc>
                  <a:txBody>
                    <a:bodyPr/>
                    <a:lstStyle/>
                    <a:p>
                      <a:pPr algn="ctr"/>
                      <a:endParaRPr lang="en-US" sz="2000" dirty="0"/>
                    </a:p>
                  </a:txBody>
                  <a:tcPr anchor="ctr"/>
                </a:tc>
                <a:tc>
                  <a:txBody>
                    <a:bodyPr/>
                    <a:lstStyle/>
                    <a:p>
                      <a:pPr algn="ctr"/>
                      <a:r>
                        <a:rPr lang="en-US" sz="2000" dirty="0"/>
                        <a:t>0.44</a:t>
                      </a:r>
                    </a:p>
                  </a:txBody>
                  <a:tcPr anchor="ctr"/>
                </a:tc>
                <a:extLst>
                  <a:ext uri="{0D108BD9-81ED-4DB2-BD59-A6C34878D82A}">
                    <a16:rowId xmlns:a16="http://schemas.microsoft.com/office/drawing/2014/main" val="4240299826"/>
                  </a:ext>
                </a:extLst>
              </a:tr>
              <a:tr h="530179">
                <a:tc>
                  <a:txBody>
                    <a:bodyPr/>
                    <a:lstStyle/>
                    <a:p>
                      <a:r>
                        <a:rPr lang="en-US" dirty="0"/>
                        <a:t>Guessing + Intrusions</a:t>
                      </a:r>
                    </a:p>
                  </a:txBody>
                  <a:tcPr anchor="ctr"/>
                </a:tc>
                <a:tc>
                  <a:txBody>
                    <a:bodyPr/>
                    <a:lstStyle/>
                    <a:p>
                      <a:pPr algn="ctr"/>
                      <a:r>
                        <a:rPr lang="en-US" sz="2000" dirty="0"/>
                        <a:t>0</a:t>
                      </a:r>
                    </a:p>
                  </a:txBody>
                  <a:tcPr anchor="ctr"/>
                </a:tc>
                <a:tc>
                  <a:txBody>
                    <a:bodyPr/>
                    <a:lstStyle/>
                    <a:p>
                      <a:pPr algn="ctr"/>
                      <a:r>
                        <a:rPr lang="en-US" sz="2000" dirty="0"/>
                        <a:t>15.88</a:t>
                      </a:r>
                    </a:p>
                  </a:txBody>
                  <a:tcPr anchor="ctr"/>
                </a:tc>
                <a:tc>
                  <a:txBody>
                    <a:bodyPr/>
                    <a:lstStyle/>
                    <a:p>
                      <a:pPr algn="ctr"/>
                      <a:endParaRPr lang="en-US" sz="2000" dirty="0"/>
                    </a:p>
                  </a:txBody>
                  <a:tcPr anchor="ctr"/>
                </a:tc>
                <a:tc>
                  <a:txBody>
                    <a:bodyPr/>
                    <a:lstStyle/>
                    <a:p>
                      <a:pPr algn="ctr"/>
                      <a:r>
                        <a:rPr lang="en-US" sz="2000" dirty="0"/>
                        <a:t>0.46</a:t>
                      </a:r>
                    </a:p>
                  </a:txBody>
                  <a:tcPr anchor="ctr"/>
                </a:tc>
                <a:tc>
                  <a:txBody>
                    <a:bodyPr/>
                    <a:lstStyle/>
                    <a:p>
                      <a:pPr algn="ctr"/>
                      <a:r>
                        <a:rPr lang="en-US" sz="2000" dirty="0"/>
                        <a:t>0.14</a:t>
                      </a:r>
                    </a:p>
                  </a:txBody>
                  <a:tcPr anchor="ctr"/>
                </a:tc>
                <a:extLst>
                  <a:ext uri="{0D108BD9-81ED-4DB2-BD59-A6C34878D82A}">
                    <a16:rowId xmlns:a16="http://schemas.microsoft.com/office/drawing/2014/main" val="1399809652"/>
                  </a:ext>
                </a:extLst>
              </a:tr>
              <a:tr h="915104">
                <a:tc>
                  <a:txBody>
                    <a:bodyPr/>
                    <a:lstStyle/>
                    <a:p>
                      <a:r>
                        <a:rPr lang="en-US" dirty="0"/>
                        <a:t>Intrusions with Different Precision</a:t>
                      </a:r>
                    </a:p>
                  </a:txBody>
                  <a:tcPr anchor="ctr"/>
                </a:tc>
                <a:tc>
                  <a:txBody>
                    <a:bodyPr/>
                    <a:lstStyle/>
                    <a:p>
                      <a:pPr algn="ctr"/>
                      <a:r>
                        <a:rPr lang="en-US" sz="2000" dirty="0"/>
                        <a:t>2.2</a:t>
                      </a:r>
                    </a:p>
                  </a:txBody>
                  <a:tcPr anchor="ctr"/>
                </a:tc>
                <a:tc>
                  <a:txBody>
                    <a:bodyPr/>
                    <a:lstStyle/>
                    <a:p>
                      <a:pPr algn="ctr"/>
                      <a:r>
                        <a:rPr lang="en-US" sz="2000" dirty="0"/>
                        <a:t>17.46</a:t>
                      </a:r>
                    </a:p>
                  </a:txBody>
                  <a:tcPr anchor="ctr"/>
                </a:tc>
                <a:tc>
                  <a:txBody>
                    <a:bodyPr/>
                    <a:lstStyle/>
                    <a:p>
                      <a:pPr algn="ctr"/>
                      <a:r>
                        <a:rPr lang="en-US" sz="2000" dirty="0"/>
                        <a:t>1.03</a:t>
                      </a:r>
                    </a:p>
                  </a:txBody>
                  <a:tcPr anchor="ctr"/>
                </a:tc>
                <a:tc>
                  <a:txBody>
                    <a:bodyPr/>
                    <a:lstStyle/>
                    <a:p>
                      <a:pPr algn="ctr"/>
                      <a:endParaRPr lang="en-US" sz="2000" dirty="0"/>
                    </a:p>
                  </a:txBody>
                  <a:tcPr anchor="ctr"/>
                </a:tc>
                <a:tc>
                  <a:txBody>
                    <a:bodyPr/>
                    <a:lstStyle/>
                    <a:p>
                      <a:pPr algn="ctr"/>
                      <a:r>
                        <a:rPr lang="en-US" sz="2000" dirty="0"/>
                        <a:t>0.60</a:t>
                      </a:r>
                    </a:p>
                  </a:txBody>
                  <a:tcPr anchor="ctr"/>
                </a:tc>
                <a:extLst>
                  <a:ext uri="{0D108BD9-81ED-4DB2-BD59-A6C34878D82A}">
                    <a16:rowId xmlns:a16="http://schemas.microsoft.com/office/drawing/2014/main" val="2625475664"/>
                  </a:ext>
                </a:extLst>
              </a:tr>
              <a:tr h="7994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Guessing + Intrusions with Different Precision</a:t>
                      </a:r>
                    </a:p>
                  </a:txBody>
                  <a:tcPr anchor="ctr"/>
                </a:tc>
                <a:tc>
                  <a:txBody>
                    <a:bodyPr/>
                    <a:lstStyle/>
                    <a:p>
                      <a:pPr algn="ctr"/>
                      <a:r>
                        <a:rPr lang="en-US" sz="2000" dirty="0"/>
                        <a:t>4.94</a:t>
                      </a:r>
                    </a:p>
                  </a:txBody>
                  <a:tcPr anchor="ctr"/>
                </a:tc>
                <a:tc>
                  <a:txBody>
                    <a:bodyPr/>
                    <a:lstStyle/>
                    <a:p>
                      <a:pPr algn="ctr"/>
                      <a:r>
                        <a:rPr lang="en-US" sz="2000" dirty="0"/>
                        <a:t>17.82</a:t>
                      </a:r>
                    </a:p>
                  </a:txBody>
                  <a:tcPr anchor="ctr"/>
                </a:tc>
                <a:tc>
                  <a:txBody>
                    <a:bodyPr/>
                    <a:lstStyle/>
                    <a:p>
                      <a:pPr algn="ctr"/>
                      <a:r>
                        <a:rPr lang="en-US" sz="2000" dirty="0"/>
                        <a:t>16.30</a:t>
                      </a:r>
                    </a:p>
                  </a:txBody>
                  <a:tcPr anchor="ctr"/>
                </a:tc>
                <a:tc>
                  <a:txBody>
                    <a:bodyPr/>
                    <a:lstStyle/>
                    <a:p>
                      <a:pPr algn="ctr"/>
                      <a:r>
                        <a:rPr lang="en-US" sz="2000" dirty="0"/>
                        <a:t>0.38</a:t>
                      </a:r>
                    </a:p>
                  </a:txBody>
                  <a:tcPr anchor="ctr"/>
                </a:tc>
                <a:tc>
                  <a:txBody>
                    <a:bodyPr/>
                    <a:lstStyle/>
                    <a:p>
                      <a:pPr algn="ctr"/>
                      <a:r>
                        <a:rPr lang="en-US" sz="2000" dirty="0"/>
                        <a:t>0.22</a:t>
                      </a:r>
                    </a:p>
                  </a:txBody>
                  <a:tcPr anchor="ctr"/>
                </a:tc>
                <a:extLst>
                  <a:ext uri="{0D108BD9-81ED-4DB2-BD59-A6C34878D82A}">
                    <a16:rowId xmlns:a16="http://schemas.microsoft.com/office/drawing/2014/main" val="3138149578"/>
                  </a:ext>
                </a:extLst>
              </a:tr>
            </a:tbl>
          </a:graphicData>
        </a:graphic>
      </p:graphicFrame>
      <p:sp>
        <p:nvSpPr>
          <p:cNvPr id="14" name="Rectangle 13">
            <a:extLst>
              <a:ext uri="{FF2B5EF4-FFF2-40B4-BE49-F238E27FC236}">
                <a16:creationId xmlns:a16="http://schemas.microsoft.com/office/drawing/2014/main" id="{09A447ED-4376-4067-9F54-59396BE855F5}"/>
              </a:ext>
            </a:extLst>
          </p:cNvPr>
          <p:cNvSpPr/>
          <p:nvPr/>
        </p:nvSpPr>
        <p:spPr>
          <a:xfrm>
            <a:off x="4303058" y="4482353"/>
            <a:ext cx="6960909" cy="17087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EB97E9A-3ADF-4A72-9A00-D0E729905625}"/>
              </a:ext>
            </a:extLst>
          </p:cNvPr>
          <p:cNvSpPr/>
          <p:nvPr/>
        </p:nvSpPr>
        <p:spPr>
          <a:xfrm>
            <a:off x="3213847" y="2893931"/>
            <a:ext cx="1089211" cy="53506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46D295-51C0-41D9-9445-C68BDE89939F}"/>
              </a:ext>
            </a:extLst>
          </p:cNvPr>
          <p:cNvSpPr/>
          <p:nvPr/>
        </p:nvSpPr>
        <p:spPr>
          <a:xfrm>
            <a:off x="3213847" y="4478338"/>
            <a:ext cx="1089211" cy="91841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001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8D7BEAD-15C5-42CA-AAE2-9FDCEB8A1B8C}"/>
              </a:ext>
            </a:extLst>
          </p:cNvPr>
          <p:cNvSpPr>
            <a:spLocks noGrp="1"/>
          </p:cNvSpPr>
          <p:nvPr>
            <p:ph type="title"/>
          </p:nvPr>
        </p:nvSpPr>
        <p:spPr/>
        <p:txBody>
          <a:bodyPr/>
          <a:lstStyle/>
          <a:p>
            <a:r>
              <a:rPr lang="en-US" dirty="0"/>
              <a:t>Model Fits</a:t>
            </a:r>
          </a:p>
        </p:txBody>
      </p:sp>
      <p:graphicFrame>
        <p:nvGraphicFramePr>
          <p:cNvPr id="12" name="Table 12">
            <a:extLst>
              <a:ext uri="{FF2B5EF4-FFF2-40B4-BE49-F238E27FC236}">
                <a16:creationId xmlns:a16="http://schemas.microsoft.com/office/drawing/2014/main" id="{853C8E2E-3B9A-43BB-BA77-E9C511B33118}"/>
              </a:ext>
            </a:extLst>
          </p:cNvPr>
          <p:cNvGraphicFramePr>
            <a:graphicFrameLocks noGrp="1"/>
          </p:cNvGraphicFramePr>
          <p:nvPr>
            <p:ph idx="1"/>
          </p:nvPr>
        </p:nvGraphicFramePr>
        <p:xfrm>
          <a:off x="838201" y="1825626"/>
          <a:ext cx="10335937" cy="4365449"/>
        </p:xfrm>
        <a:graphic>
          <a:graphicData uri="http://schemas.openxmlformats.org/drawingml/2006/table">
            <a:tbl>
              <a:tblPr firstRow="1" bandRow="1">
                <a:tableStyleId>{073A0DAA-6AF3-43AB-8588-CEC1D06C72B9}</a:tableStyleId>
              </a:tblPr>
              <a:tblGrid>
                <a:gridCol w="2374782">
                  <a:extLst>
                    <a:ext uri="{9D8B030D-6E8A-4147-A177-3AD203B41FA5}">
                      <a16:colId xmlns:a16="http://schemas.microsoft.com/office/drawing/2014/main" val="3945194614"/>
                    </a:ext>
                  </a:extLst>
                </a:gridCol>
                <a:gridCol w="1070531">
                  <a:extLst>
                    <a:ext uri="{9D8B030D-6E8A-4147-A177-3AD203B41FA5}">
                      <a16:colId xmlns:a16="http://schemas.microsoft.com/office/drawing/2014/main" val="3079683522"/>
                    </a:ext>
                  </a:extLst>
                </a:gridCol>
                <a:gridCol w="1722656">
                  <a:extLst>
                    <a:ext uri="{9D8B030D-6E8A-4147-A177-3AD203B41FA5}">
                      <a16:colId xmlns:a16="http://schemas.microsoft.com/office/drawing/2014/main" val="2343519785"/>
                    </a:ext>
                  </a:extLst>
                </a:gridCol>
                <a:gridCol w="1722656">
                  <a:extLst>
                    <a:ext uri="{9D8B030D-6E8A-4147-A177-3AD203B41FA5}">
                      <a16:colId xmlns:a16="http://schemas.microsoft.com/office/drawing/2014/main" val="2579999272"/>
                    </a:ext>
                  </a:extLst>
                </a:gridCol>
                <a:gridCol w="1722656">
                  <a:extLst>
                    <a:ext uri="{9D8B030D-6E8A-4147-A177-3AD203B41FA5}">
                      <a16:colId xmlns:a16="http://schemas.microsoft.com/office/drawing/2014/main" val="819023106"/>
                    </a:ext>
                  </a:extLst>
                </a:gridCol>
                <a:gridCol w="1722656">
                  <a:extLst>
                    <a:ext uri="{9D8B030D-6E8A-4147-A177-3AD203B41FA5}">
                      <a16:colId xmlns:a16="http://schemas.microsoft.com/office/drawing/2014/main" val="354080200"/>
                    </a:ext>
                  </a:extLst>
                </a:gridCol>
              </a:tblGrid>
              <a:tr h="530179">
                <a:tc rowSpan="2">
                  <a:txBody>
                    <a:bodyPr/>
                    <a:lstStyle/>
                    <a:p>
                      <a:pPr algn="ctr"/>
                      <a:r>
                        <a:rPr lang="en-US" dirty="0"/>
                        <a:t>Model Name</a:t>
                      </a:r>
                    </a:p>
                  </a:txBody>
                  <a:tcPr anchor="ctr"/>
                </a:tc>
                <a:tc rowSpan="2">
                  <a:txBody>
                    <a:bodyPr/>
                    <a:lstStyle/>
                    <a:p>
                      <a:pPr algn="ctr"/>
                      <a:r>
                        <a:rPr lang="el-GR" sz="1800" b="0" i="0" kern="1200" dirty="0">
                          <a:solidFill>
                            <a:schemeClr val="lt1"/>
                          </a:solidFill>
                          <a:effectLst/>
                          <a:latin typeface="+mn-lt"/>
                          <a:ea typeface="+mn-ea"/>
                          <a:cs typeface="+mn-cs"/>
                        </a:rPr>
                        <a:t>Δ</a:t>
                      </a:r>
                      <a:r>
                        <a:rPr lang="en-US" dirty="0"/>
                        <a:t>BIC</a:t>
                      </a:r>
                    </a:p>
                  </a:txBody>
                  <a:tcPr anchor="ctr"/>
                </a:tc>
                <a:tc gridSpan="4">
                  <a:txBody>
                    <a:bodyPr/>
                    <a:lstStyle/>
                    <a:p>
                      <a:pPr algn="ctr"/>
                      <a:r>
                        <a:rPr lang="en-US" dirty="0"/>
                        <a:t>Parameter Estimates</a:t>
                      </a:r>
                    </a:p>
                  </a:txBody>
                  <a:tcPr anchor="ctr"/>
                </a:tc>
                <a:tc hMerge="1">
                  <a:txBody>
                    <a:bodyPr/>
                    <a:lstStyle/>
                    <a:p>
                      <a:endParaRPr lang="en-US" dirty="0"/>
                    </a:p>
                  </a:txBody>
                  <a:tcPr anchor="ctr"/>
                </a:tc>
                <a:tc hMerge="1">
                  <a:txBody>
                    <a:bodyPr/>
                    <a:lstStyle/>
                    <a:p>
                      <a:endParaRPr lang="en-US" dirty="0"/>
                    </a:p>
                  </a:txBody>
                  <a:tcPr anchor="ctr"/>
                </a:tc>
                <a:tc hMerge="1">
                  <a:txBody>
                    <a:bodyPr/>
                    <a:lstStyle/>
                    <a:p>
                      <a:endParaRPr lang="en-US" dirty="0"/>
                    </a:p>
                  </a:txBody>
                  <a:tcPr anchor="ctr"/>
                </a:tc>
                <a:extLst>
                  <a:ext uri="{0D108BD9-81ED-4DB2-BD59-A6C34878D82A}">
                    <a16:rowId xmlns:a16="http://schemas.microsoft.com/office/drawing/2014/main" val="1407637682"/>
                  </a:ext>
                </a:extLst>
              </a:tr>
              <a:tr h="530179">
                <a:tc vMerge="1">
                  <a:txBody>
                    <a:bodyPr/>
                    <a:lstStyle/>
                    <a:p>
                      <a:r>
                        <a:rPr lang="en-US" dirty="0"/>
                        <a:t>Model Name</a:t>
                      </a:r>
                    </a:p>
                  </a:txBody>
                  <a:tcPr/>
                </a:tc>
                <a:tc vMerge="1">
                  <a:txBody>
                    <a:bodyPr/>
                    <a:lstStyle/>
                    <a:p>
                      <a:r>
                        <a:rPr lang="en-US" dirty="0"/>
                        <a:t>BIC</a:t>
                      </a:r>
                    </a:p>
                  </a:txBody>
                  <a:tcPr/>
                </a:tc>
                <a:tc>
                  <a:txBody>
                    <a:bodyPr/>
                    <a:lstStyle/>
                    <a:p>
                      <a:pPr algn="ctr"/>
                      <a:r>
                        <a:rPr lang="en-US" dirty="0">
                          <a:solidFill>
                            <a:schemeClr val="tx1"/>
                          </a:solidFill>
                        </a:rPr>
                        <a:t>prec1</a:t>
                      </a:r>
                    </a:p>
                  </a:txBody>
                  <a:tcPr anchor="ctr">
                    <a:solidFill>
                      <a:schemeClr val="tx2">
                        <a:lumMod val="10000"/>
                      </a:schemeClr>
                    </a:solidFill>
                  </a:tcPr>
                </a:tc>
                <a:tc>
                  <a:txBody>
                    <a:bodyPr/>
                    <a:lstStyle/>
                    <a:p>
                      <a:pPr algn="ctr"/>
                      <a:r>
                        <a:rPr lang="en-US" dirty="0">
                          <a:solidFill>
                            <a:schemeClr val="tx1"/>
                          </a:solidFill>
                        </a:rPr>
                        <a:t>prec2</a:t>
                      </a:r>
                    </a:p>
                  </a:txBody>
                  <a:tcPr anchor="ctr">
                    <a:solidFill>
                      <a:schemeClr val="tx2">
                        <a:lumMod val="10000"/>
                      </a:schemeClr>
                    </a:solidFill>
                  </a:tcPr>
                </a:tc>
                <a:tc>
                  <a:txBody>
                    <a:bodyPr/>
                    <a:lstStyle/>
                    <a:p>
                      <a:pPr algn="ctr"/>
                      <a:r>
                        <a:rPr lang="el-GR" sz="2800" b="0" dirty="0">
                          <a:solidFill>
                            <a:srgbClr val="009E73"/>
                          </a:solidFill>
                          <a:effectLst/>
                        </a:rPr>
                        <a:t>γ</a:t>
                      </a:r>
                      <a:endParaRPr lang="en-US" sz="2800" dirty="0"/>
                    </a:p>
                  </a:txBody>
                  <a:tcPr anchor="ctr">
                    <a:solidFill>
                      <a:schemeClr val="tx2">
                        <a:lumMod val="10000"/>
                      </a:schemeClr>
                    </a:solidFill>
                  </a:tcPr>
                </a:tc>
                <a:tc>
                  <a:txBody>
                    <a:bodyPr/>
                    <a:lstStyle/>
                    <a:p>
                      <a:pPr algn="ctr"/>
                      <a:r>
                        <a:rPr lang="el-GR" sz="2800" dirty="0">
                          <a:solidFill>
                            <a:srgbClr val="00B0F0"/>
                          </a:solidFill>
                          <a:effectLst/>
                        </a:rPr>
                        <a:t>β</a:t>
                      </a:r>
                      <a:endParaRPr lang="en-US" sz="2800" dirty="0"/>
                    </a:p>
                  </a:txBody>
                  <a:tcPr anchor="ctr">
                    <a:solidFill>
                      <a:schemeClr val="tx2">
                        <a:lumMod val="10000"/>
                      </a:schemeClr>
                    </a:solidFill>
                  </a:tcPr>
                </a:tc>
                <a:extLst>
                  <a:ext uri="{0D108BD9-81ED-4DB2-BD59-A6C34878D82A}">
                    <a16:rowId xmlns:a16="http://schemas.microsoft.com/office/drawing/2014/main" val="3739027129"/>
                  </a:ext>
                </a:extLst>
              </a:tr>
              <a:tr h="530179">
                <a:tc>
                  <a:txBody>
                    <a:bodyPr/>
                    <a:lstStyle/>
                    <a:p>
                      <a:r>
                        <a:rPr lang="en-US" dirty="0"/>
                        <a:t>Uniform Guessing</a:t>
                      </a:r>
                    </a:p>
                  </a:txBody>
                  <a:tcPr anchor="ctr"/>
                </a:tc>
                <a:tc>
                  <a:txBody>
                    <a:bodyPr/>
                    <a:lstStyle/>
                    <a:p>
                      <a:pPr algn="ctr"/>
                      <a:r>
                        <a:rPr lang="en-US" sz="2000" dirty="0"/>
                        <a:t>3.03</a:t>
                      </a:r>
                    </a:p>
                  </a:txBody>
                  <a:tcPr anchor="ctr"/>
                </a:tc>
                <a:tc>
                  <a:txBody>
                    <a:bodyPr/>
                    <a:lstStyle/>
                    <a:p>
                      <a:pPr algn="ctr"/>
                      <a:r>
                        <a:rPr lang="en-US" sz="2000" dirty="0"/>
                        <a:t>17.38</a:t>
                      </a:r>
                    </a:p>
                  </a:txBody>
                  <a:tcPr anchor="ctr"/>
                </a:tc>
                <a:tc>
                  <a:txBody>
                    <a:bodyPr/>
                    <a:lstStyle/>
                    <a:p>
                      <a:pPr algn="ctr"/>
                      <a:endParaRPr lang="en-US" sz="2000" dirty="0"/>
                    </a:p>
                  </a:txBody>
                  <a:tcPr anchor="ctr"/>
                </a:tc>
                <a:tc>
                  <a:txBody>
                    <a:bodyPr/>
                    <a:lstStyle/>
                    <a:p>
                      <a:pPr algn="ctr"/>
                      <a:r>
                        <a:rPr lang="en-US" sz="2000" dirty="0"/>
                        <a:t>0.60</a:t>
                      </a:r>
                    </a:p>
                  </a:txBody>
                  <a:tcPr anchor="ctr"/>
                </a:tc>
                <a:tc>
                  <a:txBody>
                    <a:bodyPr/>
                    <a:lstStyle/>
                    <a:p>
                      <a:pPr algn="ctr"/>
                      <a:endParaRPr lang="en-US" sz="2000" dirty="0"/>
                    </a:p>
                  </a:txBody>
                  <a:tcPr anchor="ctr"/>
                </a:tc>
                <a:extLst>
                  <a:ext uri="{0D108BD9-81ED-4DB2-BD59-A6C34878D82A}">
                    <a16:rowId xmlns:a16="http://schemas.microsoft.com/office/drawing/2014/main" val="3722963438"/>
                  </a:ext>
                </a:extLst>
              </a:tr>
              <a:tr h="530179">
                <a:tc>
                  <a:txBody>
                    <a:bodyPr/>
                    <a:lstStyle/>
                    <a:p>
                      <a:r>
                        <a:rPr lang="en-US" dirty="0"/>
                        <a:t>Intrusions</a:t>
                      </a:r>
                    </a:p>
                  </a:txBody>
                  <a:tcPr anchor="ctr"/>
                </a:tc>
                <a:tc>
                  <a:txBody>
                    <a:bodyPr/>
                    <a:lstStyle/>
                    <a:p>
                      <a:pPr algn="ctr"/>
                      <a:r>
                        <a:rPr lang="en-US" sz="2000" dirty="0"/>
                        <a:t>28.57</a:t>
                      </a:r>
                    </a:p>
                  </a:txBody>
                  <a:tcPr anchor="ctr"/>
                </a:tc>
                <a:tc>
                  <a:txBody>
                    <a:bodyPr/>
                    <a:lstStyle/>
                    <a:p>
                      <a:pPr algn="ctr"/>
                      <a:r>
                        <a:rPr lang="en-US" sz="2000" dirty="0"/>
                        <a:t>5.53</a:t>
                      </a:r>
                    </a:p>
                  </a:txBody>
                  <a:tcPr anchor="ctr"/>
                </a:tc>
                <a:tc>
                  <a:txBody>
                    <a:bodyPr/>
                    <a:lstStyle/>
                    <a:p>
                      <a:pPr algn="ctr"/>
                      <a:endParaRPr lang="en-US" sz="2000" dirty="0"/>
                    </a:p>
                  </a:txBody>
                  <a:tcPr anchor="ctr"/>
                </a:tc>
                <a:tc>
                  <a:txBody>
                    <a:bodyPr/>
                    <a:lstStyle/>
                    <a:p>
                      <a:pPr algn="ctr"/>
                      <a:endParaRPr lang="en-US" sz="2000" dirty="0"/>
                    </a:p>
                  </a:txBody>
                  <a:tcPr anchor="ctr"/>
                </a:tc>
                <a:tc>
                  <a:txBody>
                    <a:bodyPr/>
                    <a:lstStyle/>
                    <a:p>
                      <a:pPr algn="ctr"/>
                      <a:r>
                        <a:rPr lang="en-US" sz="2000" dirty="0"/>
                        <a:t>0.44</a:t>
                      </a:r>
                    </a:p>
                  </a:txBody>
                  <a:tcPr anchor="ctr"/>
                </a:tc>
                <a:extLst>
                  <a:ext uri="{0D108BD9-81ED-4DB2-BD59-A6C34878D82A}">
                    <a16:rowId xmlns:a16="http://schemas.microsoft.com/office/drawing/2014/main" val="4240299826"/>
                  </a:ext>
                </a:extLst>
              </a:tr>
              <a:tr h="530179">
                <a:tc>
                  <a:txBody>
                    <a:bodyPr/>
                    <a:lstStyle/>
                    <a:p>
                      <a:r>
                        <a:rPr lang="en-US" dirty="0"/>
                        <a:t>Guessing + Intrusions</a:t>
                      </a:r>
                    </a:p>
                  </a:txBody>
                  <a:tcPr anchor="ctr"/>
                </a:tc>
                <a:tc>
                  <a:txBody>
                    <a:bodyPr/>
                    <a:lstStyle/>
                    <a:p>
                      <a:pPr algn="ctr"/>
                      <a:r>
                        <a:rPr lang="en-US" sz="2000" dirty="0"/>
                        <a:t>0</a:t>
                      </a:r>
                    </a:p>
                  </a:txBody>
                  <a:tcPr anchor="ctr"/>
                </a:tc>
                <a:tc>
                  <a:txBody>
                    <a:bodyPr/>
                    <a:lstStyle/>
                    <a:p>
                      <a:pPr algn="ctr"/>
                      <a:r>
                        <a:rPr lang="en-US" sz="2000" dirty="0"/>
                        <a:t>15.88</a:t>
                      </a:r>
                    </a:p>
                  </a:txBody>
                  <a:tcPr anchor="ctr"/>
                </a:tc>
                <a:tc>
                  <a:txBody>
                    <a:bodyPr/>
                    <a:lstStyle/>
                    <a:p>
                      <a:pPr algn="ctr"/>
                      <a:endParaRPr lang="en-US" sz="2000" dirty="0"/>
                    </a:p>
                  </a:txBody>
                  <a:tcPr anchor="ctr"/>
                </a:tc>
                <a:tc>
                  <a:txBody>
                    <a:bodyPr/>
                    <a:lstStyle/>
                    <a:p>
                      <a:pPr algn="ctr"/>
                      <a:r>
                        <a:rPr lang="en-US" sz="2000" dirty="0"/>
                        <a:t>0.46</a:t>
                      </a:r>
                    </a:p>
                  </a:txBody>
                  <a:tcPr anchor="ctr"/>
                </a:tc>
                <a:tc>
                  <a:txBody>
                    <a:bodyPr/>
                    <a:lstStyle/>
                    <a:p>
                      <a:pPr algn="ctr"/>
                      <a:r>
                        <a:rPr lang="en-US" sz="2000" dirty="0"/>
                        <a:t>0.14</a:t>
                      </a:r>
                    </a:p>
                  </a:txBody>
                  <a:tcPr anchor="ctr"/>
                </a:tc>
                <a:extLst>
                  <a:ext uri="{0D108BD9-81ED-4DB2-BD59-A6C34878D82A}">
                    <a16:rowId xmlns:a16="http://schemas.microsoft.com/office/drawing/2014/main" val="1399809652"/>
                  </a:ext>
                </a:extLst>
              </a:tr>
              <a:tr h="915104">
                <a:tc>
                  <a:txBody>
                    <a:bodyPr/>
                    <a:lstStyle/>
                    <a:p>
                      <a:r>
                        <a:rPr lang="en-US" dirty="0"/>
                        <a:t>Intrusions with Different Precision</a:t>
                      </a:r>
                    </a:p>
                  </a:txBody>
                  <a:tcPr anchor="ctr"/>
                </a:tc>
                <a:tc>
                  <a:txBody>
                    <a:bodyPr/>
                    <a:lstStyle/>
                    <a:p>
                      <a:pPr algn="ctr"/>
                      <a:r>
                        <a:rPr lang="en-US" sz="2000" dirty="0"/>
                        <a:t>2.2</a:t>
                      </a:r>
                    </a:p>
                  </a:txBody>
                  <a:tcPr anchor="ctr"/>
                </a:tc>
                <a:tc>
                  <a:txBody>
                    <a:bodyPr/>
                    <a:lstStyle/>
                    <a:p>
                      <a:pPr algn="ctr"/>
                      <a:r>
                        <a:rPr lang="en-US" sz="2000" dirty="0"/>
                        <a:t>17.46</a:t>
                      </a:r>
                    </a:p>
                  </a:txBody>
                  <a:tcPr anchor="ctr"/>
                </a:tc>
                <a:tc>
                  <a:txBody>
                    <a:bodyPr/>
                    <a:lstStyle/>
                    <a:p>
                      <a:pPr algn="ctr"/>
                      <a:r>
                        <a:rPr lang="en-US" sz="2000" dirty="0"/>
                        <a:t>1.03</a:t>
                      </a:r>
                    </a:p>
                  </a:txBody>
                  <a:tcPr anchor="ctr"/>
                </a:tc>
                <a:tc>
                  <a:txBody>
                    <a:bodyPr/>
                    <a:lstStyle/>
                    <a:p>
                      <a:pPr algn="ctr"/>
                      <a:endParaRPr lang="en-US" sz="2000" dirty="0"/>
                    </a:p>
                  </a:txBody>
                  <a:tcPr anchor="ctr"/>
                </a:tc>
                <a:tc>
                  <a:txBody>
                    <a:bodyPr/>
                    <a:lstStyle/>
                    <a:p>
                      <a:pPr algn="ctr"/>
                      <a:r>
                        <a:rPr lang="en-US" sz="2000" dirty="0"/>
                        <a:t>0.60</a:t>
                      </a:r>
                    </a:p>
                  </a:txBody>
                  <a:tcPr anchor="ctr"/>
                </a:tc>
                <a:extLst>
                  <a:ext uri="{0D108BD9-81ED-4DB2-BD59-A6C34878D82A}">
                    <a16:rowId xmlns:a16="http://schemas.microsoft.com/office/drawing/2014/main" val="2625475664"/>
                  </a:ext>
                </a:extLst>
              </a:tr>
              <a:tr h="7994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Guessing + Intrusions with Different Precision</a:t>
                      </a:r>
                    </a:p>
                  </a:txBody>
                  <a:tcPr anchor="ctr"/>
                </a:tc>
                <a:tc>
                  <a:txBody>
                    <a:bodyPr/>
                    <a:lstStyle/>
                    <a:p>
                      <a:pPr algn="ctr"/>
                      <a:r>
                        <a:rPr lang="en-US" sz="2000" dirty="0"/>
                        <a:t>4.94</a:t>
                      </a:r>
                    </a:p>
                  </a:txBody>
                  <a:tcPr anchor="ctr"/>
                </a:tc>
                <a:tc>
                  <a:txBody>
                    <a:bodyPr/>
                    <a:lstStyle/>
                    <a:p>
                      <a:pPr algn="ctr"/>
                      <a:r>
                        <a:rPr lang="en-US" sz="2000" dirty="0"/>
                        <a:t>17.82</a:t>
                      </a:r>
                    </a:p>
                  </a:txBody>
                  <a:tcPr anchor="ctr"/>
                </a:tc>
                <a:tc>
                  <a:txBody>
                    <a:bodyPr/>
                    <a:lstStyle/>
                    <a:p>
                      <a:pPr algn="ctr"/>
                      <a:r>
                        <a:rPr lang="en-US" sz="2000" dirty="0"/>
                        <a:t>16.30</a:t>
                      </a:r>
                    </a:p>
                  </a:txBody>
                  <a:tcPr anchor="ctr"/>
                </a:tc>
                <a:tc>
                  <a:txBody>
                    <a:bodyPr/>
                    <a:lstStyle/>
                    <a:p>
                      <a:pPr algn="ctr"/>
                      <a:r>
                        <a:rPr lang="en-US" sz="2000" dirty="0"/>
                        <a:t>0.38</a:t>
                      </a:r>
                    </a:p>
                  </a:txBody>
                  <a:tcPr anchor="ctr"/>
                </a:tc>
                <a:tc>
                  <a:txBody>
                    <a:bodyPr/>
                    <a:lstStyle/>
                    <a:p>
                      <a:pPr algn="ctr"/>
                      <a:r>
                        <a:rPr lang="en-US" sz="2000" dirty="0"/>
                        <a:t>0.22</a:t>
                      </a:r>
                    </a:p>
                  </a:txBody>
                  <a:tcPr anchor="ctr"/>
                </a:tc>
                <a:extLst>
                  <a:ext uri="{0D108BD9-81ED-4DB2-BD59-A6C34878D82A}">
                    <a16:rowId xmlns:a16="http://schemas.microsoft.com/office/drawing/2014/main" val="3138149578"/>
                  </a:ext>
                </a:extLst>
              </a:tr>
            </a:tbl>
          </a:graphicData>
        </a:graphic>
      </p:graphicFrame>
      <p:sp>
        <p:nvSpPr>
          <p:cNvPr id="10" name="Rectangle 9">
            <a:extLst>
              <a:ext uri="{FF2B5EF4-FFF2-40B4-BE49-F238E27FC236}">
                <a16:creationId xmlns:a16="http://schemas.microsoft.com/office/drawing/2014/main" id="{6EB97E9A-3ADF-4A72-9A00-D0E729905625}"/>
              </a:ext>
            </a:extLst>
          </p:cNvPr>
          <p:cNvSpPr/>
          <p:nvPr/>
        </p:nvSpPr>
        <p:spPr>
          <a:xfrm>
            <a:off x="3213847" y="2893931"/>
            <a:ext cx="1089211" cy="53506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46D295-51C0-41D9-9445-C68BDE89939F}"/>
              </a:ext>
            </a:extLst>
          </p:cNvPr>
          <p:cNvSpPr/>
          <p:nvPr/>
        </p:nvSpPr>
        <p:spPr>
          <a:xfrm>
            <a:off x="3213847" y="4478338"/>
            <a:ext cx="1089211" cy="91841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F9DFA3B-73F8-4104-82F7-11EAC1C21A90}"/>
              </a:ext>
            </a:extLst>
          </p:cNvPr>
          <p:cNvSpPr/>
          <p:nvPr/>
        </p:nvSpPr>
        <p:spPr>
          <a:xfrm>
            <a:off x="6006169" y="4478337"/>
            <a:ext cx="1739337" cy="91841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8349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1141733-F52F-4E52-A2AB-0E7CF1937619}"/>
              </a:ext>
            </a:extLst>
          </p:cNvPr>
          <p:cNvPicPr>
            <a:picLocks noChangeAspect="1"/>
          </p:cNvPicPr>
          <p:nvPr/>
        </p:nvPicPr>
        <p:blipFill>
          <a:blip r:embed="rId3"/>
          <a:stretch>
            <a:fillRect/>
          </a:stretch>
        </p:blipFill>
        <p:spPr>
          <a:xfrm>
            <a:off x="463996" y="478468"/>
            <a:ext cx="5632004" cy="2950532"/>
          </a:xfrm>
          <a:prstGeom prst="rect">
            <a:avLst/>
          </a:prstGeom>
        </p:spPr>
      </p:pic>
      <p:pic>
        <p:nvPicPr>
          <p:cNvPr id="8" name="Picture 7">
            <a:extLst>
              <a:ext uri="{FF2B5EF4-FFF2-40B4-BE49-F238E27FC236}">
                <a16:creationId xmlns:a16="http://schemas.microsoft.com/office/drawing/2014/main" id="{B1907D3E-423F-4113-9673-8BB0590AA745}"/>
              </a:ext>
            </a:extLst>
          </p:cNvPr>
          <p:cNvPicPr>
            <a:picLocks noChangeAspect="1"/>
          </p:cNvPicPr>
          <p:nvPr/>
        </p:nvPicPr>
        <p:blipFill>
          <a:blip r:embed="rId4"/>
          <a:stretch>
            <a:fillRect/>
          </a:stretch>
        </p:blipFill>
        <p:spPr>
          <a:xfrm>
            <a:off x="463996" y="478469"/>
            <a:ext cx="5632005" cy="2950532"/>
          </a:xfrm>
          <a:prstGeom prst="rect">
            <a:avLst/>
          </a:prstGeom>
        </p:spPr>
      </p:pic>
      <p:pic>
        <p:nvPicPr>
          <p:cNvPr id="9" name="Picture 8">
            <a:extLst>
              <a:ext uri="{FF2B5EF4-FFF2-40B4-BE49-F238E27FC236}">
                <a16:creationId xmlns:a16="http://schemas.microsoft.com/office/drawing/2014/main" id="{F2055E34-0E60-4585-9E78-80392811D27B}"/>
              </a:ext>
            </a:extLst>
          </p:cNvPr>
          <p:cNvPicPr>
            <a:picLocks noChangeAspect="1"/>
          </p:cNvPicPr>
          <p:nvPr/>
        </p:nvPicPr>
        <p:blipFill>
          <a:blip r:embed="rId5"/>
          <a:stretch>
            <a:fillRect/>
          </a:stretch>
        </p:blipFill>
        <p:spPr>
          <a:xfrm>
            <a:off x="6096000" y="478468"/>
            <a:ext cx="5632005" cy="2950532"/>
          </a:xfrm>
          <a:prstGeom prst="rect">
            <a:avLst/>
          </a:prstGeom>
        </p:spPr>
      </p:pic>
      <p:pic>
        <p:nvPicPr>
          <p:cNvPr id="10" name="Picture 9">
            <a:extLst>
              <a:ext uri="{FF2B5EF4-FFF2-40B4-BE49-F238E27FC236}">
                <a16:creationId xmlns:a16="http://schemas.microsoft.com/office/drawing/2014/main" id="{E4B789DE-3247-43D3-87E9-2E09B2794BC7}"/>
              </a:ext>
            </a:extLst>
          </p:cNvPr>
          <p:cNvPicPr>
            <a:picLocks noChangeAspect="1"/>
          </p:cNvPicPr>
          <p:nvPr/>
        </p:nvPicPr>
        <p:blipFill>
          <a:blip r:embed="rId6"/>
          <a:stretch>
            <a:fillRect/>
          </a:stretch>
        </p:blipFill>
        <p:spPr>
          <a:xfrm>
            <a:off x="463995" y="3429000"/>
            <a:ext cx="5632005" cy="2950532"/>
          </a:xfrm>
          <a:prstGeom prst="rect">
            <a:avLst/>
          </a:prstGeom>
        </p:spPr>
      </p:pic>
      <p:cxnSp>
        <p:nvCxnSpPr>
          <p:cNvPr id="12" name="Straight Connector 11">
            <a:extLst>
              <a:ext uri="{FF2B5EF4-FFF2-40B4-BE49-F238E27FC236}">
                <a16:creationId xmlns:a16="http://schemas.microsoft.com/office/drawing/2014/main" id="{D0D4F4A6-4472-4FCB-BD8E-45817A272D81}"/>
              </a:ext>
            </a:extLst>
          </p:cNvPr>
          <p:cNvCxnSpPr/>
          <p:nvPr/>
        </p:nvCxnSpPr>
        <p:spPr>
          <a:xfrm>
            <a:off x="6096000" y="3429000"/>
            <a:ext cx="0" cy="29505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426A14B-5752-4039-B068-D1C71B96C7E6}"/>
              </a:ext>
            </a:extLst>
          </p:cNvPr>
          <p:cNvCxnSpPr/>
          <p:nvPr/>
        </p:nvCxnSpPr>
        <p:spPr>
          <a:xfrm>
            <a:off x="6096000" y="478468"/>
            <a:ext cx="0" cy="29505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880BA19-1273-4193-80FD-0F22AC989517}"/>
              </a:ext>
            </a:extLst>
          </p:cNvPr>
          <p:cNvSpPr txBox="1"/>
          <p:nvPr/>
        </p:nvSpPr>
        <p:spPr>
          <a:xfrm>
            <a:off x="7040624" y="3788255"/>
            <a:ext cx="3742756" cy="2232021"/>
          </a:xfrm>
          <a:prstGeom prst="rect">
            <a:avLst/>
          </a:prstGeom>
          <a:noFill/>
        </p:spPr>
        <p:txBody>
          <a:bodyPr wrap="none" rtlCol="0">
            <a:spAutoFit/>
          </a:bodyPr>
          <a:lstStyle/>
          <a:p>
            <a:pPr>
              <a:lnSpc>
                <a:spcPct val="150000"/>
              </a:lnSpc>
            </a:pPr>
            <a:r>
              <a:rPr lang="en-US" sz="3200" dirty="0">
                <a:solidFill>
                  <a:srgbClr val="FF0000"/>
                </a:solidFill>
              </a:rPr>
              <a:t>Uniform Guessing</a:t>
            </a:r>
          </a:p>
          <a:p>
            <a:pPr>
              <a:lnSpc>
                <a:spcPct val="150000"/>
              </a:lnSpc>
            </a:pPr>
            <a:r>
              <a:rPr lang="en-US" sz="3200" dirty="0">
                <a:solidFill>
                  <a:srgbClr val="256AAD"/>
                </a:solidFill>
              </a:rPr>
              <a:t>Intrusions</a:t>
            </a:r>
            <a:endParaRPr lang="en-US" sz="3200" dirty="0">
              <a:solidFill>
                <a:srgbClr val="FF0000"/>
              </a:solidFill>
            </a:endParaRPr>
          </a:p>
          <a:p>
            <a:pPr>
              <a:lnSpc>
                <a:spcPct val="150000"/>
              </a:lnSpc>
            </a:pPr>
            <a:r>
              <a:rPr lang="en-US" sz="3200" dirty="0">
                <a:solidFill>
                  <a:srgbClr val="A74EDF"/>
                </a:solidFill>
              </a:rPr>
              <a:t>Guessing + Intrusions</a:t>
            </a:r>
          </a:p>
        </p:txBody>
      </p:sp>
    </p:spTree>
    <p:extLst>
      <p:ext uri="{BB962C8B-B14F-4D97-AF65-F5344CB8AC3E}">
        <p14:creationId xmlns:p14="http://schemas.microsoft.com/office/powerpoint/2010/main" val="518335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85BE8-6EAD-458F-B2F0-18B92D9DFA15}"/>
              </a:ext>
            </a:extLst>
          </p:cNvPr>
          <p:cNvSpPr>
            <a:spLocks noGrp="1"/>
          </p:cNvSpPr>
          <p:nvPr>
            <p:ph type="title"/>
          </p:nvPr>
        </p:nvSpPr>
        <p:spPr/>
        <p:txBody>
          <a:bodyPr/>
          <a:lstStyle/>
          <a:p>
            <a:r>
              <a:rPr lang="en-US" dirty="0"/>
              <a:t>Takeaways</a:t>
            </a:r>
          </a:p>
        </p:txBody>
      </p:sp>
      <p:sp>
        <p:nvSpPr>
          <p:cNvPr id="3" name="Content Placeholder 2">
            <a:extLst>
              <a:ext uri="{FF2B5EF4-FFF2-40B4-BE49-F238E27FC236}">
                <a16:creationId xmlns:a16="http://schemas.microsoft.com/office/drawing/2014/main" id="{D75B77A3-9FBA-416D-BD40-E4AD2AF9004F}"/>
              </a:ext>
            </a:extLst>
          </p:cNvPr>
          <p:cNvSpPr>
            <a:spLocks noGrp="1"/>
          </p:cNvSpPr>
          <p:nvPr>
            <p:ph idx="1"/>
          </p:nvPr>
        </p:nvSpPr>
        <p:spPr/>
        <p:txBody>
          <a:bodyPr/>
          <a:lstStyle/>
          <a:p>
            <a:r>
              <a:rPr lang="en-US" dirty="0"/>
              <a:t>Continuous model with intrusions provides a better account of data than pure continuous model</a:t>
            </a:r>
          </a:p>
          <a:p>
            <a:endParaRPr lang="en-US" dirty="0"/>
          </a:p>
          <a:p>
            <a:r>
              <a:rPr lang="en-US" dirty="0"/>
              <a:t>Intrusions account for some, but not all, off-target responses</a:t>
            </a:r>
          </a:p>
          <a:p>
            <a:endParaRPr lang="en-US" dirty="0"/>
          </a:p>
          <a:p>
            <a:endParaRPr lang="en-US" dirty="0"/>
          </a:p>
          <a:p>
            <a:endParaRPr lang="en-US" dirty="0"/>
          </a:p>
        </p:txBody>
      </p:sp>
      <p:sp>
        <p:nvSpPr>
          <p:cNvPr id="4" name="TextBox 3">
            <a:extLst>
              <a:ext uri="{FF2B5EF4-FFF2-40B4-BE49-F238E27FC236}">
                <a16:creationId xmlns:a16="http://schemas.microsoft.com/office/drawing/2014/main" id="{DD9672EA-47C2-42F9-BB10-9DC710E8086C}"/>
              </a:ext>
            </a:extLst>
          </p:cNvPr>
          <p:cNvSpPr txBox="1"/>
          <p:nvPr/>
        </p:nvSpPr>
        <p:spPr>
          <a:xfrm>
            <a:off x="10170463" y="112991"/>
            <a:ext cx="1183337" cy="369332"/>
          </a:xfrm>
          <a:prstGeom prst="rect">
            <a:avLst/>
          </a:prstGeom>
          <a:noFill/>
        </p:spPr>
        <p:txBody>
          <a:bodyPr wrap="none" rtlCol="0">
            <a:spAutoFit/>
          </a:bodyPr>
          <a:lstStyle/>
          <a:p>
            <a:r>
              <a:rPr lang="en-US" sz="1800" dirty="0"/>
              <a:t>EPC - 2021</a:t>
            </a:r>
            <a:endParaRPr lang="en-US" dirty="0"/>
          </a:p>
        </p:txBody>
      </p:sp>
    </p:spTree>
    <p:extLst>
      <p:ext uri="{BB962C8B-B14F-4D97-AF65-F5344CB8AC3E}">
        <p14:creationId xmlns:p14="http://schemas.microsoft.com/office/powerpoint/2010/main" val="3303611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1904A6-1834-4E78-869A-0E6D7C8A282C}"/>
              </a:ext>
            </a:extLst>
          </p:cNvPr>
          <p:cNvSpPr txBox="1"/>
          <p:nvPr/>
        </p:nvSpPr>
        <p:spPr>
          <a:xfrm>
            <a:off x="1339712" y="2651285"/>
            <a:ext cx="1669944" cy="769441"/>
          </a:xfrm>
          <a:prstGeom prst="rect">
            <a:avLst/>
          </a:prstGeom>
          <a:noFill/>
        </p:spPr>
        <p:txBody>
          <a:bodyPr wrap="none" rtlCol="0">
            <a:spAutoFit/>
          </a:bodyPr>
          <a:lstStyle/>
          <a:p>
            <a:r>
              <a:rPr lang="en-US" sz="4400" dirty="0"/>
              <a:t>BOXES</a:t>
            </a:r>
          </a:p>
        </p:txBody>
      </p:sp>
      <p:sp>
        <p:nvSpPr>
          <p:cNvPr id="7" name="TextBox 6">
            <a:extLst>
              <a:ext uri="{FF2B5EF4-FFF2-40B4-BE49-F238E27FC236}">
                <a16:creationId xmlns:a16="http://schemas.microsoft.com/office/drawing/2014/main" id="{3279A173-9998-484A-BB72-9A1B2FEF20DA}"/>
              </a:ext>
            </a:extLst>
          </p:cNvPr>
          <p:cNvSpPr txBox="1"/>
          <p:nvPr/>
        </p:nvSpPr>
        <p:spPr>
          <a:xfrm>
            <a:off x="4078843" y="2651284"/>
            <a:ext cx="1630126" cy="769441"/>
          </a:xfrm>
          <a:prstGeom prst="rect">
            <a:avLst/>
          </a:prstGeom>
          <a:noFill/>
        </p:spPr>
        <p:txBody>
          <a:bodyPr wrap="none" rtlCol="0">
            <a:spAutoFit/>
          </a:bodyPr>
          <a:lstStyle/>
          <a:p>
            <a:r>
              <a:rPr lang="en-US" sz="4400" dirty="0"/>
              <a:t>MOVE</a:t>
            </a:r>
          </a:p>
        </p:txBody>
      </p:sp>
      <p:sp>
        <p:nvSpPr>
          <p:cNvPr id="9" name="TextBox 8">
            <a:extLst>
              <a:ext uri="{FF2B5EF4-FFF2-40B4-BE49-F238E27FC236}">
                <a16:creationId xmlns:a16="http://schemas.microsoft.com/office/drawing/2014/main" id="{D764A62D-2D44-4746-8DB7-F2187B39850F}"/>
              </a:ext>
            </a:extLst>
          </p:cNvPr>
          <p:cNvSpPr txBox="1"/>
          <p:nvPr/>
        </p:nvSpPr>
        <p:spPr>
          <a:xfrm>
            <a:off x="6857792" y="2659559"/>
            <a:ext cx="1099981" cy="769441"/>
          </a:xfrm>
          <a:prstGeom prst="rect">
            <a:avLst/>
          </a:prstGeom>
          <a:noFill/>
        </p:spPr>
        <p:txBody>
          <a:bodyPr wrap="none" rtlCol="0">
            <a:spAutoFit/>
          </a:bodyPr>
          <a:lstStyle/>
          <a:p>
            <a:r>
              <a:rPr lang="en-US" sz="4400" dirty="0"/>
              <a:t>LIFT</a:t>
            </a:r>
          </a:p>
        </p:txBody>
      </p:sp>
      <p:sp>
        <p:nvSpPr>
          <p:cNvPr id="10" name="TextBox 9">
            <a:extLst>
              <a:ext uri="{FF2B5EF4-FFF2-40B4-BE49-F238E27FC236}">
                <a16:creationId xmlns:a16="http://schemas.microsoft.com/office/drawing/2014/main" id="{DBEC29CF-D307-4004-A271-9E79D18A1733}"/>
              </a:ext>
            </a:extLst>
          </p:cNvPr>
          <p:cNvSpPr txBox="1"/>
          <p:nvPr/>
        </p:nvSpPr>
        <p:spPr>
          <a:xfrm>
            <a:off x="9066778" y="2651283"/>
            <a:ext cx="1622560" cy="769441"/>
          </a:xfrm>
          <a:prstGeom prst="rect">
            <a:avLst/>
          </a:prstGeom>
          <a:noFill/>
        </p:spPr>
        <p:txBody>
          <a:bodyPr wrap="none" rtlCol="0">
            <a:spAutoFit/>
          </a:bodyPr>
          <a:lstStyle/>
          <a:p>
            <a:r>
              <a:rPr lang="en-US" sz="4400" dirty="0"/>
              <a:t>MORE</a:t>
            </a:r>
          </a:p>
        </p:txBody>
      </p:sp>
      <p:cxnSp>
        <p:nvCxnSpPr>
          <p:cNvPr id="12" name="Straight Arrow Connector 11">
            <a:extLst>
              <a:ext uri="{FF2B5EF4-FFF2-40B4-BE49-F238E27FC236}">
                <a16:creationId xmlns:a16="http://schemas.microsoft.com/office/drawing/2014/main" id="{2A0DE45E-AA77-488C-9C48-94754C970348}"/>
              </a:ext>
            </a:extLst>
          </p:cNvPr>
          <p:cNvCxnSpPr/>
          <p:nvPr/>
        </p:nvCxnSpPr>
        <p:spPr>
          <a:xfrm>
            <a:off x="2463284" y="2242069"/>
            <a:ext cx="726543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F6B4AE3A-E08C-4797-AA10-6B94412B9FB0}"/>
              </a:ext>
            </a:extLst>
          </p:cNvPr>
          <p:cNvSpPr>
            <a:spLocks noGrp="1"/>
          </p:cNvSpPr>
          <p:nvPr>
            <p:ph type="title"/>
          </p:nvPr>
        </p:nvSpPr>
        <p:spPr>
          <a:xfrm>
            <a:off x="838200" y="365125"/>
            <a:ext cx="10515600" cy="1325563"/>
          </a:xfrm>
        </p:spPr>
        <p:txBody>
          <a:bodyPr/>
          <a:lstStyle/>
          <a:p>
            <a:r>
              <a:rPr lang="en-US" dirty="0"/>
              <a:t>Weighting Intrusions</a:t>
            </a:r>
          </a:p>
        </p:txBody>
      </p:sp>
      <p:sp>
        <p:nvSpPr>
          <p:cNvPr id="14" name="Left Brace 13">
            <a:extLst>
              <a:ext uri="{FF2B5EF4-FFF2-40B4-BE49-F238E27FC236}">
                <a16:creationId xmlns:a16="http://schemas.microsoft.com/office/drawing/2014/main" id="{455AD52B-E0B7-4549-BB11-0B56C0624F96}"/>
              </a:ext>
            </a:extLst>
          </p:cNvPr>
          <p:cNvSpPr/>
          <p:nvPr/>
        </p:nvSpPr>
        <p:spPr>
          <a:xfrm rot="16200000">
            <a:off x="3200542" y="2388721"/>
            <a:ext cx="451212" cy="2548320"/>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Left Brace 14">
            <a:extLst>
              <a:ext uri="{FF2B5EF4-FFF2-40B4-BE49-F238E27FC236}">
                <a16:creationId xmlns:a16="http://schemas.microsoft.com/office/drawing/2014/main" id="{CEBA471E-248D-4127-9B46-A8B7E523BBF2}"/>
              </a:ext>
            </a:extLst>
          </p:cNvPr>
          <p:cNvSpPr/>
          <p:nvPr/>
        </p:nvSpPr>
        <p:spPr>
          <a:xfrm rot="16200000">
            <a:off x="5870394" y="2393105"/>
            <a:ext cx="451212" cy="2548320"/>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34D5BA26-25E6-4ECF-934B-688B00CB3AAA}"/>
              </a:ext>
            </a:extLst>
          </p:cNvPr>
          <p:cNvSpPr txBox="1"/>
          <p:nvPr/>
        </p:nvSpPr>
        <p:spPr>
          <a:xfrm>
            <a:off x="3279687" y="4152550"/>
            <a:ext cx="3084306" cy="584775"/>
          </a:xfrm>
          <a:prstGeom prst="rect">
            <a:avLst/>
          </a:prstGeom>
          <a:noFill/>
        </p:spPr>
        <p:txBody>
          <a:bodyPr wrap="none" rtlCol="0">
            <a:spAutoFit/>
          </a:bodyPr>
          <a:lstStyle/>
          <a:p>
            <a:r>
              <a:rPr lang="en-US" sz="3200" dirty="0">
                <a:solidFill>
                  <a:srgbClr val="FF0000"/>
                </a:solidFill>
              </a:rPr>
              <a:t>Proximity in Time</a:t>
            </a:r>
          </a:p>
        </p:txBody>
      </p:sp>
      <p:sp>
        <p:nvSpPr>
          <p:cNvPr id="17" name="Left Brace 16">
            <a:extLst>
              <a:ext uri="{FF2B5EF4-FFF2-40B4-BE49-F238E27FC236}">
                <a16:creationId xmlns:a16="http://schemas.microsoft.com/office/drawing/2014/main" id="{7525FA15-D9D9-4EDC-87C7-0A29E03E2FD3}"/>
              </a:ext>
            </a:extLst>
          </p:cNvPr>
          <p:cNvSpPr/>
          <p:nvPr/>
        </p:nvSpPr>
        <p:spPr>
          <a:xfrm rot="16200000">
            <a:off x="7130646" y="1264830"/>
            <a:ext cx="451212" cy="5043613"/>
          </a:xfrm>
          <a:prstGeom prst="leftBrace">
            <a:avLst/>
          </a:prstGeom>
          <a:ln w="381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A111D9EE-CD7E-4DD0-9761-863C4663526E}"/>
              </a:ext>
            </a:extLst>
          </p:cNvPr>
          <p:cNvSpPr txBox="1"/>
          <p:nvPr/>
        </p:nvSpPr>
        <p:spPr>
          <a:xfrm>
            <a:off x="6640216" y="4152550"/>
            <a:ext cx="4049122" cy="584775"/>
          </a:xfrm>
          <a:prstGeom prst="rect">
            <a:avLst/>
          </a:prstGeom>
          <a:noFill/>
        </p:spPr>
        <p:txBody>
          <a:bodyPr wrap="none" rtlCol="0">
            <a:spAutoFit/>
          </a:bodyPr>
          <a:lstStyle/>
          <a:p>
            <a:r>
              <a:rPr lang="en-US" sz="3200" dirty="0">
                <a:solidFill>
                  <a:srgbClr val="A9D18E"/>
                </a:solidFill>
              </a:rPr>
              <a:t>Orthographic Similarity</a:t>
            </a:r>
          </a:p>
        </p:txBody>
      </p:sp>
      <p:sp>
        <p:nvSpPr>
          <p:cNvPr id="19" name="TextBox 18">
            <a:extLst>
              <a:ext uri="{FF2B5EF4-FFF2-40B4-BE49-F238E27FC236}">
                <a16:creationId xmlns:a16="http://schemas.microsoft.com/office/drawing/2014/main" id="{EA2F38CA-8454-4CDE-AD15-EE46EC60E624}"/>
              </a:ext>
            </a:extLst>
          </p:cNvPr>
          <p:cNvSpPr txBox="1"/>
          <p:nvPr/>
        </p:nvSpPr>
        <p:spPr>
          <a:xfrm>
            <a:off x="3275610" y="4877632"/>
            <a:ext cx="3236592" cy="584775"/>
          </a:xfrm>
          <a:prstGeom prst="rect">
            <a:avLst/>
          </a:prstGeom>
          <a:noFill/>
        </p:spPr>
        <p:txBody>
          <a:bodyPr wrap="none" rtlCol="0">
            <a:spAutoFit/>
          </a:bodyPr>
          <a:lstStyle/>
          <a:p>
            <a:r>
              <a:rPr lang="en-US" sz="3200" dirty="0"/>
              <a:t>Proximity in Space</a:t>
            </a:r>
          </a:p>
        </p:txBody>
      </p:sp>
      <p:sp>
        <p:nvSpPr>
          <p:cNvPr id="20" name="TextBox 19">
            <a:extLst>
              <a:ext uri="{FF2B5EF4-FFF2-40B4-BE49-F238E27FC236}">
                <a16:creationId xmlns:a16="http://schemas.microsoft.com/office/drawing/2014/main" id="{64110672-2B0C-4CE1-A825-490AA03667B5}"/>
              </a:ext>
            </a:extLst>
          </p:cNvPr>
          <p:cNvSpPr txBox="1"/>
          <p:nvPr/>
        </p:nvSpPr>
        <p:spPr>
          <a:xfrm>
            <a:off x="6640216" y="4877631"/>
            <a:ext cx="3374065" cy="584775"/>
          </a:xfrm>
          <a:prstGeom prst="rect">
            <a:avLst/>
          </a:prstGeom>
          <a:noFill/>
        </p:spPr>
        <p:txBody>
          <a:bodyPr wrap="none" rtlCol="0">
            <a:spAutoFit/>
          </a:bodyPr>
          <a:lstStyle/>
          <a:p>
            <a:r>
              <a:rPr lang="en-US" sz="3200" dirty="0"/>
              <a:t>Semantic Similarity</a:t>
            </a:r>
          </a:p>
        </p:txBody>
      </p:sp>
    </p:spTree>
    <p:extLst>
      <p:ext uri="{BB962C8B-B14F-4D97-AF65-F5344CB8AC3E}">
        <p14:creationId xmlns:p14="http://schemas.microsoft.com/office/powerpoint/2010/main" val="3155618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7">
                                            <p:txEl>
                                              <p:pRg st="0" end="0"/>
                                            </p:txEl>
                                          </p:spTgt>
                                        </p:tgtEl>
                                        <p:attrNameLst>
                                          <p:attrName>style.color</p:attrName>
                                        </p:attrNameLst>
                                      </p:cBhvr>
                                      <p:to>
                                        <p:clrVal>
                                          <a:srgbClr val="FF0000"/>
                                        </p:clrVal>
                                      </p:to>
                                    </p:set>
                                    <p:set>
                                      <p:cBhvr>
                                        <p:cTn id="7" dur="500" fill="hold"/>
                                        <p:tgtEl>
                                          <p:spTgt spid="7">
                                            <p:txEl>
                                              <p:pRg st="0" end="0"/>
                                            </p:txEl>
                                          </p:spTgt>
                                        </p:tgtEl>
                                        <p:attrNameLst>
                                          <p:attrName>fillcolor</p:attrName>
                                        </p:attrNameLst>
                                      </p:cBhvr>
                                      <p:to>
                                        <p:clrVal>
                                          <a:srgbClr val="FF0000"/>
                                        </p:clrVal>
                                      </p:to>
                                    </p:set>
                                    <p:set>
                                      <p:cBhvr>
                                        <p:cTn id="8" dur="500" fill="hold"/>
                                        <p:tgtEl>
                                          <p:spTgt spid="7">
                                            <p:txEl>
                                              <p:pRg st="0" end="0"/>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p:bldP spid="17" grpId="0" animBg="1"/>
      <p:bldP spid="18" grpId="0"/>
      <p:bldP spid="19" grpId="0"/>
      <p:bldP spid="2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2D079-E7C1-4FF1-A4CE-6F4A8B522DDE}"/>
              </a:ext>
            </a:extLst>
          </p:cNvPr>
          <p:cNvSpPr>
            <a:spLocks noGrp="1"/>
          </p:cNvSpPr>
          <p:nvPr>
            <p:ph type="title"/>
          </p:nvPr>
        </p:nvSpPr>
        <p:spPr/>
        <p:txBody>
          <a:bodyPr/>
          <a:lstStyle/>
          <a:p>
            <a:r>
              <a:rPr lang="en-US" dirty="0"/>
              <a:t>Response Times and Diffusion Modelling</a:t>
            </a:r>
          </a:p>
        </p:txBody>
      </p:sp>
      <p:sp>
        <p:nvSpPr>
          <p:cNvPr id="3" name="Content Placeholder 2">
            <a:extLst>
              <a:ext uri="{FF2B5EF4-FFF2-40B4-BE49-F238E27FC236}">
                <a16:creationId xmlns:a16="http://schemas.microsoft.com/office/drawing/2014/main" id="{F41B83C3-1814-4339-BB59-4A5D5858343A}"/>
              </a:ext>
            </a:extLst>
          </p:cNvPr>
          <p:cNvSpPr>
            <a:spLocks noGrp="1"/>
          </p:cNvSpPr>
          <p:nvPr>
            <p:ph idx="1"/>
          </p:nvPr>
        </p:nvSpPr>
        <p:spPr/>
        <p:txBody>
          <a:bodyPr/>
          <a:lstStyle/>
          <a:p>
            <a:r>
              <a:rPr lang="en-US" dirty="0"/>
              <a:t>Response Times (RTs) can tell you a lot about underlying processes!</a:t>
            </a:r>
          </a:p>
          <a:p>
            <a:endParaRPr lang="en-US" dirty="0"/>
          </a:p>
          <a:p>
            <a:r>
              <a:rPr lang="en-US" dirty="0"/>
              <a:t>Circular diffusion model (Smith, 2016) can model continuous-outcome decisions</a:t>
            </a:r>
          </a:p>
        </p:txBody>
      </p:sp>
      <p:sp>
        <p:nvSpPr>
          <p:cNvPr id="4" name="TextBox 3">
            <a:extLst>
              <a:ext uri="{FF2B5EF4-FFF2-40B4-BE49-F238E27FC236}">
                <a16:creationId xmlns:a16="http://schemas.microsoft.com/office/drawing/2014/main" id="{FA671FA1-72DC-429D-B6F9-C806DB8D3E1A}"/>
              </a:ext>
            </a:extLst>
          </p:cNvPr>
          <p:cNvSpPr txBox="1"/>
          <p:nvPr/>
        </p:nvSpPr>
        <p:spPr>
          <a:xfrm>
            <a:off x="10170463" y="112991"/>
            <a:ext cx="1183337" cy="369332"/>
          </a:xfrm>
          <a:prstGeom prst="rect">
            <a:avLst/>
          </a:prstGeom>
          <a:noFill/>
        </p:spPr>
        <p:txBody>
          <a:bodyPr wrap="none" rtlCol="0">
            <a:spAutoFit/>
          </a:bodyPr>
          <a:lstStyle/>
          <a:p>
            <a:r>
              <a:rPr lang="en-US" sz="1800" dirty="0"/>
              <a:t>EPC - 2021</a:t>
            </a:r>
            <a:endParaRPr lang="en-US" dirty="0"/>
          </a:p>
        </p:txBody>
      </p:sp>
      <p:pic>
        <p:nvPicPr>
          <p:cNvPr id="5" name="Picture 4">
            <a:extLst>
              <a:ext uri="{FF2B5EF4-FFF2-40B4-BE49-F238E27FC236}">
                <a16:creationId xmlns:a16="http://schemas.microsoft.com/office/drawing/2014/main" id="{E6C6BB0A-47FD-4C68-87CB-6225B3297922}"/>
              </a:ext>
            </a:extLst>
          </p:cNvPr>
          <p:cNvPicPr/>
          <p:nvPr/>
        </p:nvPicPr>
        <p:blipFill>
          <a:blip r:embed="rId2"/>
          <a:stretch>
            <a:fillRect/>
          </a:stretch>
        </p:blipFill>
        <p:spPr bwMode="auto">
          <a:xfrm>
            <a:off x="6159429" y="3429000"/>
            <a:ext cx="3948281" cy="3019273"/>
          </a:xfrm>
          <a:prstGeom prst="rect">
            <a:avLst/>
          </a:prstGeom>
        </p:spPr>
      </p:pic>
      <p:sp>
        <p:nvSpPr>
          <p:cNvPr id="6" name="TextBox 5">
            <a:extLst>
              <a:ext uri="{FF2B5EF4-FFF2-40B4-BE49-F238E27FC236}">
                <a16:creationId xmlns:a16="http://schemas.microsoft.com/office/drawing/2014/main" id="{5DFF5D28-A4E1-4718-AD65-814AEA97520A}"/>
              </a:ext>
            </a:extLst>
          </p:cNvPr>
          <p:cNvSpPr txBox="1"/>
          <p:nvPr/>
        </p:nvSpPr>
        <p:spPr>
          <a:xfrm>
            <a:off x="1264024" y="5709609"/>
            <a:ext cx="5109882" cy="738664"/>
          </a:xfrm>
          <a:prstGeom prst="rect">
            <a:avLst/>
          </a:prstGeom>
          <a:noFill/>
        </p:spPr>
        <p:txBody>
          <a:bodyPr wrap="square" rtlCol="0">
            <a:spAutoFit/>
          </a:bodyPr>
          <a:lstStyle/>
          <a:p>
            <a:r>
              <a:rPr lang="en-US" sz="1400" dirty="0">
                <a:effectLst/>
                <a:latin typeface="+mj-lt"/>
                <a:ea typeface="SimSun" panose="02010600030101010101" pitchFamily="2" charset="-122"/>
              </a:rPr>
              <a:t>From P. L. Smith (2016). “Diffusion theory of decision making in continuous report’ Psychological review, 123, 425-451. Figure 2. Copyright American Psychological Association. </a:t>
            </a:r>
            <a:endParaRPr lang="en-US" sz="1400" dirty="0">
              <a:latin typeface="+mj-lt"/>
            </a:endParaRPr>
          </a:p>
        </p:txBody>
      </p:sp>
    </p:spTree>
    <p:extLst>
      <p:ext uri="{BB962C8B-B14F-4D97-AF65-F5344CB8AC3E}">
        <p14:creationId xmlns:p14="http://schemas.microsoft.com/office/powerpoint/2010/main" val="4028711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C1BA13-7C0B-48A8-9F09-FA796E857DD2}"/>
              </a:ext>
            </a:extLst>
          </p:cNvPr>
          <p:cNvPicPr>
            <a:picLocks noChangeAspect="1"/>
          </p:cNvPicPr>
          <p:nvPr/>
        </p:nvPicPr>
        <p:blipFill>
          <a:blip r:embed="rId2"/>
          <a:stretch>
            <a:fillRect/>
          </a:stretch>
        </p:blipFill>
        <p:spPr>
          <a:xfrm>
            <a:off x="519112" y="1309687"/>
            <a:ext cx="11153775" cy="4238625"/>
          </a:xfrm>
          <a:prstGeom prst="rect">
            <a:avLst/>
          </a:prstGeom>
        </p:spPr>
      </p:pic>
      <p:pic>
        <p:nvPicPr>
          <p:cNvPr id="6" name="Graphic 5" descr="Envelope with solid fill">
            <a:extLst>
              <a:ext uri="{FF2B5EF4-FFF2-40B4-BE49-F238E27FC236}">
                <a16:creationId xmlns:a16="http://schemas.microsoft.com/office/drawing/2014/main" id="{A21B29D7-18F7-4A85-9C4F-B517E4D2EB4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64024" y="5679141"/>
            <a:ext cx="914400" cy="914400"/>
          </a:xfrm>
          <a:prstGeom prst="rect">
            <a:avLst/>
          </a:prstGeom>
        </p:spPr>
      </p:pic>
      <p:sp>
        <p:nvSpPr>
          <p:cNvPr id="7" name="TextBox 6">
            <a:extLst>
              <a:ext uri="{FF2B5EF4-FFF2-40B4-BE49-F238E27FC236}">
                <a16:creationId xmlns:a16="http://schemas.microsoft.com/office/drawing/2014/main" id="{C0CE05B0-6580-4C9F-BD59-25B50E08304F}"/>
              </a:ext>
            </a:extLst>
          </p:cNvPr>
          <p:cNvSpPr txBox="1"/>
          <p:nvPr/>
        </p:nvSpPr>
        <p:spPr>
          <a:xfrm>
            <a:off x="2294965" y="5874731"/>
            <a:ext cx="5112938" cy="523220"/>
          </a:xfrm>
          <a:prstGeom prst="rect">
            <a:avLst/>
          </a:prstGeom>
          <a:noFill/>
        </p:spPr>
        <p:txBody>
          <a:bodyPr wrap="none" rtlCol="0">
            <a:spAutoFit/>
          </a:bodyPr>
          <a:lstStyle/>
          <a:p>
            <a:r>
              <a:rPr lang="en-US" sz="2800" dirty="0"/>
              <a:t>jasonz1@student.unimelb.edu.au</a:t>
            </a:r>
          </a:p>
        </p:txBody>
      </p:sp>
    </p:spTree>
    <p:extLst>
      <p:ext uri="{BB962C8B-B14F-4D97-AF65-F5344CB8AC3E}">
        <p14:creationId xmlns:p14="http://schemas.microsoft.com/office/powerpoint/2010/main" val="3277899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93B48-19A1-452B-BB94-9C57427CC338}"/>
              </a:ext>
            </a:extLst>
          </p:cNvPr>
          <p:cNvSpPr>
            <a:spLocks noGrp="1"/>
          </p:cNvSpPr>
          <p:nvPr>
            <p:ph type="title"/>
          </p:nvPr>
        </p:nvSpPr>
        <p:spPr/>
        <p:txBody>
          <a:bodyPr/>
          <a:lstStyle/>
          <a:p>
            <a:r>
              <a:rPr lang="en-US" dirty="0"/>
              <a:t>Source Memory</a:t>
            </a:r>
          </a:p>
        </p:txBody>
      </p:sp>
      <p:sp>
        <p:nvSpPr>
          <p:cNvPr id="3" name="Content Placeholder 2">
            <a:extLst>
              <a:ext uri="{FF2B5EF4-FFF2-40B4-BE49-F238E27FC236}">
                <a16:creationId xmlns:a16="http://schemas.microsoft.com/office/drawing/2014/main" id="{2ABD0B6F-A4D2-4DF4-9610-89FAB8D54197}"/>
              </a:ext>
            </a:extLst>
          </p:cNvPr>
          <p:cNvSpPr>
            <a:spLocks noGrp="1"/>
          </p:cNvSpPr>
          <p:nvPr>
            <p:ph idx="1"/>
          </p:nvPr>
        </p:nvSpPr>
        <p:spPr/>
        <p:txBody>
          <a:bodyPr/>
          <a:lstStyle/>
          <a:p>
            <a:r>
              <a:rPr lang="en-US" dirty="0"/>
              <a:t>Memory for the source (or origin) of the material stored in memory.</a:t>
            </a:r>
          </a:p>
          <a:p>
            <a:pPr marL="0" indent="0">
              <a:buNone/>
            </a:pPr>
            <a:endParaRPr lang="en-US" dirty="0"/>
          </a:p>
          <a:p>
            <a:endParaRPr lang="en-US" dirty="0"/>
          </a:p>
        </p:txBody>
      </p:sp>
      <p:sp>
        <p:nvSpPr>
          <p:cNvPr id="4" name="Rectangle: Rounded Corners 3">
            <a:extLst>
              <a:ext uri="{FF2B5EF4-FFF2-40B4-BE49-F238E27FC236}">
                <a16:creationId xmlns:a16="http://schemas.microsoft.com/office/drawing/2014/main" id="{37FF1AB4-84C8-4242-8EAF-F979F84DD71F}"/>
              </a:ext>
            </a:extLst>
          </p:cNvPr>
          <p:cNvSpPr/>
          <p:nvPr/>
        </p:nvSpPr>
        <p:spPr>
          <a:xfrm>
            <a:off x="3362960" y="2892743"/>
            <a:ext cx="5466080" cy="3027680"/>
          </a:xfrm>
          <a:prstGeom prst="roundRect">
            <a:avLst/>
          </a:prstGeom>
          <a:solidFill>
            <a:schemeClr val="bg2">
              <a:lumMod val="9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FEB797C-B4BF-49B3-B59B-D80759956E2D}"/>
              </a:ext>
            </a:extLst>
          </p:cNvPr>
          <p:cNvSpPr txBox="1"/>
          <p:nvPr/>
        </p:nvSpPr>
        <p:spPr>
          <a:xfrm>
            <a:off x="5172606" y="3991084"/>
            <a:ext cx="1846788" cy="830997"/>
          </a:xfrm>
          <a:prstGeom prst="rect">
            <a:avLst/>
          </a:prstGeom>
          <a:noFill/>
        </p:spPr>
        <p:txBody>
          <a:bodyPr wrap="none" rtlCol="0">
            <a:spAutoFit/>
          </a:bodyPr>
          <a:lstStyle/>
          <a:p>
            <a:r>
              <a:rPr lang="en-US" sz="4800" dirty="0"/>
              <a:t>WORD</a:t>
            </a:r>
          </a:p>
        </p:txBody>
      </p:sp>
      <p:sp>
        <p:nvSpPr>
          <p:cNvPr id="5" name="TextBox 4">
            <a:extLst>
              <a:ext uri="{FF2B5EF4-FFF2-40B4-BE49-F238E27FC236}">
                <a16:creationId xmlns:a16="http://schemas.microsoft.com/office/drawing/2014/main" id="{53786DE4-B2D7-4A40-8BA0-0E0B39CD83DE}"/>
              </a:ext>
            </a:extLst>
          </p:cNvPr>
          <p:cNvSpPr txBox="1"/>
          <p:nvPr/>
        </p:nvSpPr>
        <p:spPr>
          <a:xfrm>
            <a:off x="3998054" y="3529419"/>
            <a:ext cx="4195892" cy="461665"/>
          </a:xfrm>
          <a:prstGeom prst="rect">
            <a:avLst/>
          </a:prstGeom>
          <a:noFill/>
        </p:spPr>
        <p:txBody>
          <a:bodyPr wrap="none" rtlCol="0">
            <a:spAutoFit/>
          </a:bodyPr>
          <a:lstStyle/>
          <a:p>
            <a:r>
              <a:rPr lang="en-US" sz="2400" dirty="0"/>
              <a:t>On which side of the screen was</a:t>
            </a:r>
          </a:p>
        </p:txBody>
      </p:sp>
      <p:sp>
        <p:nvSpPr>
          <p:cNvPr id="8" name="TextBox 7">
            <a:extLst>
              <a:ext uri="{FF2B5EF4-FFF2-40B4-BE49-F238E27FC236}">
                <a16:creationId xmlns:a16="http://schemas.microsoft.com/office/drawing/2014/main" id="{3ADE8677-6293-49EF-BAE8-1BEE95BA5C09}"/>
              </a:ext>
            </a:extLst>
          </p:cNvPr>
          <p:cNvSpPr txBox="1"/>
          <p:nvPr/>
        </p:nvSpPr>
        <p:spPr>
          <a:xfrm>
            <a:off x="4750652" y="4827369"/>
            <a:ext cx="2808141" cy="461665"/>
          </a:xfrm>
          <a:prstGeom prst="rect">
            <a:avLst/>
          </a:prstGeom>
          <a:noFill/>
        </p:spPr>
        <p:txBody>
          <a:bodyPr wrap="none" rtlCol="0">
            <a:spAutoFit/>
          </a:bodyPr>
          <a:lstStyle/>
          <a:p>
            <a:r>
              <a:rPr lang="en-US" sz="2400" dirty="0"/>
              <a:t>originally presented?</a:t>
            </a:r>
          </a:p>
        </p:txBody>
      </p:sp>
    </p:spTree>
    <p:extLst>
      <p:ext uri="{BB962C8B-B14F-4D97-AF65-F5344CB8AC3E}">
        <p14:creationId xmlns:p14="http://schemas.microsoft.com/office/powerpoint/2010/main" val="5458064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DDDDCE3-B26A-4780-8E62-C090EF25D2A9}"/>
              </a:ext>
            </a:extLst>
          </p:cNvPr>
          <p:cNvSpPr/>
          <p:nvPr/>
        </p:nvSpPr>
        <p:spPr>
          <a:xfrm>
            <a:off x="4424326" y="1849280"/>
            <a:ext cx="3105150" cy="315610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BF9B9B1-7910-4F52-8C72-13311AFCC5F9}"/>
              </a:ext>
            </a:extLst>
          </p:cNvPr>
          <p:cNvSpPr/>
          <p:nvPr/>
        </p:nvSpPr>
        <p:spPr>
          <a:xfrm>
            <a:off x="674368" y="1873595"/>
            <a:ext cx="3105150" cy="315610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470B5E3-F610-44B0-AB4F-58963AED3938}"/>
              </a:ext>
            </a:extLst>
          </p:cNvPr>
          <p:cNvPicPr>
            <a:picLocks noChangeAspect="1"/>
          </p:cNvPicPr>
          <p:nvPr/>
        </p:nvPicPr>
        <p:blipFill>
          <a:blip r:embed="rId2"/>
          <a:stretch>
            <a:fillRect/>
          </a:stretch>
        </p:blipFill>
        <p:spPr>
          <a:xfrm>
            <a:off x="8412482" y="1852612"/>
            <a:ext cx="3105150" cy="3152775"/>
          </a:xfrm>
          <a:prstGeom prst="rect">
            <a:avLst/>
          </a:prstGeom>
        </p:spPr>
      </p:pic>
      <p:pic>
        <p:nvPicPr>
          <p:cNvPr id="6" name="Picture 5">
            <a:extLst>
              <a:ext uri="{FF2B5EF4-FFF2-40B4-BE49-F238E27FC236}">
                <a16:creationId xmlns:a16="http://schemas.microsoft.com/office/drawing/2014/main" id="{BE0A8DED-E741-4276-B79C-86D47B1F97F1}"/>
              </a:ext>
            </a:extLst>
          </p:cNvPr>
          <p:cNvPicPr>
            <a:picLocks noChangeAspect="1"/>
          </p:cNvPicPr>
          <p:nvPr/>
        </p:nvPicPr>
        <p:blipFill>
          <a:blip r:embed="rId3"/>
          <a:stretch>
            <a:fillRect/>
          </a:stretch>
        </p:blipFill>
        <p:spPr>
          <a:xfrm>
            <a:off x="780326" y="2024062"/>
            <a:ext cx="2893890" cy="2855176"/>
          </a:xfrm>
          <a:prstGeom prst="rect">
            <a:avLst/>
          </a:prstGeom>
        </p:spPr>
      </p:pic>
      <p:sp>
        <p:nvSpPr>
          <p:cNvPr id="7" name="TextBox 6">
            <a:extLst>
              <a:ext uri="{FF2B5EF4-FFF2-40B4-BE49-F238E27FC236}">
                <a16:creationId xmlns:a16="http://schemas.microsoft.com/office/drawing/2014/main" id="{64AFAB42-7853-42AA-AD96-6B7F7E78DE22}"/>
              </a:ext>
            </a:extLst>
          </p:cNvPr>
          <p:cNvSpPr txBox="1"/>
          <p:nvPr/>
        </p:nvSpPr>
        <p:spPr>
          <a:xfrm>
            <a:off x="4534339" y="5098694"/>
            <a:ext cx="2889507" cy="1569660"/>
          </a:xfrm>
          <a:prstGeom prst="rect">
            <a:avLst/>
          </a:prstGeom>
          <a:solidFill>
            <a:schemeClr val="bg1"/>
          </a:solidFill>
        </p:spPr>
        <p:txBody>
          <a:bodyPr wrap="square" rtlCol="0">
            <a:spAutoFit/>
          </a:bodyPr>
          <a:lstStyle/>
          <a:p>
            <a:pPr algn="ctr"/>
            <a:r>
              <a:rPr lang="en-US" sz="2400" dirty="0"/>
              <a:t>Prof. Philip L. Smith</a:t>
            </a:r>
          </a:p>
          <a:p>
            <a:endParaRPr lang="en-US" sz="2400" dirty="0"/>
          </a:p>
          <a:p>
            <a:endParaRPr lang="en-US" sz="2400" dirty="0"/>
          </a:p>
          <a:p>
            <a:endParaRPr lang="en-US" sz="2400" dirty="0"/>
          </a:p>
        </p:txBody>
      </p:sp>
      <p:sp>
        <p:nvSpPr>
          <p:cNvPr id="8" name="TextBox 7">
            <a:extLst>
              <a:ext uri="{FF2B5EF4-FFF2-40B4-BE49-F238E27FC236}">
                <a16:creationId xmlns:a16="http://schemas.microsoft.com/office/drawing/2014/main" id="{2F288A27-EC18-425A-8FF1-377B19460CE0}"/>
              </a:ext>
            </a:extLst>
          </p:cNvPr>
          <p:cNvSpPr txBox="1"/>
          <p:nvPr/>
        </p:nvSpPr>
        <p:spPr>
          <a:xfrm>
            <a:off x="8646298" y="5076901"/>
            <a:ext cx="2741713" cy="461665"/>
          </a:xfrm>
          <a:prstGeom prst="rect">
            <a:avLst/>
          </a:prstGeom>
          <a:solidFill>
            <a:schemeClr val="bg1"/>
          </a:solidFill>
        </p:spPr>
        <p:txBody>
          <a:bodyPr wrap="none" rtlCol="0">
            <a:spAutoFit/>
          </a:bodyPr>
          <a:lstStyle/>
          <a:p>
            <a:pPr algn="ctr"/>
            <a:r>
              <a:rPr lang="en-US" sz="2400" dirty="0"/>
              <a:t>Dr. Simon D. Lilburn</a:t>
            </a:r>
          </a:p>
        </p:txBody>
      </p:sp>
      <p:sp>
        <p:nvSpPr>
          <p:cNvPr id="9" name="TextBox 8">
            <a:extLst>
              <a:ext uri="{FF2B5EF4-FFF2-40B4-BE49-F238E27FC236}">
                <a16:creationId xmlns:a16="http://schemas.microsoft.com/office/drawing/2014/main" id="{D380AFEA-ED7A-4DEA-B427-9CC1B4F1FC87}"/>
              </a:ext>
            </a:extLst>
          </p:cNvPr>
          <p:cNvSpPr txBox="1"/>
          <p:nvPr/>
        </p:nvSpPr>
        <p:spPr>
          <a:xfrm>
            <a:off x="1107060" y="5098694"/>
            <a:ext cx="2240422" cy="461665"/>
          </a:xfrm>
          <a:prstGeom prst="rect">
            <a:avLst/>
          </a:prstGeom>
          <a:solidFill>
            <a:schemeClr val="bg1"/>
          </a:solidFill>
        </p:spPr>
        <p:txBody>
          <a:bodyPr wrap="none" rtlCol="0">
            <a:spAutoFit/>
          </a:bodyPr>
          <a:lstStyle/>
          <a:p>
            <a:r>
              <a:rPr lang="en-US" sz="2400" dirty="0"/>
              <a:t>Dr. Adam F. </a:t>
            </a:r>
            <a:r>
              <a:rPr lang="en-US" sz="2400" dirty="0" err="1"/>
              <a:t>Osth</a:t>
            </a:r>
            <a:endParaRPr lang="en-US" sz="2400" dirty="0"/>
          </a:p>
        </p:txBody>
      </p:sp>
      <p:sp>
        <p:nvSpPr>
          <p:cNvPr id="10" name="Rectangle 9">
            <a:extLst>
              <a:ext uri="{FF2B5EF4-FFF2-40B4-BE49-F238E27FC236}">
                <a16:creationId xmlns:a16="http://schemas.microsoft.com/office/drawing/2014/main" id="{9EDF2E7F-911B-4BE0-BB1B-8B6FBE3347E4}"/>
              </a:ext>
            </a:extLst>
          </p:cNvPr>
          <p:cNvSpPr/>
          <p:nvPr/>
        </p:nvSpPr>
        <p:spPr>
          <a:xfrm>
            <a:off x="7775837" y="5811431"/>
            <a:ext cx="3960108" cy="23113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1DB29417-E444-49D4-8E82-BC90C0EA33D5}"/>
              </a:ext>
            </a:extLst>
          </p:cNvPr>
          <p:cNvSpPr>
            <a:spLocks noGrp="1"/>
          </p:cNvSpPr>
          <p:nvPr>
            <p:ph type="title"/>
          </p:nvPr>
        </p:nvSpPr>
        <p:spPr>
          <a:xfrm>
            <a:off x="838200" y="365125"/>
            <a:ext cx="10515600" cy="1325563"/>
          </a:xfrm>
        </p:spPr>
        <p:txBody>
          <a:bodyPr/>
          <a:lstStyle/>
          <a:p>
            <a:r>
              <a:rPr lang="en-US" dirty="0"/>
              <a:t>Acknowledgements</a:t>
            </a:r>
          </a:p>
        </p:txBody>
      </p:sp>
      <p:pic>
        <p:nvPicPr>
          <p:cNvPr id="1026" name="Picture 2" descr="Prof Philip Smith: ARC Discovery Project 2021 Recipient">
            <a:extLst>
              <a:ext uri="{FF2B5EF4-FFF2-40B4-BE49-F238E27FC236}">
                <a16:creationId xmlns:a16="http://schemas.microsoft.com/office/drawing/2014/main" id="{9C4E9F4D-C72D-41E3-BBC1-78BD81FBEF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9956" y="2004703"/>
            <a:ext cx="2893890" cy="2893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0567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6FAC5-FD65-46AF-BCB1-C7FFE68CEE76}"/>
              </a:ext>
            </a:extLst>
          </p:cNvPr>
          <p:cNvSpPr>
            <a:spLocks noGrp="1"/>
          </p:cNvSpPr>
          <p:nvPr>
            <p:ph type="title"/>
          </p:nvPr>
        </p:nvSpPr>
        <p:spPr/>
        <p:txBody>
          <a:bodyPr/>
          <a:lstStyle/>
          <a:p>
            <a:r>
              <a:rPr lang="en-US" dirty="0"/>
              <a:t>Experimental Paradigm</a:t>
            </a:r>
          </a:p>
        </p:txBody>
      </p:sp>
      <p:graphicFrame>
        <p:nvGraphicFramePr>
          <p:cNvPr id="4" name="Diagram 3">
            <a:extLst>
              <a:ext uri="{FF2B5EF4-FFF2-40B4-BE49-F238E27FC236}">
                <a16:creationId xmlns:a16="http://schemas.microsoft.com/office/drawing/2014/main" id="{0352747F-B23F-4068-8963-8556C04FB797}"/>
              </a:ext>
            </a:extLst>
          </p:cNvPr>
          <p:cNvGraphicFramePr/>
          <p:nvPr>
            <p:extLst>
              <p:ext uri="{D42A27DB-BD31-4B8C-83A1-F6EECF244321}">
                <p14:modId xmlns:p14="http://schemas.microsoft.com/office/powerpoint/2010/main" val="1606214681"/>
              </p:ext>
            </p:extLst>
          </p:nvPr>
        </p:nvGraphicFramePr>
        <p:xfrm>
          <a:off x="1027841" y="365125"/>
          <a:ext cx="10443602" cy="3911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8FF91B24-AD1D-414F-BD81-CC2DE9F65020}"/>
              </a:ext>
            </a:extLst>
          </p:cNvPr>
          <p:cNvSpPr txBox="1"/>
          <p:nvPr/>
        </p:nvSpPr>
        <p:spPr>
          <a:xfrm>
            <a:off x="10170463" y="112991"/>
            <a:ext cx="1183337" cy="369332"/>
          </a:xfrm>
          <a:prstGeom prst="rect">
            <a:avLst/>
          </a:prstGeom>
          <a:noFill/>
        </p:spPr>
        <p:txBody>
          <a:bodyPr wrap="none" rtlCol="0">
            <a:spAutoFit/>
          </a:bodyPr>
          <a:lstStyle/>
          <a:p>
            <a:r>
              <a:rPr lang="en-US" sz="1800" dirty="0"/>
              <a:t>EPC - 2021</a:t>
            </a:r>
            <a:endParaRPr lang="en-US" dirty="0"/>
          </a:p>
        </p:txBody>
      </p:sp>
    </p:spTree>
    <p:extLst>
      <p:ext uri="{BB962C8B-B14F-4D97-AF65-F5344CB8AC3E}">
        <p14:creationId xmlns:p14="http://schemas.microsoft.com/office/powerpoint/2010/main" val="18619822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6FAC5-FD65-46AF-BCB1-C7FFE68CEE76}"/>
              </a:ext>
            </a:extLst>
          </p:cNvPr>
          <p:cNvSpPr>
            <a:spLocks noGrp="1"/>
          </p:cNvSpPr>
          <p:nvPr>
            <p:ph type="title"/>
          </p:nvPr>
        </p:nvSpPr>
        <p:spPr/>
        <p:txBody>
          <a:bodyPr/>
          <a:lstStyle/>
          <a:p>
            <a:r>
              <a:rPr lang="en-US" dirty="0"/>
              <a:t>Experimental Paradigm</a:t>
            </a:r>
          </a:p>
        </p:txBody>
      </p:sp>
      <p:graphicFrame>
        <p:nvGraphicFramePr>
          <p:cNvPr id="4" name="Diagram 3">
            <a:extLst>
              <a:ext uri="{FF2B5EF4-FFF2-40B4-BE49-F238E27FC236}">
                <a16:creationId xmlns:a16="http://schemas.microsoft.com/office/drawing/2014/main" id="{0352747F-B23F-4068-8963-8556C04FB797}"/>
              </a:ext>
            </a:extLst>
          </p:cNvPr>
          <p:cNvGraphicFramePr/>
          <p:nvPr>
            <p:extLst>
              <p:ext uri="{D42A27DB-BD31-4B8C-83A1-F6EECF244321}">
                <p14:modId xmlns:p14="http://schemas.microsoft.com/office/powerpoint/2010/main" val="1383566204"/>
              </p:ext>
            </p:extLst>
          </p:nvPr>
        </p:nvGraphicFramePr>
        <p:xfrm>
          <a:off x="1027841" y="365125"/>
          <a:ext cx="10443602" cy="3911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Oval 11">
            <a:extLst>
              <a:ext uri="{FF2B5EF4-FFF2-40B4-BE49-F238E27FC236}">
                <a16:creationId xmlns:a16="http://schemas.microsoft.com/office/drawing/2014/main" id="{2AD73704-1CEF-4DA9-BB88-010B5CF88F87}"/>
              </a:ext>
            </a:extLst>
          </p:cNvPr>
          <p:cNvSpPr/>
          <p:nvPr/>
        </p:nvSpPr>
        <p:spPr>
          <a:xfrm>
            <a:off x="4611646" y="3519364"/>
            <a:ext cx="2968708" cy="2788703"/>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557708FF-CF7B-4BFF-B85C-41C472D8ECAA}"/>
              </a:ext>
            </a:extLst>
          </p:cNvPr>
          <p:cNvGrpSpPr/>
          <p:nvPr/>
        </p:nvGrpSpPr>
        <p:grpSpPr>
          <a:xfrm>
            <a:off x="5954805" y="4781765"/>
            <a:ext cx="282389" cy="263899"/>
            <a:chOff x="5813611" y="3165101"/>
            <a:chExt cx="564777" cy="527797"/>
          </a:xfrm>
        </p:grpSpPr>
        <p:cxnSp>
          <p:nvCxnSpPr>
            <p:cNvPr id="13" name="Straight Connector 12">
              <a:extLst>
                <a:ext uri="{FF2B5EF4-FFF2-40B4-BE49-F238E27FC236}">
                  <a16:creationId xmlns:a16="http://schemas.microsoft.com/office/drawing/2014/main" id="{82F76524-C6BB-40E1-98CB-D3374CE30387}"/>
                </a:ext>
              </a:extLst>
            </p:cNvPr>
            <p:cNvCxnSpPr>
              <a:cxnSpLocks/>
            </p:cNvCxnSpPr>
            <p:nvPr/>
          </p:nvCxnSpPr>
          <p:spPr>
            <a:xfrm>
              <a:off x="5813611" y="3429000"/>
              <a:ext cx="56477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95E354E-9ADF-4467-8B6B-76594E0590DC}"/>
                </a:ext>
              </a:extLst>
            </p:cNvPr>
            <p:cNvCxnSpPr>
              <a:cxnSpLocks/>
            </p:cNvCxnSpPr>
            <p:nvPr/>
          </p:nvCxnSpPr>
          <p:spPr>
            <a:xfrm flipV="1">
              <a:off x="6096000" y="3165101"/>
              <a:ext cx="0" cy="52779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B490542E-9F30-4894-8AD2-24D44BD9A90C}"/>
              </a:ext>
            </a:extLst>
          </p:cNvPr>
          <p:cNvSpPr txBox="1"/>
          <p:nvPr/>
        </p:nvSpPr>
        <p:spPr>
          <a:xfrm>
            <a:off x="3839794" y="5656236"/>
            <a:ext cx="1261884" cy="523220"/>
          </a:xfrm>
          <a:prstGeom prst="rect">
            <a:avLst/>
          </a:prstGeom>
          <a:noFill/>
        </p:spPr>
        <p:txBody>
          <a:bodyPr wrap="square" rtlCol="0">
            <a:spAutoFit/>
          </a:bodyPr>
          <a:lstStyle/>
          <a:p>
            <a:pPr algn="ctr"/>
            <a:r>
              <a:rPr lang="en-US" sz="2800" dirty="0"/>
              <a:t>DRAG</a:t>
            </a:r>
          </a:p>
        </p:txBody>
      </p:sp>
      <p:sp>
        <p:nvSpPr>
          <p:cNvPr id="19" name="TextBox 18">
            <a:extLst>
              <a:ext uri="{FF2B5EF4-FFF2-40B4-BE49-F238E27FC236}">
                <a16:creationId xmlns:a16="http://schemas.microsoft.com/office/drawing/2014/main" id="{21831A58-7662-4819-8A8A-DD50299AA8C1}"/>
              </a:ext>
            </a:extLst>
          </p:cNvPr>
          <p:cNvSpPr txBox="1"/>
          <p:nvPr/>
        </p:nvSpPr>
        <p:spPr>
          <a:xfrm>
            <a:off x="838200" y="6046457"/>
            <a:ext cx="1425390" cy="523220"/>
          </a:xfrm>
          <a:prstGeom prst="rect">
            <a:avLst/>
          </a:prstGeom>
          <a:noFill/>
        </p:spPr>
        <p:txBody>
          <a:bodyPr wrap="none" rtlCol="0">
            <a:spAutoFit/>
          </a:bodyPr>
          <a:lstStyle/>
          <a:p>
            <a:r>
              <a:rPr lang="en-US" sz="2800" dirty="0"/>
              <a:t>2000 </a:t>
            </a:r>
            <a:r>
              <a:rPr lang="en-US" sz="2800" dirty="0" err="1"/>
              <a:t>ms</a:t>
            </a:r>
            <a:endParaRPr lang="en-US" sz="2800" dirty="0"/>
          </a:p>
        </p:txBody>
      </p:sp>
      <p:pic>
        <p:nvPicPr>
          <p:cNvPr id="22" name="Graphic 21" descr="Cursor with solid fill">
            <a:extLst>
              <a:ext uri="{FF2B5EF4-FFF2-40B4-BE49-F238E27FC236}">
                <a16:creationId xmlns:a16="http://schemas.microsoft.com/office/drawing/2014/main" id="{F4F6B923-4F5C-4A52-9782-E4A25DF3F7B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954805" y="4768870"/>
            <a:ext cx="523717" cy="523717"/>
          </a:xfrm>
          <a:prstGeom prst="rect">
            <a:avLst/>
          </a:prstGeom>
        </p:spPr>
      </p:pic>
      <p:sp>
        <p:nvSpPr>
          <p:cNvPr id="23" name="TextBox 22">
            <a:extLst>
              <a:ext uri="{FF2B5EF4-FFF2-40B4-BE49-F238E27FC236}">
                <a16:creationId xmlns:a16="http://schemas.microsoft.com/office/drawing/2014/main" id="{3426997C-7CC1-4628-8231-307B2898905C}"/>
              </a:ext>
            </a:extLst>
          </p:cNvPr>
          <p:cNvSpPr txBox="1"/>
          <p:nvPr/>
        </p:nvSpPr>
        <p:spPr>
          <a:xfrm>
            <a:off x="3980704" y="3606962"/>
            <a:ext cx="1261884" cy="523220"/>
          </a:xfrm>
          <a:prstGeom prst="rect">
            <a:avLst/>
          </a:prstGeom>
          <a:noFill/>
        </p:spPr>
        <p:txBody>
          <a:bodyPr wrap="square" rtlCol="0">
            <a:spAutoFit/>
          </a:bodyPr>
          <a:lstStyle/>
          <a:p>
            <a:pPr algn="ctr"/>
            <a:r>
              <a:rPr lang="en-US" sz="2800" dirty="0"/>
              <a:t>CART</a:t>
            </a:r>
          </a:p>
        </p:txBody>
      </p:sp>
      <p:pic>
        <p:nvPicPr>
          <p:cNvPr id="24" name="Graphic 23" descr="Cursor with solid fill">
            <a:extLst>
              <a:ext uri="{FF2B5EF4-FFF2-40B4-BE49-F238E27FC236}">
                <a16:creationId xmlns:a16="http://schemas.microsoft.com/office/drawing/2014/main" id="{5E3B2FEA-3172-4B19-9242-0ECE228DFC4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954804" y="4768869"/>
            <a:ext cx="523717" cy="523717"/>
          </a:xfrm>
          <a:prstGeom prst="rect">
            <a:avLst/>
          </a:prstGeom>
        </p:spPr>
      </p:pic>
      <p:grpSp>
        <p:nvGrpSpPr>
          <p:cNvPr id="25" name="Group 24">
            <a:extLst>
              <a:ext uri="{FF2B5EF4-FFF2-40B4-BE49-F238E27FC236}">
                <a16:creationId xmlns:a16="http://schemas.microsoft.com/office/drawing/2014/main" id="{3B31A4BE-F50D-425E-ACA9-D252FDB66774}"/>
              </a:ext>
            </a:extLst>
          </p:cNvPr>
          <p:cNvGrpSpPr/>
          <p:nvPr/>
        </p:nvGrpSpPr>
        <p:grpSpPr>
          <a:xfrm rot="1634562">
            <a:off x="4650499" y="5433112"/>
            <a:ext cx="200708" cy="189025"/>
            <a:chOff x="1385046" y="2519642"/>
            <a:chExt cx="564777" cy="527797"/>
          </a:xfrm>
        </p:grpSpPr>
        <p:cxnSp>
          <p:nvCxnSpPr>
            <p:cNvPr id="26" name="Straight Connector 25">
              <a:extLst>
                <a:ext uri="{FF2B5EF4-FFF2-40B4-BE49-F238E27FC236}">
                  <a16:creationId xmlns:a16="http://schemas.microsoft.com/office/drawing/2014/main" id="{3E277EED-6074-4291-A1CF-AC303445EED2}"/>
                </a:ext>
              </a:extLst>
            </p:cNvPr>
            <p:cNvCxnSpPr/>
            <p:nvPr/>
          </p:nvCxnSpPr>
          <p:spPr>
            <a:xfrm>
              <a:off x="1385046" y="2783541"/>
              <a:ext cx="56477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F5574A0-8790-42A9-A692-E0934C20E851}"/>
                </a:ext>
              </a:extLst>
            </p:cNvPr>
            <p:cNvCxnSpPr>
              <a:cxnSpLocks/>
            </p:cNvCxnSpPr>
            <p:nvPr/>
          </p:nvCxnSpPr>
          <p:spPr>
            <a:xfrm flipV="1">
              <a:off x="1667435" y="2519642"/>
              <a:ext cx="0" cy="52779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89176069-DC1B-41CC-B4D1-017CAD202C54}"/>
              </a:ext>
            </a:extLst>
          </p:cNvPr>
          <p:cNvGrpSpPr/>
          <p:nvPr/>
        </p:nvGrpSpPr>
        <p:grpSpPr>
          <a:xfrm rot="1634562">
            <a:off x="7209215" y="4023085"/>
            <a:ext cx="200708" cy="189025"/>
            <a:chOff x="1385046" y="2519642"/>
            <a:chExt cx="564777" cy="527797"/>
          </a:xfrm>
        </p:grpSpPr>
        <p:cxnSp>
          <p:nvCxnSpPr>
            <p:cNvPr id="29" name="Straight Connector 28">
              <a:extLst>
                <a:ext uri="{FF2B5EF4-FFF2-40B4-BE49-F238E27FC236}">
                  <a16:creationId xmlns:a16="http://schemas.microsoft.com/office/drawing/2014/main" id="{76BE0B55-6B9E-49F6-9149-C51FC2B2150C}"/>
                </a:ext>
              </a:extLst>
            </p:cNvPr>
            <p:cNvCxnSpPr/>
            <p:nvPr/>
          </p:nvCxnSpPr>
          <p:spPr>
            <a:xfrm>
              <a:off x="1385046" y="2783541"/>
              <a:ext cx="56477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C9A38E8-F809-4CC1-A964-BFB92476138E}"/>
                </a:ext>
              </a:extLst>
            </p:cNvPr>
            <p:cNvCxnSpPr>
              <a:cxnSpLocks/>
            </p:cNvCxnSpPr>
            <p:nvPr/>
          </p:nvCxnSpPr>
          <p:spPr>
            <a:xfrm flipV="1">
              <a:off x="1667435" y="2519642"/>
              <a:ext cx="0" cy="52779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DAAC211F-4D18-402F-9BFE-3F864CDA4632}"/>
              </a:ext>
            </a:extLst>
          </p:cNvPr>
          <p:cNvSpPr txBox="1"/>
          <p:nvPr/>
        </p:nvSpPr>
        <p:spPr>
          <a:xfrm>
            <a:off x="5325756" y="4700117"/>
            <a:ext cx="1540486" cy="461665"/>
          </a:xfrm>
          <a:prstGeom prst="rect">
            <a:avLst/>
          </a:prstGeom>
          <a:noFill/>
        </p:spPr>
        <p:txBody>
          <a:bodyPr wrap="none" rtlCol="0">
            <a:spAutoFit/>
          </a:bodyPr>
          <a:lstStyle/>
          <a:p>
            <a:pPr algn="ctr"/>
            <a:r>
              <a:rPr lang="en-US" sz="2400" dirty="0">
                <a:solidFill>
                  <a:srgbClr val="FF0000"/>
                </a:solidFill>
              </a:rPr>
              <a:t>TRY AGAIN</a:t>
            </a:r>
          </a:p>
        </p:txBody>
      </p:sp>
      <p:cxnSp>
        <p:nvCxnSpPr>
          <p:cNvPr id="33" name="Straight Connector 32">
            <a:extLst>
              <a:ext uri="{FF2B5EF4-FFF2-40B4-BE49-F238E27FC236}">
                <a16:creationId xmlns:a16="http://schemas.microsoft.com/office/drawing/2014/main" id="{C741BB7C-F2DE-4641-8594-5BE6713483AD}"/>
              </a:ext>
            </a:extLst>
          </p:cNvPr>
          <p:cNvCxnSpPr>
            <a:cxnSpLocks/>
          </p:cNvCxnSpPr>
          <p:nvPr/>
        </p:nvCxnSpPr>
        <p:spPr>
          <a:xfrm flipH="1" flipV="1">
            <a:off x="4750853" y="4372952"/>
            <a:ext cx="1345147" cy="540763"/>
          </a:xfrm>
          <a:prstGeom prst="line">
            <a:avLst/>
          </a:prstGeom>
          <a:ln w="25400">
            <a:solidFill>
              <a:schemeClr val="accent3">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7DD170-FCBE-4136-BFDB-59CB911BB018}"/>
              </a:ext>
            </a:extLst>
          </p:cNvPr>
          <p:cNvCxnSpPr>
            <a:cxnSpLocks/>
          </p:cNvCxnSpPr>
          <p:nvPr/>
        </p:nvCxnSpPr>
        <p:spPr>
          <a:xfrm flipH="1" flipV="1">
            <a:off x="5432229" y="3684636"/>
            <a:ext cx="663771" cy="1223786"/>
          </a:xfrm>
          <a:prstGeom prst="line">
            <a:avLst/>
          </a:prstGeom>
          <a:ln w="25400">
            <a:solidFill>
              <a:schemeClr val="accent3">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pic>
        <p:nvPicPr>
          <p:cNvPr id="40" name="Graphic 39" descr="Cursor with solid fill">
            <a:extLst>
              <a:ext uri="{FF2B5EF4-FFF2-40B4-BE49-F238E27FC236}">
                <a16:creationId xmlns:a16="http://schemas.microsoft.com/office/drawing/2014/main" id="{728DA27B-A8BE-4160-98D9-2A65AE6AEB4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954803" y="4773846"/>
            <a:ext cx="523717" cy="523717"/>
          </a:xfrm>
          <a:prstGeom prst="rect">
            <a:avLst/>
          </a:prstGeom>
        </p:spPr>
      </p:pic>
      <p:sp>
        <p:nvSpPr>
          <p:cNvPr id="41" name="TextBox 40">
            <a:extLst>
              <a:ext uri="{FF2B5EF4-FFF2-40B4-BE49-F238E27FC236}">
                <a16:creationId xmlns:a16="http://schemas.microsoft.com/office/drawing/2014/main" id="{48365507-D178-487B-8C3A-EA248FFFF69E}"/>
              </a:ext>
            </a:extLst>
          </p:cNvPr>
          <p:cNvSpPr txBox="1"/>
          <p:nvPr/>
        </p:nvSpPr>
        <p:spPr>
          <a:xfrm>
            <a:off x="1546959" y="2960631"/>
            <a:ext cx="957313" cy="646331"/>
          </a:xfrm>
          <a:prstGeom prst="rect">
            <a:avLst/>
          </a:prstGeom>
          <a:noFill/>
        </p:spPr>
        <p:txBody>
          <a:bodyPr wrap="none" rtlCol="0">
            <a:spAutoFit/>
          </a:bodyPr>
          <a:lstStyle/>
          <a:p>
            <a:r>
              <a:rPr lang="en-US" sz="3600" dirty="0"/>
              <a:t>x 10</a:t>
            </a:r>
          </a:p>
        </p:txBody>
      </p:sp>
      <p:sp>
        <p:nvSpPr>
          <p:cNvPr id="42" name="TextBox 41">
            <a:extLst>
              <a:ext uri="{FF2B5EF4-FFF2-40B4-BE49-F238E27FC236}">
                <a16:creationId xmlns:a16="http://schemas.microsoft.com/office/drawing/2014/main" id="{6C6B186F-AFFE-4053-9684-1DF5EB04DCAC}"/>
              </a:ext>
            </a:extLst>
          </p:cNvPr>
          <p:cNvSpPr txBox="1"/>
          <p:nvPr/>
        </p:nvSpPr>
        <p:spPr>
          <a:xfrm>
            <a:off x="10170463" y="112991"/>
            <a:ext cx="1183337" cy="369332"/>
          </a:xfrm>
          <a:prstGeom prst="rect">
            <a:avLst/>
          </a:prstGeom>
          <a:noFill/>
        </p:spPr>
        <p:txBody>
          <a:bodyPr wrap="none" rtlCol="0">
            <a:spAutoFit/>
          </a:bodyPr>
          <a:lstStyle/>
          <a:p>
            <a:r>
              <a:rPr lang="en-US" sz="1800" dirty="0"/>
              <a:t>EPC - 2021</a:t>
            </a:r>
            <a:endParaRPr lang="en-US" dirty="0"/>
          </a:p>
        </p:txBody>
      </p:sp>
    </p:spTree>
    <p:extLst>
      <p:ext uri="{BB962C8B-B14F-4D97-AF65-F5344CB8AC3E}">
        <p14:creationId xmlns:p14="http://schemas.microsoft.com/office/powerpoint/2010/main" val="30273938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5"/>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8"/>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nodeType="clickEffect">
                                  <p:stCondLst>
                                    <p:cond delay="0"/>
                                  </p:stCondLst>
                                  <p:childTnLst>
                                    <p:animMotion origin="layout" path="M 4.16667E-6 -4.81481E-6 L -0.10352 0.09862 " pathEditMode="relative" rAng="0" ptsTypes="AA">
                                      <p:cBhvr>
                                        <p:cTn id="18" dur="500" fill="hold"/>
                                        <p:tgtEl>
                                          <p:spTgt spid="22"/>
                                        </p:tgtEl>
                                        <p:attrNameLst>
                                          <p:attrName>ppt_x</p:attrName>
                                          <p:attrName>ppt_y</p:attrName>
                                        </p:attrNameLst>
                                      </p:cBhvr>
                                      <p:rCtr x="-5182" y="4931"/>
                                    </p:animMotion>
                                  </p:childTnLst>
                                </p:cTn>
                              </p:par>
                              <p:par>
                                <p:cTn id="19" presetID="1" presetClass="entr" presetSubtype="0" fill="hold" nodeType="withEffect">
                                  <p:stCondLst>
                                    <p:cond delay="50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25"/>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2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23"/>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nodeType="clickEffect">
                                  <p:stCondLst>
                                    <p:cond delay="0"/>
                                  </p:stCondLst>
                                  <p:childTnLst>
                                    <p:animMotion origin="layout" path="M 4.16667E-6 -4.81481E-6 L 0.10312 -0.10995 " pathEditMode="relative" rAng="0" ptsTypes="AA">
                                      <p:cBhvr>
                                        <p:cTn id="40" dur="500" fill="hold"/>
                                        <p:tgtEl>
                                          <p:spTgt spid="24"/>
                                        </p:tgtEl>
                                        <p:attrNameLst>
                                          <p:attrName>ppt_x</p:attrName>
                                          <p:attrName>ppt_y</p:attrName>
                                        </p:attrNameLst>
                                      </p:cBhvr>
                                      <p:rCtr x="5156" y="-5509"/>
                                    </p:animMotion>
                                  </p:childTnLst>
                                </p:cTn>
                              </p:par>
                              <p:par>
                                <p:cTn id="41" presetID="1" presetClass="entr" presetSubtype="0" fill="hold" nodeType="withEffect">
                                  <p:stCondLst>
                                    <p:cond delay="50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18"/>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xit" presetSubtype="0" fill="hold" nodeType="withEffect">
                                  <p:stCondLst>
                                    <p:cond delay="0"/>
                                  </p:stCondLst>
                                  <p:childTnLst>
                                    <p:set>
                                      <p:cBhvr>
                                        <p:cTn id="56" dur="1" fill="hold">
                                          <p:stCondLst>
                                            <p:cond delay="0"/>
                                          </p:stCondLst>
                                        </p:cTn>
                                        <p:tgtEl>
                                          <p:spTgt spid="34"/>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33"/>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24"/>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28"/>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8"/>
                                        </p:tgtEl>
                                        <p:attrNameLst>
                                          <p:attrName>style.visibility</p:attrName>
                                        </p:attrNameLst>
                                      </p:cBhvr>
                                      <p:to>
                                        <p:strVal val="visible"/>
                                      </p:to>
                                    </p:set>
                                  </p:childTnLst>
                                </p:cTn>
                              </p:par>
                              <p:par>
                                <p:cTn id="69" presetID="1" presetClass="entr" presetSubtype="0" fill="hold" grpId="2" nodeType="withEffect">
                                  <p:stCondLst>
                                    <p:cond delay="0"/>
                                  </p:stCondLst>
                                  <p:childTnLst>
                                    <p:set>
                                      <p:cBhvr>
                                        <p:cTn id="70" dur="1" fill="hold">
                                          <p:stCondLst>
                                            <p:cond delay="0"/>
                                          </p:stCondLst>
                                        </p:cTn>
                                        <p:tgtEl>
                                          <p:spTgt spid="23"/>
                                        </p:tgtEl>
                                        <p:attrNameLst>
                                          <p:attrName>style.visibility</p:attrName>
                                        </p:attrNameLst>
                                      </p:cBhvr>
                                      <p:to>
                                        <p:strVal val="visible"/>
                                      </p:to>
                                    </p:set>
                                  </p:childTnLst>
                                </p:cTn>
                              </p:par>
                              <p:par>
                                <p:cTn id="71" presetID="1" presetClass="exit" presetSubtype="0" fill="hold" grpId="1" nodeType="withEffect">
                                  <p:stCondLst>
                                    <p:cond delay="0"/>
                                  </p:stCondLst>
                                  <p:childTnLst>
                                    <p:set>
                                      <p:cBhvr>
                                        <p:cTn id="72" dur="1" fill="hold">
                                          <p:stCondLst>
                                            <p:cond delay="0"/>
                                          </p:stCondLst>
                                        </p:cTn>
                                        <p:tgtEl>
                                          <p:spTgt spid="31"/>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42" presetClass="path" presetSubtype="0" accel="50000" decel="50000" fill="hold" nodeType="clickEffect">
                                  <p:stCondLst>
                                    <p:cond delay="0"/>
                                  </p:stCondLst>
                                  <p:childTnLst>
                                    <p:animMotion origin="layout" path="M 4.16667E-6 7.40741E-7 L -0.08802 -0.14051 " pathEditMode="relative" rAng="0" ptsTypes="AA">
                                      <p:cBhvr>
                                        <p:cTn id="80" dur="500" fill="hold"/>
                                        <p:tgtEl>
                                          <p:spTgt spid="40"/>
                                        </p:tgtEl>
                                        <p:attrNameLst>
                                          <p:attrName>ppt_x</p:attrName>
                                          <p:attrName>ppt_y</p:attrName>
                                        </p:attrNameLst>
                                      </p:cBhvr>
                                      <p:rCtr x="-4401" y="-7037"/>
                                    </p:animMotion>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23" grpId="0"/>
      <p:bldP spid="23" grpId="1"/>
      <p:bldP spid="23" grpId="2"/>
      <p:bldP spid="31" grpId="0"/>
      <p:bldP spid="31" grpId="1"/>
      <p:bldP spid="4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6FAC5-FD65-46AF-BCB1-C7FFE68CEE76}"/>
              </a:ext>
            </a:extLst>
          </p:cNvPr>
          <p:cNvSpPr>
            <a:spLocks noGrp="1"/>
          </p:cNvSpPr>
          <p:nvPr>
            <p:ph type="title"/>
          </p:nvPr>
        </p:nvSpPr>
        <p:spPr/>
        <p:txBody>
          <a:bodyPr/>
          <a:lstStyle/>
          <a:p>
            <a:r>
              <a:rPr lang="en-US" dirty="0"/>
              <a:t>Experimental Paradigm</a:t>
            </a:r>
          </a:p>
        </p:txBody>
      </p:sp>
      <p:graphicFrame>
        <p:nvGraphicFramePr>
          <p:cNvPr id="4" name="Diagram 3">
            <a:extLst>
              <a:ext uri="{FF2B5EF4-FFF2-40B4-BE49-F238E27FC236}">
                <a16:creationId xmlns:a16="http://schemas.microsoft.com/office/drawing/2014/main" id="{0352747F-B23F-4068-8963-8556C04FB797}"/>
              </a:ext>
            </a:extLst>
          </p:cNvPr>
          <p:cNvGraphicFramePr/>
          <p:nvPr>
            <p:extLst>
              <p:ext uri="{D42A27DB-BD31-4B8C-83A1-F6EECF244321}">
                <p14:modId xmlns:p14="http://schemas.microsoft.com/office/powerpoint/2010/main" val="652633545"/>
              </p:ext>
            </p:extLst>
          </p:nvPr>
        </p:nvGraphicFramePr>
        <p:xfrm>
          <a:off x="1027841" y="365125"/>
          <a:ext cx="10443602" cy="3911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BB76118E-61C2-425A-8733-274DDD416DF3}"/>
              </a:ext>
            </a:extLst>
          </p:cNvPr>
          <p:cNvSpPr txBox="1"/>
          <p:nvPr/>
        </p:nvSpPr>
        <p:spPr>
          <a:xfrm>
            <a:off x="838200" y="6046457"/>
            <a:ext cx="1608133" cy="523220"/>
          </a:xfrm>
          <a:prstGeom prst="rect">
            <a:avLst/>
          </a:prstGeom>
          <a:noFill/>
        </p:spPr>
        <p:txBody>
          <a:bodyPr wrap="none" rtlCol="0">
            <a:spAutoFit/>
          </a:bodyPr>
          <a:lstStyle/>
          <a:p>
            <a:r>
              <a:rPr lang="en-US" sz="2800" dirty="0"/>
              <a:t>30000 </a:t>
            </a:r>
            <a:r>
              <a:rPr lang="en-US" sz="2800" dirty="0" err="1"/>
              <a:t>ms</a:t>
            </a:r>
            <a:endParaRPr lang="en-US" sz="2800" dirty="0"/>
          </a:p>
        </p:txBody>
      </p:sp>
      <p:sp>
        <p:nvSpPr>
          <p:cNvPr id="3" name="TextBox 2">
            <a:extLst>
              <a:ext uri="{FF2B5EF4-FFF2-40B4-BE49-F238E27FC236}">
                <a16:creationId xmlns:a16="http://schemas.microsoft.com/office/drawing/2014/main" id="{FC546B40-E797-4026-89F9-6524F62C7A8C}"/>
              </a:ext>
            </a:extLst>
          </p:cNvPr>
          <p:cNvSpPr txBox="1"/>
          <p:nvPr/>
        </p:nvSpPr>
        <p:spPr>
          <a:xfrm>
            <a:off x="3953313" y="3815443"/>
            <a:ext cx="4285374" cy="923330"/>
          </a:xfrm>
          <a:prstGeom prst="rect">
            <a:avLst/>
          </a:prstGeom>
          <a:noFill/>
        </p:spPr>
        <p:txBody>
          <a:bodyPr wrap="square" rtlCol="0">
            <a:spAutoFit/>
          </a:bodyPr>
          <a:lstStyle/>
          <a:p>
            <a:pPr algn="ctr"/>
            <a:r>
              <a:rPr lang="en-US" sz="5400" dirty="0"/>
              <a:t>3 + 6 + 2 = 10</a:t>
            </a:r>
          </a:p>
        </p:txBody>
      </p:sp>
      <p:sp>
        <p:nvSpPr>
          <p:cNvPr id="6" name="TextBox 5">
            <a:extLst>
              <a:ext uri="{FF2B5EF4-FFF2-40B4-BE49-F238E27FC236}">
                <a16:creationId xmlns:a16="http://schemas.microsoft.com/office/drawing/2014/main" id="{003F5094-B163-4C5D-8F48-DDD676C3F3F7}"/>
              </a:ext>
            </a:extLst>
          </p:cNvPr>
          <p:cNvSpPr txBox="1"/>
          <p:nvPr/>
        </p:nvSpPr>
        <p:spPr>
          <a:xfrm>
            <a:off x="2722654" y="5073888"/>
            <a:ext cx="1486304" cy="523220"/>
          </a:xfrm>
          <a:prstGeom prst="rect">
            <a:avLst/>
          </a:prstGeom>
          <a:noFill/>
        </p:spPr>
        <p:txBody>
          <a:bodyPr wrap="none" rtlCol="0">
            <a:spAutoFit/>
          </a:bodyPr>
          <a:lstStyle/>
          <a:p>
            <a:r>
              <a:rPr lang="en-US" sz="2800" dirty="0"/>
              <a:t>1 = TRUE</a:t>
            </a:r>
          </a:p>
        </p:txBody>
      </p:sp>
      <p:sp>
        <p:nvSpPr>
          <p:cNvPr id="7" name="TextBox 6">
            <a:extLst>
              <a:ext uri="{FF2B5EF4-FFF2-40B4-BE49-F238E27FC236}">
                <a16:creationId xmlns:a16="http://schemas.microsoft.com/office/drawing/2014/main" id="{D48752EB-85C5-4A48-BD19-3D87C3718FEE}"/>
              </a:ext>
            </a:extLst>
          </p:cNvPr>
          <p:cNvSpPr txBox="1"/>
          <p:nvPr/>
        </p:nvSpPr>
        <p:spPr>
          <a:xfrm>
            <a:off x="7715541" y="5073888"/>
            <a:ext cx="1554336" cy="523220"/>
          </a:xfrm>
          <a:prstGeom prst="rect">
            <a:avLst/>
          </a:prstGeom>
          <a:noFill/>
        </p:spPr>
        <p:txBody>
          <a:bodyPr wrap="none" rtlCol="0">
            <a:spAutoFit/>
          </a:bodyPr>
          <a:lstStyle/>
          <a:p>
            <a:r>
              <a:rPr lang="en-US" sz="2800" dirty="0"/>
              <a:t>0 = FALSE</a:t>
            </a:r>
          </a:p>
        </p:txBody>
      </p:sp>
      <p:sp>
        <p:nvSpPr>
          <p:cNvPr id="8" name="TextBox 7">
            <a:extLst>
              <a:ext uri="{FF2B5EF4-FFF2-40B4-BE49-F238E27FC236}">
                <a16:creationId xmlns:a16="http://schemas.microsoft.com/office/drawing/2014/main" id="{2B3AC220-CFC0-4DE0-916E-06CB18AB6063}"/>
              </a:ext>
            </a:extLst>
          </p:cNvPr>
          <p:cNvSpPr txBox="1"/>
          <p:nvPr/>
        </p:nvSpPr>
        <p:spPr>
          <a:xfrm>
            <a:off x="10170463" y="112991"/>
            <a:ext cx="1183337" cy="369332"/>
          </a:xfrm>
          <a:prstGeom prst="rect">
            <a:avLst/>
          </a:prstGeom>
          <a:noFill/>
        </p:spPr>
        <p:txBody>
          <a:bodyPr wrap="none" rtlCol="0">
            <a:spAutoFit/>
          </a:bodyPr>
          <a:lstStyle/>
          <a:p>
            <a:r>
              <a:rPr lang="en-US" sz="1800" dirty="0"/>
              <a:t>EPC - 2021</a:t>
            </a:r>
            <a:endParaRPr lang="en-US" dirty="0"/>
          </a:p>
        </p:txBody>
      </p:sp>
    </p:spTree>
    <p:extLst>
      <p:ext uri="{BB962C8B-B14F-4D97-AF65-F5344CB8AC3E}">
        <p14:creationId xmlns:p14="http://schemas.microsoft.com/office/powerpoint/2010/main" val="398015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6FAC5-FD65-46AF-BCB1-C7FFE68CEE76}"/>
              </a:ext>
            </a:extLst>
          </p:cNvPr>
          <p:cNvSpPr>
            <a:spLocks noGrp="1"/>
          </p:cNvSpPr>
          <p:nvPr>
            <p:ph type="title"/>
          </p:nvPr>
        </p:nvSpPr>
        <p:spPr/>
        <p:txBody>
          <a:bodyPr/>
          <a:lstStyle/>
          <a:p>
            <a:r>
              <a:rPr lang="en-US" dirty="0"/>
              <a:t>Experimental Paradigm</a:t>
            </a:r>
          </a:p>
        </p:txBody>
      </p:sp>
      <p:graphicFrame>
        <p:nvGraphicFramePr>
          <p:cNvPr id="4" name="Diagram 3">
            <a:extLst>
              <a:ext uri="{FF2B5EF4-FFF2-40B4-BE49-F238E27FC236}">
                <a16:creationId xmlns:a16="http://schemas.microsoft.com/office/drawing/2014/main" id="{0352747F-B23F-4068-8963-8556C04FB797}"/>
              </a:ext>
            </a:extLst>
          </p:cNvPr>
          <p:cNvGraphicFramePr/>
          <p:nvPr>
            <p:extLst>
              <p:ext uri="{D42A27DB-BD31-4B8C-83A1-F6EECF244321}">
                <p14:modId xmlns:p14="http://schemas.microsoft.com/office/powerpoint/2010/main" val="2986993784"/>
              </p:ext>
            </p:extLst>
          </p:nvPr>
        </p:nvGraphicFramePr>
        <p:xfrm>
          <a:off x="1027841" y="365125"/>
          <a:ext cx="10443602" cy="3911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TextBox 19">
            <a:extLst>
              <a:ext uri="{FF2B5EF4-FFF2-40B4-BE49-F238E27FC236}">
                <a16:creationId xmlns:a16="http://schemas.microsoft.com/office/drawing/2014/main" id="{0C096754-C80F-47DA-9F72-0BFF7A67CBB6}"/>
              </a:ext>
            </a:extLst>
          </p:cNvPr>
          <p:cNvSpPr txBox="1"/>
          <p:nvPr/>
        </p:nvSpPr>
        <p:spPr>
          <a:xfrm>
            <a:off x="5481450" y="4007589"/>
            <a:ext cx="1497911" cy="830997"/>
          </a:xfrm>
          <a:prstGeom prst="rect">
            <a:avLst/>
          </a:prstGeom>
          <a:noFill/>
        </p:spPr>
        <p:txBody>
          <a:bodyPr wrap="none" rtlCol="0">
            <a:spAutoFit/>
          </a:bodyPr>
          <a:lstStyle/>
          <a:p>
            <a:r>
              <a:rPr lang="en-US" sz="4800" dirty="0"/>
              <a:t>CART</a:t>
            </a:r>
          </a:p>
        </p:txBody>
      </p:sp>
      <p:sp>
        <p:nvSpPr>
          <p:cNvPr id="21" name="TextBox 20">
            <a:extLst>
              <a:ext uri="{FF2B5EF4-FFF2-40B4-BE49-F238E27FC236}">
                <a16:creationId xmlns:a16="http://schemas.microsoft.com/office/drawing/2014/main" id="{D483CD29-1DEF-4DDC-9D0C-99DD2E933444}"/>
              </a:ext>
            </a:extLst>
          </p:cNvPr>
          <p:cNvSpPr txBox="1"/>
          <p:nvPr/>
        </p:nvSpPr>
        <p:spPr>
          <a:xfrm>
            <a:off x="4947604" y="3646519"/>
            <a:ext cx="2590324" cy="369332"/>
          </a:xfrm>
          <a:prstGeom prst="rect">
            <a:avLst/>
          </a:prstGeom>
          <a:noFill/>
        </p:spPr>
        <p:txBody>
          <a:bodyPr wrap="none" rtlCol="0">
            <a:spAutoFit/>
          </a:bodyPr>
          <a:lstStyle/>
          <a:p>
            <a:r>
              <a:rPr lang="en-US" dirty="0"/>
              <a:t>Is this word OLD or NEW?</a:t>
            </a:r>
          </a:p>
        </p:txBody>
      </p:sp>
      <p:cxnSp>
        <p:nvCxnSpPr>
          <p:cNvPr id="23" name="Straight Connector 22">
            <a:extLst>
              <a:ext uri="{FF2B5EF4-FFF2-40B4-BE49-F238E27FC236}">
                <a16:creationId xmlns:a16="http://schemas.microsoft.com/office/drawing/2014/main" id="{50AFBACB-153C-445A-9E7B-D0370FE6E624}"/>
              </a:ext>
            </a:extLst>
          </p:cNvPr>
          <p:cNvCxnSpPr/>
          <p:nvPr/>
        </p:nvCxnSpPr>
        <p:spPr>
          <a:xfrm>
            <a:off x="2835855" y="5390148"/>
            <a:ext cx="7177696"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948D957-7951-46EF-A6A7-540F2B76E59C}"/>
              </a:ext>
            </a:extLst>
          </p:cNvPr>
          <p:cNvCxnSpPr>
            <a:cxnSpLocks/>
          </p:cNvCxnSpPr>
          <p:nvPr/>
        </p:nvCxnSpPr>
        <p:spPr>
          <a:xfrm>
            <a:off x="2849605" y="5204543"/>
            <a:ext cx="0" cy="22000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50B47B3-BB54-4C14-A25B-FF0F46C35E3F}"/>
              </a:ext>
            </a:extLst>
          </p:cNvPr>
          <p:cNvCxnSpPr>
            <a:cxnSpLocks/>
          </p:cNvCxnSpPr>
          <p:nvPr/>
        </p:nvCxnSpPr>
        <p:spPr>
          <a:xfrm>
            <a:off x="10017974" y="5204543"/>
            <a:ext cx="0" cy="22000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2720BE2-0E58-4E7A-BB76-DDB5659B1CFC}"/>
              </a:ext>
            </a:extLst>
          </p:cNvPr>
          <p:cNvSpPr txBox="1"/>
          <p:nvPr/>
        </p:nvSpPr>
        <p:spPr>
          <a:xfrm>
            <a:off x="2057593" y="4688173"/>
            <a:ext cx="1584023" cy="523220"/>
          </a:xfrm>
          <a:prstGeom prst="rect">
            <a:avLst/>
          </a:prstGeom>
          <a:noFill/>
        </p:spPr>
        <p:txBody>
          <a:bodyPr wrap="none" rtlCol="0">
            <a:spAutoFit/>
          </a:bodyPr>
          <a:lstStyle/>
          <a:p>
            <a:r>
              <a:rPr lang="en-US" sz="2800" dirty="0"/>
              <a:t>Sure New</a:t>
            </a:r>
          </a:p>
        </p:txBody>
      </p:sp>
      <p:sp>
        <p:nvSpPr>
          <p:cNvPr id="33" name="TextBox 32">
            <a:extLst>
              <a:ext uri="{FF2B5EF4-FFF2-40B4-BE49-F238E27FC236}">
                <a16:creationId xmlns:a16="http://schemas.microsoft.com/office/drawing/2014/main" id="{D9251BE7-3340-4C86-9E57-0FBA8BB40F06}"/>
              </a:ext>
            </a:extLst>
          </p:cNvPr>
          <p:cNvSpPr txBox="1"/>
          <p:nvPr/>
        </p:nvSpPr>
        <p:spPr>
          <a:xfrm>
            <a:off x="9300022" y="4688173"/>
            <a:ext cx="1427057" cy="523220"/>
          </a:xfrm>
          <a:prstGeom prst="rect">
            <a:avLst/>
          </a:prstGeom>
          <a:noFill/>
        </p:spPr>
        <p:txBody>
          <a:bodyPr wrap="none" rtlCol="0">
            <a:spAutoFit/>
          </a:bodyPr>
          <a:lstStyle/>
          <a:p>
            <a:r>
              <a:rPr lang="en-US" sz="2800" dirty="0"/>
              <a:t>Sure Old</a:t>
            </a:r>
          </a:p>
        </p:txBody>
      </p:sp>
      <p:cxnSp>
        <p:nvCxnSpPr>
          <p:cNvPr id="34" name="Straight Connector 33">
            <a:extLst>
              <a:ext uri="{FF2B5EF4-FFF2-40B4-BE49-F238E27FC236}">
                <a16:creationId xmlns:a16="http://schemas.microsoft.com/office/drawing/2014/main" id="{96A399A7-744D-4600-B984-6357CF96C32A}"/>
              </a:ext>
            </a:extLst>
          </p:cNvPr>
          <p:cNvCxnSpPr>
            <a:cxnSpLocks/>
          </p:cNvCxnSpPr>
          <p:nvPr/>
        </p:nvCxnSpPr>
        <p:spPr>
          <a:xfrm>
            <a:off x="5181440" y="5205087"/>
            <a:ext cx="0" cy="22000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6863CE0-F7BB-42A8-9CFD-76078B50A39B}"/>
              </a:ext>
            </a:extLst>
          </p:cNvPr>
          <p:cNvCxnSpPr>
            <a:cxnSpLocks/>
          </p:cNvCxnSpPr>
          <p:nvPr/>
        </p:nvCxnSpPr>
        <p:spPr>
          <a:xfrm>
            <a:off x="6408500" y="5201934"/>
            <a:ext cx="0" cy="22000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44F7D94-8D02-4FF5-97A2-5C0BACD13F53}"/>
              </a:ext>
            </a:extLst>
          </p:cNvPr>
          <p:cNvCxnSpPr>
            <a:cxnSpLocks/>
          </p:cNvCxnSpPr>
          <p:nvPr/>
        </p:nvCxnSpPr>
        <p:spPr>
          <a:xfrm>
            <a:off x="7615256" y="5205087"/>
            <a:ext cx="0" cy="22000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CC05650-94C0-4C87-BA26-83A5BA1C1A44}"/>
              </a:ext>
            </a:extLst>
          </p:cNvPr>
          <p:cNvCxnSpPr>
            <a:cxnSpLocks/>
          </p:cNvCxnSpPr>
          <p:nvPr/>
        </p:nvCxnSpPr>
        <p:spPr>
          <a:xfrm>
            <a:off x="8790913" y="5205087"/>
            <a:ext cx="0" cy="22000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17D8ECE-39F9-46E9-89B7-49567CC33A83}"/>
              </a:ext>
            </a:extLst>
          </p:cNvPr>
          <p:cNvCxnSpPr>
            <a:cxnSpLocks/>
          </p:cNvCxnSpPr>
          <p:nvPr/>
        </p:nvCxnSpPr>
        <p:spPr>
          <a:xfrm>
            <a:off x="3930155" y="5198789"/>
            <a:ext cx="0" cy="22000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27FF981-E560-47EC-A261-D8A4860FA91A}"/>
              </a:ext>
            </a:extLst>
          </p:cNvPr>
          <p:cNvSpPr txBox="1"/>
          <p:nvPr/>
        </p:nvSpPr>
        <p:spPr>
          <a:xfrm>
            <a:off x="10170463" y="112991"/>
            <a:ext cx="1183337" cy="369332"/>
          </a:xfrm>
          <a:prstGeom prst="rect">
            <a:avLst/>
          </a:prstGeom>
          <a:noFill/>
        </p:spPr>
        <p:txBody>
          <a:bodyPr wrap="none" rtlCol="0">
            <a:spAutoFit/>
          </a:bodyPr>
          <a:lstStyle/>
          <a:p>
            <a:r>
              <a:rPr lang="en-US" sz="1800" dirty="0"/>
              <a:t>EPC - 2021</a:t>
            </a:r>
            <a:endParaRPr lang="en-US" dirty="0"/>
          </a:p>
        </p:txBody>
      </p:sp>
    </p:spTree>
    <p:extLst>
      <p:ext uri="{BB962C8B-B14F-4D97-AF65-F5344CB8AC3E}">
        <p14:creationId xmlns:p14="http://schemas.microsoft.com/office/powerpoint/2010/main" val="4172861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8" grpId="0"/>
      <p:bldP spid="3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6FAC5-FD65-46AF-BCB1-C7FFE68CEE76}"/>
              </a:ext>
            </a:extLst>
          </p:cNvPr>
          <p:cNvSpPr>
            <a:spLocks noGrp="1"/>
          </p:cNvSpPr>
          <p:nvPr>
            <p:ph type="title"/>
          </p:nvPr>
        </p:nvSpPr>
        <p:spPr/>
        <p:txBody>
          <a:bodyPr/>
          <a:lstStyle/>
          <a:p>
            <a:r>
              <a:rPr lang="en-US" dirty="0"/>
              <a:t>Experimental Paradigm</a:t>
            </a:r>
          </a:p>
        </p:txBody>
      </p:sp>
      <p:graphicFrame>
        <p:nvGraphicFramePr>
          <p:cNvPr id="4" name="Diagram 3">
            <a:extLst>
              <a:ext uri="{FF2B5EF4-FFF2-40B4-BE49-F238E27FC236}">
                <a16:creationId xmlns:a16="http://schemas.microsoft.com/office/drawing/2014/main" id="{0352747F-B23F-4068-8963-8556C04FB797}"/>
              </a:ext>
            </a:extLst>
          </p:cNvPr>
          <p:cNvGraphicFramePr/>
          <p:nvPr>
            <p:extLst>
              <p:ext uri="{D42A27DB-BD31-4B8C-83A1-F6EECF244321}">
                <p14:modId xmlns:p14="http://schemas.microsoft.com/office/powerpoint/2010/main" val="1879482597"/>
              </p:ext>
            </p:extLst>
          </p:nvPr>
        </p:nvGraphicFramePr>
        <p:xfrm>
          <a:off x="1027841" y="365125"/>
          <a:ext cx="10443602" cy="3911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Oval 4">
            <a:extLst>
              <a:ext uri="{FF2B5EF4-FFF2-40B4-BE49-F238E27FC236}">
                <a16:creationId xmlns:a16="http://schemas.microsoft.com/office/drawing/2014/main" id="{9B7F42A5-EEB5-43EC-AD49-BDAF21D6BB75}"/>
              </a:ext>
            </a:extLst>
          </p:cNvPr>
          <p:cNvSpPr/>
          <p:nvPr/>
        </p:nvSpPr>
        <p:spPr>
          <a:xfrm>
            <a:off x="4611646" y="3519364"/>
            <a:ext cx="2968708" cy="2788703"/>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D65B1238-DD92-4D9E-B5DE-D29CCA6BE643}"/>
              </a:ext>
            </a:extLst>
          </p:cNvPr>
          <p:cNvGrpSpPr/>
          <p:nvPr/>
        </p:nvGrpSpPr>
        <p:grpSpPr>
          <a:xfrm>
            <a:off x="5954805" y="4781765"/>
            <a:ext cx="282389" cy="263899"/>
            <a:chOff x="5813611" y="3165101"/>
            <a:chExt cx="564777" cy="527797"/>
          </a:xfrm>
        </p:grpSpPr>
        <p:cxnSp>
          <p:nvCxnSpPr>
            <p:cNvPr id="7" name="Straight Connector 6">
              <a:extLst>
                <a:ext uri="{FF2B5EF4-FFF2-40B4-BE49-F238E27FC236}">
                  <a16:creationId xmlns:a16="http://schemas.microsoft.com/office/drawing/2014/main" id="{315423B6-BD97-443B-B397-D3A6E08D1DE2}"/>
                </a:ext>
              </a:extLst>
            </p:cNvPr>
            <p:cNvCxnSpPr>
              <a:cxnSpLocks/>
            </p:cNvCxnSpPr>
            <p:nvPr/>
          </p:nvCxnSpPr>
          <p:spPr>
            <a:xfrm>
              <a:off x="5813611" y="3429000"/>
              <a:ext cx="56477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CAF74E5-BE79-43C9-A094-60439C1A484A}"/>
                </a:ext>
              </a:extLst>
            </p:cNvPr>
            <p:cNvCxnSpPr>
              <a:cxnSpLocks/>
            </p:cNvCxnSpPr>
            <p:nvPr/>
          </p:nvCxnSpPr>
          <p:spPr>
            <a:xfrm flipV="1">
              <a:off x="6096000" y="3165101"/>
              <a:ext cx="0" cy="52779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A7F692C3-354A-49A6-B096-9103DFE43205}"/>
              </a:ext>
            </a:extLst>
          </p:cNvPr>
          <p:cNvSpPr txBox="1"/>
          <p:nvPr/>
        </p:nvSpPr>
        <p:spPr>
          <a:xfrm>
            <a:off x="5440306" y="4559771"/>
            <a:ext cx="1279325" cy="707886"/>
          </a:xfrm>
          <a:prstGeom prst="rect">
            <a:avLst/>
          </a:prstGeom>
          <a:noFill/>
        </p:spPr>
        <p:txBody>
          <a:bodyPr wrap="none" rtlCol="0">
            <a:spAutoFit/>
          </a:bodyPr>
          <a:lstStyle/>
          <a:p>
            <a:r>
              <a:rPr lang="en-US" sz="4000" dirty="0"/>
              <a:t>CART</a:t>
            </a:r>
          </a:p>
        </p:txBody>
      </p:sp>
      <p:pic>
        <p:nvPicPr>
          <p:cNvPr id="23" name="Graphic 22" descr="Cursor with solid fill">
            <a:extLst>
              <a:ext uri="{FF2B5EF4-FFF2-40B4-BE49-F238E27FC236}">
                <a16:creationId xmlns:a16="http://schemas.microsoft.com/office/drawing/2014/main" id="{6B76D840-C95B-4C72-957D-CC2912D4615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954805" y="4743940"/>
            <a:ext cx="523717" cy="523717"/>
          </a:xfrm>
          <a:prstGeom prst="rect">
            <a:avLst/>
          </a:prstGeom>
        </p:spPr>
      </p:pic>
      <p:sp>
        <p:nvSpPr>
          <p:cNvPr id="24" name="TextBox 23">
            <a:extLst>
              <a:ext uri="{FF2B5EF4-FFF2-40B4-BE49-F238E27FC236}">
                <a16:creationId xmlns:a16="http://schemas.microsoft.com/office/drawing/2014/main" id="{2E3FBB6F-DE86-4442-8689-FEE37BD32DFD}"/>
              </a:ext>
            </a:extLst>
          </p:cNvPr>
          <p:cNvSpPr txBox="1"/>
          <p:nvPr/>
        </p:nvSpPr>
        <p:spPr>
          <a:xfrm>
            <a:off x="838200" y="6046457"/>
            <a:ext cx="1425390" cy="523220"/>
          </a:xfrm>
          <a:prstGeom prst="rect">
            <a:avLst/>
          </a:prstGeom>
          <a:noFill/>
        </p:spPr>
        <p:txBody>
          <a:bodyPr wrap="none" rtlCol="0">
            <a:spAutoFit/>
          </a:bodyPr>
          <a:lstStyle/>
          <a:p>
            <a:r>
              <a:rPr lang="en-US" sz="2800" dirty="0"/>
              <a:t>1000 </a:t>
            </a:r>
            <a:r>
              <a:rPr lang="en-US" sz="2800" dirty="0" err="1"/>
              <a:t>ms</a:t>
            </a:r>
            <a:endParaRPr lang="en-US" sz="2800" dirty="0"/>
          </a:p>
        </p:txBody>
      </p:sp>
      <p:sp>
        <p:nvSpPr>
          <p:cNvPr id="25" name="TextBox 24">
            <a:extLst>
              <a:ext uri="{FF2B5EF4-FFF2-40B4-BE49-F238E27FC236}">
                <a16:creationId xmlns:a16="http://schemas.microsoft.com/office/drawing/2014/main" id="{9E95C7BB-C930-4C21-AE6E-0A36D0F9B4CC}"/>
              </a:ext>
            </a:extLst>
          </p:cNvPr>
          <p:cNvSpPr txBox="1"/>
          <p:nvPr/>
        </p:nvSpPr>
        <p:spPr>
          <a:xfrm>
            <a:off x="10170463" y="112991"/>
            <a:ext cx="1183337" cy="369332"/>
          </a:xfrm>
          <a:prstGeom prst="rect">
            <a:avLst/>
          </a:prstGeom>
          <a:noFill/>
        </p:spPr>
        <p:txBody>
          <a:bodyPr wrap="none" rtlCol="0">
            <a:spAutoFit/>
          </a:bodyPr>
          <a:lstStyle/>
          <a:p>
            <a:r>
              <a:rPr lang="en-US" sz="1800" dirty="0"/>
              <a:t>EPC - 2021</a:t>
            </a:r>
            <a:endParaRPr lang="en-US" dirty="0"/>
          </a:p>
        </p:txBody>
      </p:sp>
    </p:spTree>
    <p:extLst>
      <p:ext uri="{BB962C8B-B14F-4D97-AF65-F5344CB8AC3E}">
        <p14:creationId xmlns:p14="http://schemas.microsoft.com/office/powerpoint/2010/main" val="967878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24"/>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nodeType="clickEffect">
                                  <p:stCondLst>
                                    <p:cond delay="0"/>
                                  </p:stCondLst>
                                  <p:childTnLst>
                                    <p:animMotion origin="layout" path="M 4.16667E-6 -1.11111E-6 L -0.08802 -0.14051 " pathEditMode="relative" rAng="0" ptsTypes="AA">
                                      <p:cBhvr>
                                        <p:cTn id="28" dur="500" fill="hold"/>
                                        <p:tgtEl>
                                          <p:spTgt spid="23"/>
                                        </p:tgtEl>
                                        <p:attrNameLst>
                                          <p:attrName>ppt_x</p:attrName>
                                          <p:attrName>ppt_y</p:attrName>
                                        </p:attrNameLst>
                                      </p:cBhvr>
                                      <p:rCtr x="-4401" y="-703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4" grpId="0"/>
      <p:bldP spid="24"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6FAC5-FD65-46AF-BCB1-C7FFE68CEE76}"/>
              </a:ext>
            </a:extLst>
          </p:cNvPr>
          <p:cNvSpPr>
            <a:spLocks noGrp="1"/>
          </p:cNvSpPr>
          <p:nvPr>
            <p:ph type="title"/>
          </p:nvPr>
        </p:nvSpPr>
        <p:spPr/>
        <p:txBody>
          <a:bodyPr/>
          <a:lstStyle/>
          <a:p>
            <a:r>
              <a:rPr lang="en-US" dirty="0"/>
              <a:t>Experimental Paradigm</a:t>
            </a:r>
          </a:p>
        </p:txBody>
      </p:sp>
      <p:graphicFrame>
        <p:nvGraphicFramePr>
          <p:cNvPr id="4" name="Diagram 3">
            <a:extLst>
              <a:ext uri="{FF2B5EF4-FFF2-40B4-BE49-F238E27FC236}">
                <a16:creationId xmlns:a16="http://schemas.microsoft.com/office/drawing/2014/main" id="{0352747F-B23F-4068-8963-8556C04FB797}"/>
              </a:ext>
            </a:extLst>
          </p:cNvPr>
          <p:cNvGraphicFramePr/>
          <p:nvPr/>
        </p:nvGraphicFramePr>
        <p:xfrm>
          <a:off x="1027841" y="365125"/>
          <a:ext cx="10443602" cy="3911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AF36B9BA-F91F-48B2-B834-F1E0F8343E19}"/>
              </a:ext>
            </a:extLst>
          </p:cNvPr>
          <p:cNvSpPr txBox="1"/>
          <p:nvPr/>
        </p:nvSpPr>
        <p:spPr>
          <a:xfrm>
            <a:off x="4533900" y="2905780"/>
            <a:ext cx="772969" cy="523220"/>
          </a:xfrm>
          <a:prstGeom prst="rect">
            <a:avLst/>
          </a:prstGeom>
          <a:noFill/>
        </p:spPr>
        <p:txBody>
          <a:bodyPr wrap="none" rtlCol="0">
            <a:spAutoFit/>
          </a:bodyPr>
          <a:lstStyle/>
          <a:p>
            <a:r>
              <a:rPr lang="en-US" sz="2800" dirty="0"/>
              <a:t>30 s</a:t>
            </a:r>
          </a:p>
        </p:txBody>
      </p:sp>
      <p:sp>
        <p:nvSpPr>
          <p:cNvPr id="5" name="TextBox 4">
            <a:extLst>
              <a:ext uri="{FF2B5EF4-FFF2-40B4-BE49-F238E27FC236}">
                <a16:creationId xmlns:a16="http://schemas.microsoft.com/office/drawing/2014/main" id="{060015F4-0114-4013-9B3F-7BCCF33F269E}"/>
              </a:ext>
            </a:extLst>
          </p:cNvPr>
          <p:cNvSpPr txBox="1"/>
          <p:nvPr/>
        </p:nvSpPr>
        <p:spPr>
          <a:xfrm>
            <a:off x="1565488" y="2905780"/>
            <a:ext cx="787395" cy="523220"/>
          </a:xfrm>
          <a:prstGeom prst="rect">
            <a:avLst/>
          </a:prstGeom>
          <a:noFill/>
        </p:spPr>
        <p:txBody>
          <a:bodyPr wrap="none" rtlCol="0">
            <a:spAutoFit/>
          </a:bodyPr>
          <a:lstStyle/>
          <a:p>
            <a:r>
              <a:rPr lang="en-US" sz="2800" dirty="0"/>
              <a:t>x 10</a:t>
            </a:r>
          </a:p>
        </p:txBody>
      </p:sp>
      <p:sp>
        <p:nvSpPr>
          <p:cNvPr id="6" name="TextBox 5">
            <a:extLst>
              <a:ext uri="{FF2B5EF4-FFF2-40B4-BE49-F238E27FC236}">
                <a16:creationId xmlns:a16="http://schemas.microsoft.com/office/drawing/2014/main" id="{CB27584F-5F8F-482C-B558-C479EB185857}"/>
              </a:ext>
            </a:extLst>
          </p:cNvPr>
          <p:cNvSpPr txBox="1"/>
          <p:nvPr/>
        </p:nvSpPr>
        <p:spPr>
          <a:xfrm>
            <a:off x="7229702" y="2905780"/>
            <a:ext cx="787395" cy="523220"/>
          </a:xfrm>
          <a:prstGeom prst="rect">
            <a:avLst/>
          </a:prstGeom>
          <a:noFill/>
        </p:spPr>
        <p:txBody>
          <a:bodyPr wrap="none" rtlCol="0">
            <a:spAutoFit/>
          </a:bodyPr>
          <a:lstStyle/>
          <a:p>
            <a:r>
              <a:rPr lang="en-US" sz="2800" dirty="0"/>
              <a:t>x 20</a:t>
            </a:r>
          </a:p>
        </p:txBody>
      </p:sp>
      <p:sp>
        <p:nvSpPr>
          <p:cNvPr id="7" name="TextBox 6">
            <a:extLst>
              <a:ext uri="{FF2B5EF4-FFF2-40B4-BE49-F238E27FC236}">
                <a16:creationId xmlns:a16="http://schemas.microsoft.com/office/drawing/2014/main" id="{DBE786AB-F779-4BFF-A2DC-4DE41757D5BC}"/>
              </a:ext>
            </a:extLst>
          </p:cNvPr>
          <p:cNvSpPr txBox="1"/>
          <p:nvPr/>
        </p:nvSpPr>
        <p:spPr>
          <a:xfrm>
            <a:off x="10046548" y="2905780"/>
            <a:ext cx="787395" cy="523220"/>
          </a:xfrm>
          <a:prstGeom prst="rect">
            <a:avLst/>
          </a:prstGeom>
          <a:noFill/>
        </p:spPr>
        <p:txBody>
          <a:bodyPr wrap="none" rtlCol="0">
            <a:spAutoFit/>
          </a:bodyPr>
          <a:lstStyle/>
          <a:p>
            <a:r>
              <a:rPr lang="en-US" sz="2800" dirty="0"/>
              <a:t>x 10</a:t>
            </a:r>
          </a:p>
        </p:txBody>
      </p:sp>
      <p:sp>
        <p:nvSpPr>
          <p:cNvPr id="8" name="Right Brace 7">
            <a:extLst>
              <a:ext uri="{FF2B5EF4-FFF2-40B4-BE49-F238E27FC236}">
                <a16:creationId xmlns:a16="http://schemas.microsoft.com/office/drawing/2014/main" id="{757B5369-22BE-46DD-8EBD-0847EC91F903}"/>
              </a:ext>
            </a:extLst>
          </p:cNvPr>
          <p:cNvSpPr/>
          <p:nvPr/>
        </p:nvSpPr>
        <p:spPr>
          <a:xfrm rot="5400000">
            <a:off x="5908804" y="-512066"/>
            <a:ext cx="681675" cy="889667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9FCB7EBF-E60B-4BCE-B194-1179B29CC139}"/>
              </a:ext>
            </a:extLst>
          </p:cNvPr>
          <p:cNvSpPr txBox="1"/>
          <p:nvPr/>
        </p:nvSpPr>
        <p:spPr>
          <a:xfrm>
            <a:off x="5355069" y="4443538"/>
            <a:ext cx="1789144" cy="523220"/>
          </a:xfrm>
          <a:prstGeom prst="rect">
            <a:avLst/>
          </a:prstGeom>
          <a:noFill/>
        </p:spPr>
        <p:txBody>
          <a:bodyPr wrap="none" rtlCol="0">
            <a:spAutoFit/>
          </a:bodyPr>
          <a:lstStyle/>
          <a:p>
            <a:pPr algn="ctr"/>
            <a:r>
              <a:rPr lang="en-US" sz="2800" dirty="0"/>
              <a:t>x 12 Blocks</a:t>
            </a:r>
          </a:p>
        </p:txBody>
      </p:sp>
      <p:sp>
        <p:nvSpPr>
          <p:cNvPr id="10" name="TextBox 9">
            <a:extLst>
              <a:ext uri="{FF2B5EF4-FFF2-40B4-BE49-F238E27FC236}">
                <a16:creationId xmlns:a16="http://schemas.microsoft.com/office/drawing/2014/main" id="{2F75EB23-C220-4786-99DC-9088C43EC0CA}"/>
              </a:ext>
            </a:extLst>
          </p:cNvPr>
          <p:cNvSpPr txBox="1"/>
          <p:nvPr/>
        </p:nvSpPr>
        <p:spPr>
          <a:xfrm>
            <a:off x="5316999" y="5122876"/>
            <a:ext cx="1912703" cy="523220"/>
          </a:xfrm>
          <a:prstGeom prst="rect">
            <a:avLst/>
          </a:prstGeom>
          <a:noFill/>
        </p:spPr>
        <p:txBody>
          <a:bodyPr wrap="none" rtlCol="0">
            <a:spAutoFit/>
          </a:bodyPr>
          <a:lstStyle/>
          <a:p>
            <a:pPr algn="ctr"/>
            <a:r>
              <a:rPr lang="en-US" sz="2800" dirty="0"/>
              <a:t>x 3 Sessions</a:t>
            </a:r>
          </a:p>
        </p:txBody>
      </p:sp>
      <p:sp>
        <p:nvSpPr>
          <p:cNvPr id="11" name="TextBox 10">
            <a:extLst>
              <a:ext uri="{FF2B5EF4-FFF2-40B4-BE49-F238E27FC236}">
                <a16:creationId xmlns:a16="http://schemas.microsoft.com/office/drawing/2014/main" id="{762C25F8-A022-4D32-B44C-D2A5664697A1}"/>
              </a:ext>
            </a:extLst>
          </p:cNvPr>
          <p:cNvSpPr txBox="1"/>
          <p:nvPr/>
        </p:nvSpPr>
        <p:spPr>
          <a:xfrm>
            <a:off x="4979469" y="5802214"/>
            <a:ext cx="2587761" cy="523220"/>
          </a:xfrm>
          <a:prstGeom prst="rect">
            <a:avLst/>
          </a:prstGeom>
          <a:noFill/>
        </p:spPr>
        <p:txBody>
          <a:bodyPr wrap="none" rtlCol="0">
            <a:spAutoFit/>
          </a:bodyPr>
          <a:lstStyle/>
          <a:p>
            <a:pPr algn="ctr"/>
            <a:r>
              <a:rPr lang="en-US" sz="2800" dirty="0"/>
              <a:t>x 28 Participants</a:t>
            </a:r>
          </a:p>
        </p:txBody>
      </p:sp>
      <p:sp>
        <p:nvSpPr>
          <p:cNvPr id="12" name="TextBox 11">
            <a:extLst>
              <a:ext uri="{FF2B5EF4-FFF2-40B4-BE49-F238E27FC236}">
                <a16:creationId xmlns:a16="http://schemas.microsoft.com/office/drawing/2014/main" id="{1EFFF5C9-C9AF-440C-B9B8-90A5D3A3AB78}"/>
              </a:ext>
            </a:extLst>
          </p:cNvPr>
          <p:cNvSpPr txBox="1"/>
          <p:nvPr/>
        </p:nvSpPr>
        <p:spPr>
          <a:xfrm>
            <a:off x="10170463" y="112991"/>
            <a:ext cx="1183337" cy="369332"/>
          </a:xfrm>
          <a:prstGeom prst="rect">
            <a:avLst/>
          </a:prstGeom>
          <a:noFill/>
        </p:spPr>
        <p:txBody>
          <a:bodyPr wrap="none" rtlCol="0">
            <a:spAutoFit/>
          </a:bodyPr>
          <a:lstStyle/>
          <a:p>
            <a:r>
              <a:rPr lang="en-US" sz="1800" dirty="0"/>
              <a:t>EPC - 2021</a:t>
            </a:r>
            <a:endParaRPr lang="en-US" dirty="0"/>
          </a:p>
        </p:txBody>
      </p:sp>
    </p:spTree>
    <p:extLst>
      <p:ext uri="{BB962C8B-B14F-4D97-AF65-F5344CB8AC3E}">
        <p14:creationId xmlns:p14="http://schemas.microsoft.com/office/powerpoint/2010/main" val="266130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animBg="1"/>
      <p:bldP spid="9" grpId="0"/>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F3AC0-AF78-4B4D-9DFB-FCBCB09D67D5}"/>
              </a:ext>
            </a:extLst>
          </p:cNvPr>
          <p:cNvSpPr>
            <a:spLocks noGrp="1"/>
          </p:cNvSpPr>
          <p:nvPr>
            <p:ph type="title"/>
          </p:nvPr>
        </p:nvSpPr>
        <p:spPr/>
        <p:txBody>
          <a:bodyPr/>
          <a:lstStyle/>
          <a:p>
            <a:r>
              <a:rPr lang="en-US" dirty="0"/>
              <a:t>Continuous-Outcome Tasks</a:t>
            </a:r>
          </a:p>
        </p:txBody>
      </p:sp>
      <p:sp>
        <p:nvSpPr>
          <p:cNvPr id="6" name="Content Placeholder 5">
            <a:extLst>
              <a:ext uri="{FF2B5EF4-FFF2-40B4-BE49-F238E27FC236}">
                <a16:creationId xmlns:a16="http://schemas.microsoft.com/office/drawing/2014/main" id="{ADF95ED9-207E-41C0-A9C1-21759EBCAD8D}"/>
              </a:ext>
            </a:extLst>
          </p:cNvPr>
          <p:cNvSpPr>
            <a:spLocks noGrp="1"/>
          </p:cNvSpPr>
          <p:nvPr>
            <p:ph idx="1"/>
          </p:nvPr>
        </p:nvSpPr>
        <p:spPr/>
        <p:txBody>
          <a:bodyPr/>
          <a:lstStyle/>
          <a:p>
            <a:r>
              <a:rPr lang="en-US" dirty="0"/>
              <a:t>Responses made on a continuous (often circular) domain</a:t>
            </a:r>
          </a:p>
          <a:p>
            <a:r>
              <a:rPr lang="en-US" dirty="0"/>
              <a:t>Response precision instead of proportion correct</a:t>
            </a:r>
          </a:p>
          <a:p>
            <a:pPr lvl="1"/>
            <a:endParaRPr lang="en-US" dirty="0"/>
          </a:p>
          <a:p>
            <a:pPr lvl="1"/>
            <a:r>
              <a:rPr lang="en-US" dirty="0"/>
              <a:t>Color </a:t>
            </a:r>
          </a:p>
          <a:p>
            <a:pPr lvl="2"/>
            <a:r>
              <a:rPr lang="en-US" dirty="0"/>
              <a:t>Wilken and Ma (2004)</a:t>
            </a:r>
          </a:p>
          <a:p>
            <a:pPr lvl="2"/>
            <a:r>
              <a:rPr lang="en-US" dirty="0"/>
              <a:t>Bays et al. (2009)</a:t>
            </a:r>
          </a:p>
          <a:p>
            <a:pPr lvl="2"/>
            <a:r>
              <a:rPr lang="en-US" dirty="0"/>
              <a:t>Smith et al. (2020)</a:t>
            </a:r>
          </a:p>
          <a:p>
            <a:pPr marL="457200" lvl="1" indent="0">
              <a:buNone/>
            </a:pPr>
            <a:endParaRPr lang="en-US" dirty="0"/>
          </a:p>
          <a:p>
            <a:pPr lvl="1"/>
            <a:r>
              <a:rPr lang="en-US" dirty="0"/>
              <a:t>Location </a:t>
            </a:r>
          </a:p>
          <a:p>
            <a:pPr lvl="2"/>
            <a:r>
              <a:rPr lang="en-US" dirty="0"/>
              <a:t>Harlow and Donaldson (2013)</a:t>
            </a:r>
          </a:p>
        </p:txBody>
      </p:sp>
      <p:pic>
        <p:nvPicPr>
          <p:cNvPr id="9" name="Picture 8" descr="A close up of a logo&#10;&#10;Description automatically generated">
            <a:extLst>
              <a:ext uri="{FF2B5EF4-FFF2-40B4-BE49-F238E27FC236}">
                <a16:creationId xmlns:a16="http://schemas.microsoft.com/office/drawing/2014/main" id="{E5C4B343-0216-4C39-9FD6-B3919CD8CB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4743" y="2657636"/>
            <a:ext cx="3466169" cy="3384390"/>
          </a:xfrm>
          <a:prstGeom prst="rect">
            <a:avLst/>
          </a:prstGeom>
        </p:spPr>
      </p:pic>
      <p:sp>
        <p:nvSpPr>
          <p:cNvPr id="10" name="TextBox 9">
            <a:extLst>
              <a:ext uri="{FF2B5EF4-FFF2-40B4-BE49-F238E27FC236}">
                <a16:creationId xmlns:a16="http://schemas.microsoft.com/office/drawing/2014/main" id="{F07F5F41-DB66-4076-B615-BBE902849B2C}"/>
              </a:ext>
            </a:extLst>
          </p:cNvPr>
          <p:cNvSpPr txBox="1"/>
          <p:nvPr/>
        </p:nvSpPr>
        <p:spPr>
          <a:xfrm>
            <a:off x="7272787" y="6176963"/>
            <a:ext cx="4695855" cy="577081"/>
          </a:xfrm>
          <a:prstGeom prst="rect">
            <a:avLst/>
          </a:prstGeom>
          <a:noFill/>
        </p:spPr>
        <p:txBody>
          <a:bodyPr wrap="square" rtlCol="0">
            <a:spAutoFit/>
          </a:bodyPr>
          <a:lstStyle/>
          <a:p>
            <a:pPr algn="just"/>
            <a:r>
              <a:rPr lang="en-US" sz="1050" dirty="0"/>
              <a:t>Adapted from Smith et al. (2020). “Modeling Continuous Outcome Color Decisions With the Circular Diffusion Model: Matric and Categorical Properties” Psychological review, 127, 562-590. Figure 1. Copyright American Psychological Association. </a:t>
            </a:r>
            <a:endParaRPr lang="en-US" sz="1050" b="1" dirty="0"/>
          </a:p>
        </p:txBody>
      </p:sp>
      <p:sp>
        <p:nvSpPr>
          <p:cNvPr id="3" name="Rectangle 2">
            <a:extLst>
              <a:ext uri="{FF2B5EF4-FFF2-40B4-BE49-F238E27FC236}">
                <a16:creationId xmlns:a16="http://schemas.microsoft.com/office/drawing/2014/main" id="{A3BE878D-A3D1-4021-9A9F-0D6971C85AF4}"/>
              </a:ext>
            </a:extLst>
          </p:cNvPr>
          <p:cNvSpPr/>
          <p:nvPr/>
        </p:nvSpPr>
        <p:spPr>
          <a:xfrm>
            <a:off x="11353800" y="2402541"/>
            <a:ext cx="345141" cy="36394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21998E7-54D4-4FC4-AE7C-893FA49EC53A}"/>
              </a:ext>
            </a:extLst>
          </p:cNvPr>
          <p:cNvSpPr/>
          <p:nvPr/>
        </p:nvSpPr>
        <p:spPr>
          <a:xfrm>
            <a:off x="8034733" y="2847730"/>
            <a:ext cx="3171961" cy="300420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Cursor with solid fill">
            <a:extLst>
              <a:ext uri="{FF2B5EF4-FFF2-40B4-BE49-F238E27FC236}">
                <a16:creationId xmlns:a16="http://schemas.microsoft.com/office/drawing/2014/main" id="{69DCC6C9-53E3-4CDE-9BC9-291EE30D2EA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69505" y="5247279"/>
            <a:ext cx="523717" cy="523717"/>
          </a:xfrm>
          <a:prstGeom prst="rect">
            <a:avLst/>
          </a:prstGeom>
        </p:spPr>
      </p:pic>
      <p:sp>
        <p:nvSpPr>
          <p:cNvPr id="4" name="TextBox 3">
            <a:extLst>
              <a:ext uri="{FF2B5EF4-FFF2-40B4-BE49-F238E27FC236}">
                <a16:creationId xmlns:a16="http://schemas.microsoft.com/office/drawing/2014/main" id="{5CD95BFA-5E13-4CCF-A878-65E1A5224000}"/>
              </a:ext>
            </a:extLst>
          </p:cNvPr>
          <p:cNvSpPr txBox="1"/>
          <p:nvPr/>
        </p:nvSpPr>
        <p:spPr>
          <a:xfrm>
            <a:off x="6962862" y="3313651"/>
            <a:ext cx="1294329" cy="584775"/>
          </a:xfrm>
          <a:prstGeom prst="rect">
            <a:avLst/>
          </a:prstGeom>
          <a:noFill/>
        </p:spPr>
        <p:txBody>
          <a:bodyPr wrap="none" rtlCol="0">
            <a:spAutoFit/>
          </a:bodyPr>
          <a:lstStyle/>
          <a:p>
            <a:r>
              <a:rPr lang="en-US" sz="3200" dirty="0"/>
              <a:t>WORD</a:t>
            </a:r>
          </a:p>
        </p:txBody>
      </p:sp>
    </p:spTree>
    <p:extLst>
      <p:ext uri="{BB962C8B-B14F-4D97-AF65-F5344CB8AC3E}">
        <p14:creationId xmlns:p14="http://schemas.microsoft.com/office/powerpoint/2010/main" val="1504940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9"/>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0"/>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7" grpId="0" animBg="1"/>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C7729-7AEE-4743-AC85-D158B6095ADF}"/>
              </a:ext>
            </a:extLst>
          </p:cNvPr>
          <p:cNvSpPr>
            <a:spLocks noGrp="1"/>
          </p:cNvSpPr>
          <p:nvPr>
            <p:ph type="title"/>
          </p:nvPr>
        </p:nvSpPr>
        <p:spPr/>
        <p:txBody>
          <a:bodyPr/>
          <a:lstStyle/>
          <a:p>
            <a:r>
              <a:rPr lang="en-US" dirty="0"/>
              <a:t>Models of Source Memory Retrieval</a:t>
            </a:r>
          </a:p>
        </p:txBody>
      </p:sp>
      <p:sp>
        <p:nvSpPr>
          <p:cNvPr id="4" name="Content Placeholder 3">
            <a:extLst>
              <a:ext uri="{FF2B5EF4-FFF2-40B4-BE49-F238E27FC236}">
                <a16:creationId xmlns:a16="http://schemas.microsoft.com/office/drawing/2014/main" id="{DDA39EDD-F399-42FB-A36E-D2250B3B9641}"/>
              </a:ext>
            </a:extLst>
          </p:cNvPr>
          <p:cNvSpPr>
            <a:spLocks noGrp="1"/>
          </p:cNvSpPr>
          <p:nvPr>
            <p:ph sz="half" idx="1"/>
          </p:nvPr>
        </p:nvSpPr>
        <p:spPr>
          <a:xfrm>
            <a:off x="914400" y="1502429"/>
            <a:ext cx="5181600" cy="723463"/>
          </a:xfrm>
          <a:gradFill flip="none" rotWithShape="1">
            <a:gsLst>
              <a:gs pos="0">
                <a:srgbClr val="CC79A7">
                  <a:shade val="30000"/>
                  <a:satMod val="115000"/>
                </a:srgbClr>
              </a:gs>
              <a:gs pos="50000">
                <a:srgbClr val="CC79A7">
                  <a:shade val="67500"/>
                  <a:satMod val="115000"/>
                </a:srgbClr>
              </a:gs>
              <a:gs pos="100000">
                <a:srgbClr val="CC79A7">
                  <a:shade val="100000"/>
                  <a:satMod val="115000"/>
                </a:srgbClr>
              </a:gs>
            </a:gsLst>
            <a:path path="circle">
              <a:fillToRect l="50000" t="50000" r="50000" b="50000"/>
            </a:path>
            <a:tileRect/>
          </a:gradFill>
        </p:spPr>
        <p:txBody>
          <a:bodyPr anchor="ctr">
            <a:normAutofit fontScale="77500" lnSpcReduction="20000"/>
          </a:bodyPr>
          <a:lstStyle/>
          <a:p>
            <a:pPr marL="0" indent="0" algn="ctr">
              <a:buNone/>
            </a:pPr>
            <a:r>
              <a:rPr lang="en-US" dirty="0"/>
              <a:t>Continuous</a:t>
            </a:r>
          </a:p>
        </p:txBody>
      </p:sp>
      <p:sp>
        <p:nvSpPr>
          <p:cNvPr id="8" name="Freeform: Shape 7">
            <a:extLst>
              <a:ext uri="{FF2B5EF4-FFF2-40B4-BE49-F238E27FC236}">
                <a16:creationId xmlns:a16="http://schemas.microsoft.com/office/drawing/2014/main" id="{64ECE03B-3718-447B-A14B-BC624F7000AC}"/>
              </a:ext>
            </a:extLst>
          </p:cNvPr>
          <p:cNvSpPr/>
          <p:nvPr/>
        </p:nvSpPr>
        <p:spPr>
          <a:xfrm>
            <a:off x="2390132" y="3289370"/>
            <a:ext cx="2343575" cy="1422469"/>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rgbClr val="CC79A7">
              <a:alpha val="50000"/>
            </a:srgbClr>
          </a:solidFill>
          <a:ln>
            <a:solidFill>
              <a:srgbClr val="CC79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95F78D9-ACAF-430E-9B3F-E3C1EC60E844}"/>
              </a:ext>
            </a:extLst>
          </p:cNvPr>
          <p:cNvSpPr/>
          <p:nvPr/>
        </p:nvSpPr>
        <p:spPr>
          <a:xfrm>
            <a:off x="2246200" y="4000606"/>
            <a:ext cx="2631441" cy="2492269"/>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608AAF1-469F-47B3-8969-671ACA9A0092}"/>
              </a:ext>
            </a:extLst>
          </p:cNvPr>
          <p:cNvSpPr txBox="1"/>
          <p:nvPr/>
        </p:nvSpPr>
        <p:spPr>
          <a:xfrm>
            <a:off x="2967718" y="3708218"/>
            <a:ext cx="1188404" cy="584775"/>
          </a:xfrm>
          <a:prstGeom prst="rect">
            <a:avLst/>
          </a:prstGeom>
          <a:noFill/>
        </p:spPr>
        <p:txBody>
          <a:bodyPr wrap="square" rtlCol="0">
            <a:spAutoFit/>
          </a:bodyPr>
          <a:lstStyle/>
          <a:p>
            <a:pPr algn="ctr"/>
            <a:r>
              <a:rPr lang="en-US" sz="3200" b="1" dirty="0">
                <a:latin typeface="Courier New" panose="02070309020205020404" pitchFamily="49" charset="0"/>
                <a:cs typeface="Courier New" panose="02070309020205020404" pitchFamily="49" charset="0"/>
              </a:rPr>
              <a:t>X</a:t>
            </a:r>
            <a:endParaRPr lang="en-US" b="1" dirty="0">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40DC27EB-3EF2-4BB4-994D-3FC245B197DD}"/>
              </a:ext>
            </a:extLst>
          </p:cNvPr>
          <p:cNvSpPr txBox="1"/>
          <p:nvPr/>
        </p:nvSpPr>
        <p:spPr>
          <a:xfrm>
            <a:off x="10170463" y="112991"/>
            <a:ext cx="1183337" cy="369332"/>
          </a:xfrm>
          <a:prstGeom prst="rect">
            <a:avLst/>
          </a:prstGeom>
          <a:noFill/>
        </p:spPr>
        <p:txBody>
          <a:bodyPr wrap="none" rtlCol="0">
            <a:spAutoFit/>
          </a:bodyPr>
          <a:lstStyle/>
          <a:p>
            <a:r>
              <a:rPr lang="en-US" sz="1800" dirty="0"/>
              <a:t>EPC - 2021</a:t>
            </a:r>
            <a:endParaRPr lang="en-US" dirty="0"/>
          </a:p>
        </p:txBody>
      </p:sp>
      <p:sp>
        <p:nvSpPr>
          <p:cNvPr id="12" name="Content Placeholder 4">
            <a:extLst>
              <a:ext uri="{FF2B5EF4-FFF2-40B4-BE49-F238E27FC236}">
                <a16:creationId xmlns:a16="http://schemas.microsoft.com/office/drawing/2014/main" id="{42037630-FC04-4FAD-B6DC-43E477C02E13}"/>
              </a:ext>
            </a:extLst>
          </p:cNvPr>
          <p:cNvSpPr>
            <a:spLocks noGrp="1"/>
          </p:cNvSpPr>
          <p:nvPr>
            <p:ph sz="half" idx="2"/>
          </p:nvPr>
        </p:nvSpPr>
        <p:spPr>
          <a:xfrm>
            <a:off x="6096000" y="1502429"/>
            <a:ext cx="5181600" cy="723463"/>
          </a:xfrm>
          <a:gradFill flip="none" rotWithShape="1">
            <a:gsLst>
              <a:gs pos="0">
                <a:srgbClr val="009E73">
                  <a:shade val="30000"/>
                  <a:satMod val="115000"/>
                </a:srgbClr>
              </a:gs>
              <a:gs pos="50000">
                <a:srgbClr val="009E73">
                  <a:shade val="67500"/>
                  <a:satMod val="115000"/>
                </a:srgbClr>
              </a:gs>
              <a:gs pos="100000">
                <a:srgbClr val="009E73">
                  <a:shade val="100000"/>
                  <a:satMod val="115000"/>
                </a:srgbClr>
              </a:gs>
            </a:gsLst>
            <a:path path="circle">
              <a:fillToRect l="50000" t="50000" r="50000" b="50000"/>
            </a:path>
            <a:tileRect/>
          </a:gradFill>
        </p:spPr>
        <p:txBody>
          <a:bodyPr anchor="ctr">
            <a:normAutofit fontScale="77500" lnSpcReduction="20000"/>
          </a:bodyPr>
          <a:lstStyle/>
          <a:p>
            <a:pPr marL="0" indent="0" algn="ctr">
              <a:buNone/>
            </a:pPr>
            <a:endParaRPr lang="en-US" dirty="0"/>
          </a:p>
          <a:p>
            <a:pPr marL="0" indent="0" algn="ctr">
              <a:buNone/>
            </a:pPr>
            <a:r>
              <a:rPr lang="en-US" dirty="0"/>
              <a:t>Threshold</a:t>
            </a:r>
          </a:p>
          <a:p>
            <a:endParaRPr lang="en-US" dirty="0"/>
          </a:p>
        </p:txBody>
      </p:sp>
      <p:sp>
        <p:nvSpPr>
          <p:cNvPr id="15" name="Freeform: Shape 14">
            <a:extLst>
              <a:ext uri="{FF2B5EF4-FFF2-40B4-BE49-F238E27FC236}">
                <a16:creationId xmlns:a16="http://schemas.microsoft.com/office/drawing/2014/main" id="{73FB70E8-2D69-4329-9341-4144B6A40685}"/>
              </a:ext>
            </a:extLst>
          </p:cNvPr>
          <p:cNvSpPr/>
          <p:nvPr/>
        </p:nvSpPr>
        <p:spPr>
          <a:xfrm>
            <a:off x="8479363" y="2598217"/>
            <a:ext cx="829713" cy="1769738"/>
          </a:xfrm>
          <a:custGeom>
            <a:avLst/>
            <a:gdLst>
              <a:gd name="connsiteX0" fmla="*/ 0 w 1469814"/>
              <a:gd name="connsiteY0" fmla="*/ 1002523 h 1002523"/>
              <a:gd name="connsiteX1" fmla="*/ 724747 w 1469814"/>
              <a:gd name="connsiteY1" fmla="*/ 70 h 1002523"/>
              <a:gd name="connsiteX2" fmla="*/ 1469814 w 1469814"/>
              <a:gd name="connsiteY2" fmla="*/ 961883 h 1002523"/>
            </a:gdLst>
            <a:ahLst/>
            <a:cxnLst>
              <a:cxn ang="0">
                <a:pos x="connsiteX0" y="connsiteY0"/>
              </a:cxn>
              <a:cxn ang="0">
                <a:pos x="connsiteX1" y="connsiteY1"/>
              </a:cxn>
              <a:cxn ang="0">
                <a:pos x="connsiteX2" y="connsiteY2"/>
              </a:cxn>
            </a:cxnLst>
            <a:rect l="l" t="t" r="r" b="b"/>
            <a:pathLst>
              <a:path w="1469814" h="1002523">
                <a:moveTo>
                  <a:pt x="0" y="1002523"/>
                </a:moveTo>
                <a:cubicBezTo>
                  <a:pt x="239889" y="504683"/>
                  <a:pt x="479778" y="6843"/>
                  <a:pt x="724747" y="70"/>
                </a:cubicBezTo>
                <a:cubicBezTo>
                  <a:pt x="969716" y="-6703"/>
                  <a:pt x="1219765" y="477590"/>
                  <a:pt x="1469814" y="961883"/>
                </a:cubicBezTo>
              </a:path>
            </a:pathLst>
          </a:custGeom>
          <a:solidFill>
            <a:srgbClr val="009E73">
              <a:alpha val="50000"/>
            </a:srgbClr>
          </a:solidFill>
          <a:ln>
            <a:solidFill>
              <a:srgbClr val="009E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647FD4B-75AC-4CB3-8C11-60E7A4C9ACA9}"/>
              </a:ext>
            </a:extLst>
          </p:cNvPr>
          <p:cNvSpPr/>
          <p:nvPr/>
        </p:nvSpPr>
        <p:spPr>
          <a:xfrm>
            <a:off x="7314361" y="3645463"/>
            <a:ext cx="3182665" cy="3073586"/>
          </a:xfrm>
          <a:prstGeom prst="ellipse">
            <a:avLst/>
          </a:prstGeom>
          <a:solidFill>
            <a:schemeClr val="bg2">
              <a:alpha val="30000"/>
            </a:schemeClr>
          </a:solidFill>
          <a:ln>
            <a:solidFill>
              <a:srgbClr val="009E7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61F56C7-E347-4D5B-B5C7-5D58B944DC30}"/>
              </a:ext>
            </a:extLst>
          </p:cNvPr>
          <p:cNvSpPr/>
          <p:nvPr/>
        </p:nvSpPr>
        <p:spPr>
          <a:xfrm>
            <a:off x="7578500" y="3937851"/>
            <a:ext cx="2631441" cy="2492269"/>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7FF4109F-978F-4D9F-89F8-873803C57C64}"/>
              </a:ext>
            </a:extLst>
          </p:cNvPr>
          <p:cNvSpPr txBox="1"/>
          <p:nvPr/>
        </p:nvSpPr>
        <p:spPr>
          <a:xfrm>
            <a:off x="8300018" y="3645463"/>
            <a:ext cx="1188404" cy="584775"/>
          </a:xfrm>
          <a:prstGeom prst="rect">
            <a:avLst/>
          </a:prstGeom>
          <a:noFill/>
        </p:spPr>
        <p:txBody>
          <a:bodyPr wrap="square" rtlCol="0">
            <a:spAutoFit/>
          </a:bodyPr>
          <a:lstStyle/>
          <a:p>
            <a:pPr algn="ctr"/>
            <a:r>
              <a:rPr lang="en-US" sz="3200" b="1" dirty="0">
                <a:latin typeface="Courier New" panose="02070309020205020404" pitchFamily="49" charset="0"/>
                <a:cs typeface="Courier New" panose="02070309020205020404" pitchFamily="49" charset="0"/>
              </a:rPr>
              <a:t>X</a:t>
            </a:r>
            <a:endParaRPr lang="en-US"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BB83BB29-F6F5-427F-A64E-2BEB5EBFA5B4}"/>
              </a:ext>
            </a:extLst>
          </p:cNvPr>
          <p:cNvSpPr txBox="1"/>
          <p:nvPr/>
        </p:nvSpPr>
        <p:spPr>
          <a:xfrm>
            <a:off x="2724157" y="5062074"/>
            <a:ext cx="1675523" cy="369332"/>
          </a:xfrm>
          <a:prstGeom prst="rect">
            <a:avLst/>
          </a:prstGeom>
          <a:noFill/>
        </p:spPr>
        <p:txBody>
          <a:bodyPr wrap="none" rtlCol="0">
            <a:spAutoFit/>
          </a:bodyPr>
          <a:lstStyle/>
          <a:p>
            <a:r>
              <a:rPr lang="en-US" dirty="0"/>
              <a:t>Gradual Decline</a:t>
            </a:r>
          </a:p>
        </p:txBody>
      </p:sp>
      <p:sp>
        <p:nvSpPr>
          <p:cNvPr id="19" name="TextBox 18">
            <a:extLst>
              <a:ext uri="{FF2B5EF4-FFF2-40B4-BE49-F238E27FC236}">
                <a16:creationId xmlns:a16="http://schemas.microsoft.com/office/drawing/2014/main" id="{38EC0DCE-DDF2-4930-BC8A-72EC0C814161}"/>
              </a:ext>
            </a:extLst>
          </p:cNvPr>
          <p:cNvSpPr txBox="1"/>
          <p:nvPr/>
        </p:nvSpPr>
        <p:spPr>
          <a:xfrm>
            <a:off x="8300018" y="5062074"/>
            <a:ext cx="1239442" cy="369332"/>
          </a:xfrm>
          <a:prstGeom prst="rect">
            <a:avLst/>
          </a:prstGeom>
          <a:noFill/>
        </p:spPr>
        <p:txBody>
          <a:bodyPr wrap="none" rtlCol="0">
            <a:spAutoFit/>
          </a:bodyPr>
          <a:lstStyle/>
          <a:p>
            <a:r>
              <a:rPr lang="en-US" dirty="0"/>
              <a:t>All or None</a:t>
            </a:r>
          </a:p>
        </p:txBody>
      </p:sp>
    </p:spTree>
    <p:extLst>
      <p:ext uri="{BB962C8B-B14F-4D97-AF65-F5344CB8AC3E}">
        <p14:creationId xmlns:p14="http://schemas.microsoft.com/office/powerpoint/2010/main" val="1842543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P spid="16" grpId="0" animBg="1"/>
      <p:bldP spid="3"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DFC6F3-3A24-4552-9941-738263725651}"/>
              </a:ext>
            </a:extLst>
          </p:cNvPr>
          <p:cNvSpPr>
            <a:spLocks noGrp="1"/>
          </p:cNvSpPr>
          <p:nvPr>
            <p:ph type="title"/>
          </p:nvPr>
        </p:nvSpPr>
        <p:spPr/>
        <p:txBody>
          <a:bodyPr/>
          <a:lstStyle/>
          <a:p>
            <a:r>
              <a:rPr lang="en-US" dirty="0"/>
              <a:t>Why does this matter?</a:t>
            </a:r>
          </a:p>
        </p:txBody>
      </p:sp>
      <p:sp>
        <p:nvSpPr>
          <p:cNvPr id="6" name="Content Placeholder 5">
            <a:extLst>
              <a:ext uri="{FF2B5EF4-FFF2-40B4-BE49-F238E27FC236}">
                <a16:creationId xmlns:a16="http://schemas.microsoft.com/office/drawing/2014/main" id="{965D2972-0C00-4665-94A1-367A6F377EEE}"/>
              </a:ext>
            </a:extLst>
          </p:cNvPr>
          <p:cNvSpPr>
            <a:spLocks noGrp="1"/>
          </p:cNvSpPr>
          <p:nvPr>
            <p:ph idx="1"/>
          </p:nvPr>
        </p:nvSpPr>
        <p:spPr/>
        <p:txBody>
          <a:bodyPr/>
          <a:lstStyle/>
          <a:p>
            <a:pPr>
              <a:lnSpc>
                <a:spcPct val="150000"/>
              </a:lnSpc>
            </a:pPr>
            <a:r>
              <a:rPr lang="en-US" dirty="0"/>
              <a:t>Is there a threshold in source memory retrieval?</a:t>
            </a:r>
          </a:p>
          <a:p>
            <a:pPr lvl="1">
              <a:lnSpc>
                <a:spcPct val="150000"/>
              </a:lnSpc>
            </a:pPr>
            <a:r>
              <a:rPr lang="en-US" dirty="0"/>
              <a:t>Dual-Process Model (</a:t>
            </a:r>
            <a:r>
              <a:rPr lang="en-US" dirty="0" err="1"/>
              <a:t>Yonelinas</a:t>
            </a:r>
            <a:r>
              <a:rPr lang="en-US" dirty="0"/>
              <a:t>, 1999) assumes so</a:t>
            </a:r>
          </a:p>
          <a:p>
            <a:pPr>
              <a:lnSpc>
                <a:spcPct val="150000"/>
              </a:lnSpc>
            </a:pPr>
            <a:endParaRPr lang="en-US" dirty="0"/>
          </a:p>
          <a:p>
            <a:pPr>
              <a:lnSpc>
                <a:spcPct val="150000"/>
              </a:lnSpc>
            </a:pPr>
            <a:r>
              <a:rPr lang="en-US" dirty="0"/>
              <a:t>Does memory exist in discrete states?</a:t>
            </a:r>
          </a:p>
          <a:p>
            <a:pPr lvl="1">
              <a:lnSpc>
                <a:spcPct val="150000"/>
              </a:lnSpc>
            </a:pPr>
            <a:r>
              <a:rPr lang="en-US" dirty="0"/>
              <a:t>Parallel in Visual Working Memory literature: slots vs resource</a:t>
            </a:r>
          </a:p>
          <a:p>
            <a:endParaRPr lang="en-US" dirty="0"/>
          </a:p>
          <a:p>
            <a:endParaRPr lang="en-US" dirty="0"/>
          </a:p>
          <a:p>
            <a:endParaRPr lang="en-US" dirty="0"/>
          </a:p>
        </p:txBody>
      </p:sp>
    </p:spTree>
    <p:extLst>
      <p:ext uri="{BB962C8B-B14F-4D97-AF65-F5344CB8AC3E}">
        <p14:creationId xmlns:p14="http://schemas.microsoft.com/office/powerpoint/2010/main" val="1088266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6DF7D-7086-4FCC-93B0-E5D10F921E96}"/>
              </a:ext>
            </a:extLst>
          </p:cNvPr>
          <p:cNvSpPr>
            <a:spLocks noGrp="1"/>
          </p:cNvSpPr>
          <p:nvPr>
            <p:ph type="title"/>
          </p:nvPr>
        </p:nvSpPr>
        <p:spPr/>
        <p:txBody>
          <a:bodyPr/>
          <a:lstStyle/>
          <a:p>
            <a:r>
              <a:rPr lang="en-US" dirty="0"/>
              <a:t>Support for a Threshold Model</a:t>
            </a:r>
          </a:p>
        </p:txBody>
      </p:sp>
      <p:sp>
        <p:nvSpPr>
          <p:cNvPr id="3" name="Content Placeholder 2">
            <a:extLst>
              <a:ext uri="{FF2B5EF4-FFF2-40B4-BE49-F238E27FC236}">
                <a16:creationId xmlns:a16="http://schemas.microsoft.com/office/drawing/2014/main" id="{8F230810-AF51-41A6-92AB-9FF820F2DBE2}"/>
              </a:ext>
            </a:extLst>
          </p:cNvPr>
          <p:cNvSpPr>
            <a:spLocks noGrp="1"/>
          </p:cNvSpPr>
          <p:nvPr>
            <p:ph idx="1"/>
          </p:nvPr>
        </p:nvSpPr>
        <p:spPr/>
        <p:txBody>
          <a:bodyPr/>
          <a:lstStyle/>
          <a:p>
            <a:r>
              <a:rPr lang="en-US" dirty="0"/>
              <a:t>Harlow and Donaldson (2013)</a:t>
            </a:r>
          </a:p>
          <a:p>
            <a:endParaRPr lang="en-US" dirty="0"/>
          </a:p>
          <a:p>
            <a:r>
              <a:rPr lang="en-US" dirty="0"/>
              <a:t>Zhou et al. (2021)</a:t>
            </a:r>
          </a:p>
          <a:p>
            <a:endParaRPr lang="en-US" dirty="0"/>
          </a:p>
          <a:p>
            <a:endParaRPr lang="en-US" dirty="0"/>
          </a:p>
        </p:txBody>
      </p:sp>
      <p:sp>
        <p:nvSpPr>
          <p:cNvPr id="7" name="Rectangle 6">
            <a:extLst>
              <a:ext uri="{FF2B5EF4-FFF2-40B4-BE49-F238E27FC236}">
                <a16:creationId xmlns:a16="http://schemas.microsoft.com/office/drawing/2014/main" id="{2A696646-C7DD-4BFC-B54B-DDC68413EB2F}"/>
              </a:ext>
            </a:extLst>
          </p:cNvPr>
          <p:cNvSpPr/>
          <p:nvPr/>
        </p:nvSpPr>
        <p:spPr>
          <a:xfrm>
            <a:off x="5829293" y="6092640"/>
            <a:ext cx="5662819" cy="3159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32D102BF-EB08-45ED-8B35-7A2F5F143725}"/>
              </a:ext>
            </a:extLst>
          </p:cNvPr>
          <p:cNvPicPr>
            <a:picLocks noChangeAspect="1"/>
          </p:cNvPicPr>
          <p:nvPr/>
        </p:nvPicPr>
        <p:blipFill>
          <a:blip r:embed="rId2"/>
          <a:stretch>
            <a:fillRect/>
          </a:stretch>
        </p:blipFill>
        <p:spPr>
          <a:xfrm>
            <a:off x="313650" y="3557865"/>
            <a:ext cx="5870019" cy="2935010"/>
          </a:xfrm>
          <a:prstGeom prst="rect">
            <a:avLst/>
          </a:prstGeom>
        </p:spPr>
      </p:pic>
      <p:pic>
        <p:nvPicPr>
          <p:cNvPr id="15" name="Picture 14">
            <a:extLst>
              <a:ext uri="{FF2B5EF4-FFF2-40B4-BE49-F238E27FC236}">
                <a16:creationId xmlns:a16="http://schemas.microsoft.com/office/drawing/2014/main" id="{7D75AAC8-DB03-474B-80FB-D8007E0BFD75}"/>
              </a:ext>
            </a:extLst>
          </p:cNvPr>
          <p:cNvPicPr>
            <a:picLocks noChangeAspect="1"/>
          </p:cNvPicPr>
          <p:nvPr/>
        </p:nvPicPr>
        <p:blipFill>
          <a:blip r:embed="rId3"/>
          <a:stretch>
            <a:fillRect/>
          </a:stretch>
        </p:blipFill>
        <p:spPr>
          <a:xfrm>
            <a:off x="6183669" y="3557865"/>
            <a:ext cx="5870019" cy="2935010"/>
          </a:xfrm>
          <a:prstGeom prst="rect">
            <a:avLst/>
          </a:prstGeom>
        </p:spPr>
      </p:pic>
      <p:sp>
        <p:nvSpPr>
          <p:cNvPr id="16" name="Rectangle 15">
            <a:extLst>
              <a:ext uri="{FF2B5EF4-FFF2-40B4-BE49-F238E27FC236}">
                <a16:creationId xmlns:a16="http://schemas.microsoft.com/office/drawing/2014/main" id="{B06188DF-B9E3-4F1A-9DD2-90C7994A4829}"/>
              </a:ext>
            </a:extLst>
          </p:cNvPr>
          <p:cNvSpPr/>
          <p:nvPr/>
        </p:nvSpPr>
        <p:spPr>
          <a:xfrm>
            <a:off x="6211729" y="4676703"/>
            <a:ext cx="121485" cy="7840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3B97B01D-2598-4C74-BA84-05E4DBC9BF67}"/>
              </a:ext>
            </a:extLst>
          </p:cNvPr>
          <p:cNvCxnSpPr/>
          <p:nvPr/>
        </p:nvCxnSpPr>
        <p:spPr>
          <a:xfrm>
            <a:off x="12053688" y="3557865"/>
            <a:ext cx="0" cy="29350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E9EE4CC-9619-41BC-9E19-BC2DC4FC3846}"/>
              </a:ext>
            </a:extLst>
          </p:cNvPr>
          <p:cNvSpPr txBox="1"/>
          <p:nvPr/>
        </p:nvSpPr>
        <p:spPr>
          <a:xfrm>
            <a:off x="7959473" y="2140298"/>
            <a:ext cx="3204446" cy="967957"/>
          </a:xfrm>
          <a:prstGeom prst="rect">
            <a:avLst/>
          </a:prstGeom>
          <a:noFill/>
          <a:ln>
            <a:solidFill>
              <a:schemeClr val="tx1"/>
            </a:solidFill>
          </a:ln>
        </p:spPr>
        <p:txBody>
          <a:bodyPr wrap="square" rtlCol="0">
            <a:spAutoFit/>
          </a:bodyPr>
          <a:lstStyle/>
          <a:p>
            <a:pPr algn="r">
              <a:lnSpc>
                <a:spcPct val="150000"/>
              </a:lnSpc>
            </a:pPr>
            <a:r>
              <a:rPr lang="en-US" sz="2000" dirty="0">
                <a:solidFill>
                  <a:srgbClr val="1874CD"/>
                </a:solidFill>
              </a:rPr>
              <a:t>Continuous</a:t>
            </a:r>
          </a:p>
          <a:p>
            <a:pPr algn="r">
              <a:lnSpc>
                <a:spcPct val="150000"/>
              </a:lnSpc>
            </a:pPr>
            <a:r>
              <a:rPr lang="en-US" sz="2000" dirty="0">
                <a:solidFill>
                  <a:srgbClr val="FF0000"/>
                </a:solidFill>
              </a:rPr>
              <a:t>Threshold</a:t>
            </a:r>
          </a:p>
        </p:txBody>
      </p:sp>
      <p:cxnSp>
        <p:nvCxnSpPr>
          <p:cNvPr id="24" name="Straight Connector 23">
            <a:extLst>
              <a:ext uri="{FF2B5EF4-FFF2-40B4-BE49-F238E27FC236}">
                <a16:creationId xmlns:a16="http://schemas.microsoft.com/office/drawing/2014/main" id="{4150882C-F445-4C46-8E8E-B1364BAD1D33}"/>
              </a:ext>
            </a:extLst>
          </p:cNvPr>
          <p:cNvCxnSpPr/>
          <p:nvPr/>
        </p:nvCxnSpPr>
        <p:spPr>
          <a:xfrm>
            <a:off x="8309581" y="2447746"/>
            <a:ext cx="1113905" cy="0"/>
          </a:xfrm>
          <a:prstGeom prst="line">
            <a:avLst/>
          </a:prstGeom>
          <a:ln w="38100">
            <a:solidFill>
              <a:srgbClr val="1874CD"/>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0300CA2-5B22-4692-A573-6F4C4551B535}"/>
              </a:ext>
            </a:extLst>
          </p:cNvPr>
          <p:cNvCxnSpPr/>
          <p:nvPr/>
        </p:nvCxnSpPr>
        <p:spPr>
          <a:xfrm>
            <a:off x="8309581" y="2899780"/>
            <a:ext cx="111390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212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10F5-DE46-4089-875B-D2CF1FB837FF}"/>
              </a:ext>
            </a:extLst>
          </p:cNvPr>
          <p:cNvSpPr>
            <a:spLocks noGrp="1"/>
          </p:cNvSpPr>
          <p:nvPr>
            <p:ph type="title"/>
          </p:nvPr>
        </p:nvSpPr>
        <p:spPr/>
        <p:txBody>
          <a:bodyPr/>
          <a:lstStyle/>
          <a:p>
            <a:r>
              <a:rPr lang="en-US" dirty="0"/>
              <a:t>Intrusions in Memory</a:t>
            </a:r>
          </a:p>
        </p:txBody>
      </p:sp>
      <p:sp>
        <p:nvSpPr>
          <p:cNvPr id="3" name="Content Placeholder 2">
            <a:extLst>
              <a:ext uri="{FF2B5EF4-FFF2-40B4-BE49-F238E27FC236}">
                <a16:creationId xmlns:a16="http://schemas.microsoft.com/office/drawing/2014/main" id="{2F67B58B-5FEB-4870-B957-2641DCFE7D6E}"/>
              </a:ext>
            </a:extLst>
          </p:cNvPr>
          <p:cNvSpPr>
            <a:spLocks noGrp="1"/>
          </p:cNvSpPr>
          <p:nvPr>
            <p:ph idx="1"/>
          </p:nvPr>
        </p:nvSpPr>
        <p:spPr/>
        <p:txBody>
          <a:bodyPr/>
          <a:lstStyle/>
          <a:p>
            <a:r>
              <a:rPr lang="en-US" dirty="0"/>
              <a:t>When attempting to retrieve one item, information for another item is retrieved instead.</a:t>
            </a:r>
          </a:p>
        </p:txBody>
      </p:sp>
      <p:sp>
        <p:nvSpPr>
          <p:cNvPr id="4" name="TextBox 3">
            <a:extLst>
              <a:ext uri="{FF2B5EF4-FFF2-40B4-BE49-F238E27FC236}">
                <a16:creationId xmlns:a16="http://schemas.microsoft.com/office/drawing/2014/main" id="{DF8D377B-37B9-46B5-BE72-D6C8EB2D6CBB}"/>
              </a:ext>
            </a:extLst>
          </p:cNvPr>
          <p:cNvSpPr txBox="1"/>
          <p:nvPr/>
        </p:nvSpPr>
        <p:spPr>
          <a:xfrm>
            <a:off x="10170463" y="112991"/>
            <a:ext cx="1183337" cy="369332"/>
          </a:xfrm>
          <a:prstGeom prst="rect">
            <a:avLst/>
          </a:prstGeom>
          <a:noFill/>
        </p:spPr>
        <p:txBody>
          <a:bodyPr wrap="none" rtlCol="0">
            <a:spAutoFit/>
          </a:bodyPr>
          <a:lstStyle/>
          <a:p>
            <a:r>
              <a:rPr lang="en-US" sz="1800" dirty="0"/>
              <a:t>EPC - 2021</a:t>
            </a:r>
            <a:endParaRPr lang="en-US" dirty="0"/>
          </a:p>
        </p:txBody>
      </p:sp>
    </p:spTree>
    <p:extLst>
      <p:ext uri="{BB962C8B-B14F-4D97-AF65-F5344CB8AC3E}">
        <p14:creationId xmlns:p14="http://schemas.microsoft.com/office/powerpoint/2010/main" val="1957839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5F3315CF-51B2-442B-938F-93A010472499}"/>
              </a:ext>
            </a:extLst>
          </p:cNvPr>
          <p:cNvSpPr/>
          <p:nvPr/>
        </p:nvSpPr>
        <p:spPr>
          <a:xfrm>
            <a:off x="3755226" y="1147342"/>
            <a:ext cx="4681548" cy="4563316"/>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8C8CEA92-BA3B-4972-ACB7-3629DFAB30D8}"/>
              </a:ext>
            </a:extLst>
          </p:cNvPr>
          <p:cNvCxnSpPr/>
          <p:nvPr/>
        </p:nvCxnSpPr>
        <p:spPr>
          <a:xfrm>
            <a:off x="5813611" y="3429000"/>
            <a:ext cx="56477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5B794E5-8DB4-48E7-944C-8DE0E33CFF74}"/>
              </a:ext>
            </a:extLst>
          </p:cNvPr>
          <p:cNvCxnSpPr>
            <a:cxnSpLocks/>
          </p:cNvCxnSpPr>
          <p:nvPr/>
        </p:nvCxnSpPr>
        <p:spPr>
          <a:xfrm flipV="1">
            <a:off x="6096000" y="3165101"/>
            <a:ext cx="0" cy="52779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7CF30EA-56EB-4B4C-A90D-C6401AC6ACF4}"/>
              </a:ext>
            </a:extLst>
          </p:cNvPr>
          <p:cNvSpPr txBox="1"/>
          <p:nvPr/>
        </p:nvSpPr>
        <p:spPr>
          <a:xfrm>
            <a:off x="3818963" y="762620"/>
            <a:ext cx="1184940" cy="769441"/>
          </a:xfrm>
          <a:prstGeom prst="rect">
            <a:avLst/>
          </a:prstGeom>
          <a:noFill/>
        </p:spPr>
        <p:txBody>
          <a:bodyPr wrap="none" rtlCol="0">
            <a:spAutoFit/>
          </a:bodyPr>
          <a:lstStyle/>
          <a:p>
            <a:r>
              <a:rPr lang="en-US" sz="4400" dirty="0"/>
              <a:t>TIER</a:t>
            </a:r>
          </a:p>
        </p:txBody>
      </p:sp>
      <p:sp>
        <p:nvSpPr>
          <p:cNvPr id="12" name="TextBox 11">
            <a:extLst>
              <a:ext uri="{FF2B5EF4-FFF2-40B4-BE49-F238E27FC236}">
                <a16:creationId xmlns:a16="http://schemas.microsoft.com/office/drawing/2014/main" id="{92D09AC7-659B-4FBA-B0B8-B668966A2977}"/>
              </a:ext>
            </a:extLst>
          </p:cNvPr>
          <p:cNvSpPr txBox="1"/>
          <p:nvPr/>
        </p:nvSpPr>
        <p:spPr>
          <a:xfrm>
            <a:off x="3051766" y="4941217"/>
            <a:ext cx="1508618" cy="769441"/>
          </a:xfrm>
          <a:prstGeom prst="rect">
            <a:avLst/>
          </a:prstGeom>
          <a:noFill/>
        </p:spPr>
        <p:txBody>
          <a:bodyPr wrap="none" rtlCol="0">
            <a:spAutoFit/>
          </a:bodyPr>
          <a:lstStyle/>
          <a:p>
            <a:r>
              <a:rPr lang="en-US" sz="4400" dirty="0"/>
              <a:t>CORD</a:t>
            </a:r>
          </a:p>
        </p:txBody>
      </p:sp>
      <p:sp>
        <p:nvSpPr>
          <p:cNvPr id="13" name="TextBox 12">
            <a:extLst>
              <a:ext uri="{FF2B5EF4-FFF2-40B4-BE49-F238E27FC236}">
                <a16:creationId xmlns:a16="http://schemas.microsoft.com/office/drawing/2014/main" id="{CED61F3C-3A04-469A-A328-4180989E9E73}"/>
              </a:ext>
            </a:extLst>
          </p:cNvPr>
          <p:cNvSpPr txBox="1"/>
          <p:nvPr/>
        </p:nvSpPr>
        <p:spPr>
          <a:xfrm>
            <a:off x="7828274" y="1147341"/>
            <a:ext cx="1226618" cy="769441"/>
          </a:xfrm>
          <a:prstGeom prst="rect">
            <a:avLst/>
          </a:prstGeom>
          <a:noFill/>
        </p:spPr>
        <p:txBody>
          <a:bodyPr wrap="none" rtlCol="0">
            <a:spAutoFit/>
          </a:bodyPr>
          <a:lstStyle/>
          <a:p>
            <a:r>
              <a:rPr lang="en-US" sz="4400" dirty="0"/>
              <a:t>TIED</a:t>
            </a:r>
          </a:p>
        </p:txBody>
      </p:sp>
    </p:spTree>
    <p:extLst>
      <p:ext uri="{BB962C8B-B14F-4D97-AF65-F5344CB8AC3E}">
        <p14:creationId xmlns:p14="http://schemas.microsoft.com/office/powerpoint/2010/main" val="368922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2" grpId="0"/>
      <p:bldP spid="12" grpId="1"/>
      <p:bldP spid="1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8761</TotalTime>
  <Words>1423</Words>
  <Application>Microsoft Office PowerPoint</Application>
  <PresentationFormat>Widescreen</PresentationFormat>
  <Paragraphs>378</Paragraphs>
  <Slides>36</Slides>
  <Notes>11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36</vt:i4>
      </vt:variant>
    </vt:vector>
  </HeadingPairs>
  <TitlesOfParts>
    <vt:vector size="43" baseType="lpstr">
      <vt:lpstr>Arial</vt:lpstr>
      <vt:lpstr>Calibri</vt:lpstr>
      <vt:lpstr>Calibri Light</vt:lpstr>
      <vt:lpstr>Courier New</vt:lpstr>
      <vt:lpstr>Tw Cen MT</vt:lpstr>
      <vt:lpstr>Circuit</vt:lpstr>
      <vt:lpstr>Office Theme</vt:lpstr>
      <vt:lpstr>Diffusion Modelling of Intrusions in Continuous-Outcome Source Memory</vt:lpstr>
      <vt:lpstr>Source Memory</vt:lpstr>
      <vt:lpstr>Source Memory</vt:lpstr>
      <vt:lpstr>Continuous-Outcome Tasks</vt:lpstr>
      <vt:lpstr>Models of Source Memory Retrieval</vt:lpstr>
      <vt:lpstr>Why does this matter?</vt:lpstr>
      <vt:lpstr>Support for a Threshold Model</vt:lpstr>
      <vt:lpstr>Intrusions in Memory</vt:lpstr>
      <vt:lpstr>PowerPoint Presentation</vt:lpstr>
      <vt:lpstr>PowerPoint Presentation</vt:lpstr>
      <vt:lpstr>PowerPoint Presentation</vt:lpstr>
      <vt:lpstr>Evidence for Intrusions in the Data</vt:lpstr>
      <vt:lpstr>Evidence for Intrusions</vt:lpstr>
      <vt:lpstr>Comparing Model Parameters</vt:lpstr>
      <vt:lpstr>Model Parameters</vt:lpstr>
      <vt:lpstr>Model Parameters</vt:lpstr>
      <vt:lpstr>Model Parameters</vt:lpstr>
      <vt:lpstr>Model Parameters</vt:lpstr>
      <vt:lpstr>Model Parameters</vt:lpstr>
      <vt:lpstr>Model Fits</vt:lpstr>
      <vt:lpstr>Model Fits</vt:lpstr>
      <vt:lpstr>Model Fits</vt:lpstr>
      <vt:lpstr>Model Fits</vt:lpstr>
      <vt:lpstr>Model Fits</vt:lpstr>
      <vt:lpstr>PowerPoint Presentation</vt:lpstr>
      <vt:lpstr>Takeaways</vt:lpstr>
      <vt:lpstr>Weighting Intrusions</vt:lpstr>
      <vt:lpstr>Response Times and Diffusion Modelling</vt:lpstr>
      <vt:lpstr>PowerPoint Presentation</vt:lpstr>
      <vt:lpstr>Acknowledgements</vt:lpstr>
      <vt:lpstr>Experimental Paradigm</vt:lpstr>
      <vt:lpstr>Experimental Paradigm</vt:lpstr>
      <vt:lpstr>Experimental Paradigm</vt:lpstr>
      <vt:lpstr>Experimental Paradigm</vt:lpstr>
      <vt:lpstr>Experimental Paradigm</vt:lpstr>
      <vt:lpstr>Experimental Paradigm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Diffusion Modelling of Intrusions in Continuous-Outcome Source Memory</dc:title>
  <dc:creator>Jason Zhou</dc:creator>
  <cp:lastModifiedBy>Jason Zhou</cp:lastModifiedBy>
  <cp:revision>59</cp:revision>
  <dcterms:created xsi:type="dcterms:W3CDTF">2021-04-01T06:29:02Z</dcterms:created>
  <dcterms:modified xsi:type="dcterms:W3CDTF">2021-04-08T13:25:49Z</dcterms:modified>
</cp:coreProperties>
</file>