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4"/>
  </p:notesMasterIdLst>
  <p:sldIdLst>
    <p:sldId id="256" r:id="rId2"/>
    <p:sldId id="257" r:id="rId3"/>
    <p:sldId id="258" r:id="rId4"/>
    <p:sldId id="347" r:id="rId5"/>
    <p:sldId id="265" r:id="rId6"/>
    <p:sldId id="348" r:id="rId7"/>
    <p:sldId id="368" r:id="rId8"/>
    <p:sldId id="259" r:id="rId9"/>
    <p:sldId id="349" r:id="rId10"/>
    <p:sldId id="350" r:id="rId11"/>
    <p:sldId id="352" r:id="rId12"/>
    <p:sldId id="360" r:id="rId13"/>
    <p:sldId id="261" r:id="rId14"/>
    <p:sldId id="363" r:id="rId15"/>
    <p:sldId id="369" r:id="rId16"/>
    <p:sldId id="370" r:id="rId17"/>
    <p:sldId id="364" r:id="rId18"/>
    <p:sldId id="366" r:id="rId19"/>
    <p:sldId id="381" r:id="rId20"/>
    <p:sldId id="383" r:id="rId21"/>
    <p:sldId id="413" r:id="rId22"/>
    <p:sldId id="385" r:id="rId23"/>
    <p:sldId id="393" r:id="rId24"/>
    <p:sldId id="353" r:id="rId25"/>
    <p:sldId id="392" r:id="rId26"/>
    <p:sldId id="396" r:id="rId27"/>
    <p:sldId id="397" r:id="rId28"/>
    <p:sldId id="398" r:id="rId29"/>
    <p:sldId id="399" r:id="rId30"/>
    <p:sldId id="400" r:id="rId31"/>
    <p:sldId id="395" r:id="rId32"/>
    <p:sldId id="405" r:id="rId33"/>
    <p:sldId id="394" r:id="rId34"/>
    <p:sldId id="401" r:id="rId35"/>
    <p:sldId id="410" r:id="rId36"/>
    <p:sldId id="411" r:id="rId37"/>
    <p:sldId id="412" r:id="rId38"/>
    <p:sldId id="403" r:id="rId39"/>
    <p:sldId id="406" r:id="rId40"/>
    <p:sldId id="407" r:id="rId41"/>
    <p:sldId id="408" r:id="rId42"/>
    <p:sldId id="409" r:id="rId43"/>
    <p:sldId id="404" r:id="rId44"/>
    <p:sldId id="402" r:id="rId45"/>
    <p:sldId id="391" r:id="rId46"/>
    <p:sldId id="414" r:id="rId47"/>
    <p:sldId id="355" r:id="rId48"/>
    <p:sldId id="354" r:id="rId49"/>
    <p:sldId id="356" r:id="rId50"/>
    <p:sldId id="357" r:id="rId51"/>
    <p:sldId id="358" r:id="rId52"/>
    <p:sldId id="36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756FAE-F5E5-490A-928F-54C9C982756F}">
          <p14:sldIdLst>
            <p14:sldId id="256"/>
          </p14:sldIdLst>
        </p14:section>
        <p14:section name="Source Memory" id="{9AE43787-5F1B-4933-819A-F5D8651090A3}">
          <p14:sldIdLst>
            <p14:sldId id="257"/>
            <p14:sldId id="258"/>
            <p14:sldId id="347"/>
          </p14:sldIdLst>
        </p14:section>
        <p14:section name="Continuous and Threshold Models" id="{CDB5D003-7C58-439B-95A2-508FF0967EE8}">
          <p14:sldIdLst>
            <p14:sldId id="265"/>
            <p14:sldId id="348"/>
            <p14:sldId id="368"/>
          </p14:sldIdLst>
        </p14:section>
        <p14:section name="Intrusions" id="{46D6D4D6-8728-44B6-938D-38FD4985B58E}">
          <p14:sldIdLst>
            <p14:sldId id="259"/>
            <p14:sldId id="349"/>
            <p14:sldId id="350"/>
            <p14:sldId id="352"/>
          </p14:sldIdLst>
        </p14:section>
        <p14:section name="Modelling Error" id="{C862C614-B64F-40C9-BCB6-FFD2FCC2B876}">
          <p14:sldIdLst>
            <p14:sldId id="360"/>
            <p14:sldId id="261"/>
            <p14:sldId id="363"/>
            <p14:sldId id="369"/>
            <p14:sldId id="370"/>
            <p14:sldId id="364"/>
            <p14:sldId id="366"/>
            <p14:sldId id="381"/>
            <p14:sldId id="383"/>
            <p14:sldId id="413"/>
            <p14:sldId id="385"/>
            <p14:sldId id="393"/>
            <p14:sldId id="353"/>
            <p14:sldId id="392"/>
            <p14:sldId id="396"/>
            <p14:sldId id="397"/>
            <p14:sldId id="398"/>
            <p14:sldId id="399"/>
            <p14:sldId id="400"/>
            <p14:sldId id="395"/>
            <p14:sldId id="405"/>
            <p14:sldId id="394"/>
            <p14:sldId id="401"/>
            <p14:sldId id="410"/>
            <p14:sldId id="411"/>
            <p14:sldId id="412"/>
            <p14:sldId id="403"/>
            <p14:sldId id="406"/>
            <p14:sldId id="407"/>
            <p14:sldId id="408"/>
            <p14:sldId id="409"/>
            <p14:sldId id="404"/>
            <p14:sldId id="402"/>
            <p14:sldId id="391"/>
            <p14:sldId id="414"/>
          </p14:sldIdLst>
        </p14:section>
        <p14:section name="Paradigm" id="{571346A4-91EE-4FC8-9AFB-B4A44DFD7D78}">
          <p14:sldIdLst>
            <p14:sldId id="355"/>
            <p14:sldId id="354"/>
            <p14:sldId id="356"/>
            <p14:sldId id="357"/>
            <p14:sldId id="358"/>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4EDF"/>
    <a:srgbClr val="C11A1A"/>
    <a:srgbClr val="FF00FF"/>
    <a:srgbClr val="FF0000"/>
    <a:srgbClr val="256AAD"/>
    <a:srgbClr val="A9D18E"/>
    <a:srgbClr val="1874CD"/>
    <a:srgbClr val="009E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p:scale>
          <a:sx n="93" d="100"/>
          <a:sy n="93" d="100"/>
        </p:scale>
        <p:origin x="92"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C00000"/>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C00000"/>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C00000"/>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C00000"/>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B1D07-4011-4BB5-9286-70190C626BB5}"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E85A-EF0D-4E17-91D6-189B11833986}" type="slidenum">
              <a:rPr lang="en-US" smtClean="0"/>
              <a:t>‹#›</a:t>
            </a:fld>
            <a:endParaRPr lang="en-US"/>
          </a:p>
        </p:txBody>
      </p:sp>
    </p:spTree>
    <p:extLst>
      <p:ext uri="{BB962C8B-B14F-4D97-AF65-F5344CB8AC3E}">
        <p14:creationId xmlns:p14="http://schemas.microsoft.com/office/powerpoint/2010/main" val="177821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1</a:t>
            </a:fld>
            <a:endParaRPr lang="en-US"/>
          </a:p>
        </p:txBody>
      </p:sp>
    </p:spTree>
    <p:extLst>
      <p:ext uri="{BB962C8B-B14F-4D97-AF65-F5344CB8AC3E}">
        <p14:creationId xmlns:p14="http://schemas.microsoft.com/office/powerpoint/2010/main" val="2523438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27</a:t>
            </a:fld>
            <a:endParaRPr lang="en-US"/>
          </a:p>
        </p:txBody>
      </p:sp>
    </p:spTree>
    <p:extLst>
      <p:ext uri="{BB962C8B-B14F-4D97-AF65-F5344CB8AC3E}">
        <p14:creationId xmlns:p14="http://schemas.microsoft.com/office/powerpoint/2010/main" val="4246538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50</a:t>
            </a:fld>
            <a:endParaRPr lang="en-US"/>
          </a:p>
        </p:txBody>
      </p:sp>
    </p:spTree>
    <p:extLst>
      <p:ext uri="{BB962C8B-B14F-4D97-AF65-F5344CB8AC3E}">
        <p14:creationId xmlns:p14="http://schemas.microsoft.com/office/powerpoint/2010/main" val="396972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4</a:t>
            </a:fld>
            <a:endParaRPr lang="en-US"/>
          </a:p>
        </p:txBody>
      </p:sp>
    </p:spTree>
    <p:extLst>
      <p:ext uri="{BB962C8B-B14F-4D97-AF65-F5344CB8AC3E}">
        <p14:creationId xmlns:p14="http://schemas.microsoft.com/office/powerpoint/2010/main" val="236250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number of models have been developed to explain the source memory task, which make distinct assumptions about source memory retrieval. Based on Signal Detection Theory (SDT), continuous models of source memory claim that memory relies on continuous evidence. In signal detection models, retrieved information may be inaccurate but not absent, allowing for a gradual decline in the quality of information retrieved (Banks, 2000; </a:t>
            </a:r>
            <a:r>
              <a:rPr lang="en-US" sz="1200" kern="1200" dirty="0" err="1">
                <a:solidFill>
                  <a:schemeClr val="tx1"/>
                </a:solidFill>
                <a:effectLst/>
                <a:latin typeface="+mn-lt"/>
                <a:ea typeface="+mn-ea"/>
                <a:cs typeface="+mn-cs"/>
              </a:rPr>
              <a:t>Mickes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Wais</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Wixted</a:t>
            </a:r>
            <a:r>
              <a:rPr lang="en-US" sz="1200" kern="1200" dirty="0">
                <a:solidFill>
                  <a:schemeClr val="tx1"/>
                </a:solidFill>
                <a:effectLst/>
                <a:latin typeface="+mn-lt"/>
                <a:ea typeface="+mn-ea"/>
                <a:cs typeface="+mn-cs"/>
              </a:rPr>
              <a:t>, 2009).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threshold or discrete-state models hold that retrieval fails discretely, and so performance is made up of either precise responses driven by memory, or guesses when the memory is below the retrieval threshold (Batchelder &amp; </a:t>
            </a:r>
            <a:r>
              <a:rPr lang="en-US" sz="1200" kern="1200" dirty="0" err="1">
                <a:solidFill>
                  <a:schemeClr val="tx1"/>
                </a:solidFill>
                <a:effectLst/>
                <a:latin typeface="+mn-lt"/>
                <a:ea typeface="+mn-ea"/>
                <a:cs typeface="+mn-cs"/>
              </a:rPr>
              <a:t>Riefer</a:t>
            </a:r>
            <a:r>
              <a:rPr lang="en-US" sz="1200" kern="1200" dirty="0">
                <a:solidFill>
                  <a:schemeClr val="tx1"/>
                </a:solidFill>
                <a:effectLst/>
                <a:latin typeface="+mn-lt"/>
                <a:ea typeface="+mn-ea"/>
                <a:cs typeface="+mn-cs"/>
              </a:rPr>
              <a:t>, 1990; </a:t>
            </a:r>
            <a:r>
              <a:rPr lang="en-US" sz="1200" kern="1200" dirty="0" err="1">
                <a:solidFill>
                  <a:schemeClr val="tx1"/>
                </a:solidFill>
                <a:effectLst/>
                <a:latin typeface="+mn-lt"/>
                <a:ea typeface="+mn-ea"/>
                <a:cs typeface="+mn-cs"/>
              </a:rPr>
              <a:t>Klauer</a:t>
            </a:r>
            <a:r>
              <a:rPr lang="en-US" sz="1200" kern="1200" dirty="0">
                <a:solidFill>
                  <a:schemeClr val="tx1"/>
                </a:solidFill>
                <a:effectLst/>
                <a:latin typeface="+mn-lt"/>
                <a:ea typeface="+mn-ea"/>
                <a:cs typeface="+mn-cs"/>
              </a:rPr>
              <a:t> &amp; Kellen, 2010). </a:t>
            </a:r>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5</a:t>
            </a:fld>
            <a:endParaRPr lang="en-US"/>
          </a:p>
        </p:txBody>
      </p:sp>
    </p:spTree>
    <p:extLst>
      <p:ext uri="{BB962C8B-B14F-4D97-AF65-F5344CB8AC3E}">
        <p14:creationId xmlns:p14="http://schemas.microsoft.com/office/powerpoint/2010/main" val="24394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11</a:t>
            </a:fld>
            <a:endParaRPr lang="en-US"/>
          </a:p>
        </p:txBody>
      </p:sp>
    </p:spTree>
    <p:extLst>
      <p:ext uri="{BB962C8B-B14F-4D97-AF65-F5344CB8AC3E}">
        <p14:creationId xmlns:p14="http://schemas.microsoft.com/office/powerpoint/2010/main" val="73575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12</a:t>
            </a:fld>
            <a:endParaRPr lang="en-US"/>
          </a:p>
        </p:txBody>
      </p:sp>
    </p:spTree>
    <p:extLst>
      <p:ext uri="{BB962C8B-B14F-4D97-AF65-F5344CB8AC3E}">
        <p14:creationId xmlns:p14="http://schemas.microsoft.com/office/powerpoint/2010/main" val="318214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19</a:t>
            </a:fld>
            <a:endParaRPr lang="en-US"/>
          </a:p>
        </p:txBody>
      </p:sp>
    </p:spTree>
    <p:extLst>
      <p:ext uri="{BB962C8B-B14F-4D97-AF65-F5344CB8AC3E}">
        <p14:creationId xmlns:p14="http://schemas.microsoft.com/office/powerpoint/2010/main" val="24072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20</a:t>
            </a:fld>
            <a:endParaRPr lang="en-US"/>
          </a:p>
        </p:txBody>
      </p:sp>
    </p:spTree>
    <p:extLst>
      <p:ext uri="{BB962C8B-B14F-4D97-AF65-F5344CB8AC3E}">
        <p14:creationId xmlns:p14="http://schemas.microsoft.com/office/powerpoint/2010/main" val="179101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21</a:t>
            </a:fld>
            <a:endParaRPr lang="en-US"/>
          </a:p>
        </p:txBody>
      </p:sp>
    </p:spTree>
    <p:extLst>
      <p:ext uri="{BB962C8B-B14F-4D97-AF65-F5344CB8AC3E}">
        <p14:creationId xmlns:p14="http://schemas.microsoft.com/office/powerpoint/2010/main" val="406585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essentially agree on the proportion of off-target responses, but the guessing + intrusions decomposes it into proportion of intrusions and guessing. A drop from 60% to 46% is not the same margin as Bays observed in his </a:t>
            </a:r>
            <a:r>
              <a:rPr lang="en-US" dirty="0" err="1"/>
              <a:t>vwm</a:t>
            </a:r>
            <a:r>
              <a:rPr lang="en-US" dirty="0"/>
              <a:t> task, but it is a drop</a:t>
            </a:r>
          </a:p>
        </p:txBody>
      </p:sp>
      <p:sp>
        <p:nvSpPr>
          <p:cNvPr id="4" name="Slide Number Placeholder 3"/>
          <p:cNvSpPr>
            <a:spLocks noGrp="1"/>
          </p:cNvSpPr>
          <p:nvPr>
            <p:ph type="sldNum" sz="quarter" idx="5"/>
          </p:nvPr>
        </p:nvSpPr>
        <p:spPr/>
        <p:txBody>
          <a:bodyPr/>
          <a:lstStyle/>
          <a:p>
            <a:fld id="{3B46E85A-EF0D-4E17-91D6-189B11833986}" type="slidenum">
              <a:rPr lang="en-US" smtClean="0"/>
              <a:t>22</a:t>
            </a:fld>
            <a:endParaRPr lang="en-US"/>
          </a:p>
        </p:txBody>
      </p:sp>
    </p:spTree>
    <p:extLst>
      <p:ext uri="{BB962C8B-B14F-4D97-AF65-F5344CB8AC3E}">
        <p14:creationId xmlns:p14="http://schemas.microsoft.com/office/powerpoint/2010/main" val="92173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0090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53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282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056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6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02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905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526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25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51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707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11/30/2021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5795123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21BD20-53E5-4AA4-984D-09B31E6D8FFA}"/>
              </a:ext>
            </a:extLst>
          </p:cNvPr>
          <p:cNvSpPr/>
          <p:nvPr/>
        </p:nvSpPr>
        <p:spPr>
          <a:xfrm>
            <a:off x="796123" y="1001076"/>
            <a:ext cx="10399602" cy="4372618"/>
          </a:xfrm>
          <a:prstGeom prst="rect">
            <a:avLst/>
          </a:prstGeom>
          <a:solidFill>
            <a:schemeClr val="bg1">
              <a:lumMod val="95000"/>
              <a:lumOff val="5000"/>
              <a:alpha val="8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780D1-6700-4638-B15F-378E2BEFD716}"/>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A Systematic Model of Intrusions in Source Memory </a:t>
            </a:r>
          </a:p>
        </p:txBody>
      </p:sp>
      <p:sp>
        <p:nvSpPr>
          <p:cNvPr id="3" name="Subtitle 2">
            <a:extLst>
              <a:ext uri="{FF2B5EF4-FFF2-40B4-BE49-F238E27FC236}">
                <a16:creationId xmlns:a16="http://schemas.microsoft.com/office/drawing/2014/main" id="{EB88A047-5FA5-4323-8470-23003DE39D39}"/>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Jason Zhou</a:t>
            </a:r>
          </a:p>
          <a:p>
            <a:r>
              <a:rPr lang="en-US" sz="2000" dirty="0"/>
              <a:t>Context &amp; Episodic Memory Symposium: International </a:t>
            </a:r>
            <a:br>
              <a:rPr lang="en-US" sz="2000" dirty="0"/>
            </a:br>
            <a:r>
              <a:rPr lang="en-US" sz="2000" dirty="0"/>
              <a:t>2021</a:t>
            </a:r>
            <a:endParaRPr lang="en-US" sz="2200" dirty="0">
              <a:solidFill>
                <a:srgbClr val="FFFFFF"/>
              </a:solidFill>
            </a:endParaRPr>
          </a:p>
        </p:txBody>
      </p:sp>
      <p:pic>
        <p:nvPicPr>
          <p:cNvPr id="2050" name="Picture 2" descr="University of Melbourne: Student Management ERP - TechnologyOne">
            <a:extLst>
              <a:ext uri="{FF2B5EF4-FFF2-40B4-BE49-F238E27FC236}">
                <a16:creationId xmlns:a16="http://schemas.microsoft.com/office/drawing/2014/main" id="{CEF8AA75-8800-42E1-A3EF-77CC9AA34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532" y="1232837"/>
            <a:ext cx="896639" cy="88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8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5C2921D-0A3F-4767-9E14-4EFD5A8FBC90}"/>
              </a:ext>
            </a:extLst>
          </p:cNvPr>
          <p:cNvSpPr/>
          <p:nvPr/>
        </p:nvSpPr>
        <p:spPr>
          <a:xfrm rot="2708039">
            <a:off x="6380136" y="128154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2890794" y="4334929"/>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DD1612-8937-4899-BD87-5BF894909A4E}"/>
              </a:ext>
            </a:extLst>
          </p:cNvPr>
          <p:cNvSpPr txBox="1"/>
          <p:nvPr/>
        </p:nvSpPr>
        <p:spPr>
          <a:xfrm>
            <a:off x="4955335" y="2551837"/>
            <a:ext cx="2281329" cy="1754326"/>
          </a:xfrm>
          <a:prstGeom prst="rect">
            <a:avLst/>
          </a:prstGeom>
          <a:noFill/>
        </p:spPr>
        <p:txBody>
          <a:bodyPr wrap="none" rtlCol="0">
            <a:spAutoFit/>
          </a:bodyPr>
          <a:lstStyle/>
          <a:p>
            <a:pPr algn="ctr"/>
            <a:r>
              <a:rPr lang="en-US" sz="3600" dirty="0"/>
              <a:t>Where was</a:t>
            </a:r>
          </a:p>
          <a:p>
            <a:pPr algn="ctr"/>
            <a:r>
              <a:rPr lang="en-US" sz="3600" dirty="0"/>
              <a:t>“CORD”</a:t>
            </a:r>
            <a:br>
              <a:rPr lang="en-US" sz="3600" dirty="0"/>
            </a:br>
            <a:r>
              <a:rPr lang="en-US" sz="3600" dirty="0"/>
              <a:t>Located?</a:t>
            </a:r>
          </a:p>
        </p:txBody>
      </p:sp>
      <p:grpSp>
        <p:nvGrpSpPr>
          <p:cNvPr id="3" name="Group 2">
            <a:extLst>
              <a:ext uri="{FF2B5EF4-FFF2-40B4-BE49-F238E27FC236}">
                <a16:creationId xmlns:a16="http://schemas.microsoft.com/office/drawing/2014/main" id="{AA7B3DCB-D579-4E35-B1A5-497B68C892A4}"/>
              </a:ext>
            </a:extLst>
          </p:cNvPr>
          <p:cNvGrpSpPr/>
          <p:nvPr/>
        </p:nvGrpSpPr>
        <p:grpSpPr>
          <a:xfrm rot="1634562">
            <a:off x="4031260" y="4623529"/>
            <a:ext cx="564777" cy="527797"/>
            <a:chOff x="1385046" y="2519642"/>
            <a:chExt cx="564777" cy="527797"/>
          </a:xfrm>
        </p:grpSpPr>
        <p:cxnSp>
          <p:nvCxnSpPr>
            <p:cNvPr id="9" name="Straight Connector 8">
              <a:extLst>
                <a:ext uri="{FF2B5EF4-FFF2-40B4-BE49-F238E27FC236}">
                  <a16:creationId xmlns:a16="http://schemas.microsoft.com/office/drawing/2014/main" id="{6B70715A-3302-49CB-B1BD-7D99D10DE95E}"/>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02391B-1DD0-4579-82DB-7DAEF53CF8D0}"/>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093A16F2-9F04-47C9-A9DC-F990192F08F5}"/>
              </a:ext>
            </a:extLst>
          </p:cNvPr>
          <p:cNvGrpSpPr/>
          <p:nvPr/>
        </p:nvGrpSpPr>
        <p:grpSpPr>
          <a:xfrm rot="7712323">
            <a:off x="4532275" y="1268745"/>
            <a:ext cx="564777" cy="527797"/>
            <a:chOff x="1385046" y="2519642"/>
            <a:chExt cx="564777" cy="527797"/>
          </a:xfrm>
        </p:grpSpPr>
        <p:cxnSp>
          <p:nvCxnSpPr>
            <p:cNvPr id="17" name="Straight Connector 16">
              <a:extLst>
                <a:ext uri="{FF2B5EF4-FFF2-40B4-BE49-F238E27FC236}">
                  <a16:creationId xmlns:a16="http://schemas.microsoft.com/office/drawing/2014/main" id="{D28F6882-91A5-436A-A5C8-D5903B186DA9}"/>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CA1B5D-7F43-4DAF-BBCF-13F7984EBE0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4EC3B6F-4B96-4D3F-A8DC-A997462C805D}"/>
              </a:ext>
            </a:extLst>
          </p:cNvPr>
          <p:cNvGrpSpPr/>
          <p:nvPr/>
        </p:nvGrpSpPr>
        <p:grpSpPr>
          <a:xfrm rot="10283250">
            <a:off x="7422838" y="1513156"/>
            <a:ext cx="564777" cy="527797"/>
            <a:chOff x="1385046" y="2519642"/>
            <a:chExt cx="564777" cy="527797"/>
          </a:xfrm>
        </p:grpSpPr>
        <p:cxnSp>
          <p:nvCxnSpPr>
            <p:cNvPr id="20" name="Straight Connector 19">
              <a:extLst>
                <a:ext uri="{FF2B5EF4-FFF2-40B4-BE49-F238E27FC236}">
                  <a16:creationId xmlns:a16="http://schemas.microsoft.com/office/drawing/2014/main" id="{CDE1AC06-C029-440F-91EF-59CE1990661D}"/>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026764-1A67-4823-98E9-F812A8F91948}"/>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44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3EB6F7CE-D909-4416-81F9-F8C96ECBE4BD}"/>
              </a:ext>
            </a:extLst>
          </p:cNvPr>
          <p:cNvSpPr/>
          <p:nvPr/>
        </p:nvSpPr>
        <p:spPr>
          <a:xfrm rot="16200000">
            <a:off x="2890793" y="251063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5F2819F-8089-4198-BAAD-9B8A1D657094}"/>
              </a:ext>
            </a:extLst>
          </p:cNvPr>
          <p:cNvSpPr/>
          <p:nvPr/>
        </p:nvSpPr>
        <p:spPr>
          <a:xfrm rot="5894678">
            <a:off x="6945985" y="2798513"/>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0BEE239-EEB4-4879-8F7A-B5519A881E3F}"/>
              </a:ext>
            </a:extLst>
          </p:cNvPr>
          <p:cNvSpPr/>
          <p:nvPr/>
        </p:nvSpPr>
        <p:spPr>
          <a:xfrm rot="6318136">
            <a:off x="6794206" y="339720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A3EC7CD-5398-4AC7-9B1B-A13362410804}"/>
              </a:ext>
            </a:extLst>
          </p:cNvPr>
          <p:cNvSpPr/>
          <p:nvPr/>
        </p:nvSpPr>
        <p:spPr>
          <a:xfrm rot="10050334">
            <a:off x="5381904" y="463031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0F442DF-A25A-4670-A2F6-185D5BEA3E3A}"/>
              </a:ext>
            </a:extLst>
          </p:cNvPr>
          <p:cNvSpPr/>
          <p:nvPr/>
        </p:nvSpPr>
        <p:spPr>
          <a:xfrm rot="20678687">
            <a:off x="4467153" y="821408"/>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44017BF-7E72-4033-9726-F1833BF56B24}"/>
              </a:ext>
            </a:extLst>
          </p:cNvPr>
          <p:cNvSpPr/>
          <p:nvPr/>
        </p:nvSpPr>
        <p:spPr>
          <a:xfrm>
            <a:off x="3364345" y="777912"/>
            <a:ext cx="5463310" cy="5302176"/>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5C2921D-0A3F-4767-9E14-4EFD5A8FBC90}"/>
              </a:ext>
            </a:extLst>
          </p:cNvPr>
          <p:cNvSpPr/>
          <p:nvPr/>
        </p:nvSpPr>
        <p:spPr>
          <a:xfrm rot="2708039">
            <a:off x="6380136" y="128154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2890794" y="4334929"/>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9520517" y="2657796"/>
            <a:ext cx="2257413" cy="707886"/>
          </a:xfrm>
          <a:prstGeom prst="rect">
            <a:avLst/>
          </a:prstGeom>
          <a:noFill/>
        </p:spPr>
        <p:txBody>
          <a:bodyPr wrap="none" rtlCol="0">
            <a:spAutoFit/>
          </a:bodyPr>
          <a:lstStyle/>
          <a:p>
            <a:r>
              <a:rPr lang="en-US" sz="4000" dirty="0">
                <a:solidFill>
                  <a:srgbClr val="00B0F0"/>
                </a:solidFill>
              </a:rPr>
              <a:t>Intrusions</a:t>
            </a:r>
          </a:p>
        </p:txBody>
      </p:sp>
      <p:sp>
        <p:nvSpPr>
          <p:cNvPr id="25" name="TextBox 24">
            <a:extLst>
              <a:ext uri="{FF2B5EF4-FFF2-40B4-BE49-F238E27FC236}">
                <a16:creationId xmlns:a16="http://schemas.microsoft.com/office/drawing/2014/main" id="{6690B341-A0B8-4CDF-B471-A558B03FCBA5}"/>
              </a:ext>
            </a:extLst>
          </p:cNvPr>
          <p:cNvSpPr txBox="1"/>
          <p:nvPr/>
        </p:nvSpPr>
        <p:spPr>
          <a:xfrm>
            <a:off x="639179" y="2657796"/>
            <a:ext cx="2061783" cy="707886"/>
          </a:xfrm>
          <a:prstGeom prst="rect">
            <a:avLst/>
          </a:prstGeom>
          <a:noFill/>
        </p:spPr>
        <p:txBody>
          <a:bodyPr wrap="none" rtlCol="0">
            <a:spAutoFit/>
          </a:bodyPr>
          <a:lstStyle/>
          <a:p>
            <a:r>
              <a:rPr lang="en-US" sz="4000" dirty="0">
                <a:solidFill>
                  <a:srgbClr val="009E73"/>
                </a:solidFill>
              </a:rPr>
              <a:t>Guessing</a:t>
            </a:r>
          </a:p>
        </p:txBody>
      </p:sp>
      <p:grpSp>
        <p:nvGrpSpPr>
          <p:cNvPr id="13" name="Group 12">
            <a:extLst>
              <a:ext uri="{FF2B5EF4-FFF2-40B4-BE49-F238E27FC236}">
                <a16:creationId xmlns:a16="http://schemas.microsoft.com/office/drawing/2014/main" id="{E299F2B9-D876-40B3-86ED-1E109134E5FE}"/>
              </a:ext>
            </a:extLst>
          </p:cNvPr>
          <p:cNvGrpSpPr/>
          <p:nvPr/>
        </p:nvGrpSpPr>
        <p:grpSpPr>
          <a:xfrm rot="7712323">
            <a:off x="4532275" y="1268745"/>
            <a:ext cx="564777" cy="527797"/>
            <a:chOff x="1385046" y="2519642"/>
            <a:chExt cx="564777" cy="527797"/>
          </a:xfrm>
        </p:grpSpPr>
        <p:cxnSp>
          <p:nvCxnSpPr>
            <p:cNvPr id="15" name="Straight Connector 14">
              <a:extLst>
                <a:ext uri="{FF2B5EF4-FFF2-40B4-BE49-F238E27FC236}">
                  <a16:creationId xmlns:a16="http://schemas.microsoft.com/office/drawing/2014/main" id="{B908D3EE-2E7A-44F1-AF33-860A3AE6856F}"/>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5E950A-7370-4287-BFC2-86961AADE25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1CE389A7-E65B-43BF-B04B-E50F5DF5DFCC}"/>
              </a:ext>
            </a:extLst>
          </p:cNvPr>
          <p:cNvGrpSpPr/>
          <p:nvPr/>
        </p:nvGrpSpPr>
        <p:grpSpPr>
          <a:xfrm rot="10283250">
            <a:off x="7422838" y="1513156"/>
            <a:ext cx="564777" cy="527797"/>
            <a:chOff x="1385046" y="2519642"/>
            <a:chExt cx="564777" cy="527797"/>
          </a:xfrm>
        </p:grpSpPr>
        <p:cxnSp>
          <p:nvCxnSpPr>
            <p:cNvPr id="18" name="Straight Connector 17">
              <a:extLst>
                <a:ext uri="{FF2B5EF4-FFF2-40B4-BE49-F238E27FC236}">
                  <a16:creationId xmlns:a16="http://schemas.microsoft.com/office/drawing/2014/main" id="{FD8D1A92-E076-4CA1-987C-A7A2E5A4E37C}"/>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0DEDA5-2D75-496C-82FB-AC1F94A73932}"/>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048AB0-3EE6-4723-941B-23256C097DD7}"/>
              </a:ext>
            </a:extLst>
          </p:cNvPr>
          <p:cNvGrpSpPr/>
          <p:nvPr/>
        </p:nvGrpSpPr>
        <p:grpSpPr>
          <a:xfrm rot="8439051">
            <a:off x="3481708" y="2977732"/>
            <a:ext cx="564777" cy="539097"/>
            <a:chOff x="1385046" y="2519642"/>
            <a:chExt cx="564777" cy="527797"/>
          </a:xfrm>
        </p:grpSpPr>
        <p:cxnSp>
          <p:nvCxnSpPr>
            <p:cNvPr id="21" name="Straight Connector 20">
              <a:extLst>
                <a:ext uri="{FF2B5EF4-FFF2-40B4-BE49-F238E27FC236}">
                  <a16:creationId xmlns:a16="http://schemas.microsoft.com/office/drawing/2014/main" id="{C51DC525-9EF1-47AD-953F-8A63B2B9E5AE}"/>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F6A660-9EF8-4AD7-94CB-DA1AC8D7708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4387E273-CC77-47DB-9F60-14E839F433A9}"/>
              </a:ext>
            </a:extLst>
          </p:cNvPr>
          <p:cNvGrpSpPr/>
          <p:nvPr/>
        </p:nvGrpSpPr>
        <p:grpSpPr>
          <a:xfrm rot="12806001">
            <a:off x="5262422" y="944372"/>
            <a:ext cx="564777" cy="527797"/>
            <a:chOff x="1385046" y="2519642"/>
            <a:chExt cx="564777" cy="527797"/>
          </a:xfrm>
        </p:grpSpPr>
        <p:cxnSp>
          <p:nvCxnSpPr>
            <p:cNvPr id="28" name="Straight Connector 27">
              <a:extLst>
                <a:ext uri="{FF2B5EF4-FFF2-40B4-BE49-F238E27FC236}">
                  <a16:creationId xmlns:a16="http://schemas.microsoft.com/office/drawing/2014/main" id="{A32B3B8C-B3C6-40FF-92C6-3ACA607734E2}"/>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2B9566-B371-4063-ABE6-DFEBD2AECCC2}"/>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D97213A-4DAE-4406-8782-75808692D2E5}"/>
              </a:ext>
            </a:extLst>
          </p:cNvPr>
          <p:cNvGrpSpPr/>
          <p:nvPr/>
        </p:nvGrpSpPr>
        <p:grpSpPr>
          <a:xfrm rot="9218914">
            <a:off x="8154385" y="3289581"/>
            <a:ext cx="564777" cy="527797"/>
            <a:chOff x="1385046" y="2519642"/>
            <a:chExt cx="564777" cy="527797"/>
          </a:xfrm>
        </p:grpSpPr>
        <p:cxnSp>
          <p:nvCxnSpPr>
            <p:cNvPr id="31" name="Straight Connector 30">
              <a:extLst>
                <a:ext uri="{FF2B5EF4-FFF2-40B4-BE49-F238E27FC236}">
                  <a16:creationId xmlns:a16="http://schemas.microsoft.com/office/drawing/2014/main" id="{AFBD5C3B-F663-47A8-ABF6-7D8E29FE40C9}"/>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1F1095-5E1C-43AD-BE69-C758AD6267AA}"/>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01D7689-00E5-4029-9270-EAA38E7FE2FF}"/>
              </a:ext>
            </a:extLst>
          </p:cNvPr>
          <p:cNvGrpSpPr/>
          <p:nvPr/>
        </p:nvGrpSpPr>
        <p:grpSpPr>
          <a:xfrm rot="8900594">
            <a:off x="8059865" y="3866962"/>
            <a:ext cx="564777" cy="527797"/>
            <a:chOff x="1385046" y="2519642"/>
            <a:chExt cx="564777" cy="527797"/>
          </a:xfrm>
        </p:grpSpPr>
        <p:cxnSp>
          <p:nvCxnSpPr>
            <p:cNvPr id="34" name="Straight Connector 33">
              <a:extLst>
                <a:ext uri="{FF2B5EF4-FFF2-40B4-BE49-F238E27FC236}">
                  <a16:creationId xmlns:a16="http://schemas.microsoft.com/office/drawing/2014/main" id="{BD1FDC79-BDE1-469B-9E73-48A18E4E375E}"/>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097965-451C-4D8B-945A-4A3E4849B0EA}"/>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865C341-5C11-4EE8-8E7F-82EA1254E227}"/>
              </a:ext>
            </a:extLst>
          </p:cNvPr>
          <p:cNvGrpSpPr/>
          <p:nvPr/>
        </p:nvGrpSpPr>
        <p:grpSpPr>
          <a:xfrm rot="12176274">
            <a:off x="6374154" y="5369273"/>
            <a:ext cx="564777" cy="527797"/>
            <a:chOff x="1385046" y="2519642"/>
            <a:chExt cx="564777" cy="527797"/>
          </a:xfrm>
        </p:grpSpPr>
        <p:cxnSp>
          <p:nvCxnSpPr>
            <p:cNvPr id="37" name="Straight Connector 36">
              <a:extLst>
                <a:ext uri="{FF2B5EF4-FFF2-40B4-BE49-F238E27FC236}">
                  <a16:creationId xmlns:a16="http://schemas.microsoft.com/office/drawing/2014/main" id="{36E06DFD-8CE5-401B-BB3F-EB523559A838}"/>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8E3B32-DF49-4CE1-8541-08E58A333C33}"/>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60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0" grpId="0" animBg="1"/>
      <p:bldP spid="24" grpId="0" animBg="1"/>
      <p:bldP spid="2"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for Intrusions in the Data</a:t>
            </a:r>
          </a:p>
        </p:txBody>
      </p:sp>
      <p:sp>
        <p:nvSpPr>
          <p:cNvPr id="8" name="Oval 7">
            <a:extLst>
              <a:ext uri="{FF2B5EF4-FFF2-40B4-BE49-F238E27FC236}">
                <a16:creationId xmlns:a16="http://schemas.microsoft.com/office/drawing/2014/main" id="{B85028B5-5117-4D20-922D-FB53409AAD0B}"/>
              </a:ext>
            </a:extLst>
          </p:cNvPr>
          <p:cNvSpPr/>
          <p:nvPr/>
        </p:nvSpPr>
        <p:spPr>
          <a:xfrm>
            <a:off x="3833480" y="1844040"/>
            <a:ext cx="4525039" cy="425066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EA119D-BFB6-4151-93C2-B414CB17DC29}"/>
              </a:ext>
            </a:extLst>
          </p:cNvPr>
          <p:cNvSpPr txBox="1"/>
          <p:nvPr/>
        </p:nvSpPr>
        <p:spPr>
          <a:xfrm>
            <a:off x="3512134" y="5571487"/>
            <a:ext cx="1261884" cy="523220"/>
          </a:xfrm>
          <a:prstGeom prst="rect">
            <a:avLst/>
          </a:prstGeom>
          <a:noFill/>
        </p:spPr>
        <p:txBody>
          <a:bodyPr wrap="square" rtlCol="0">
            <a:spAutoFit/>
          </a:bodyPr>
          <a:lstStyle/>
          <a:p>
            <a:pPr algn="ctr"/>
            <a:r>
              <a:rPr lang="en-US" sz="2800" dirty="0"/>
              <a:t>DREG</a:t>
            </a:r>
          </a:p>
        </p:txBody>
      </p:sp>
      <p:sp>
        <p:nvSpPr>
          <p:cNvPr id="18" name="TextBox 17">
            <a:extLst>
              <a:ext uri="{FF2B5EF4-FFF2-40B4-BE49-F238E27FC236}">
                <a16:creationId xmlns:a16="http://schemas.microsoft.com/office/drawing/2014/main" id="{90AB63A1-7C5E-4637-A48A-237DD906B12D}"/>
              </a:ext>
            </a:extLst>
          </p:cNvPr>
          <p:cNvSpPr txBox="1"/>
          <p:nvPr/>
        </p:nvSpPr>
        <p:spPr>
          <a:xfrm>
            <a:off x="3202538" y="2114519"/>
            <a:ext cx="1261884" cy="523220"/>
          </a:xfrm>
          <a:prstGeom prst="rect">
            <a:avLst/>
          </a:prstGeom>
          <a:noFill/>
        </p:spPr>
        <p:txBody>
          <a:bodyPr wrap="square" rtlCol="0">
            <a:spAutoFit/>
          </a:bodyPr>
          <a:lstStyle/>
          <a:p>
            <a:pPr algn="ctr"/>
            <a:r>
              <a:rPr lang="en-US" sz="2800" dirty="0"/>
              <a:t>CALM</a:t>
            </a:r>
          </a:p>
        </p:txBody>
      </p:sp>
      <p:sp>
        <p:nvSpPr>
          <p:cNvPr id="19" name="TextBox 18">
            <a:extLst>
              <a:ext uri="{FF2B5EF4-FFF2-40B4-BE49-F238E27FC236}">
                <a16:creationId xmlns:a16="http://schemas.microsoft.com/office/drawing/2014/main" id="{82144944-C422-4938-BEA3-713B8083FDCD}"/>
              </a:ext>
            </a:extLst>
          </p:cNvPr>
          <p:cNvSpPr txBox="1"/>
          <p:nvPr/>
        </p:nvSpPr>
        <p:spPr>
          <a:xfrm>
            <a:off x="6529654" y="1441169"/>
            <a:ext cx="1261884" cy="523220"/>
          </a:xfrm>
          <a:prstGeom prst="rect">
            <a:avLst/>
          </a:prstGeom>
          <a:noFill/>
        </p:spPr>
        <p:txBody>
          <a:bodyPr wrap="square" rtlCol="0">
            <a:spAutoFit/>
          </a:bodyPr>
          <a:lstStyle/>
          <a:p>
            <a:pPr algn="ctr"/>
            <a:r>
              <a:rPr lang="en-US" sz="2800" dirty="0"/>
              <a:t>PLUG</a:t>
            </a:r>
          </a:p>
        </p:txBody>
      </p:sp>
      <p:sp>
        <p:nvSpPr>
          <p:cNvPr id="20" name="TextBox 19">
            <a:extLst>
              <a:ext uri="{FF2B5EF4-FFF2-40B4-BE49-F238E27FC236}">
                <a16:creationId xmlns:a16="http://schemas.microsoft.com/office/drawing/2014/main" id="{428B02B0-0131-4901-B717-ACA7C653A7F4}"/>
              </a:ext>
            </a:extLst>
          </p:cNvPr>
          <p:cNvSpPr txBox="1"/>
          <p:nvPr/>
        </p:nvSpPr>
        <p:spPr>
          <a:xfrm>
            <a:off x="8274634" y="3369477"/>
            <a:ext cx="1261884" cy="523220"/>
          </a:xfrm>
          <a:prstGeom prst="rect">
            <a:avLst/>
          </a:prstGeom>
          <a:noFill/>
        </p:spPr>
        <p:txBody>
          <a:bodyPr wrap="square" rtlCol="0">
            <a:spAutoFit/>
          </a:bodyPr>
          <a:lstStyle/>
          <a:p>
            <a:pPr algn="ctr"/>
            <a:r>
              <a:rPr lang="en-US" sz="2800" dirty="0"/>
              <a:t>PLUM</a:t>
            </a:r>
          </a:p>
        </p:txBody>
      </p:sp>
      <p:sp>
        <p:nvSpPr>
          <p:cNvPr id="21" name="TextBox 20">
            <a:extLst>
              <a:ext uri="{FF2B5EF4-FFF2-40B4-BE49-F238E27FC236}">
                <a16:creationId xmlns:a16="http://schemas.microsoft.com/office/drawing/2014/main" id="{8989E80B-A8E9-4063-AB38-CB0F83A5F3E7}"/>
              </a:ext>
            </a:extLst>
          </p:cNvPr>
          <p:cNvSpPr txBox="1"/>
          <p:nvPr/>
        </p:nvSpPr>
        <p:spPr>
          <a:xfrm>
            <a:off x="7487249" y="5416831"/>
            <a:ext cx="1261884" cy="523220"/>
          </a:xfrm>
          <a:prstGeom prst="rect">
            <a:avLst/>
          </a:prstGeom>
          <a:noFill/>
        </p:spPr>
        <p:txBody>
          <a:bodyPr wrap="square" rtlCol="0">
            <a:spAutoFit/>
          </a:bodyPr>
          <a:lstStyle/>
          <a:p>
            <a:pPr algn="ctr"/>
            <a:r>
              <a:rPr lang="en-US" sz="2800" dirty="0"/>
              <a:t>FLAG</a:t>
            </a:r>
          </a:p>
        </p:txBody>
      </p:sp>
      <p:grpSp>
        <p:nvGrpSpPr>
          <p:cNvPr id="22" name="Group 21">
            <a:extLst>
              <a:ext uri="{FF2B5EF4-FFF2-40B4-BE49-F238E27FC236}">
                <a16:creationId xmlns:a16="http://schemas.microsoft.com/office/drawing/2014/main" id="{812C888A-D918-4764-A950-D60E8FC797F5}"/>
              </a:ext>
            </a:extLst>
          </p:cNvPr>
          <p:cNvGrpSpPr/>
          <p:nvPr/>
        </p:nvGrpSpPr>
        <p:grpSpPr>
          <a:xfrm rot="3297037">
            <a:off x="8057566" y="4481339"/>
            <a:ext cx="401448" cy="378080"/>
            <a:chOff x="1385046" y="2519642"/>
            <a:chExt cx="564777" cy="527797"/>
          </a:xfrm>
        </p:grpSpPr>
        <p:cxnSp>
          <p:nvCxnSpPr>
            <p:cNvPr id="23" name="Straight Connector 22">
              <a:extLst>
                <a:ext uri="{FF2B5EF4-FFF2-40B4-BE49-F238E27FC236}">
                  <a16:creationId xmlns:a16="http://schemas.microsoft.com/office/drawing/2014/main" id="{77D8C251-4B2D-40BD-BAE4-3D912A94AADD}"/>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AC7833-8DF9-48F4-971E-F7917ACF2A7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Curved Right 24">
            <a:extLst>
              <a:ext uri="{FF2B5EF4-FFF2-40B4-BE49-F238E27FC236}">
                <a16:creationId xmlns:a16="http://schemas.microsoft.com/office/drawing/2014/main" id="{E912D84C-E0AF-4877-B42F-21BD7ADD3A15}"/>
              </a:ext>
            </a:extLst>
          </p:cNvPr>
          <p:cNvSpPr/>
          <p:nvPr/>
        </p:nvSpPr>
        <p:spPr>
          <a:xfrm rot="579722" flipH="1">
            <a:off x="8637094" y="4609416"/>
            <a:ext cx="479753" cy="128332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B1FA1319-136C-4479-BAD1-68EAF1D98480}"/>
              </a:ext>
            </a:extLst>
          </p:cNvPr>
          <p:cNvSpPr txBox="1"/>
          <p:nvPr/>
        </p:nvSpPr>
        <p:spPr>
          <a:xfrm>
            <a:off x="9215157" y="5066414"/>
            <a:ext cx="1605183" cy="369332"/>
          </a:xfrm>
          <a:prstGeom prst="rect">
            <a:avLst/>
          </a:prstGeom>
          <a:noFill/>
        </p:spPr>
        <p:txBody>
          <a:bodyPr wrap="none" rtlCol="0">
            <a:spAutoFit/>
          </a:bodyPr>
          <a:lstStyle/>
          <a:p>
            <a:r>
              <a:rPr lang="en-US" dirty="0">
                <a:solidFill>
                  <a:srgbClr val="FF0000"/>
                </a:solidFill>
              </a:rPr>
              <a:t>Response Error</a:t>
            </a:r>
          </a:p>
        </p:txBody>
      </p:sp>
      <p:sp>
        <p:nvSpPr>
          <p:cNvPr id="27" name="Arrow: Curved Right 26">
            <a:extLst>
              <a:ext uri="{FF2B5EF4-FFF2-40B4-BE49-F238E27FC236}">
                <a16:creationId xmlns:a16="http://schemas.microsoft.com/office/drawing/2014/main" id="{5923A33B-3E75-4E75-B4C8-CE8F7CE99984}"/>
              </a:ext>
            </a:extLst>
          </p:cNvPr>
          <p:cNvSpPr/>
          <p:nvPr/>
        </p:nvSpPr>
        <p:spPr>
          <a:xfrm rot="1984695" flipH="1" flipV="1">
            <a:off x="8707642" y="378770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Right 28">
            <a:extLst>
              <a:ext uri="{FF2B5EF4-FFF2-40B4-BE49-F238E27FC236}">
                <a16:creationId xmlns:a16="http://schemas.microsoft.com/office/drawing/2014/main" id="{A38F3D85-BF26-4622-85B1-3B566BAF7CBE}"/>
              </a:ext>
            </a:extLst>
          </p:cNvPr>
          <p:cNvSpPr/>
          <p:nvPr/>
        </p:nvSpPr>
        <p:spPr>
          <a:xfrm rot="20605210" flipH="1" flipV="1">
            <a:off x="8058883" y="149833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Right 30">
            <a:extLst>
              <a:ext uri="{FF2B5EF4-FFF2-40B4-BE49-F238E27FC236}">
                <a16:creationId xmlns:a16="http://schemas.microsoft.com/office/drawing/2014/main" id="{A8F59D75-6AE3-4838-B175-3410B91FC15D}"/>
              </a:ext>
            </a:extLst>
          </p:cNvPr>
          <p:cNvSpPr/>
          <p:nvPr/>
        </p:nvSpPr>
        <p:spPr>
          <a:xfrm rot="18021220" flipH="1" flipV="1">
            <a:off x="5816741" y="-42782"/>
            <a:ext cx="2087749" cy="5291227"/>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Right 31">
            <a:extLst>
              <a:ext uri="{FF2B5EF4-FFF2-40B4-BE49-F238E27FC236}">
                <a16:creationId xmlns:a16="http://schemas.microsoft.com/office/drawing/2014/main" id="{A59DD1CF-6BD2-40E9-9D4C-275BDAD5748A}"/>
              </a:ext>
            </a:extLst>
          </p:cNvPr>
          <p:cNvSpPr/>
          <p:nvPr/>
        </p:nvSpPr>
        <p:spPr>
          <a:xfrm rot="15428011" flipV="1">
            <a:off x="6008798" y="392959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986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250" fill="hold"/>
                                        <p:tgtEl>
                                          <p:spTgt spid="21"/>
                                        </p:tgtEl>
                                        <p:attrNameLst>
                                          <p:attrName>style.color</p:attrName>
                                        </p:attrNameLst>
                                      </p:cBhvr>
                                      <p:to>
                                        <a:srgbClr val="FF0000"/>
                                      </p:to>
                                    </p:animClr>
                                  </p:childTnLst>
                                </p:cTn>
                              </p:par>
                              <p:par>
                                <p:cTn id="21" presetID="1" presetClass="entr" presetSubtype="0" fill="hold" nodeType="withEffect">
                                  <p:stCondLst>
                                    <p:cond delay="50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18" grpId="0"/>
      <p:bldP spid="19" grpId="0"/>
      <p:bldP spid="20" grpId="0"/>
      <p:bldP spid="21" grpId="0"/>
      <p:bldP spid="21" grpId="1"/>
      <p:bldP spid="25" grpId="0" animBg="1"/>
      <p:bldP spid="25" grpId="1" animBg="1"/>
      <p:bldP spid="26" grpId="0"/>
      <p:bldP spid="26" grpId="1"/>
      <p:bldP spid="27" grpId="0" animBg="1"/>
      <p:bldP spid="27" grpId="1" animBg="1"/>
      <p:bldP spid="29" grpId="0" animBg="1"/>
      <p:bldP spid="29" grpId="1" animBg="1"/>
      <p:bldP spid="31" grpId="0" animBg="1"/>
      <p:bldP spid="31" grpId="1" animBg="1"/>
      <p:bldP spid="32" grpId="0" animBg="1"/>
      <p:bldP spid="3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for Intrusions</a:t>
            </a:r>
          </a:p>
        </p:txBody>
      </p:sp>
      <p:pic>
        <p:nvPicPr>
          <p:cNvPr id="12" name="Picture 11">
            <a:extLst>
              <a:ext uri="{FF2B5EF4-FFF2-40B4-BE49-F238E27FC236}">
                <a16:creationId xmlns:a16="http://schemas.microsoft.com/office/drawing/2014/main" id="{2FDD423B-79B9-4EA7-B646-2034B10DE863}"/>
              </a:ext>
            </a:extLst>
          </p:cNvPr>
          <p:cNvPicPr>
            <a:picLocks noChangeAspect="1"/>
          </p:cNvPicPr>
          <p:nvPr/>
        </p:nvPicPr>
        <p:blipFill>
          <a:blip r:embed="rId2"/>
          <a:stretch>
            <a:fillRect/>
          </a:stretch>
        </p:blipFill>
        <p:spPr>
          <a:xfrm>
            <a:off x="2636519" y="1690688"/>
            <a:ext cx="6918961" cy="4873067"/>
          </a:xfrm>
          <a:prstGeom prst="rect">
            <a:avLst/>
          </a:prstGeom>
        </p:spPr>
      </p:pic>
      <p:sp>
        <p:nvSpPr>
          <p:cNvPr id="15" name="TextBox 14">
            <a:extLst>
              <a:ext uri="{FF2B5EF4-FFF2-40B4-BE49-F238E27FC236}">
                <a16:creationId xmlns:a16="http://schemas.microsoft.com/office/drawing/2014/main" id="{86981022-0727-493A-BB89-698AF3E7329D}"/>
              </a:ext>
            </a:extLst>
          </p:cNvPr>
          <p:cNvSpPr txBox="1"/>
          <p:nvPr/>
        </p:nvSpPr>
        <p:spPr>
          <a:xfrm rot="10800000">
            <a:off x="2174854" y="3893820"/>
            <a:ext cx="461665" cy="796052"/>
          </a:xfrm>
          <a:prstGeom prst="rect">
            <a:avLst/>
          </a:prstGeom>
          <a:noFill/>
        </p:spPr>
        <p:txBody>
          <a:bodyPr vert="eaVert" wrap="none" rtlCol="0">
            <a:spAutoFit/>
          </a:bodyPr>
          <a:lstStyle/>
          <a:p>
            <a:r>
              <a:rPr lang="en-US" dirty="0"/>
              <a:t>Density</a:t>
            </a:r>
          </a:p>
        </p:txBody>
      </p:sp>
      <p:sp>
        <p:nvSpPr>
          <p:cNvPr id="16" name="Oval 15">
            <a:extLst>
              <a:ext uri="{FF2B5EF4-FFF2-40B4-BE49-F238E27FC236}">
                <a16:creationId xmlns:a16="http://schemas.microsoft.com/office/drawing/2014/main" id="{526A2631-6FDF-48F0-BE7F-CD7F715B840A}"/>
              </a:ext>
            </a:extLst>
          </p:cNvPr>
          <p:cNvSpPr/>
          <p:nvPr/>
        </p:nvSpPr>
        <p:spPr>
          <a:xfrm>
            <a:off x="5343952" y="1999771"/>
            <a:ext cx="2075368" cy="12608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6E0E6-B507-4079-8212-87878AEDF181}"/>
              </a:ext>
            </a:extLst>
          </p:cNvPr>
          <p:cNvSpPr txBox="1"/>
          <p:nvPr/>
        </p:nvSpPr>
        <p:spPr>
          <a:xfrm>
            <a:off x="9956708" y="6488668"/>
            <a:ext cx="2235292" cy="369332"/>
          </a:xfrm>
          <a:prstGeom prst="rect">
            <a:avLst/>
          </a:prstGeom>
          <a:noFill/>
        </p:spPr>
        <p:txBody>
          <a:bodyPr wrap="none" rtlCol="0">
            <a:spAutoFit/>
          </a:bodyPr>
          <a:lstStyle/>
          <a:p>
            <a:r>
              <a:rPr lang="en-US" dirty="0"/>
              <a:t>(See Bays et al., 2009)</a:t>
            </a:r>
          </a:p>
        </p:txBody>
      </p:sp>
    </p:spTree>
    <p:extLst>
      <p:ext uri="{BB962C8B-B14F-4D97-AF65-F5344CB8AC3E}">
        <p14:creationId xmlns:p14="http://schemas.microsoft.com/office/powerpoint/2010/main" val="12125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Comparing 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22" name="Arrow: Right 21">
            <a:extLst>
              <a:ext uri="{FF2B5EF4-FFF2-40B4-BE49-F238E27FC236}">
                <a16:creationId xmlns:a16="http://schemas.microsoft.com/office/drawing/2014/main" id="{49D7C19B-32CB-4993-8915-1ACFEF845B43}"/>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0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110840" y="3837307"/>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89AD9B4-2E44-473F-99C6-CFC9EA6DEAD0}"/>
              </a:ext>
            </a:extLst>
          </p:cNvPr>
          <p:cNvSpPr/>
          <p:nvPr/>
        </p:nvSpPr>
        <p:spPr>
          <a:xfrm rot="16200000">
            <a:off x="6511264" y="397937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002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1</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257949" y="2523699"/>
            <a:ext cx="3024794" cy="2899728"/>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669076" y="3425242"/>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3E9F252-07F7-4B4C-8AC0-BE2D41080A25}"/>
              </a:ext>
            </a:extLst>
          </p:cNvPr>
          <p:cNvSpPr/>
          <p:nvPr/>
        </p:nvSpPr>
        <p:spPr>
          <a:xfrm rot="16200000">
            <a:off x="6511264" y="397937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4151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2</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2100AB8-E2D9-4F4B-B15C-D7358B717887}"/>
              </a:ext>
            </a:extLst>
          </p:cNvPr>
          <p:cNvSpPr txBox="1"/>
          <p:nvPr/>
        </p:nvSpPr>
        <p:spPr>
          <a:xfrm>
            <a:off x="839788" y="5569545"/>
            <a:ext cx="6769335" cy="923330"/>
          </a:xfrm>
          <a:prstGeom prst="rect">
            <a:avLst/>
          </a:prstGeom>
          <a:noFill/>
        </p:spPr>
        <p:txBody>
          <a:bodyPr wrap="square" rtlCol="0">
            <a:spAutoFit/>
          </a:bodyPr>
          <a:lstStyle/>
          <a:p>
            <a:r>
              <a:rPr lang="en-US" b="0" i="0" dirty="0">
                <a:effectLst/>
                <a:latin typeface="Arial" panose="020B0604020202020204" pitchFamily="34" charset="0"/>
              </a:rPr>
              <a:t>Bays, P. M., </a:t>
            </a:r>
            <a:r>
              <a:rPr lang="en-US" b="0" i="0" dirty="0" err="1">
                <a:effectLst/>
                <a:latin typeface="Arial" panose="020B0604020202020204" pitchFamily="34" charset="0"/>
              </a:rPr>
              <a:t>Catalao</a:t>
            </a:r>
            <a:r>
              <a:rPr lang="en-US" b="0" i="0" dirty="0">
                <a:effectLst/>
                <a:latin typeface="Arial" panose="020B0604020202020204" pitchFamily="34" charset="0"/>
              </a:rPr>
              <a:t>, R. F., &amp; Husain, M. (2009). The precision of visual working memory is set by allocation of a shared resource. </a:t>
            </a:r>
            <a:r>
              <a:rPr lang="en-US" b="0" i="1" dirty="0">
                <a:effectLst/>
                <a:latin typeface="Arial" panose="020B0604020202020204" pitchFamily="34" charset="0"/>
              </a:rPr>
              <a:t>Journal of vision</a:t>
            </a:r>
            <a:r>
              <a:rPr lang="en-US" b="0" i="0" dirty="0">
                <a:effectLst/>
                <a:latin typeface="Arial" panose="020B0604020202020204" pitchFamily="34" charset="0"/>
              </a:rPr>
              <a:t>, </a:t>
            </a:r>
            <a:r>
              <a:rPr lang="en-US" b="0" i="1" dirty="0">
                <a:effectLst/>
                <a:latin typeface="Arial" panose="020B0604020202020204" pitchFamily="34" charset="0"/>
              </a:rPr>
              <a:t>9</a:t>
            </a:r>
            <a:r>
              <a:rPr lang="en-US" b="0" i="0" dirty="0">
                <a:effectLst/>
                <a:latin typeface="Arial" panose="020B0604020202020204" pitchFamily="34" charset="0"/>
              </a:rPr>
              <a:t>(10), 7-7.</a:t>
            </a:r>
            <a:endParaRPr lang="en-US" dirty="0"/>
          </a:p>
        </p:txBody>
      </p:sp>
    </p:spTree>
    <p:extLst>
      <p:ext uri="{BB962C8B-B14F-4D97-AF65-F5344CB8AC3E}">
        <p14:creationId xmlns:p14="http://schemas.microsoft.com/office/powerpoint/2010/main" val="6963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7DEDCA6-EA54-4480-9024-17702CE22D71}"/>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3</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 + 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237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extLst>
              <p:ext uri="{D42A27DB-BD31-4B8C-83A1-F6EECF244321}">
                <p14:modId xmlns:p14="http://schemas.microsoft.com/office/powerpoint/2010/main" val="3790649677"/>
              </p:ext>
            </p:extLst>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Guessing only</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 only</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3227294" y="2902590"/>
            <a:ext cx="8036674" cy="328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1CC2EB-626F-457B-A9ED-26DC0F1831E4}"/>
              </a:ext>
            </a:extLst>
          </p:cNvPr>
          <p:cNvSpPr/>
          <p:nvPr/>
        </p:nvSpPr>
        <p:spPr>
          <a:xfrm>
            <a:off x="748371" y="4480378"/>
            <a:ext cx="8861794" cy="1845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3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B48-19A1-452B-BB94-9C57427CC338}"/>
              </a:ext>
            </a:extLst>
          </p:cNvPr>
          <p:cNvSpPr>
            <a:spLocks noGrp="1"/>
          </p:cNvSpPr>
          <p:nvPr>
            <p:ph type="title"/>
          </p:nvPr>
        </p:nvSpPr>
        <p:spPr/>
        <p:txBody>
          <a:bodyPr/>
          <a:lstStyle/>
          <a:p>
            <a:r>
              <a:rPr lang="en-US" dirty="0"/>
              <a:t>Source Memory</a:t>
            </a:r>
          </a:p>
        </p:txBody>
      </p:sp>
      <p:sp>
        <p:nvSpPr>
          <p:cNvPr id="3" name="Content Placeholder 2">
            <a:extLst>
              <a:ext uri="{FF2B5EF4-FFF2-40B4-BE49-F238E27FC236}">
                <a16:creationId xmlns:a16="http://schemas.microsoft.com/office/drawing/2014/main" id="{2ABD0B6F-A4D2-4DF4-9610-89FAB8D54197}"/>
              </a:ext>
            </a:extLst>
          </p:cNvPr>
          <p:cNvSpPr>
            <a:spLocks noGrp="1"/>
          </p:cNvSpPr>
          <p:nvPr>
            <p:ph idx="1"/>
          </p:nvPr>
        </p:nvSpPr>
        <p:spPr/>
        <p:txBody>
          <a:bodyPr/>
          <a:lstStyle/>
          <a:p>
            <a:r>
              <a:rPr lang="en-US" dirty="0"/>
              <a:t>Memory for the source (or origin) of the material stored in memory.</a:t>
            </a:r>
          </a:p>
          <a:p>
            <a:pPr marL="0" indent="0">
              <a:buNone/>
            </a:pPr>
            <a:endParaRPr lang="en-US" dirty="0"/>
          </a:p>
          <a:p>
            <a:endParaRPr lang="en-US" dirty="0"/>
          </a:p>
        </p:txBody>
      </p:sp>
      <p:sp>
        <p:nvSpPr>
          <p:cNvPr id="4" name="Rectangle: Rounded Corners 3">
            <a:extLst>
              <a:ext uri="{FF2B5EF4-FFF2-40B4-BE49-F238E27FC236}">
                <a16:creationId xmlns:a16="http://schemas.microsoft.com/office/drawing/2014/main" id="{37FF1AB4-84C8-4242-8EAF-F979F84DD71F}"/>
              </a:ext>
            </a:extLst>
          </p:cNvPr>
          <p:cNvSpPr/>
          <p:nvPr/>
        </p:nvSpPr>
        <p:spPr>
          <a:xfrm>
            <a:off x="3362960" y="2892743"/>
            <a:ext cx="5466080" cy="3027680"/>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38566F7-717D-4A12-AAA6-8C9ED4841E46}"/>
              </a:ext>
            </a:extLst>
          </p:cNvPr>
          <p:cNvCxnSpPr>
            <a:stCxn id="4" idx="0"/>
            <a:endCxn id="4" idx="2"/>
          </p:cNvCxnSpPr>
          <p:nvPr/>
        </p:nvCxnSpPr>
        <p:spPr>
          <a:xfrm>
            <a:off x="6096000" y="2892743"/>
            <a:ext cx="0" cy="30276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EB797C-B4BF-49B3-B59B-D80759956E2D}"/>
              </a:ext>
            </a:extLst>
          </p:cNvPr>
          <p:cNvSpPr txBox="1"/>
          <p:nvPr/>
        </p:nvSpPr>
        <p:spPr>
          <a:xfrm>
            <a:off x="3806086" y="3991084"/>
            <a:ext cx="1846788" cy="830997"/>
          </a:xfrm>
          <a:prstGeom prst="rect">
            <a:avLst/>
          </a:prstGeom>
          <a:noFill/>
        </p:spPr>
        <p:txBody>
          <a:bodyPr wrap="none" rtlCol="0">
            <a:spAutoFit/>
          </a:bodyPr>
          <a:lstStyle/>
          <a:p>
            <a:r>
              <a:rPr lang="en-US" sz="4800" dirty="0"/>
              <a:t>WORD</a:t>
            </a:r>
          </a:p>
        </p:txBody>
      </p:sp>
    </p:spTree>
    <p:extLst>
      <p:ext uri="{BB962C8B-B14F-4D97-AF65-F5344CB8AC3E}">
        <p14:creationId xmlns:p14="http://schemas.microsoft.com/office/powerpoint/2010/main" val="42784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extLst>
              <p:ext uri="{D42A27DB-BD31-4B8C-83A1-F6EECF244321}">
                <p14:modId xmlns:p14="http://schemas.microsoft.com/office/powerpoint/2010/main" val="834766326"/>
              </p:ext>
            </p:extLst>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Guessing only</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 only</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4312024" y="2902590"/>
            <a:ext cx="6951944" cy="328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1CC2EB-626F-457B-A9ED-26DC0F1831E4}"/>
              </a:ext>
            </a:extLst>
          </p:cNvPr>
          <p:cNvSpPr/>
          <p:nvPr/>
        </p:nvSpPr>
        <p:spPr>
          <a:xfrm>
            <a:off x="748371" y="4480378"/>
            <a:ext cx="8861794" cy="1845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A16640-3774-4538-9763-4CA4EFF2FBC7}"/>
              </a:ext>
            </a:extLst>
          </p:cNvPr>
          <p:cNvSpPr/>
          <p:nvPr/>
        </p:nvSpPr>
        <p:spPr>
          <a:xfrm>
            <a:off x="838200" y="3951215"/>
            <a:ext cx="3440184" cy="5201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9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141733-F52F-4E52-A2AB-0E7CF1937619}"/>
              </a:ext>
            </a:extLst>
          </p:cNvPr>
          <p:cNvPicPr>
            <a:picLocks noChangeAspect="1"/>
          </p:cNvPicPr>
          <p:nvPr/>
        </p:nvPicPr>
        <p:blipFill>
          <a:blip r:embed="rId3"/>
          <a:stretch>
            <a:fillRect/>
          </a:stretch>
        </p:blipFill>
        <p:spPr>
          <a:xfrm>
            <a:off x="463996" y="478468"/>
            <a:ext cx="5632004" cy="2950532"/>
          </a:xfrm>
          <a:prstGeom prst="rect">
            <a:avLst/>
          </a:prstGeom>
        </p:spPr>
      </p:pic>
      <p:pic>
        <p:nvPicPr>
          <p:cNvPr id="8" name="Picture 7">
            <a:extLst>
              <a:ext uri="{FF2B5EF4-FFF2-40B4-BE49-F238E27FC236}">
                <a16:creationId xmlns:a16="http://schemas.microsoft.com/office/drawing/2014/main" id="{B1907D3E-423F-4113-9673-8BB0590AA745}"/>
              </a:ext>
            </a:extLst>
          </p:cNvPr>
          <p:cNvPicPr>
            <a:picLocks noChangeAspect="1"/>
          </p:cNvPicPr>
          <p:nvPr/>
        </p:nvPicPr>
        <p:blipFill>
          <a:blip r:embed="rId4"/>
          <a:stretch>
            <a:fillRect/>
          </a:stretch>
        </p:blipFill>
        <p:spPr>
          <a:xfrm>
            <a:off x="463996" y="478469"/>
            <a:ext cx="5632005" cy="2950532"/>
          </a:xfrm>
          <a:prstGeom prst="rect">
            <a:avLst/>
          </a:prstGeom>
        </p:spPr>
      </p:pic>
      <p:pic>
        <p:nvPicPr>
          <p:cNvPr id="9" name="Picture 8">
            <a:extLst>
              <a:ext uri="{FF2B5EF4-FFF2-40B4-BE49-F238E27FC236}">
                <a16:creationId xmlns:a16="http://schemas.microsoft.com/office/drawing/2014/main" id="{F2055E34-0E60-4585-9E78-80392811D27B}"/>
              </a:ext>
            </a:extLst>
          </p:cNvPr>
          <p:cNvPicPr>
            <a:picLocks noChangeAspect="1"/>
          </p:cNvPicPr>
          <p:nvPr/>
        </p:nvPicPr>
        <p:blipFill>
          <a:blip r:embed="rId5"/>
          <a:stretch>
            <a:fillRect/>
          </a:stretch>
        </p:blipFill>
        <p:spPr>
          <a:xfrm>
            <a:off x="6096000" y="478468"/>
            <a:ext cx="5632005" cy="2950532"/>
          </a:xfrm>
          <a:prstGeom prst="rect">
            <a:avLst/>
          </a:prstGeom>
        </p:spPr>
      </p:pic>
      <p:pic>
        <p:nvPicPr>
          <p:cNvPr id="10" name="Picture 9">
            <a:extLst>
              <a:ext uri="{FF2B5EF4-FFF2-40B4-BE49-F238E27FC236}">
                <a16:creationId xmlns:a16="http://schemas.microsoft.com/office/drawing/2014/main" id="{E4B789DE-3247-43D3-87E9-2E09B2794BC7}"/>
              </a:ext>
            </a:extLst>
          </p:cNvPr>
          <p:cNvPicPr>
            <a:picLocks noChangeAspect="1"/>
          </p:cNvPicPr>
          <p:nvPr/>
        </p:nvPicPr>
        <p:blipFill>
          <a:blip r:embed="rId6"/>
          <a:stretch>
            <a:fillRect/>
          </a:stretch>
        </p:blipFill>
        <p:spPr>
          <a:xfrm>
            <a:off x="463995" y="3429000"/>
            <a:ext cx="5632005" cy="2950532"/>
          </a:xfrm>
          <a:prstGeom prst="rect">
            <a:avLst/>
          </a:prstGeom>
        </p:spPr>
      </p:pic>
      <p:cxnSp>
        <p:nvCxnSpPr>
          <p:cNvPr id="12" name="Straight Connector 11">
            <a:extLst>
              <a:ext uri="{FF2B5EF4-FFF2-40B4-BE49-F238E27FC236}">
                <a16:creationId xmlns:a16="http://schemas.microsoft.com/office/drawing/2014/main" id="{D0D4F4A6-4472-4FCB-BD8E-45817A272D81}"/>
              </a:ext>
            </a:extLst>
          </p:cNvPr>
          <p:cNvCxnSpPr/>
          <p:nvPr/>
        </p:nvCxnSpPr>
        <p:spPr>
          <a:xfrm>
            <a:off x="6096000" y="3429000"/>
            <a:ext cx="0" cy="2950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26A14B-5752-4039-B068-D1C71B96C7E6}"/>
              </a:ext>
            </a:extLst>
          </p:cNvPr>
          <p:cNvCxnSpPr/>
          <p:nvPr/>
        </p:nvCxnSpPr>
        <p:spPr>
          <a:xfrm>
            <a:off x="6096000" y="478468"/>
            <a:ext cx="0" cy="2950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80BA19-1273-4193-80FD-0F22AC989517}"/>
              </a:ext>
            </a:extLst>
          </p:cNvPr>
          <p:cNvSpPr txBox="1"/>
          <p:nvPr/>
        </p:nvSpPr>
        <p:spPr>
          <a:xfrm>
            <a:off x="7040624" y="3788255"/>
            <a:ext cx="3742756" cy="2232021"/>
          </a:xfrm>
          <a:prstGeom prst="rect">
            <a:avLst/>
          </a:prstGeom>
          <a:noFill/>
        </p:spPr>
        <p:txBody>
          <a:bodyPr wrap="none" rtlCol="0">
            <a:spAutoFit/>
          </a:bodyPr>
          <a:lstStyle/>
          <a:p>
            <a:pPr>
              <a:lnSpc>
                <a:spcPct val="150000"/>
              </a:lnSpc>
            </a:pPr>
            <a:r>
              <a:rPr lang="en-US" sz="3200" dirty="0">
                <a:solidFill>
                  <a:srgbClr val="FF0000"/>
                </a:solidFill>
              </a:rPr>
              <a:t>Uniform Guessing</a:t>
            </a:r>
          </a:p>
          <a:p>
            <a:pPr>
              <a:lnSpc>
                <a:spcPct val="150000"/>
              </a:lnSpc>
            </a:pPr>
            <a:r>
              <a:rPr lang="en-US" sz="3200" dirty="0">
                <a:solidFill>
                  <a:srgbClr val="256AAD"/>
                </a:solidFill>
              </a:rPr>
              <a:t>Intrusions</a:t>
            </a:r>
            <a:endParaRPr lang="en-US" sz="3200" dirty="0">
              <a:solidFill>
                <a:srgbClr val="FF0000"/>
              </a:solidFill>
            </a:endParaRPr>
          </a:p>
          <a:p>
            <a:pPr>
              <a:lnSpc>
                <a:spcPct val="150000"/>
              </a:lnSpc>
            </a:pPr>
            <a:r>
              <a:rPr lang="en-US" sz="3200" dirty="0">
                <a:solidFill>
                  <a:srgbClr val="A74EDF"/>
                </a:solidFill>
              </a:rPr>
              <a:t>Guessing + Intrusions</a:t>
            </a:r>
          </a:p>
        </p:txBody>
      </p:sp>
    </p:spTree>
    <p:extLst>
      <p:ext uri="{BB962C8B-B14F-4D97-AF65-F5344CB8AC3E}">
        <p14:creationId xmlns:p14="http://schemas.microsoft.com/office/powerpoint/2010/main" val="16869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extLst>
              <p:ext uri="{D42A27DB-BD31-4B8C-83A1-F6EECF244321}">
                <p14:modId xmlns:p14="http://schemas.microsoft.com/office/powerpoint/2010/main" val="2797077846"/>
              </p:ext>
            </p:extLst>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Guessing only</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 only</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748368" y="4471332"/>
            <a:ext cx="10515600" cy="1950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A16640-3774-4538-9763-4CA4EFF2FBC7}"/>
              </a:ext>
            </a:extLst>
          </p:cNvPr>
          <p:cNvSpPr/>
          <p:nvPr/>
        </p:nvSpPr>
        <p:spPr>
          <a:xfrm>
            <a:off x="838200" y="3951215"/>
            <a:ext cx="3440184" cy="5201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2498705-4133-460B-A09C-6E9128DE93B4}"/>
              </a:ext>
            </a:extLst>
          </p:cNvPr>
          <p:cNvCxnSpPr/>
          <p:nvPr/>
        </p:nvCxnSpPr>
        <p:spPr>
          <a:xfrm>
            <a:off x="8548382" y="3313651"/>
            <a:ext cx="0" cy="738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DA13B1E-731F-49BC-9128-3825B2710284}"/>
              </a:ext>
            </a:extLst>
          </p:cNvPr>
          <p:cNvCxnSpPr>
            <a:cxnSpLocks/>
          </p:cNvCxnSpPr>
          <p:nvPr/>
        </p:nvCxnSpPr>
        <p:spPr>
          <a:xfrm>
            <a:off x="8549780" y="3330429"/>
            <a:ext cx="1709956" cy="687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58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95F6-4E42-427B-B48D-27E00C61C649}"/>
              </a:ext>
            </a:extLst>
          </p:cNvPr>
          <p:cNvSpPr>
            <a:spLocks noGrp="1"/>
          </p:cNvSpPr>
          <p:nvPr>
            <p:ph type="title"/>
          </p:nvPr>
        </p:nvSpPr>
        <p:spPr/>
        <p:txBody>
          <a:bodyPr/>
          <a:lstStyle/>
          <a:p>
            <a:r>
              <a:rPr lang="en-US" dirty="0"/>
              <a:t>Interim Conclusion</a:t>
            </a:r>
          </a:p>
        </p:txBody>
      </p:sp>
      <p:sp>
        <p:nvSpPr>
          <p:cNvPr id="3" name="Content Placeholder 2">
            <a:extLst>
              <a:ext uri="{FF2B5EF4-FFF2-40B4-BE49-F238E27FC236}">
                <a16:creationId xmlns:a16="http://schemas.microsoft.com/office/drawing/2014/main" id="{AFDD3384-449E-484C-813B-CC897A35D559}"/>
              </a:ext>
            </a:extLst>
          </p:cNvPr>
          <p:cNvSpPr>
            <a:spLocks noGrp="1"/>
          </p:cNvSpPr>
          <p:nvPr>
            <p:ph idx="1"/>
          </p:nvPr>
        </p:nvSpPr>
        <p:spPr/>
        <p:txBody>
          <a:bodyPr/>
          <a:lstStyle/>
          <a:p>
            <a:r>
              <a:rPr lang="en-US" dirty="0"/>
              <a:t>Intrusions happen…</a:t>
            </a:r>
          </a:p>
          <a:p>
            <a:r>
              <a:rPr lang="en-US" dirty="0"/>
              <a:t>But so does uniform guessing</a:t>
            </a:r>
          </a:p>
          <a:p>
            <a:r>
              <a:rPr lang="en-US" dirty="0"/>
              <a:t>Support for some kind of retrieval threshold </a:t>
            </a:r>
          </a:p>
          <a:p>
            <a:endParaRPr lang="en-US" dirty="0"/>
          </a:p>
        </p:txBody>
      </p:sp>
    </p:spTree>
    <p:extLst>
      <p:ext uri="{BB962C8B-B14F-4D97-AF65-F5344CB8AC3E}">
        <p14:creationId xmlns:p14="http://schemas.microsoft.com/office/powerpoint/2010/main" val="427663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904A6-1834-4E78-869A-0E6D7C8A282C}"/>
              </a:ext>
            </a:extLst>
          </p:cNvPr>
          <p:cNvSpPr txBox="1"/>
          <p:nvPr/>
        </p:nvSpPr>
        <p:spPr>
          <a:xfrm>
            <a:off x="1339712" y="2651285"/>
            <a:ext cx="1669944" cy="769441"/>
          </a:xfrm>
          <a:prstGeom prst="rect">
            <a:avLst/>
          </a:prstGeom>
          <a:noFill/>
        </p:spPr>
        <p:txBody>
          <a:bodyPr wrap="none" rtlCol="0">
            <a:spAutoFit/>
          </a:bodyPr>
          <a:lstStyle/>
          <a:p>
            <a:r>
              <a:rPr lang="en-US" sz="4400" dirty="0"/>
              <a:t>BOXES</a:t>
            </a:r>
          </a:p>
        </p:txBody>
      </p:sp>
      <p:sp>
        <p:nvSpPr>
          <p:cNvPr id="7" name="TextBox 6">
            <a:extLst>
              <a:ext uri="{FF2B5EF4-FFF2-40B4-BE49-F238E27FC236}">
                <a16:creationId xmlns:a16="http://schemas.microsoft.com/office/drawing/2014/main" id="{3279A173-9998-484A-BB72-9A1B2FEF20DA}"/>
              </a:ext>
            </a:extLst>
          </p:cNvPr>
          <p:cNvSpPr txBox="1"/>
          <p:nvPr/>
        </p:nvSpPr>
        <p:spPr>
          <a:xfrm>
            <a:off x="4078843" y="2651284"/>
            <a:ext cx="1630126" cy="769441"/>
          </a:xfrm>
          <a:prstGeom prst="rect">
            <a:avLst/>
          </a:prstGeom>
          <a:noFill/>
        </p:spPr>
        <p:txBody>
          <a:bodyPr wrap="none" rtlCol="0">
            <a:spAutoFit/>
          </a:bodyPr>
          <a:lstStyle/>
          <a:p>
            <a:r>
              <a:rPr lang="en-US" sz="4400" dirty="0"/>
              <a:t>MOVE</a:t>
            </a:r>
          </a:p>
        </p:txBody>
      </p:sp>
      <p:sp>
        <p:nvSpPr>
          <p:cNvPr id="9" name="TextBox 8">
            <a:extLst>
              <a:ext uri="{FF2B5EF4-FFF2-40B4-BE49-F238E27FC236}">
                <a16:creationId xmlns:a16="http://schemas.microsoft.com/office/drawing/2014/main" id="{D764A62D-2D44-4746-8DB7-F2187B39850F}"/>
              </a:ext>
            </a:extLst>
          </p:cNvPr>
          <p:cNvSpPr txBox="1"/>
          <p:nvPr/>
        </p:nvSpPr>
        <p:spPr>
          <a:xfrm>
            <a:off x="6857792" y="2659559"/>
            <a:ext cx="1099981" cy="769441"/>
          </a:xfrm>
          <a:prstGeom prst="rect">
            <a:avLst/>
          </a:prstGeom>
          <a:noFill/>
        </p:spPr>
        <p:txBody>
          <a:bodyPr wrap="none" rtlCol="0">
            <a:spAutoFit/>
          </a:bodyPr>
          <a:lstStyle/>
          <a:p>
            <a:r>
              <a:rPr lang="en-US" sz="4400" dirty="0"/>
              <a:t>LIFT</a:t>
            </a:r>
          </a:p>
        </p:txBody>
      </p:sp>
      <p:sp>
        <p:nvSpPr>
          <p:cNvPr id="10" name="TextBox 9">
            <a:extLst>
              <a:ext uri="{FF2B5EF4-FFF2-40B4-BE49-F238E27FC236}">
                <a16:creationId xmlns:a16="http://schemas.microsoft.com/office/drawing/2014/main" id="{DBEC29CF-D307-4004-A271-9E79D18A1733}"/>
              </a:ext>
            </a:extLst>
          </p:cNvPr>
          <p:cNvSpPr txBox="1"/>
          <p:nvPr/>
        </p:nvSpPr>
        <p:spPr>
          <a:xfrm>
            <a:off x="9066778" y="2651283"/>
            <a:ext cx="1622560" cy="769441"/>
          </a:xfrm>
          <a:prstGeom prst="rect">
            <a:avLst/>
          </a:prstGeom>
          <a:noFill/>
        </p:spPr>
        <p:txBody>
          <a:bodyPr wrap="none" rtlCol="0">
            <a:spAutoFit/>
          </a:bodyPr>
          <a:lstStyle/>
          <a:p>
            <a:r>
              <a:rPr lang="en-US" sz="4400" dirty="0"/>
              <a:t>MORE</a:t>
            </a:r>
          </a:p>
        </p:txBody>
      </p:sp>
      <p:cxnSp>
        <p:nvCxnSpPr>
          <p:cNvPr id="12" name="Straight Arrow Connector 11">
            <a:extLst>
              <a:ext uri="{FF2B5EF4-FFF2-40B4-BE49-F238E27FC236}">
                <a16:creationId xmlns:a16="http://schemas.microsoft.com/office/drawing/2014/main" id="{2A0DE45E-AA77-488C-9C48-94754C970348}"/>
              </a:ext>
            </a:extLst>
          </p:cNvPr>
          <p:cNvCxnSpPr/>
          <p:nvPr/>
        </p:nvCxnSpPr>
        <p:spPr>
          <a:xfrm>
            <a:off x="2463284" y="2242069"/>
            <a:ext cx="72654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F6B4AE3A-E08C-4797-AA10-6B94412B9FB0}"/>
              </a:ext>
            </a:extLst>
          </p:cNvPr>
          <p:cNvSpPr>
            <a:spLocks noGrp="1"/>
          </p:cNvSpPr>
          <p:nvPr>
            <p:ph type="title"/>
          </p:nvPr>
        </p:nvSpPr>
        <p:spPr>
          <a:xfrm>
            <a:off x="838200" y="365125"/>
            <a:ext cx="10515600" cy="1325563"/>
          </a:xfrm>
        </p:spPr>
        <p:txBody>
          <a:bodyPr/>
          <a:lstStyle/>
          <a:p>
            <a:r>
              <a:rPr lang="en-US" dirty="0"/>
              <a:t>Weighting Intrusions</a:t>
            </a:r>
          </a:p>
        </p:txBody>
      </p:sp>
      <p:sp>
        <p:nvSpPr>
          <p:cNvPr id="14" name="Left Brace 13">
            <a:extLst>
              <a:ext uri="{FF2B5EF4-FFF2-40B4-BE49-F238E27FC236}">
                <a16:creationId xmlns:a16="http://schemas.microsoft.com/office/drawing/2014/main" id="{455AD52B-E0B7-4549-BB11-0B56C0624F96}"/>
              </a:ext>
            </a:extLst>
          </p:cNvPr>
          <p:cNvSpPr/>
          <p:nvPr/>
        </p:nvSpPr>
        <p:spPr>
          <a:xfrm rot="16200000">
            <a:off x="3200542" y="2388721"/>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CEBA471E-248D-4127-9B46-A8B7E523BBF2}"/>
              </a:ext>
            </a:extLst>
          </p:cNvPr>
          <p:cNvSpPr/>
          <p:nvPr/>
        </p:nvSpPr>
        <p:spPr>
          <a:xfrm rot="16200000">
            <a:off x="5870394" y="2393105"/>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4D5BA26-25E6-4ECF-934B-688B00CB3AAA}"/>
              </a:ext>
            </a:extLst>
          </p:cNvPr>
          <p:cNvSpPr txBox="1"/>
          <p:nvPr/>
        </p:nvSpPr>
        <p:spPr>
          <a:xfrm>
            <a:off x="1815272" y="4088480"/>
            <a:ext cx="3392275" cy="584775"/>
          </a:xfrm>
          <a:prstGeom prst="rect">
            <a:avLst/>
          </a:prstGeom>
          <a:noFill/>
        </p:spPr>
        <p:txBody>
          <a:bodyPr wrap="none" rtlCol="0">
            <a:spAutoFit/>
          </a:bodyPr>
          <a:lstStyle/>
          <a:p>
            <a:r>
              <a:rPr lang="en-US" sz="3200" dirty="0">
                <a:solidFill>
                  <a:schemeClr val="accent5"/>
                </a:solidFill>
              </a:rPr>
              <a:t>Temporal Similarity</a:t>
            </a:r>
          </a:p>
        </p:txBody>
      </p:sp>
      <p:sp>
        <p:nvSpPr>
          <p:cNvPr id="17" name="Left Brace 16">
            <a:extLst>
              <a:ext uri="{FF2B5EF4-FFF2-40B4-BE49-F238E27FC236}">
                <a16:creationId xmlns:a16="http://schemas.microsoft.com/office/drawing/2014/main" id="{7525FA15-D9D9-4EDC-87C7-0A29E03E2FD3}"/>
              </a:ext>
            </a:extLst>
          </p:cNvPr>
          <p:cNvSpPr/>
          <p:nvPr/>
        </p:nvSpPr>
        <p:spPr>
          <a:xfrm rot="16200000">
            <a:off x="7130646" y="1264830"/>
            <a:ext cx="451212" cy="5043613"/>
          </a:xfrm>
          <a:prstGeom prst="lef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00"/>
              </a:solidFill>
            </a:endParaRPr>
          </a:p>
        </p:txBody>
      </p:sp>
      <p:sp>
        <p:nvSpPr>
          <p:cNvPr id="18" name="TextBox 17">
            <a:extLst>
              <a:ext uri="{FF2B5EF4-FFF2-40B4-BE49-F238E27FC236}">
                <a16:creationId xmlns:a16="http://schemas.microsoft.com/office/drawing/2014/main" id="{A111D9EE-CD7E-4DD0-9761-863C4663526E}"/>
              </a:ext>
            </a:extLst>
          </p:cNvPr>
          <p:cNvSpPr txBox="1"/>
          <p:nvPr/>
        </p:nvSpPr>
        <p:spPr>
          <a:xfrm>
            <a:off x="6640216" y="4152550"/>
            <a:ext cx="4049122" cy="584775"/>
          </a:xfrm>
          <a:prstGeom prst="rect">
            <a:avLst/>
          </a:prstGeom>
          <a:noFill/>
        </p:spPr>
        <p:txBody>
          <a:bodyPr wrap="none" rtlCol="0">
            <a:spAutoFit/>
          </a:bodyPr>
          <a:lstStyle/>
          <a:p>
            <a:r>
              <a:rPr lang="en-US" sz="3200" dirty="0">
                <a:solidFill>
                  <a:srgbClr val="FFFF00"/>
                </a:solidFill>
              </a:rPr>
              <a:t>Orthographic</a:t>
            </a:r>
            <a:r>
              <a:rPr lang="en-US" sz="3200" dirty="0">
                <a:solidFill>
                  <a:srgbClr val="A9D18E"/>
                </a:solidFill>
              </a:rPr>
              <a:t> </a:t>
            </a:r>
            <a:r>
              <a:rPr lang="en-US" sz="3200" dirty="0">
                <a:solidFill>
                  <a:srgbClr val="FFFF00"/>
                </a:solidFill>
              </a:rPr>
              <a:t>Similarity</a:t>
            </a:r>
          </a:p>
        </p:txBody>
      </p:sp>
      <p:sp>
        <p:nvSpPr>
          <p:cNvPr id="19" name="TextBox 18">
            <a:extLst>
              <a:ext uri="{FF2B5EF4-FFF2-40B4-BE49-F238E27FC236}">
                <a16:creationId xmlns:a16="http://schemas.microsoft.com/office/drawing/2014/main" id="{EA2F38CA-8454-4CDE-AD15-EE46EC60E624}"/>
              </a:ext>
            </a:extLst>
          </p:cNvPr>
          <p:cNvSpPr txBox="1"/>
          <p:nvPr/>
        </p:nvSpPr>
        <p:spPr>
          <a:xfrm>
            <a:off x="1945903" y="4877631"/>
            <a:ext cx="2960490" cy="584775"/>
          </a:xfrm>
          <a:prstGeom prst="rect">
            <a:avLst/>
          </a:prstGeom>
          <a:noFill/>
        </p:spPr>
        <p:txBody>
          <a:bodyPr wrap="none" rtlCol="0">
            <a:spAutoFit/>
          </a:bodyPr>
          <a:lstStyle/>
          <a:p>
            <a:r>
              <a:rPr lang="en-US" sz="3200" dirty="0">
                <a:solidFill>
                  <a:srgbClr val="FF00FF"/>
                </a:solidFill>
              </a:rPr>
              <a:t>Spatial Similarity</a:t>
            </a:r>
          </a:p>
        </p:txBody>
      </p:sp>
      <p:sp>
        <p:nvSpPr>
          <p:cNvPr id="20" name="TextBox 19">
            <a:extLst>
              <a:ext uri="{FF2B5EF4-FFF2-40B4-BE49-F238E27FC236}">
                <a16:creationId xmlns:a16="http://schemas.microsoft.com/office/drawing/2014/main" id="{64110672-2B0C-4CE1-A825-490AA03667B5}"/>
              </a:ext>
            </a:extLst>
          </p:cNvPr>
          <p:cNvSpPr txBox="1"/>
          <p:nvPr/>
        </p:nvSpPr>
        <p:spPr>
          <a:xfrm>
            <a:off x="6640216" y="4877631"/>
            <a:ext cx="3374065" cy="584775"/>
          </a:xfrm>
          <a:prstGeom prst="rect">
            <a:avLst/>
          </a:prstGeom>
          <a:noFill/>
        </p:spPr>
        <p:txBody>
          <a:bodyPr wrap="none" rtlCol="0">
            <a:spAutoFit/>
          </a:bodyPr>
          <a:lstStyle/>
          <a:p>
            <a:r>
              <a:rPr lang="en-US" sz="3200" dirty="0">
                <a:solidFill>
                  <a:srgbClr val="FF0000"/>
                </a:solidFill>
              </a:rPr>
              <a:t>Semantic Similarity</a:t>
            </a:r>
          </a:p>
        </p:txBody>
      </p:sp>
    </p:spTree>
    <p:extLst>
      <p:ext uri="{BB962C8B-B14F-4D97-AF65-F5344CB8AC3E}">
        <p14:creationId xmlns:p14="http://schemas.microsoft.com/office/powerpoint/2010/main" val="31556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0" end="0"/>
                                            </p:txEl>
                                          </p:spTgt>
                                        </p:tgtEl>
                                        <p:attrNameLst>
                                          <p:attrName>style.color</p:attrName>
                                        </p:attrNameLst>
                                      </p:cBhvr>
                                      <p:to>
                                        <p:clrVal>
                                          <a:srgbClr val="FF0000"/>
                                        </p:clrVal>
                                      </p:to>
                                    </p:set>
                                    <p:set>
                                      <p:cBhvr>
                                        <p:cTn id="7" dur="500" fill="hold"/>
                                        <p:tgtEl>
                                          <p:spTgt spid="7">
                                            <p:txEl>
                                              <p:pRg st="0" end="0"/>
                                            </p:txEl>
                                          </p:spTgt>
                                        </p:tgtEl>
                                        <p:attrNameLst>
                                          <p:attrName>fillcolor</p:attrName>
                                        </p:attrNameLst>
                                      </p:cBhvr>
                                      <p:to>
                                        <p:clrVal>
                                          <a:srgbClr val="FF0000"/>
                                        </p:clrVal>
                                      </p:to>
                                    </p:set>
                                    <p:set>
                                      <p:cBhvr>
                                        <p:cTn id="8" dur="500" fill="hold"/>
                                        <p:tgtEl>
                                          <p:spTgt spid="7">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animBg="1"/>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1D39-1261-464D-9411-5BF7C1394676}"/>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sp>
        <p:nvSpPr>
          <p:cNvPr id="3" name="Content Placeholder 2">
            <a:extLst>
              <a:ext uri="{FF2B5EF4-FFF2-40B4-BE49-F238E27FC236}">
                <a16:creationId xmlns:a16="http://schemas.microsoft.com/office/drawing/2014/main" id="{FFBD41CA-36CF-42BD-865F-24860CB4CE70}"/>
              </a:ext>
            </a:extLst>
          </p:cNvPr>
          <p:cNvSpPr>
            <a:spLocks noGrp="1"/>
          </p:cNvSpPr>
          <p:nvPr>
            <p:ph idx="1"/>
          </p:nvPr>
        </p:nvSpPr>
        <p:spPr/>
        <p:txBody>
          <a:bodyPr>
            <a:normAutofit fontScale="85000" lnSpcReduction="10000"/>
          </a:bodyPr>
          <a:lstStyle/>
          <a:p>
            <a:r>
              <a:rPr lang="en-US" dirty="0"/>
              <a:t>Law of Contiguity: Experiences close in time become associated</a:t>
            </a:r>
          </a:p>
          <a:p>
            <a:endParaRPr lang="en-US" dirty="0"/>
          </a:p>
          <a:p>
            <a:r>
              <a:rPr lang="en-US" dirty="0"/>
              <a:t>In serial recall, people often shift or </a:t>
            </a:r>
            <a:r>
              <a:rPr lang="en-US" i="1" dirty="0"/>
              <a:t>transpose</a:t>
            </a:r>
            <a:r>
              <a:rPr lang="en-US" dirty="0"/>
              <a:t> the order of items</a:t>
            </a:r>
          </a:p>
          <a:p>
            <a:pPr lvl="1"/>
            <a:r>
              <a:rPr lang="en-US" dirty="0"/>
              <a:t>Most transpositions happen over short distances (Hurlstone et al., 2014 is a good review)</a:t>
            </a:r>
          </a:p>
          <a:p>
            <a:pPr lvl="1"/>
            <a:r>
              <a:rPr lang="en-US" dirty="0"/>
              <a:t>Primacy gradient of activation (i.e. “Chaining model”; Grossberg, 1977; Page &amp; Norris, 1998)</a:t>
            </a:r>
          </a:p>
          <a:p>
            <a:pPr lvl="1"/>
            <a:endParaRPr lang="en-US" dirty="0"/>
          </a:p>
          <a:p>
            <a:r>
              <a:rPr lang="en-US" dirty="0"/>
              <a:t>In free recall, people tend to recall </a:t>
            </a:r>
            <a:r>
              <a:rPr lang="en-US" dirty="0" err="1"/>
              <a:t>neighbouring</a:t>
            </a:r>
            <a:r>
              <a:rPr lang="en-US" dirty="0"/>
              <a:t> items in order</a:t>
            </a:r>
          </a:p>
          <a:p>
            <a:pPr lvl="1"/>
            <a:r>
              <a:rPr lang="en-US" dirty="0"/>
              <a:t>Contiguity with forward bias (Davis et al., 2008; Healey et al, 2019)</a:t>
            </a:r>
          </a:p>
          <a:p>
            <a:endParaRPr lang="en-US" dirty="0"/>
          </a:p>
          <a:p>
            <a:r>
              <a:rPr lang="en-US" dirty="0"/>
              <a:t>Popov et al. (2021)</a:t>
            </a:r>
          </a:p>
          <a:p>
            <a:pPr lvl="1"/>
            <a:r>
              <a:rPr lang="en-US" dirty="0"/>
              <a:t>When </a:t>
            </a:r>
            <a:r>
              <a:rPr lang="en-US" dirty="0" err="1"/>
              <a:t>misbinding</a:t>
            </a:r>
            <a:r>
              <a:rPr lang="en-US" dirty="0"/>
              <a:t> occurs in continuous-outcome task, error was most likely to come from locations in </a:t>
            </a:r>
            <a:r>
              <a:rPr lang="en-US" dirty="0" err="1"/>
              <a:t>neighbouring</a:t>
            </a:r>
            <a:r>
              <a:rPr lang="en-US" dirty="0"/>
              <a:t> serial positions</a:t>
            </a:r>
          </a:p>
        </p:txBody>
      </p:sp>
    </p:spTree>
    <p:extLst>
      <p:ext uri="{BB962C8B-B14F-4D97-AF65-F5344CB8AC3E}">
        <p14:creationId xmlns:p14="http://schemas.microsoft.com/office/powerpoint/2010/main" val="447940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sp>
        <p:nvSpPr>
          <p:cNvPr id="3" name="Content Placeholder 2">
            <a:extLst>
              <a:ext uri="{FF2B5EF4-FFF2-40B4-BE49-F238E27FC236}">
                <a16:creationId xmlns:a16="http://schemas.microsoft.com/office/drawing/2014/main" id="{D8361DE3-C8F6-424D-B585-5F392CDDB328}"/>
              </a:ext>
            </a:extLst>
          </p:cNvPr>
          <p:cNvSpPr>
            <a:spLocks noGrp="1"/>
          </p:cNvSpPr>
          <p:nvPr>
            <p:ph idx="1"/>
          </p:nvPr>
        </p:nvSpPr>
        <p:spPr/>
        <p:txBody>
          <a:bodyPr/>
          <a:lstStyle/>
          <a:p>
            <a:r>
              <a:rPr lang="en-US" dirty="0"/>
              <a:t>Implemented an asymmetric temporal gradient in our model</a:t>
            </a:r>
          </a:p>
          <a:p>
            <a:pPr lvl="1"/>
            <a:r>
              <a:rPr lang="en-US" dirty="0"/>
              <a:t>Determines probability of particular non-target intruding based on lag</a:t>
            </a:r>
          </a:p>
        </p:txBody>
      </p:sp>
      <p:sp>
        <p:nvSpPr>
          <p:cNvPr id="33" name="TextBox 32">
            <a:extLst>
              <a:ext uri="{FF2B5EF4-FFF2-40B4-BE49-F238E27FC236}">
                <a16:creationId xmlns:a16="http://schemas.microsoft.com/office/drawing/2014/main" id="{DA272558-F924-40DB-8E98-7E0C9B7D096A}"/>
              </a:ext>
            </a:extLst>
          </p:cNvPr>
          <p:cNvSpPr txBox="1"/>
          <p:nvPr/>
        </p:nvSpPr>
        <p:spPr>
          <a:xfrm>
            <a:off x="3810640" y="3076203"/>
            <a:ext cx="1274708" cy="646331"/>
          </a:xfrm>
          <a:prstGeom prst="rect">
            <a:avLst/>
          </a:prstGeom>
          <a:noFill/>
        </p:spPr>
        <p:txBody>
          <a:bodyPr wrap="none" rtlCol="0">
            <a:spAutoFit/>
          </a:bodyPr>
          <a:lstStyle/>
          <a:p>
            <a:r>
              <a:rPr lang="el-GR" sz="3600" i="1" dirty="0">
                <a:solidFill>
                  <a:srgbClr val="FF0000"/>
                </a:solidFill>
                <a:effectLst/>
              </a:rPr>
              <a:t>κ</a:t>
            </a:r>
            <a:r>
              <a:rPr lang="en-US" sz="3600" b="0" i="1" dirty="0">
                <a:effectLst/>
              </a:rPr>
              <a:t>e</a:t>
            </a:r>
            <a:r>
              <a:rPr lang="en-US" sz="3600" b="0" i="0" baseline="30000" dirty="0">
                <a:effectLst/>
              </a:rPr>
              <a:t>−</a:t>
            </a:r>
            <a:r>
              <a:rPr lang="el-GR" sz="3600" b="0" i="1" baseline="30000" dirty="0">
                <a:solidFill>
                  <a:srgbClr val="00B0F0"/>
                </a:solidFill>
                <a:effectLst/>
              </a:rPr>
              <a:t>λ</a:t>
            </a:r>
            <a:r>
              <a:rPr lang="en-US" sz="3600" b="0" baseline="30000" dirty="0">
                <a:effectLst/>
              </a:rPr>
              <a:t>lag</a:t>
            </a:r>
            <a:endParaRPr lang="en-US" sz="3600" baseline="30000" dirty="0"/>
          </a:p>
        </p:txBody>
      </p:sp>
      <p:sp>
        <p:nvSpPr>
          <p:cNvPr id="34" name="TextBox 33">
            <a:extLst>
              <a:ext uri="{FF2B5EF4-FFF2-40B4-BE49-F238E27FC236}">
                <a16:creationId xmlns:a16="http://schemas.microsoft.com/office/drawing/2014/main" id="{00D9498A-FA99-4C5D-833F-2E43E52E45EE}"/>
              </a:ext>
            </a:extLst>
          </p:cNvPr>
          <p:cNvSpPr txBox="1"/>
          <p:nvPr/>
        </p:nvSpPr>
        <p:spPr>
          <a:xfrm>
            <a:off x="6476428" y="3244334"/>
            <a:ext cx="1052276" cy="369332"/>
          </a:xfrm>
          <a:prstGeom prst="rect">
            <a:avLst/>
          </a:prstGeom>
          <a:noFill/>
        </p:spPr>
        <p:txBody>
          <a:bodyPr wrap="none" rtlCol="0">
            <a:spAutoFit/>
          </a:bodyPr>
          <a:lstStyle/>
          <a:p>
            <a:r>
              <a:rPr lang="en-US" dirty="0"/>
              <a:t>Forwards</a:t>
            </a:r>
          </a:p>
        </p:txBody>
      </p:sp>
      <p:sp>
        <p:nvSpPr>
          <p:cNvPr id="35" name="TextBox 34">
            <a:extLst>
              <a:ext uri="{FF2B5EF4-FFF2-40B4-BE49-F238E27FC236}">
                <a16:creationId xmlns:a16="http://schemas.microsoft.com/office/drawing/2014/main" id="{AADD76CA-4652-454E-B6B1-7521B67015C8}"/>
              </a:ext>
            </a:extLst>
          </p:cNvPr>
          <p:cNvSpPr txBox="1"/>
          <p:nvPr/>
        </p:nvSpPr>
        <p:spPr>
          <a:xfrm>
            <a:off x="6499937" y="3870396"/>
            <a:ext cx="1184042" cy="369332"/>
          </a:xfrm>
          <a:prstGeom prst="rect">
            <a:avLst/>
          </a:prstGeom>
          <a:noFill/>
        </p:spPr>
        <p:txBody>
          <a:bodyPr wrap="none" rtlCol="0">
            <a:spAutoFit/>
          </a:bodyPr>
          <a:lstStyle/>
          <a:p>
            <a:r>
              <a:rPr lang="en-US" dirty="0"/>
              <a:t>Backwards</a:t>
            </a:r>
          </a:p>
        </p:txBody>
      </p:sp>
      <p:sp>
        <p:nvSpPr>
          <p:cNvPr id="36" name="TextBox 35">
            <a:extLst>
              <a:ext uri="{FF2B5EF4-FFF2-40B4-BE49-F238E27FC236}">
                <a16:creationId xmlns:a16="http://schemas.microsoft.com/office/drawing/2014/main" id="{278F016B-7907-4EB7-9050-7994783485E5}"/>
              </a:ext>
            </a:extLst>
          </p:cNvPr>
          <p:cNvSpPr txBox="1"/>
          <p:nvPr/>
        </p:nvSpPr>
        <p:spPr>
          <a:xfrm>
            <a:off x="3810640" y="3916562"/>
            <a:ext cx="1928733" cy="646331"/>
          </a:xfrm>
          <a:prstGeom prst="rect">
            <a:avLst/>
          </a:prstGeom>
          <a:noFill/>
        </p:spPr>
        <p:txBody>
          <a:bodyPr wrap="none" rtlCol="0">
            <a:spAutoFit/>
          </a:bodyPr>
          <a:lstStyle/>
          <a:p>
            <a:r>
              <a:rPr lang="en-US" sz="3600" i="0" dirty="0">
                <a:solidFill>
                  <a:srgbClr val="FF0000"/>
                </a:solidFill>
                <a:effectLst/>
              </a:rPr>
              <a:t>(1-</a:t>
            </a:r>
            <a:r>
              <a:rPr lang="el-GR" sz="3600" i="1" dirty="0">
                <a:solidFill>
                  <a:srgbClr val="FF0000"/>
                </a:solidFill>
                <a:effectLst/>
              </a:rPr>
              <a:t>κ</a:t>
            </a:r>
            <a:r>
              <a:rPr lang="en-US" sz="3600" i="0" dirty="0">
                <a:solidFill>
                  <a:srgbClr val="FF0000"/>
                </a:solidFill>
                <a:effectLst/>
              </a:rPr>
              <a:t>)</a:t>
            </a:r>
            <a:r>
              <a:rPr lang="en-US" sz="3600" b="0" i="1" dirty="0">
                <a:effectLst/>
              </a:rPr>
              <a:t>e</a:t>
            </a:r>
            <a:r>
              <a:rPr lang="en-US" sz="3600" b="0" i="0" baseline="30000" dirty="0">
                <a:effectLst/>
              </a:rPr>
              <a:t>−</a:t>
            </a:r>
            <a:r>
              <a:rPr lang="el-GR" sz="3600" b="0" i="1" baseline="30000" dirty="0">
                <a:solidFill>
                  <a:srgbClr val="00B0F0"/>
                </a:solidFill>
                <a:effectLst/>
              </a:rPr>
              <a:t>λ</a:t>
            </a:r>
            <a:r>
              <a:rPr lang="en-US" sz="3600" b="0" baseline="30000" dirty="0">
                <a:effectLst/>
              </a:rPr>
              <a:t>lag</a:t>
            </a:r>
            <a:endParaRPr lang="en-US" sz="3600" baseline="30000" dirty="0"/>
          </a:p>
        </p:txBody>
      </p:sp>
    </p:spTree>
    <p:extLst>
      <p:ext uri="{BB962C8B-B14F-4D97-AF65-F5344CB8AC3E}">
        <p14:creationId xmlns:p14="http://schemas.microsoft.com/office/powerpoint/2010/main" val="1255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75FF-829F-463B-A74D-89F9C846CED3}"/>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pic>
        <p:nvPicPr>
          <p:cNvPr id="7" name="Picture 6" descr="Graphical user interface, application, PowerPoint&#10;&#10;Description automatically generated">
            <a:extLst>
              <a:ext uri="{FF2B5EF4-FFF2-40B4-BE49-F238E27FC236}">
                <a16:creationId xmlns:a16="http://schemas.microsoft.com/office/drawing/2014/main" id="{0F5451B9-D2D7-4DC1-8883-8D0728B4D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585" y="1746106"/>
            <a:ext cx="9114830" cy="4678068"/>
          </a:xfrm>
          <a:prstGeom prst="rect">
            <a:avLst/>
          </a:prstGeom>
        </p:spPr>
      </p:pic>
    </p:spTree>
    <p:extLst>
      <p:ext uri="{BB962C8B-B14F-4D97-AF65-F5344CB8AC3E}">
        <p14:creationId xmlns:p14="http://schemas.microsoft.com/office/powerpoint/2010/main" val="350362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Chart, histogram&#10;&#10;Description automatically generated">
            <a:extLst>
              <a:ext uri="{FF2B5EF4-FFF2-40B4-BE49-F238E27FC236}">
                <a16:creationId xmlns:a16="http://schemas.microsoft.com/office/drawing/2014/main" id="{7355FCB7-202D-4D04-B18C-9DC543CC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55" y="3578536"/>
            <a:ext cx="9262690" cy="3087562"/>
          </a:xfrm>
          <a:prstGeom prst="rect">
            <a:avLst/>
          </a:prstGeom>
        </p:spPr>
      </p:pic>
      <p:pic>
        <p:nvPicPr>
          <p:cNvPr id="9" name="Picture 8" descr="Chart, histogram&#10;&#10;Description automatically generated">
            <a:extLst>
              <a:ext uri="{FF2B5EF4-FFF2-40B4-BE49-F238E27FC236}">
                <a16:creationId xmlns:a16="http://schemas.microsoft.com/office/drawing/2014/main" id="{93DBE798-4E5D-416B-8588-C604866E0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654" y="240028"/>
            <a:ext cx="9262691" cy="3087562"/>
          </a:xfrm>
          <a:prstGeom prst="rect">
            <a:avLst/>
          </a:prstGeom>
        </p:spPr>
      </p:pic>
    </p:spTree>
    <p:extLst>
      <p:ext uri="{BB962C8B-B14F-4D97-AF65-F5344CB8AC3E}">
        <p14:creationId xmlns:p14="http://schemas.microsoft.com/office/powerpoint/2010/main" val="143656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1C64641F-309C-4781-9BC4-90AB54CC8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59" y="3567620"/>
            <a:ext cx="9262686" cy="3087562"/>
          </a:xfrm>
          <a:prstGeom prst="rect">
            <a:avLst/>
          </a:prstGeom>
        </p:spPr>
      </p:pic>
      <p:pic>
        <p:nvPicPr>
          <p:cNvPr id="7" name="Picture 6" descr="Chart, histogram&#10;&#10;Description automatically generated">
            <a:extLst>
              <a:ext uri="{FF2B5EF4-FFF2-40B4-BE49-F238E27FC236}">
                <a16:creationId xmlns:a16="http://schemas.microsoft.com/office/drawing/2014/main" id="{5DAE72E7-6DE2-4EBC-97B7-FC8ED09F9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655" y="202818"/>
            <a:ext cx="9262690" cy="3087562"/>
          </a:xfrm>
          <a:prstGeom prst="rect">
            <a:avLst/>
          </a:prstGeom>
        </p:spPr>
      </p:pic>
    </p:spTree>
    <p:extLst>
      <p:ext uri="{BB962C8B-B14F-4D97-AF65-F5344CB8AC3E}">
        <p14:creationId xmlns:p14="http://schemas.microsoft.com/office/powerpoint/2010/main" val="234178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B48-19A1-452B-BB94-9C57427CC338}"/>
              </a:ext>
            </a:extLst>
          </p:cNvPr>
          <p:cNvSpPr>
            <a:spLocks noGrp="1"/>
          </p:cNvSpPr>
          <p:nvPr>
            <p:ph type="title"/>
          </p:nvPr>
        </p:nvSpPr>
        <p:spPr/>
        <p:txBody>
          <a:bodyPr/>
          <a:lstStyle/>
          <a:p>
            <a:r>
              <a:rPr lang="en-US" dirty="0"/>
              <a:t>Source Memory</a:t>
            </a:r>
          </a:p>
        </p:txBody>
      </p:sp>
      <p:sp>
        <p:nvSpPr>
          <p:cNvPr id="3" name="Content Placeholder 2">
            <a:extLst>
              <a:ext uri="{FF2B5EF4-FFF2-40B4-BE49-F238E27FC236}">
                <a16:creationId xmlns:a16="http://schemas.microsoft.com/office/drawing/2014/main" id="{2ABD0B6F-A4D2-4DF4-9610-89FAB8D54197}"/>
              </a:ext>
            </a:extLst>
          </p:cNvPr>
          <p:cNvSpPr>
            <a:spLocks noGrp="1"/>
          </p:cNvSpPr>
          <p:nvPr>
            <p:ph idx="1"/>
          </p:nvPr>
        </p:nvSpPr>
        <p:spPr/>
        <p:txBody>
          <a:bodyPr/>
          <a:lstStyle/>
          <a:p>
            <a:r>
              <a:rPr lang="en-US" dirty="0"/>
              <a:t>Memory for the source (or origin) of the material stored in memory.</a:t>
            </a:r>
          </a:p>
          <a:p>
            <a:pPr marL="0" indent="0">
              <a:buNone/>
            </a:pPr>
            <a:endParaRPr lang="en-US" dirty="0"/>
          </a:p>
          <a:p>
            <a:endParaRPr lang="en-US" dirty="0"/>
          </a:p>
        </p:txBody>
      </p:sp>
      <p:sp>
        <p:nvSpPr>
          <p:cNvPr id="4" name="Rectangle: Rounded Corners 3">
            <a:extLst>
              <a:ext uri="{FF2B5EF4-FFF2-40B4-BE49-F238E27FC236}">
                <a16:creationId xmlns:a16="http://schemas.microsoft.com/office/drawing/2014/main" id="{37FF1AB4-84C8-4242-8EAF-F979F84DD71F}"/>
              </a:ext>
            </a:extLst>
          </p:cNvPr>
          <p:cNvSpPr/>
          <p:nvPr/>
        </p:nvSpPr>
        <p:spPr>
          <a:xfrm>
            <a:off x="3362960" y="2892743"/>
            <a:ext cx="5466080" cy="3027680"/>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FEB797C-B4BF-49B3-B59B-D80759956E2D}"/>
              </a:ext>
            </a:extLst>
          </p:cNvPr>
          <p:cNvSpPr txBox="1"/>
          <p:nvPr/>
        </p:nvSpPr>
        <p:spPr>
          <a:xfrm>
            <a:off x="5172606" y="3991084"/>
            <a:ext cx="1846788" cy="830997"/>
          </a:xfrm>
          <a:prstGeom prst="rect">
            <a:avLst/>
          </a:prstGeom>
          <a:noFill/>
        </p:spPr>
        <p:txBody>
          <a:bodyPr wrap="none" rtlCol="0">
            <a:spAutoFit/>
          </a:bodyPr>
          <a:lstStyle/>
          <a:p>
            <a:r>
              <a:rPr lang="en-US" sz="4800" dirty="0"/>
              <a:t>WORD</a:t>
            </a:r>
          </a:p>
        </p:txBody>
      </p:sp>
      <p:sp>
        <p:nvSpPr>
          <p:cNvPr id="5" name="TextBox 4">
            <a:extLst>
              <a:ext uri="{FF2B5EF4-FFF2-40B4-BE49-F238E27FC236}">
                <a16:creationId xmlns:a16="http://schemas.microsoft.com/office/drawing/2014/main" id="{53786DE4-B2D7-4A40-8BA0-0E0B39CD83DE}"/>
              </a:ext>
            </a:extLst>
          </p:cNvPr>
          <p:cNvSpPr txBox="1"/>
          <p:nvPr/>
        </p:nvSpPr>
        <p:spPr>
          <a:xfrm>
            <a:off x="3998054" y="3529419"/>
            <a:ext cx="4195892" cy="461665"/>
          </a:xfrm>
          <a:prstGeom prst="rect">
            <a:avLst/>
          </a:prstGeom>
          <a:noFill/>
        </p:spPr>
        <p:txBody>
          <a:bodyPr wrap="none" rtlCol="0">
            <a:spAutoFit/>
          </a:bodyPr>
          <a:lstStyle/>
          <a:p>
            <a:r>
              <a:rPr lang="en-US" sz="2400" dirty="0"/>
              <a:t>On which side of the screen was</a:t>
            </a:r>
          </a:p>
        </p:txBody>
      </p:sp>
      <p:sp>
        <p:nvSpPr>
          <p:cNvPr id="8" name="TextBox 7">
            <a:extLst>
              <a:ext uri="{FF2B5EF4-FFF2-40B4-BE49-F238E27FC236}">
                <a16:creationId xmlns:a16="http://schemas.microsoft.com/office/drawing/2014/main" id="{3ADE8677-6293-49EF-BAE8-1BEE95BA5C09}"/>
              </a:ext>
            </a:extLst>
          </p:cNvPr>
          <p:cNvSpPr txBox="1"/>
          <p:nvPr/>
        </p:nvSpPr>
        <p:spPr>
          <a:xfrm>
            <a:off x="4750652" y="4827369"/>
            <a:ext cx="2808141" cy="461665"/>
          </a:xfrm>
          <a:prstGeom prst="rect">
            <a:avLst/>
          </a:prstGeom>
          <a:noFill/>
        </p:spPr>
        <p:txBody>
          <a:bodyPr wrap="none" rtlCol="0">
            <a:spAutoFit/>
          </a:bodyPr>
          <a:lstStyle/>
          <a:p>
            <a:r>
              <a:rPr lang="en-US" sz="2400" dirty="0"/>
              <a:t>originally presented?</a:t>
            </a:r>
          </a:p>
        </p:txBody>
      </p:sp>
    </p:spTree>
    <p:extLst>
      <p:ext uri="{BB962C8B-B14F-4D97-AF65-F5344CB8AC3E}">
        <p14:creationId xmlns:p14="http://schemas.microsoft.com/office/powerpoint/2010/main" val="54580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DEDB-80E0-4441-BEC1-093F7C7317E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AIC Comparison</a:t>
            </a:r>
          </a:p>
        </p:txBody>
      </p:sp>
      <p:graphicFrame>
        <p:nvGraphicFramePr>
          <p:cNvPr id="5" name="Content Placeholder 4">
            <a:extLst>
              <a:ext uri="{FF2B5EF4-FFF2-40B4-BE49-F238E27FC236}">
                <a16:creationId xmlns:a16="http://schemas.microsoft.com/office/drawing/2014/main" id="{7910E56A-3472-411F-BD3B-FEC2A623F0D4}"/>
              </a:ext>
            </a:extLst>
          </p:cNvPr>
          <p:cNvGraphicFramePr>
            <a:graphicFrameLocks noGrp="1"/>
          </p:cNvGraphicFramePr>
          <p:nvPr>
            <p:ph idx="1"/>
            <p:extLst>
              <p:ext uri="{D42A27DB-BD31-4B8C-83A1-F6EECF244321}">
                <p14:modId xmlns:p14="http://schemas.microsoft.com/office/powerpoint/2010/main" val="3387343118"/>
              </p:ext>
            </p:extLst>
          </p:nvPr>
        </p:nvGraphicFramePr>
        <p:xfrm>
          <a:off x="1915866" y="1922332"/>
          <a:ext cx="8360263" cy="3013335"/>
        </p:xfrm>
        <a:graphic>
          <a:graphicData uri="http://schemas.openxmlformats.org/drawingml/2006/table">
            <a:tbl>
              <a:tblPr firstRow="1" bandRow="1">
                <a:tableStyleId>{8799B23B-EC83-4686-B30A-512413B5E67A}</a:tableStyleId>
              </a:tblPr>
              <a:tblGrid>
                <a:gridCol w="4416717">
                  <a:extLst>
                    <a:ext uri="{9D8B030D-6E8A-4147-A177-3AD203B41FA5}">
                      <a16:colId xmlns:a16="http://schemas.microsoft.com/office/drawing/2014/main" val="1059756672"/>
                    </a:ext>
                  </a:extLst>
                </a:gridCol>
                <a:gridCol w="1921436">
                  <a:extLst>
                    <a:ext uri="{9D8B030D-6E8A-4147-A177-3AD203B41FA5}">
                      <a16:colId xmlns:a16="http://schemas.microsoft.com/office/drawing/2014/main" val="2188394574"/>
                    </a:ext>
                  </a:extLst>
                </a:gridCol>
                <a:gridCol w="2022110">
                  <a:extLst>
                    <a:ext uri="{9D8B030D-6E8A-4147-A177-3AD203B41FA5}">
                      <a16:colId xmlns:a16="http://schemas.microsoft.com/office/drawing/2014/main" val="40827778"/>
                    </a:ext>
                  </a:extLst>
                </a:gridCol>
              </a:tblGrid>
              <a:tr h="998855">
                <a:tc>
                  <a:txBody>
                    <a:bodyPr/>
                    <a:lstStyle/>
                    <a:p>
                      <a:pPr algn="l" fontAlgn="b"/>
                      <a:r>
                        <a:rPr lang="en-US" sz="3300" u="none" strike="noStrike" dirty="0">
                          <a:effectLst/>
                        </a:rPr>
                        <a:t> </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a:effectLst/>
                        </a:rPr>
                        <a:t>AIC</a:t>
                      </a:r>
                      <a:endParaRPr lang="en-US" sz="3300" b="0" i="0" u="none" strike="noStrike">
                        <a:solidFill>
                          <a:srgbClr val="000000"/>
                        </a:solidFill>
                        <a:effectLst/>
                        <a:latin typeface="Calibri" panose="020F0502020204030204" pitchFamily="34" charset="0"/>
                      </a:endParaRPr>
                    </a:p>
                  </a:txBody>
                  <a:tcPr marL="19050" marR="19050" marT="19050" marB="0" anchor="b"/>
                </a:tc>
                <a:tc>
                  <a:txBody>
                    <a:bodyPr/>
                    <a:lstStyle/>
                    <a:p>
                      <a:pPr algn="ctr" fontAlgn="b"/>
                      <a:r>
                        <a:rPr lang="el-GR" sz="3300" b="1" i="0" kern="1200" dirty="0">
                          <a:solidFill>
                            <a:schemeClr val="tx1"/>
                          </a:solidFill>
                          <a:effectLst/>
                          <a:latin typeface="+mn-lt"/>
                          <a:ea typeface="+mn-ea"/>
                          <a:cs typeface="+mn-cs"/>
                        </a:rPr>
                        <a:t>Δ</a:t>
                      </a:r>
                      <a:r>
                        <a:rPr lang="en-US" sz="3300" b="1" i="0" kern="1200" dirty="0">
                          <a:solidFill>
                            <a:schemeClr val="tx1"/>
                          </a:solidFill>
                          <a:effectLst/>
                          <a:latin typeface="+mn-lt"/>
                          <a:ea typeface="+mn-ea"/>
                          <a:cs typeface="+mn-cs"/>
                        </a:rPr>
                        <a:t> </a:t>
                      </a:r>
                      <a:r>
                        <a:rPr lang="en-US" sz="3300" u="none" strike="noStrike" dirty="0">
                          <a:effectLst/>
                        </a:rPr>
                        <a:t>AIC</a:t>
                      </a:r>
                      <a:endParaRPr lang="en-US" sz="33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504091934"/>
                  </a:ext>
                </a:extLst>
              </a:tr>
              <a:tr h="556112">
                <a:tc>
                  <a:txBody>
                    <a:bodyPr/>
                    <a:lstStyle/>
                    <a:p>
                      <a:pPr algn="l" fontAlgn="b"/>
                      <a:r>
                        <a:rPr lang="en-US" sz="3300" u="none" strike="noStrike" dirty="0">
                          <a:effectLst/>
                        </a:rPr>
                        <a:t>No Intrusions</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r" fontAlgn="b"/>
                      <a:r>
                        <a:rPr lang="en-US" sz="3300" u="none" strike="noStrike">
                          <a:effectLst/>
                        </a:rPr>
                        <a:t>9264</a:t>
                      </a:r>
                      <a:endParaRPr lang="en-US"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US" sz="3300" u="none" strike="noStrike">
                          <a:effectLst/>
                        </a:rPr>
                        <a:t>190</a:t>
                      </a:r>
                      <a:endParaRPr lang="en-US" sz="3300" b="0" i="0" u="none" strike="noStrike">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1373657446"/>
                  </a:ext>
                </a:extLst>
              </a:tr>
              <a:tr h="556112">
                <a:tc>
                  <a:txBody>
                    <a:bodyPr/>
                    <a:lstStyle/>
                    <a:p>
                      <a:pPr algn="l" fontAlgn="b"/>
                      <a:r>
                        <a:rPr lang="en-US" sz="3300" u="none" strike="noStrike" dirty="0">
                          <a:effectLst/>
                        </a:rPr>
                        <a:t>Flat Intrusions</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r" fontAlgn="b"/>
                      <a:r>
                        <a:rPr lang="en-US" sz="3300" u="none" strike="noStrike">
                          <a:effectLst/>
                        </a:rPr>
                        <a:t>9112</a:t>
                      </a:r>
                      <a:endParaRPr lang="en-US"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US" sz="3300" u="none" strike="noStrike" dirty="0">
                          <a:effectLst/>
                        </a:rPr>
                        <a:t>37</a:t>
                      </a:r>
                      <a:endParaRPr lang="en-US" sz="33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093639676"/>
                  </a:ext>
                </a:extLst>
              </a:tr>
              <a:tr h="902256">
                <a:tc>
                  <a:txBody>
                    <a:bodyPr/>
                    <a:lstStyle/>
                    <a:p>
                      <a:pPr algn="l" fontAlgn="b"/>
                      <a:r>
                        <a:rPr lang="en-US" sz="3300" b="0" i="0" u="none" strike="noStrike" dirty="0">
                          <a:solidFill>
                            <a:schemeClr val="tx1"/>
                          </a:solidFill>
                          <a:effectLst/>
                          <a:latin typeface="Calibri" panose="020F0502020204030204" pitchFamily="34" charset="0"/>
                        </a:rPr>
                        <a:t>Temporal Gradient</a:t>
                      </a:r>
                    </a:p>
                  </a:txBody>
                  <a:tcPr marL="19050" marR="19050" marT="19050" marB="0" anchor="b"/>
                </a:tc>
                <a:tc>
                  <a:txBody>
                    <a:bodyPr/>
                    <a:lstStyle/>
                    <a:p>
                      <a:pPr algn="r" fontAlgn="b"/>
                      <a:r>
                        <a:rPr lang="en-US" sz="3300" u="none" strike="noStrike" dirty="0">
                          <a:effectLst/>
                        </a:rPr>
                        <a:t>9100</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r" fontAlgn="b"/>
                      <a:r>
                        <a:rPr lang="en-US" sz="3300" u="none" strike="noStrike" dirty="0">
                          <a:effectLst/>
                        </a:rPr>
                        <a:t>26</a:t>
                      </a:r>
                      <a:endParaRPr lang="en-US" sz="33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830269098"/>
                  </a:ext>
                </a:extLst>
              </a:tr>
            </a:tbl>
          </a:graphicData>
        </a:graphic>
      </p:graphicFrame>
    </p:spTree>
    <p:extLst>
      <p:ext uri="{BB962C8B-B14F-4D97-AF65-F5344CB8AC3E}">
        <p14:creationId xmlns:p14="http://schemas.microsoft.com/office/powerpoint/2010/main" val="1760873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B78D-95C5-4686-AD74-04ABF8EA262C}"/>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sp>
        <p:nvSpPr>
          <p:cNvPr id="4" name="Content Placeholder 2">
            <a:extLst>
              <a:ext uri="{FF2B5EF4-FFF2-40B4-BE49-F238E27FC236}">
                <a16:creationId xmlns:a16="http://schemas.microsoft.com/office/drawing/2014/main" id="{E78553C6-57E9-44F0-BAB5-07C16A05E042}"/>
              </a:ext>
            </a:extLst>
          </p:cNvPr>
          <p:cNvSpPr>
            <a:spLocks noGrp="1"/>
          </p:cNvSpPr>
          <p:nvPr>
            <p:ph idx="1"/>
          </p:nvPr>
        </p:nvSpPr>
        <p:spPr>
          <a:xfrm>
            <a:off x="838200" y="1825625"/>
            <a:ext cx="10515600" cy="4351338"/>
          </a:xfrm>
        </p:spPr>
        <p:txBody>
          <a:bodyPr/>
          <a:lstStyle/>
          <a:p>
            <a:r>
              <a:rPr lang="en-US" dirty="0"/>
              <a:t>Henson et al. (1996): “Sawtooth” pattern. It’s not just about temporal order.</a:t>
            </a:r>
          </a:p>
          <a:p>
            <a:endParaRPr lang="en-US" dirty="0"/>
          </a:p>
          <a:p>
            <a:endParaRPr lang="en-US" dirty="0"/>
          </a:p>
        </p:txBody>
      </p:sp>
      <p:sp>
        <p:nvSpPr>
          <p:cNvPr id="5" name="TextBox 4">
            <a:extLst>
              <a:ext uri="{FF2B5EF4-FFF2-40B4-BE49-F238E27FC236}">
                <a16:creationId xmlns:a16="http://schemas.microsoft.com/office/drawing/2014/main" id="{70DEEDED-7D1E-4A8C-AC0F-DAC18E26C4E9}"/>
              </a:ext>
            </a:extLst>
          </p:cNvPr>
          <p:cNvSpPr txBox="1"/>
          <p:nvPr/>
        </p:nvSpPr>
        <p:spPr>
          <a:xfrm>
            <a:off x="4407218" y="3429000"/>
            <a:ext cx="2388795" cy="923330"/>
          </a:xfrm>
          <a:prstGeom prst="rect">
            <a:avLst/>
          </a:prstGeom>
          <a:noFill/>
        </p:spPr>
        <p:txBody>
          <a:bodyPr wrap="none" rtlCol="0">
            <a:spAutoFit/>
          </a:bodyPr>
          <a:lstStyle/>
          <a:p>
            <a:r>
              <a:rPr lang="en-US" sz="5400" dirty="0"/>
              <a:t>B 	A 	P</a:t>
            </a:r>
          </a:p>
        </p:txBody>
      </p:sp>
    </p:spTree>
    <p:extLst>
      <p:ext uri="{BB962C8B-B14F-4D97-AF65-F5344CB8AC3E}">
        <p14:creationId xmlns:p14="http://schemas.microsoft.com/office/powerpoint/2010/main" val="1733021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A2C8E-D6AA-4763-8C33-299073E3C752}"/>
              </a:ext>
            </a:extLst>
          </p:cNvPr>
          <p:cNvSpPr>
            <a:spLocks noGrp="1"/>
          </p:cNvSpPr>
          <p:nvPr>
            <p:ph idx="1"/>
          </p:nvPr>
        </p:nvSpPr>
        <p:spPr/>
        <p:txBody>
          <a:bodyPr/>
          <a:lstStyle/>
          <a:p>
            <a:r>
              <a:rPr lang="en-US" dirty="0"/>
              <a:t>Swap errors in Visual Working Memory affected by cue-feature dimension</a:t>
            </a:r>
          </a:p>
          <a:p>
            <a:pPr lvl="1"/>
            <a:r>
              <a:rPr lang="en-US" dirty="0"/>
              <a:t>“Spatial transposition gradients” - </a:t>
            </a:r>
            <a:r>
              <a:rPr lang="en-US" dirty="0" err="1"/>
              <a:t>Rerko</a:t>
            </a:r>
            <a:r>
              <a:rPr lang="en-US" dirty="0"/>
              <a:t> et al.  (2014)</a:t>
            </a:r>
          </a:p>
          <a:p>
            <a:pPr lvl="1"/>
            <a:endParaRPr lang="en-US" dirty="0"/>
          </a:p>
          <a:p>
            <a:endParaRPr lang="en-US" dirty="0"/>
          </a:p>
        </p:txBody>
      </p:sp>
      <p:sp>
        <p:nvSpPr>
          <p:cNvPr id="4" name="Title 1">
            <a:extLst>
              <a:ext uri="{FF2B5EF4-FFF2-40B4-BE49-F238E27FC236}">
                <a16:creationId xmlns:a16="http://schemas.microsoft.com/office/drawing/2014/main" id="{84425470-7BAB-472E-B66D-0884C221299E}"/>
              </a:ext>
            </a:extLst>
          </p:cNvPr>
          <p:cNvSpPr>
            <a:spLocks noGrp="1"/>
          </p:cNvSpPr>
          <p:nvPr>
            <p:ph type="title"/>
          </p:nvPr>
        </p:nvSpPr>
        <p:spPr>
          <a:xfrm>
            <a:off x="838200" y="365125"/>
            <a:ext cx="10515600" cy="1325563"/>
          </a:xfrm>
        </p:spPr>
        <p:txBody>
          <a:bodyPr/>
          <a:lstStyle/>
          <a:p>
            <a:r>
              <a:rPr lang="en-US" dirty="0">
                <a:solidFill>
                  <a:srgbClr val="FF00FF"/>
                </a:solidFill>
              </a:rPr>
              <a:t>Spatio</a:t>
            </a:r>
            <a:r>
              <a:rPr lang="en-US" dirty="0">
                <a:solidFill>
                  <a:srgbClr val="00B0F0"/>
                </a:solidFill>
              </a:rPr>
              <a:t>temporal </a:t>
            </a:r>
            <a:r>
              <a:rPr lang="en-US" dirty="0"/>
              <a:t>Similarity</a:t>
            </a:r>
            <a:endParaRPr lang="en-US" dirty="0">
              <a:solidFill>
                <a:srgbClr val="00B0F0"/>
              </a:solidFill>
            </a:endParaRPr>
          </a:p>
        </p:txBody>
      </p:sp>
    </p:spTree>
    <p:extLst>
      <p:ext uri="{BB962C8B-B14F-4D97-AF65-F5344CB8AC3E}">
        <p14:creationId xmlns:p14="http://schemas.microsoft.com/office/powerpoint/2010/main" val="2223839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48A-E61B-460E-B6AE-2FD3B5722E31}"/>
              </a:ext>
            </a:extLst>
          </p:cNvPr>
          <p:cNvSpPr>
            <a:spLocks noGrp="1"/>
          </p:cNvSpPr>
          <p:nvPr>
            <p:ph type="title"/>
          </p:nvPr>
        </p:nvSpPr>
        <p:spPr/>
        <p:txBody>
          <a:bodyPr/>
          <a:lstStyle/>
          <a:p>
            <a:r>
              <a:rPr lang="en-US" dirty="0">
                <a:solidFill>
                  <a:srgbClr val="FF00FF"/>
                </a:solidFill>
              </a:rPr>
              <a:t>Spatio</a:t>
            </a:r>
            <a:r>
              <a:rPr lang="en-US" dirty="0">
                <a:solidFill>
                  <a:srgbClr val="00B0F0"/>
                </a:solidFill>
              </a:rPr>
              <a:t>temporal </a:t>
            </a:r>
            <a:r>
              <a:rPr lang="en-US" dirty="0"/>
              <a:t>Similarity</a:t>
            </a:r>
            <a:endParaRPr lang="en-US" dirty="0">
              <a:solidFill>
                <a:srgbClr val="00B0F0"/>
              </a:solidFill>
            </a:endParaRPr>
          </a:p>
        </p:txBody>
      </p:sp>
      <p:sp>
        <p:nvSpPr>
          <p:cNvPr id="9" name="TextBox 8">
            <a:extLst>
              <a:ext uri="{FF2B5EF4-FFF2-40B4-BE49-F238E27FC236}">
                <a16:creationId xmlns:a16="http://schemas.microsoft.com/office/drawing/2014/main" id="{8AC5ABDD-13A1-4080-835F-242DF7F92476}"/>
              </a:ext>
            </a:extLst>
          </p:cNvPr>
          <p:cNvSpPr txBox="1"/>
          <p:nvPr/>
        </p:nvSpPr>
        <p:spPr>
          <a:xfrm>
            <a:off x="3011331" y="3013501"/>
            <a:ext cx="5128327" cy="830997"/>
          </a:xfrm>
          <a:prstGeom prst="rect">
            <a:avLst/>
          </a:prstGeom>
          <a:noFill/>
        </p:spPr>
        <p:txBody>
          <a:bodyPr wrap="none" rtlCol="0">
            <a:spAutoFit/>
          </a:bodyPr>
          <a:lstStyle/>
          <a:p>
            <a:r>
              <a:rPr lang="en-US" sz="4800" dirty="0"/>
              <a:t>(</a:t>
            </a:r>
            <a:r>
              <a:rPr lang="en-US" sz="4800" b="0" i="1" dirty="0">
                <a:effectLst/>
              </a:rPr>
              <a:t>e</a:t>
            </a:r>
            <a:r>
              <a:rPr lang="el-GR" sz="4800" b="0" i="1" baseline="30000" dirty="0">
                <a:solidFill>
                  <a:srgbClr val="FF00FF"/>
                </a:solidFill>
                <a:effectLst/>
                <a:latin typeface="arial" panose="020B0604020202020204" pitchFamily="34" charset="0"/>
              </a:rPr>
              <a:t>ζ</a:t>
            </a:r>
            <a:r>
              <a:rPr lang="en-US" sz="4800" b="0" i="0" baseline="30000" dirty="0">
                <a:effectLst/>
                <a:latin typeface="arial" panose="020B0604020202020204" pitchFamily="34" charset="0"/>
              </a:rPr>
              <a:t>distance</a:t>
            </a:r>
            <a:r>
              <a:rPr lang="en-US" sz="4800" b="0" i="0" dirty="0">
                <a:effectLst/>
                <a:latin typeface="arial" panose="020B0604020202020204" pitchFamily="34" charset="0"/>
              </a:rPr>
              <a:t>) * (</a:t>
            </a:r>
            <a:r>
              <a:rPr lang="el-GR" sz="4800" i="1" dirty="0">
                <a:solidFill>
                  <a:srgbClr val="FF0000"/>
                </a:solidFill>
                <a:effectLst/>
              </a:rPr>
              <a:t>κ</a:t>
            </a:r>
            <a:r>
              <a:rPr lang="en-US" sz="4800" b="0" i="1" dirty="0">
                <a:effectLst/>
              </a:rPr>
              <a:t>e</a:t>
            </a:r>
            <a:r>
              <a:rPr lang="en-US" sz="4800" b="0" i="0" baseline="30000" dirty="0">
                <a:effectLst/>
              </a:rPr>
              <a:t>−</a:t>
            </a:r>
            <a:r>
              <a:rPr lang="el-GR" sz="4800" b="0" i="1" baseline="30000" dirty="0">
                <a:solidFill>
                  <a:srgbClr val="00B0F0"/>
                </a:solidFill>
                <a:effectLst/>
              </a:rPr>
              <a:t>λ</a:t>
            </a:r>
            <a:r>
              <a:rPr lang="en-US" sz="4800" b="0" baseline="30000" dirty="0">
                <a:effectLst/>
              </a:rPr>
              <a:t>lag</a:t>
            </a:r>
            <a:r>
              <a:rPr lang="en-US" sz="4800" b="0" dirty="0">
                <a:effectLst/>
              </a:rPr>
              <a:t>)</a:t>
            </a:r>
            <a:r>
              <a:rPr lang="en-US" sz="4800" i="0" baseline="30000" dirty="0">
                <a:latin typeface="arial" panose="020B0604020202020204" pitchFamily="34" charset="0"/>
              </a:rPr>
              <a:t> </a:t>
            </a:r>
            <a:endParaRPr lang="en-US" sz="4800" baseline="30000" dirty="0"/>
          </a:p>
        </p:txBody>
      </p:sp>
    </p:spTree>
    <p:extLst>
      <p:ext uri="{BB962C8B-B14F-4D97-AF65-F5344CB8AC3E}">
        <p14:creationId xmlns:p14="http://schemas.microsoft.com/office/powerpoint/2010/main" val="246196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50C2-FCD6-4DBE-83E4-979D55C5F369}"/>
              </a:ext>
            </a:extLst>
          </p:cNvPr>
          <p:cNvSpPr>
            <a:spLocks noGrp="1"/>
          </p:cNvSpPr>
          <p:nvPr>
            <p:ph type="title"/>
          </p:nvPr>
        </p:nvSpPr>
        <p:spPr/>
        <p:txBody>
          <a:bodyPr/>
          <a:lstStyle/>
          <a:p>
            <a:r>
              <a:rPr lang="en-US" dirty="0"/>
              <a:t>AIC Comparison</a:t>
            </a:r>
          </a:p>
        </p:txBody>
      </p:sp>
      <p:graphicFrame>
        <p:nvGraphicFramePr>
          <p:cNvPr id="4" name="Content Placeholder 4">
            <a:extLst>
              <a:ext uri="{FF2B5EF4-FFF2-40B4-BE49-F238E27FC236}">
                <a16:creationId xmlns:a16="http://schemas.microsoft.com/office/drawing/2014/main" id="{65628F0A-568E-4482-AD19-73F12AF0D01B}"/>
              </a:ext>
            </a:extLst>
          </p:cNvPr>
          <p:cNvGraphicFramePr>
            <a:graphicFrameLocks noGrp="1"/>
          </p:cNvGraphicFramePr>
          <p:nvPr>
            <p:ph idx="1"/>
            <p:extLst>
              <p:ext uri="{D42A27DB-BD31-4B8C-83A1-F6EECF244321}">
                <p14:modId xmlns:p14="http://schemas.microsoft.com/office/powerpoint/2010/main" val="1600163212"/>
              </p:ext>
            </p:extLst>
          </p:nvPr>
        </p:nvGraphicFramePr>
        <p:xfrm>
          <a:off x="838200" y="2252230"/>
          <a:ext cx="10911496" cy="3577928"/>
        </p:xfrm>
        <a:graphic>
          <a:graphicData uri="http://schemas.openxmlformats.org/drawingml/2006/table">
            <a:tbl>
              <a:tblPr firstRow="1" bandRow="1">
                <a:tableStyleId>{8799B23B-EC83-4686-B30A-512413B5E67A}</a:tableStyleId>
              </a:tblPr>
              <a:tblGrid>
                <a:gridCol w="4641809">
                  <a:extLst>
                    <a:ext uri="{9D8B030D-6E8A-4147-A177-3AD203B41FA5}">
                      <a16:colId xmlns:a16="http://schemas.microsoft.com/office/drawing/2014/main" val="1059756672"/>
                    </a:ext>
                  </a:extLst>
                </a:gridCol>
                <a:gridCol w="1608310">
                  <a:extLst>
                    <a:ext uri="{9D8B030D-6E8A-4147-A177-3AD203B41FA5}">
                      <a16:colId xmlns:a16="http://schemas.microsoft.com/office/drawing/2014/main" val="2188394574"/>
                    </a:ext>
                  </a:extLst>
                </a:gridCol>
                <a:gridCol w="1711922">
                  <a:extLst>
                    <a:ext uri="{9D8B030D-6E8A-4147-A177-3AD203B41FA5}">
                      <a16:colId xmlns:a16="http://schemas.microsoft.com/office/drawing/2014/main" val="40827778"/>
                    </a:ext>
                  </a:extLst>
                </a:gridCol>
                <a:gridCol w="2949455">
                  <a:extLst>
                    <a:ext uri="{9D8B030D-6E8A-4147-A177-3AD203B41FA5}">
                      <a16:colId xmlns:a16="http://schemas.microsoft.com/office/drawing/2014/main" val="1594007041"/>
                    </a:ext>
                  </a:extLst>
                </a:gridCol>
              </a:tblGrid>
              <a:tr h="961164">
                <a:tc>
                  <a:txBody>
                    <a:bodyPr/>
                    <a:lstStyle/>
                    <a:p>
                      <a:pPr algn="l" fontAlgn="b"/>
                      <a:r>
                        <a:rPr lang="en-US" sz="3300" u="none" strike="noStrike" dirty="0">
                          <a:effectLst/>
                        </a:rPr>
                        <a:t> </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dirty="0">
                          <a:effectLst/>
                        </a:rPr>
                        <a:t>AIC</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l-GR" sz="3300" b="1" i="0" kern="1200" dirty="0">
                          <a:solidFill>
                            <a:schemeClr val="tx1"/>
                          </a:solidFill>
                          <a:effectLst/>
                          <a:latin typeface="+mn-lt"/>
                          <a:ea typeface="+mn-ea"/>
                          <a:cs typeface="+mn-cs"/>
                        </a:rPr>
                        <a:t>Δ</a:t>
                      </a:r>
                      <a:r>
                        <a:rPr lang="en-US" sz="3300" b="1" i="0" kern="1200" dirty="0">
                          <a:solidFill>
                            <a:schemeClr val="tx1"/>
                          </a:solidFill>
                          <a:effectLst/>
                          <a:latin typeface="+mn-lt"/>
                          <a:ea typeface="+mn-ea"/>
                          <a:cs typeface="+mn-cs"/>
                        </a:rPr>
                        <a:t> </a:t>
                      </a:r>
                      <a:r>
                        <a:rPr lang="en-US" sz="3300" u="none" strike="noStrike" dirty="0">
                          <a:effectLst/>
                        </a:rPr>
                        <a:t>AIC</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b="1" i="0" u="none" strike="noStrike" dirty="0">
                          <a:solidFill>
                            <a:schemeClr val="tx1">
                              <a:lumMod val="95000"/>
                            </a:schemeClr>
                          </a:solidFill>
                          <a:effectLst/>
                          <a:latin typeface="Calibri" panose="020F0502020204030204" pitchFamily="34" charset="0"/>
                        </a:rPr>
                        <a:t>AIC Weight</a:t>
                      </a:r>
                    </a:p>
                  </a:txBody>
                  <a:tcPr marL="19050" marR="19050" marT="19050" marB="0" anchor="b"/>
                </a:tc>
                <a:extLst>
                  <a:ext uri="{0D108BD9-81ED-4DB2-BD59-A6C34878D82A}">
                    <a16:rowId xmlns:a16="http://schemas.microsoft.com/office/drawing/2014/main" val="504091934"/>
                  </a:ext>
                </a:extLst>
              </a:tr>
              <a:tr h="535127">
                <a:tc>
                  <a:txBody>
                    <a:bodyPr/>
                    <a:lstStyle/>
                    <a:p>
                      <a:pPr algn="l" fontAlgn="b"/>
                      <a:r>
                        <a:rPr lang="en-US" sz="3300" u="none" strike="noStrike" dirty="0">
                          <a:effectLst/>
                        </a:rPr>
                        <a:t>No Intrusions</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a:effectLst/>
                        </a:rPr>
                        <a:t>9264</a:t>
                      </a:r>
                      <a:endParaRPr lang="en-US" sz="3300" b="0" i="0" u="none" strike="noStrike">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a:effectLst/>
                        </a:rPr>
                        <a:t>190</a:t>
                      </a:r>
                      <a:endParaRPr lang="en-US" sz="3300" b="0" i="0" u="none" strike="noStrike">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b="0" i="0" u="none" strike="noStrike" dirty="0">
                          <a:solidFill>
                            <a:schemeClr val="tx1">
                              <a:lumMod val="95000"/>
                            </a:schemeClr>
                          </a:solidFill>
                          <a:effectLst/>
                          <a:latin typeface="Calibri" panose="020F0502020204030204" pitchFamily="34" charset="0"/>
                        </a:rPr>
                        <a:t>5.24E-42</a:t>
                      </a:r>
                    </a:p>
                  </a:txBody>
                  <a:tcPr marL="6350" marR="6350" marT="6350" marB="0" anchor="b"/>
                </a:tc>
                <a:extLst>
                  <a:ext uri="{0D108BD9-81ED-4DB2-BD59-A6C34878D82A}">
                    <a16:rowId xmlns:a16="http://schemas.microsoft.com/office/drawing/2014/main" val="1373657446"/>
                  </a:ext>
                </a:extLst>
              </a:tr>
              <a:tr h="535127">
                <a:tc>
                  <a:txBody>
                    <a:bodyPr/>
                    <a:lstStyle/>
                    <a:p>
                      <a:pPr algn="l" fontAlgn="b"/>
                      <a:r>
                        <a:rPr lang="en-US" sz="3300" u="none" strike="noStrike" dirty="0">
                          <a:effectLst/>
                        </a:rPr>
                        <a:t>Flat Intrusions</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dirty="0">
                          <a:effectLst/>
                        </a:rPr>
                        <a:t>9112</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dirty="0">
                          <a:effectLst/>
                        </a:rPr>
                        <a:t>37</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b="0" i="0" u="none" strike="noStrike">
                          <a:solidFill>
                            <a:schemeClr val="tx1">
                              <a:lumMod val="95000"/>
                            </a:schemeClr>
                          </a:solidFill>
                          <a:effectLst/>
                          <a:latin typeface="Calibri" panose="020F0502020204030204" pitchFamily="34" charset="0"/>
                        </a:rPr>
                        <a:t>8.02E-09</a:t>
                      </a:r>
                    </a:p>
                  </a:txBody>
                  <a:tcPr marL="6350" marR="6350" marT="6350" marB="0" anchor="b"/>
                </a:tc>
                <a:extLst>
                  <a:ext uri="{0D108BD9-81ED-4DB2-BD59-A6C34878D82A}">
                    <a16:rowId xmlns:a16="http://schemas.microsoft.com/office/drawing/2014/main" val="2093639676"/>
                  </a:ext>
                </a:extLst>
              </a:tr>
              <a:tr h="587201">
                <a:tc>
                  <a:txBody>
                    <a:bodyPr/>
                    <a:lstStyle/>
                    <a:p>
                      <a:pPr algn="l" fontAlgn="b"/>
                      <a:r>
                        <a:rPr lang="en-US" sz="3300" b="0" i="0" u="none" strike="noStrike" dirty="0">
                          <a:solidFill>
                            <a:schemeClr val="tx1"/>
                          </a:solidFill>
                          <a:effectLst/>
                          <a:latin typeface="Calibri" panose="020F0502020204030204" pitchFamily="34" charset="0"/>
                        </a:rPr>
                        <a:t>Temporal Gradient</a:t>
                      </a:r>
                    </a:p>
                  </a:txBody>
                  <a:tcPr marL="19050" marR="19050" marT="19050" marB="0" anchor="b"/>
                </a:tc>
                <a:tc>
                  <a:txBody>
                    <a:bodyPr/>
                    <a:lstStyle/>
                    <a:p>
                      <a:pPr algn="ctr" fontAlgn="b"/>
                      <a:r>
                        <a:rPr lang="en-US" sz="3300" u="none" strike="noStrike" dirty="0">
                          <a:effectLst/>
                        </a:rPr>
                        <a:t>9100</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u="none" strike="noStrike" dirty="0">
                          <a:effectLst/>
                        </a:rPr>
                        <a:t>26</a:t>
                      </a:r>
                      <a:endParaRPr lang="en-US" sz="33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3300" b="0" i="0" u="none" strike="noStrike" dirty="0">
                          <a:solidFill>
                            <a:schemeClr val="tx1">
                              <a:lumMod val="95000"/>
                            </a:schemeClr>
                          </a:solidFill>
                          <a:effectLst/>
                          <a:latin typeface="Calibri" panose="020F0502020204030204" pitchFamily="34" charset="0"/>
                        </a:rPr>
                        <a:t>2.61E-06</a:t>
                      </a:r>
                    </a:p>
                  </a:txBody>
                  <a:tcPr marL="6350" marR="6350" marT="6350" marB="0" anchor="b"/>
                </a:tc>
                <a:extLst>
                  <a:ext uri="{0D108BD9-81ED-4DB2-BD59-A6C34878D82A}">
                    <a16:rowId xmlns:a16="http://schemas.microsoft.com/office/drawing/2014/main" val="2830269098"/>
                  </a:ext>
                </a:extLst>
              </a:tr>
              <a:tr h="959309">
                <a:tc>
                  <a:txBody>
                    <a:bodyPr/>
                    <a:lstStyle/>
                    <a:p>
                      <a:pPr algn="l" fontAlgn="b"/>
                      <a:r>
                        <a:rPr lang="en-US" sz="3300" b="0" i="0" u="none" strike="noStrike" dirty="0">
                          <a:solidFill>
                            <a:schemeClr val="tx1"/>
                          </a:solidFill>
                          <a:effectLst/>
                          <a:latin typeface="Calibri" panose="020F0502020204030204" pitchFamily="34" charset="0"/>
                        </a:rPr>
                        <a:t>Spatiotemporal Gradient</a:t>
                      </a:r>
                    </a:p>
                  </a:txBody>
                  <a:tcPr marL="19050" marR="19050" marT="19050" marB="0" anchor="b"/>
                </a:tc>
                <a:tc>
                  <a:txBody>
                    <a:bodyPr/>
                    <a:lstStyle/>
                    <a:p>
                      <a:pPr algn="ctr" fontAlgn="b"/>
                      <a:r>
                        <a:rPr lang="en-US" sz="3300" b="0" i="0" u="none" strike="noStrike" dirty="0">
                          <a:solidFill>
                            <a:schemeClr val="tx1">
                              <a:lumMod val="95000"/>
                            </a:schemeClr>
                          </a:solidFill>
                          <a:effectLst/>
                          <a:latin typeface="+mn-lt"/>
                        </a:rPr>
                        <a:t>9074</a:t>
                      </a:r>
                    </a:p>
                  </a:txBody>
                  <a:tcPr marL="6350" marR="6350" marT="6350" marB="0" anchor="b"/>
                </a:tc>
                <a:tc>
                  <a:txBody>
                    <a:bodyPr/>
                    <a:lstStyle/>
                    <a:p>
                      <a:pPr algn="ctr" fontAlgn="b"/>
                      <a:r>
                        <a:rPr lang="en-US" sz="3300" b="0" i="0" u="none" strike="noStrike" dirty="0">
                          <a:solidFill>
                            <a:schemeClr val="tx1">
                              <a:lumMod val="95000"/>
                            </a:schemeClr>
                          </a:solidFill>
                          <a:effectLst/>
                          <a:latin typeface="+mn-lt"/>
                        </a:rPr>
                        <a:t>0</a:t>
                      </a:r>
                    </a:p>
                  </a:txBody>
                  <a:tcPr marL="6350" marR="6350" marT="6350" marB="0" anchor="b"/>
                </a:tc>
                <a:tc>
                  <a:txBody>
                    <a:bodyPr/>
                    <a:lstStyle/>
                    <a:p>
                      <a:pPr algn="ctr" fontAlgn="b"/>
                      <a:r>
                        <a:rPr lang="en-US" sz="3300" b="0" i="0" u="none" strike="noStrike" dirty="0">
                          <a:solidFill>
                            <a:schemeClr val="tx1">
                              <a:lumMod val="95000"/>
                            </a:schemeClr>
                          </a:solidFill>
                          <a:effectLst/>
                          <a:latin typeface="Calibri" panose="020F0502020204030204" pitchFamily="34" charset="0"/>
                        </a:rPr>
                        <a:t>0.9984</a:t>
                      </a:r>
                    </a:p>
                  </a:txBody>
                  <a:tcPr marL="6350" marR="6350" marT="6350" marB="0" anchor="b"/>
                </a:tc>
                <a:extLst>
                  <a:ext uri="{0D108BD9-81ED-4DB2-BD59-A6C34878D82A}">
                    <a16:rowId xmlns:a16="http://schemas.microsoft.com/office/drawing/2014/main" val="1187902653"/>
                  </a:ext>
                </a:extLst>
              </a:tr>
            </a:tbl>
          </a:graphicData>
        </a:graphic>
      </p:graphicFrame>
    </p:spTree>
    <p:extLst>
      <p:ext uri="{BB962C8B-B14F-4D97-AF65-F5344CB8AC3E}">
        <p14:creationId xmlns:p14="http://schemas.microsoft.com/office/powerpoint/2010/main" val="2336682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3561347"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8" name="Rectangle 7">
            <a:extLst>
              <a:ext uri="{FF2B5EF4-FFF2-40B4-BE49-F238E27FC236}">
                <a16:creationId xmlns:a16="http://schemas.microsoft.com/office/drawing/2014/main" id="{FBEB3375-2F37-4556-92DA-FDD76EF35E0F}"/>
              </a:ext>
            </a:extLst>
          </p:cNvPr>
          <p:cNvSpPr/>
          <p:nvPr/>
        </p:nvSpPr>
        <p:spPr>
          <a:xfrm>
            <a:off x="5843910" y="4688876"/>
            <a:ext cx="372148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45769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5328270"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8" name="Rectangle 7">
            <a:extLst>
              <a:ext uri="{FF2B5EF4-FFF2-40B4-BE49-F238E27FC236}">
                <a16:creationId xmlns:a16="http://schemas.microsoft.com/office/drawing/2014/main" id="{FBEB3375-2F37-4556-92DA-FDD76EF35E0F}"/>
              </a:ext>
            </a:extLst>
          </p:cNvPr>
          <p:cNvSpPr/>
          <p:nvPr/>
        </p:nvSpPr>
        <p:spPr>
          <a:xfrm>
            <a:off x="7610833" y="4688876"/>
            <a:ext cx="1954560"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202750323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1801299"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8" name="Rectangle 7">
            <a:extLst>
              <a:ext uri="{FF2B5EF4-FFF2-40B4-BE49-F238E27FC236}">
                <a16:creationId xmlns:a16="http://schemas.microsoft.com/office/drawing/2014/main" id="{FBEB3375-2F37-4556-92DA-FDD76EF35E0F}"/>
              </a:ext>
            </a:extLst>
          </p:cNvPr>
          <p:cNvSpPr/>
          <p:nvPr/>
        </p:nvSpPr>
        <p:spPr>
          <a:xfrm>
            <a:off x="4083862" y="4688876"/>
            <a:ext cx="5481531"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8653357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2426941"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 name="Rectangle 6">
            <a:extLst>
              <a:ext uri="{FF2B5EF4-FFF2-40B4-BE49-F238E27FC236}">
                <a16:creationId xmlns:a16="http://schemas.microsoft.com/office/drawing/2014/main" id="{337B5E4E-D588-4FED-969E-E00147A61856}"/>
              </a:ext>
            </a:extLst>
          </p:cNvPr>
          <p:cNvSpPr/>
          <p:nvPr/>
        </p:nvSpPr>
        <p:spPr>
          <a:xfrm>
            <a:off x="4711510" y="4688877"/>
            <a:ext cx="2426941"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8" name="Rectangle 7">
            <a:extLst>
              <a:ext uri="{FF2B5EF4-FFF2-40B4-BE49-F238E27FC236}">
                <a16:creationId xmlns:a16="http://schemas.microsoft.com/office/drawing/2014/main" id="{FBEB3375-2F37-4556-92DA-FDD76EF35E0F}"/>
              </a:ext>
            </a:extLst>
          </p:cNvPr>
          <p:cNvSpPr/>
          <p:nvPr/>
        </p:nvSpPr>
        <p:spPr>
          <a:xfrm>
            <a:off x="7138451" y="4688876"/>
            <a:ext cx="2426941"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289519687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4" y="4688878"/>
            <a:ext cx="1230658"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 name="Rectangle 6">
            <a:extLst>
              <a:ext uri="{FF2B5EF4-FFF2-40B4-BE49-F238E27FC236}">
                <a16:creationId xmlns:a16="http://schemas.microsoft.com/office/drawing/2014/main" id="{337B5E4E-D588-4FED-969E-E00147A61856}"/>
              </a:ext>
            </a:extLst>
          </p:cNvPr>
          <p:cNvSpPr/>
          <p:nvPr/>
        </p:nvSpPr>
        <p:spPr>
          <a:xfrm>
            <a:off x="3513222" y="4688877"/>
            <a:ext cx="3625229"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8" name="Rectangle 7">
            <a:extLst>
              <a:ext uri="{FF2B5EF4-FFF2-40B4-BE49-F238E27FC236}">
                <a16:creationId xmlns:a16="http://schemas.microsoft.com/office/drawing/2014/main" id="{FBEB3375-2F37-4556-92DA-FDD76EF35E0F}"/>
              </a:ext>
            </a:extLst>
          </p:cNvPr>
          <p:cNvSpPr/>
          <p:nvPr/>
        </p:nvSpPr>
        <p:spPr>
          <a:xfrm>
            <a:off x="7138451" y="4688876"/>
            <a:ext cx="2426941"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160446997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AC0-AF78-4B4D-9DFB-FCBCB09D67D5}"/>
              </a:ext>
            </a:extLst>
          </p:cNvPr>
          <p:cNvSpPr>
            <a:spLocks noGrp="1"/>
          </p:cNvSpPr>
          <p:nvPr>
            <p:ph type="title"/>
          </p:nvPr>
        </p:nvSpPr>
        <p:spPr/>
        <p:txBody>
          <a:bodyPr/>
          <a:lstStyle/>
          <a:p>
            <a:r>
              <a:rPr lang="en-US" dirty="0"/>
              <a:t>Continuous-Outcome Tasks</a:t>
            </a:r>
          </a:p>
        </p:txBody>
      </p:sp>
      <p:sp>
        <p:nvSpPr>
          <p:cNvPr id="6" name="Content Placeholder 5">
            <a:extLst>
              <a:ext uri="{FF2B5EF4-FFF2-40B4-BE49-F238E27FC236}">
                <a16:creationId xmlns:a16="http://schemas.microsoft.com/office/drawing/2014/main" id="{ADF95ED9-207E-41C0-A9C1-21759EBCAD8D}"/>
              </a:ext>
            </a:extLst>
          </p:cNvPr>
          <p:cNvSpPr>
            <a:spLocks noGrp="1"/>
          </p:cNvSpPr>
          <p:nvPr>
            <p:ph idx="1"/>
          </p:nvPr>
        </p:nvSpPr>
        <p:spPr/>
        <p:txBody>
          <a:bodyPr/>
          <a:lstStyle/>
          <a:p>
            <a:r>
              <a:rPr lang="en-US" dirty="0"/>
              <a:t>Responses made on a continuous (often circular) domain</a:t>
            </a:r>
          </a:p>
          <a:p>
            <a:r>
              <a:rPr lang="en-US" dirty="0"/>
              <a:t>Response precision instead of proportion correct</a:t>
            </a:r>
          </a:p>
          <a:p>
            <a:pPr lvl="1"/>
            <a:endParaRPr lang="en-US" dirty="0"/>
          </a:p>
          <a:p>
            <a:pPr lvl="1"/>
            <a:r>
              <a:rPr lang="en-US" dirty="0"/>
              <a:t>Color </a:t>
            </a:r>
          </a:p>
          <a:p>
            <a:pPr lvl="2"/>
            <a:r>
              <a:rPr lang="en-US" dirty="0"/>
              <a:t>Wilken and Ma (2004)</a:t>
            </a:r>
          </a:p>
          <a:p>
            <a:pPr lvl="2"/>
            <a:r>
              <a:rPr lang="en-US" dirty="0"/>
              <a:t>Bays et al. (2009)</a:t>
            </a:r>
          </a:p>
          <a:p>
            <a:pPr lvl="2"/>
            <a:r>
              <a:rPr lang="en-US" dirty="0"/>
              <a:t>Smith et al. (2020)</a:t>
            </a:r>
          </a:p>
          <a:p>
            <a:pPr marL="457200" lvl="1" indent="0">
              <a:buNone/>
            </a:pPr>
            <a:endParaRPr lang="en-US" dirty="0"/>
          </a:p>
          <a:p>
            <a:pPr lvl="1"/>
            <a:r>
              <a:rPr lang="en-US" dirty="0"/>
              <a:t>Location </a:t>
            </a:r>
          </a:p>
          <a:p>
            <a:pPr lvl="2"/>
            <a:r>
              <a:rPr lang="en-US" dirty="0"/>
              <a:t>Harlow and Donaldson (2013)</a:t>
            </a:r>
          </a:p>
        </p:txBody>
      </p:sp>
      <p:pic>
        <p:nvPicPr>
          <p:cNvPr id="9" name="Picture 8" descr="A close up of a logo&#10;&#10;Description automatically generated">
            <a:extLst>
              <a:ext uri="{FF2B5EF4-FFF2-40B4-BE49-F238E27FC236}">
                <a16:creationId xmlns:a16="http://schemas.microsoft.com/office/drawing/2014/main" id="{E5C4B343-0216-4C39-9FD6-B3919CD8C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743" y="2657636"/>
            <a:ext cx="3466169" cy="3384390"/>
          </a:xfrm>
          <a:prstGeom prst="rect">
            <a:avLst/>
          </a:prstGeom>
        </p:spPr>
      </p:pic>
      <p:sp>
        <p:nvSpPr>
          <p:cNvPr id="10" name="TextBox 9">
            <a:extLst>
              <a:ext uri="{FF2B5EF4-FFF2-40B4-BE49-F238E27FC236}">
                <a16:creationId xmlns:a16="http://schemas.microsoft.com/office/drawing/2014/main" id="{F07F5F41-DB66-4076-B615-BBE902849B2C}"/>
              </a:ext>
            </a:extLst>
          </p:cNvPr>
          <p:cNvSpPr txBox="1"/>
          <p:nvPr/>
        </p:nvSpPr>
        <p:spPr>
          <a:xfrm>
            <a:off x="7272787" y="6176963"/>
            <a:ext cx="4695855" cy="577081"/>
          </a:xfrm>
          <a:prstGeom prst="rect">
            <a:avLst/>
          </a:prstGeom>
          <a:noFill/>
        </p:spPr>
        <p:txBody>
          <a:bodyPr wrap="square" rtlCol="0">
            <a:spAutoFit/>
          </a:bodyPr>
          <a:lstStyle/>
          <a:p>
            <a:pPr algn="just"/>
            <a:r>
              <a:rPr lang="en-US" sz="1050" dirty="0"/>
              <a:t>Adapted from Smith et al. (2020). “Modeling Continuous Outcome Color Decisions With the Circular Diffusion Model: Matric and Categorical Properties” Psychological review, 127, 562-590. Figure 1. Copyright American Psychological Association. </a:t>
            </a:r>
            <a:endParaRPr lang="en-US" sz="1050" b="1" dirty="0"/>
          </a:p>
        </p:txBody>
      </p:sp>
      <p:sp>
        <p:nvSpPr>
          <p:cNvPr id="3" name="Rectangle 2">
            <a:extLst>
              <a:ext uri="{FF2B5EF4-FFF2-40B4-BE49-F238E27FC236}">
                <a16:creationId xmlns:a16="http://schemas.microsoft.com/office/drawing/2014/main" id="{A3BE878D-A3D1-4021-9A9F-0D6971C85AF4}"/>
              </a:ext>
            </a:extLst>
          </p:cNvPr>
          <p:cNvSpPr/>
          <p:nvPr/>
        </p:nvSpPr>
        <p:spPr>
          <a:xfrm>
            <a:off x="11353800" y="2402541"/>
            <a:ext cx="345141" cy="363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1998E7-54D4-4FC4-AE7C-893FA49EC53A}"/>
              </a:ext>
            </a:extLst>
          </p:cNvPr>
          <p:cNvSpPr/>
          <p:nvPr/>
        </p:nvSpPr>
        <p:spPr>
          <a:xfrm>
            <a:off x="8034733" y="2847730"/>
            <a:ext cx="3171961" cy="300420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ursor with solid fill">
            <a:extLst>
              <a:ext uri="{FF2B5EF4-FFF2-40B4-BE49-F238E27FC236}">
                <a16:creationId xmlns:a16="http://schemas.microsoft.com/office/drawing/2014/main" id="{69DCC6C9-53E3-4CDE-9BC9-291EE30D2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69505" y="5247279"/>
            <a:ext cx="523717" cy="523717"/>
          </a:xfrm>
          <a:prstGeom prst="rect">
            <a:avLst/>
          </a:prstGeom>
        </p:spPr>
      </p:pic>
      <p:sp>
        <p:nvSpPr>
          <p:cNvPr id="4" name="TextBox 3">
            <a:extLst>
              <a:ext uri="{FF2B5EF4-FFF2-40B4-BE49-F238E27FC236}">
                <a16:creationId xmlns:a16="http://schemas.microsoft.com/office/drawing/2014/main" id="{5CD95BFA-5E13-4CCF-A878-65E1A5224000}"/>
              </a:ext>
            </a:extLst>
          </p:cNvPr>
          <p:cNvSpPr txBox="1"/>
          <p:nvPr/>
        </p:nvSpPr>
        <p:spPr>
          <a:xfrm>
            <a:off x="6962862" y="3313651"/>
            <a:ext cx="1294329" cy="584775"/>
          </a:xfrm>
          <a:prstGeom prst="rect">
            <a:avLst/>
          </a:prstGeom>
          <a:noFill/>
        </p:spPr>
        <p:txBody>
          <a:bodyPr wrap="none" rtlCol="0">
            <a:spAutoFit/>
          </a:bodyPr>
          <a:lstStyle/>
          <a:p>
            <a:r>
              <a:rPr lang="en-US" sz="3200" dirty="0"/>
              <a:t>WORD</a:t>
            </a:r>
          </a:p>
        </p:txBody>
      </p:sp>
    </p:spTree>
    <p:extLst>
      <p:ext uri="{BB962C8B-B14F-4D97-AF65-F5344CB8AC3E}">
        <p14:creationId xmlns:p14="http://schemas.microsoft.com/office/powerpoint/2010/main" val="15049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2158807"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 name="Rectangle 6">
            <a:extLst>
              <a:ext uri="{FF2B5EF4-FFF2-40B4-BE49-F238E27FC236}">
                <a16:creationId xmlns:a16="http://schemas.microsoft.com/office/drawing/2014/main" id="{337B5E4E-D588-4FED-969E-E00147A61856}"/>
              </a:ext>
            </a:extLst>
          </p:cNvPr>
          <p:cNvSpPr/>
          <p:nvPr/>
        </p:nvSpPr>
        <p:spPr>
          <a:xfrm>
            <a:off x="4441371" y="4688877"/>
            <a:ext cx="4001360"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8" name="Rectangle 7">
            <a:extLst>
              <a:ext uri="{FF2B5EF4-FFF2-40B4-BE49-F238E27FC236}">
                <a16:creationId xmlns:a16="http://schemas.microsoft.com/office/drawing/2014/main" id="{FBEB3375-2F37-4556-92DA-FDD76EF35E0F}"/>
              </a:ext>
            </a:extLst>
          </p:cNvPr>
          <p:cNvSpPr/>
          <p:nvPr/>
        </p:nvSpPr>
        <p:spPr>
          <a:xfrm>
            <a:off x="8442731" y="4688876"/>
            <a:ext cx="1122661"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364114285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1036147"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 name="Rectangle 6">
            <a:extLst>
              <a:ext uri="{FF2B5EF4-FFF2-40B4-BE49-F238E27FC236}">
                <a16:creationId xmlns:a16="http://schemas.microsoft.com/office/drawing/2014/main" id="{337B5E4E-D588-4FED-969E-E00147A61856}"/>
              </a:ext>
            </a:extLst>
          </p:cNvPr>
          <p:cNvSpPr/>
          <p:nvPr/>
        </p:nvSpPr>
        <p:spPr>
          <a:xfrm>
            <a:off x="3318710" y="4688877"/>
            <a:ext cx="5124021"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8" name="Rectangle 7">
            <a:extLst>
              <a:ext uri="{FF2B5EF4-FFF2-40B4-BE49-F238E27FC236}">
                <a16:creationId xmlns:a16="http://schemas.microsoft.com/office/drawing/2014/main" id="{FBEB3375-2F37-4556-92DA-FDD76EF35E0F}"/>
              </a:ext>
            </a:extLst>
          </p:cNvPr>
          <p:cNvSpPr/>
          <p:nvPr/>
        </p:nvSpPr>
        <p:spPr>
          <a:xfrm>
            <a:off x="8442731" y="4688876"/>
            <a:ext cx="1122661"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168228021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33E-B633-488D-B867-A587A09449E9}"/>
              </a:ext>
            </a:extLst>
          </p:cNvPr>
          <p:cNvSpPr>
            <a:spLocks noGrp="1"/>
          </p:cNvSpPr>
          <p:nvPr>
            <p:ph type="title"/>
          </p:nvPr>
        </p:nvSpPr>
        <p:spPr/>
        <p:txBody>
          <a:bodyPr/>
          <a:lstStyle/>
          <a:p>
            <a:r>
              <a:rPr lang="en-US" dirty="0"/>
              <a:t>A Wrinkle in the Story…</a:t>
            </a:r>
          </a:p>
        </p:txBody>
      </p:sp>
      <p:sp>
        <p:nvSpPr>
          <p:cNvPr id="3" name="Content Placeholder 2">
            <a:extLst>
              <a:ext uri="{FF2B5EF4-FFF2-40B4-BE49-F238E27FC236}">
                <a16:creationId xmlns:a16="http://schemas.microsoft.com/office/drawing/2014/main" id="{EECB849A-2226-4DB1-8E64-7DBD1DA82DF4}"/>
              </a:ext>
            </a:extLst>
          </p:cNvPr>
          <p:cNvSpPr>
            <a:spLocks noGrp="1"/>
          </p:cNvSpPr>
          <p:nvPr>
            <p:ph idx="1"/>
          </p:nvPr>
        </p:nvSpPr>
        <p:spPr/>
        <p:txBody>
          <a:bodyPr/>
          <a:lstStyle/>
          <a:p>
            <a:r>
              <a:rPr lang="en-US" dirty="0"/>
              <a:t>Limitations to using a mixture model approach</a:t>
            </a:r>
          </a:p>
          <a:p>
            <a:pPr lvl="1"/>
            <a:r>
              <a:rPr lang="en-US" dirty="0"/>
              <a:t>Ambiguity in how changes the weight of one component of the mixture affect changes in other components</a:t>
            </a:r>
          </a:p>
        </p:txBody>
      </p:sp>
      <p:sp>
        <p:nvSpPr>
          <p:cNvPr id="6" name="Rectangle 5">
            <a:extLst>
              <a:ext uri="{FF2B5EF4-FFF2-40B4-BE49-F238E27FC236}">
                <a16:creationId xmlns:a16="http://schemas.microsoft.com/office/drawing/2014/main" id="{899B01F3-C0F8-48E6-8A08-0D77A3E8FD9C}"/>
              </a:ext>
            </a:extLst>
          </p:cNvPr>
          <p:cNvSpPr/>
          <p:nvPr/>
        </p:nvSpPr>
        <p:spPr>
          <a:xfrm>
            <a:off x="2282563" y="4688878"/>
            <a:ext cx="2413189"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 name="Rectangle 6">
            <a:extLst>
              <a:ext uri="{FF2B5EF4-FFF2-40B4-BE49-F238E27FC236}">
                <a16:creationId xmlns:a16="http://schemas.microsoft.com/office/drawing/2014/main" id="{337B5E4E-D588-4FED-969E-E00147A61856}"/>
              </a:ext>
            </a:extLst>
          </p:cNvPr>
          <p:cNvSpPr/>
          <p:nvPr/>
        </p:nvSpPr>
        <p:spPr>
          <a:xfrm>
            <a:off x="4695753" y="4688877"/>
            <a:ext cx="2282563"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8" name="Rectangle 7">
            <a:extLst>
              <a:ext uri="{FF2B5EF4-FFF2-40B4-BE49-F238E27FC236}">
                <a16:creationId xmlns:a16="http://schemas.microsoft.com/office/drawing/2014/main" id="{FBEB3375-2F37-4556-92DA-FDD76EF35E0F}"/>
              </a:ext>
            </a:extLst>
          </p:cNvPr>
          <p:cNvSpPr/>
          <p:nvPr/>
        </p:nvSpPr>
        <p:spPr>
          <a:xfrm>
            <a:off x="6978317" y="4688876"/>
            <a:ext cx="2587076"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spTree>
    <p:extLst>
      <p:ext uri="{BB962C8B-B14F-4D97-AF65-F5344CB8AC3E}">
        <p14:creationId xmlns:p14="http://schemas.microsoft.com/office/powerpoint/2010/main" val="28877030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6FAF-0247-4286-89FC-82BD1A1890B0}"/>
              </a:ext>
            </a:extLst>
          </p:cNvPr>
          <p:cNvSpPr>
            <a:spLocks noGrp="1"/>
          </p:cNvSpPr>
          <p:nvPr>
            <p:ph type="title"/>
          </p:nvPr>
        </p:nvSpPr>
        <p:spPr/>
        <p:txBody>
          <a:bodyPr/>
          <a:lstStyle/>
          <a:p>
            <a:r>
              <a:rPr lang="en-US" dirty="0"/>
              <a:t>…and a Path Forward</a:t>
            </a:r>
          </a:p>
        </p:txBody>
      </p:sp>
      <p:sp>
        <p:nvSpPr>
          <p:cNvPr id="3" name="Content Placeholder 2">
            <a:extLst>
              <a:ext uri="{FF2B5EF4-FFF2-40B4-BE49-F238E27FC236}">
                <a16:creationId xmlns:a16="http://schemas.microsoft.com/office/drawing/2014/main" id="{EF608394-52AC-47E3-A124-1B36B48423AC}"/>
              </a:ext>
            </a:extLst>
          </p:cNvPr>
          <p:cNvSpPr>
            <a:spLocks noGrp="1"/>
          </p:cNvSpPr>
          <p:nvPr>
            <p:ph idx="1"/>
          </p:nvPr>
        </p:nvSpPr>
        <p:spPr>
          <a:xfrm>
            <a:off x="919204" y="1626621"/>
            <a:ext cx="10515600" cy="4351338"/>
          </a:xfrm>
        </p:spPr>
        <p:txBody>
          <a:bodyPr/>
          <a:lstStyle/>
          <a:p>
            <a:r>
              <a:rPr lang="en-US" dirty="0"/>
              <a:t>Process model (e.g. racing evidence accumulators) to disambiguate how these components interact</a:t>
            </a:r>
          </a:p>
          <a:p>
            <a:pPr lvl="1"/>
            <a:r>
              <a:rPr lang="en-US" dirty="0"/>
              <a:t>Racing against the clock (Hawkins et al., 2021)</a:t>
            </a:r>
          </a:p>
        </p:txBody>
      </p:sp>
      <p:sp>
        <p:nvSpPr>
          <p:cNvPr id="4" name="Rectangle 3">
            <a:extLst>
              <a:ext uri="{FF2B5EF4-FFF2-40B4-BE49-F238E27FC236}">
                <a16:creationId xmlns:a16="http://schemas.microsoft.com/office/drawing/2014/main" id="{A07F9B85-BC4D-4C2C-AC9E-FCD8230EA47E}"/>
              </a:ext>
            </a:extLst>
          </p:cNvPr>
          <p:cNvSpPr/>
          <p:nvPr/>
        </p:nvSpPr>
        <p:spPr>
          <a:xfrm>
            <a:off x="1508247" y="3080081"/>
            <a:ext cx="2413189" cy="529389"/>
          </a:xfrm>
          <a:prstGeom prst="rect">
            <a:avLst/>
          </a:prstGeom>
          <a:solidFill>
            <a:srgbClr val="C11A1A"/>
          </a:solidFill>
          <a:ln>
            <a:solidFill>
              <a:srgbClr val="C1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5" name="Rectangle 4">
            <a:extLst>
              <a:ext uri="{FF2B5EF4-FFF2-40B4-BE49-F238E27FC236}">
                <a16:creationId xmlns:a16="http://schemas.microsoft.com/office/drawing/2014/main" id="{0B50A10B-B1F4-4CC0-B647-C612A32AD47F}"/>
              </a:ext>
            </a:extLst>
          </p:cNvPr>
          <p:cNvSpPr/>
          <p:nvPr/>
        </p:nvSpPr>
        <p:spPr>
          <a:xfrm>
            <a:off x="4599501" y="3080083"/>
            <a:ext cx="2282563" cy="529389"/>
          </a:xfrm>
          <a:prstGeom prst="rect">
            <a:avLst/>
          </a:prstGeom>
          <a:solidFill>
            <a:srgbClr val="A74EDF"/>
          </a:solidFill>
          <a:ln>
            <a:solidFill>
              <a:srgbClr val="A7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Intrusions</a:t>
            </a:r>
          </a:p>
        </p:txBody>
      </p:sp>
      <p:sp>
        <p:nvSpPr>
          <p:cNvPr id="6" name="Rectangle 5">
            <a:extLst>
              <a:ext uri="{FF2B5EF4-FFF2-40B4-BE49-F238E27FC236}">
                <a16:creationId xmlns:a16="http://schemas.microsoft.com/office/drawing/2014/main" id="{D8726D9A-E3AE-44CD-8931-63D23D683D06}"/>
              </a:ext>
            </a:extLst>
          </p:cNvPr>
          <p:cNvSpPr/>
          <p:nvPr/>
        </p:nvSpPr>
        <p:spPr>
          <a:xfrm>
            <a:off x="7824394" y="3080081"/>
            <a:ext cx="2587076"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Guesses</a:t>
            </a:r>
          </a:p>
        </p:txBody>
      </p:sp>
      <p:cxnSp>
        <p:nvCxnSpPr>
          <p:cNvPr id="8" name="Straight Connector 7">
            <a:extLst>
              <a:ext uri="{FF2B5EF4-FFF2-40B4-BE49-F238E27FC236}">
                <a16:creationId xmlns:a16="http://schemas.microsoft.com/office/drawing/2014/main" id="{904AAFB3-A236-49E0-BA74-0A295770F0E4}"/>
              </a:ext>
            </a:extLst>
          </p:cNvPr>
          <p:cNvCxnSpPr/>
          <p:nvPr/>
        </p:nvCxnSpPr>
        <p:spPr>
          <a:xfrm>
            <a:off x="1395663" y="4145738"/>
            <a:ext cx="9015807" cy="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32915C-6775-42CE-A8AD-319EFB88C31E}"/>
              </a:ext>
            </a:extLst>
          </p:cNvPr>
          <p:cNvSpPr txBox="1"/>
          <p:nvPr/>
        </p:nvSpPr>
        <p:spPr>
          <a:xfrm>
            <a:off x="57879" y="3789967"/>
            <a:ext cx="1722651" cy="369332"/>
          </a:xfrm>
          <a:prstGeom prst="rect">
            <a:avLst/>
          </a:prstGeom>
          <a:noFill/>
        </p:spPr>
        <p:txBody>
          <a:bodyPr wrap="none" rtlCol="0">
            <a:spAutoFit/>
          </a:bodyPr>
          <a:lstStyle/>
          <a:p>
            <a:r>
              <a:rPr lang="en-US" dirty="0"/>
              <a:t>Decision Criteria</a:t>
            </a:r>
          </a:p>
        </p:txBody>
      </p:sp>
      <p:cxnSp>
        <p:nvCxnSpPr>
          <p:cNvPr id="11" name="Straight Arrow Connector 10">
            <a:extLst>
              <a:ext uri="{FF2B5EF4-FFF2-40B4-BE49-F238E27FC236}">
                <a16:creationId xmlns:a16="http://schemas.microsoft.com/office/drawing/2014/main" id="{7A177A2F-042C-4ED3-B1AD-A19C7FB38087}"/>
              </a:ext>
            </a:extLst>
          </p:cNvPr>
          <p:cNvCxnSpPr>
            <a:cxnSpLocks/>
          </p:cNvCxnSpPr>
          <p:nvPr/>
        </p:nvCxnSpPr>
        <p:spPr>
          <a:xfrm>
            <a:off x="1395663" y="6238493"/>
            <a:ext cx="913712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1614DA8-46F8-44DD-AF36-02635B23EA28}"/>
              </a:ext>
            </a:extLst>
          </p:cNvPr>
          <p:cNvSpPr txBox="1"/>
          <p:nvPr/>
        </p:nvSpPr>
        <p:spPr>
          <a:xfrm>
            <a:off x="5416013" y="6356326"/>
            <a:ext cx="649537" cy="369332"/>
          </a:xfrm>
          <a:prstGeom prst="rect">
            <a:avLst/>
          </a:prstGeom>
          <a:noFill/>
        </p:spPr>
        <p:txBody>
          <a:bodyPr wrap="none" rtlCol="0">
            <a:spAutoFit/>
          </a:bodyPr>
          <a:lstStyle/>
          <a:p>
            <a:r>
              <a:rPr lang="en-US" dirty="0"/>
              <a:t>Time</a:t>
            </a:r>
          </a:p>
        </p:txBody>
      </p:sp>
      <p:sp>
        <p:nvSpPr>
          <p:cNvPr id="14" name="Oval 13">
            <a:extLst>
              <a:ext uri="{FF2B5EF4-FFF2-40B4-BE49-F238E27FC236}">
                <a16:creationId xmlns:a16="http://schemas.microsoft.com/office/drawing/2014/main" id="{E7CA68C6-FC0E-4E4E-8A6F-C33BF0D1ADE4}"/>
              </a:ext>
            </a:extLst>
          </p:cNvPr>
          <p:cNvSpPr/>
          <p:nvPr/>
        </p:nvSpPr>
        <p:spPr>
          <a:xfrm>
            <a:off x="1589313" y="6115960"/>
            <a:ext cx="158130" cy="151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190BB-2D07-4E56-AC32-91ABDFBF746D}"/>
              </a:ext>
            </a:extLst>
          </p:cNvPr>
          <p:cNvSpPr/>
          <p:nvPr/>
        </p:nvSpPr>
        <p:spPr>
          <a:xfrm>
            <a:off x="1580147" y="6095791"/>
            <a:ext cx="158130" cy="151251"/>
          </a:xfrm>
          <a:prstGeom prst="ellipse">
            <a:avLst/>
          </a:prstGeom>
          <a:solidFill>
            <a:srgbClr val="C11A1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11A1A"/>
              </a:solidFill>
            </a:endParaRPr>
          </a:p>
        </p:txBody>
      </p:sp>
      <p:sp>
        <p:nvSpPr>
          <p:cNvPr id="16" name="Oval 15">
            <a:extLst>
              <a:ext uri="{FF2B5EF4-FFF2-40B4-BE49-F238E27FC236}">
                <a16:creationId xmlns:a16="http://schemas.microsoft.com/office/drawing/2014/main" id="{B5FDB58F-ED4B-4D80-AC9D-F99D48352AB7}"/>
              </a:ext>
            </a:extLst>
          </p:cNvPr>
          <p:cNvSpPr/>
          <p:nvPr/>
        </p:nvSpPr>
        <p:spPr>
          <a:xfrm>
            <a:off x="1589313" y="6111422"/>
            <a:ext cx="158130" cy="151251"/>
          </a:xfrm>
          <a:prstGeom prst="ellipse">
            <a:avLst/>
          </a:prstGeom>
          <a:solidFill>
            <a:srgbClr val="A74E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9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13 0.00139 L -0.00013 0.00139 C 0.02044 -0.00857 -0.00521 0.00417 0.01836 -0.00972 C 0.0207 -0.01111 0.02304 -0.01204 0.02513 -0.01366 C 0.02656 -0.01482 0.02773 -0.0169 0.02916 -0.01783 C 0.03489 -0.02153 0.04088 -0.02408 0.04661 -0.02778 C 0.05013 -0.03009 0.05351 -0.03472 0.05729 -0.03472 L 0.11198 -0.03681 C 0.11614 -0.03889 0.11862 -0.03935 0.12213 -0.04283 C 0.12409 -0.04468 0.12578 -0.04722 0.12786 -0.04884 C 0.13242 -0.05255 0.13724 -0.05556 0.14192 -0.0588 C 0.16185 -0.07246 0.17604 -0.08218 0.19544 -0.09398 C 0.21875 -0.10787 0.21198 -0.10486 0.22474 -0.10996 C 0.23099 -0.11644 0.23711 -0.12292 0.24336 -0.12894 C 0.24648 -0.13195 0.24987 -0.13403 0.25299 -0.13704 C 0.26133 -0.14514 0.2707 -0.15903 0.2806 -0.16204 C 0.28711 -0.16412 0.29375 -0.16343 0.30039 -0.16412 C 0.30312 -0.16621 0.30612 -0.16783 0.30885 -0.17014 C 0.3207 -0.17986 0.33216 -0.19144 0.3444 -0.20023 C 0.34961 -0.20394 0.3582 -0.20949 0.36406 -0.21528 C 0.37057 -0.22153 0.36875 -0.22037 0.37474 -0.22732 C 0.37669 -0.2294 0.37864 -0.23102 0.38047 -0.23333 C 0.38138 -0.23449 0.39336 -0.25162 0.39739 -0.2544 C 0.40026 -0.25625 0.40338 -0.25695 0.40638 -0.25833 C 0.41692 -0.25741 0.42747 -0.25741 0.43789 -0.25533 C 0.46992 -0.24908 0.4362 -0.24792 0.46328 -0.25023 C 0.47031 -0.25509 0.47864 -0.25556 0.48424 -0.26435 L 0.49492 -0.28148 C 0.4957 -0.28264 0.49583 -0.28496 0.49661 -0.28634 C 0.49739 -0.28773 0.49844 -0.28866 0.49948 -0.28935 C 0.50052 -0.29005 0.50286 -0.29028 0.50286 -0.29028 " pathEditMode="relative" ptsTypes="AAAAAAAAAAAAAAAAAAAAAAAAAAAAAAA">
                                      <p:cBhvr>
                                        <p:cTn id="18" dur="2000" fill="hold"/>
                                        <p:tgtEl>
                                          <p:spTgt spid="15"/>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0326 -0.00162 L -0.00326 -0.00162 C -0.00065 -0.00209 0.00195 -0.00209 0.00456 -0.00278 C 0.00768 -0.00347 0.01172 -0.00648 0.01471 -0.00764 C 0.01719 -0.0088 0.01966 -0.00903 0.022 -0.00972 C 0.02396 -0.01042 0.02578 -0.01111 0.02773 -0.01181 L 0.06042 -0.00972 C 0.06289 -0.00949 0.06523 -0.0088 0.06771 -0.0088 L 0.1388 -0.00764 C 0.14479 -0.0081 0.15078 -0.0081 0.1569 -0.0088 C 0.15768 -0.0088 0.15833 -0.00926 0.15911 -0.00972 C 0.16328 -0.01227 0.16732 -0.01528 0.17148 -0.01783 C 0.18437 -0.02547 0.18437 -0.02547 0.19297 -0.02986 C 0.19349 -0.03056 0.19401 -0.03125 0.19466 -0.03172 C 0.19609 -0.03287 0.20534 -0.03681 0.20534 -0.03681 C 0.20703 -0.0375 0.20872 -0.03797 0.21042 -0.03889 C 0.21107 -0.03912 0.21159 -0.03935 0.21211 -0.03982 C 0.21354 -0.04097 0.21471 -0.04259 0.21601 -0.04375 C 0.2168 -0.04445 0.21758 -0.04514 0.21836 -0.04584 C 0.22122 -0.04884 0.22396 -0.05209 0.22682 -0.05486 C 0.22825 -0.05625 0.22982 -0.05741 0.23125 -0.0588 C 0.2319 -0.05949 0.23242 -0.06042 0.23294 -0.06088 C 0.23385 -0.06158 0.23489 -0.06204 0.23581 -0.06297 C 0.23776 -0.06482 0.23945 -0.06736 0.24141 -0.06898 C 0.24557 -0.07176 0.24596 -0.07176 0.25052 -0.07894 C 0.25091 -0.07963 0.25091 -0.08102 0.25104 -0.08195 L 0.2595 -0.09584 C 0.26471 -0.09722 0.27005 -0.09884 0.27526 -0.1 C 0.27825 -0.10047 0.28138 -0.10023 0.28437 -0.10093 C 0.28568 -0.10116 0.28685 -0.10255 0.28828 -0.10301 C 0.29154 -0.10394 0.30612 -0.10486 0.30742 -0.10486 C 0.32226 -0.11482 0.31641 -0.11158 0.32487 -0.11597 C 0.3276 -0.11945 0.33008 -0.12292 0.33281 -0.12593 C 0.33489 -0.12847 0.33476 -0.12755 0.33672 -0.12894 C 0.33841 -0.13033 0.34023 -0.13148 0.3418 -0.1331 C 0.34284 -0.1338 0.34362 -0.13542 0.34466 -0.13611 C 0.34583 -0.13681 0.35091 -0.13889 0.3526 -0.13912 C 0.36237 -0.14028 0.37213 -0.14097 0.3819 -0.14213 C 0.38437 -0.14352 0.40807 -0.15834 0.41341 -0.15903 C 0.41953 -0.15996 0.42552 -0.15764 0.43151 -0.15718 C 0.43398 -0.15579 0.43646 -0.15486 0.4388 -0.15301 C 0.43997 -0.15232 0.44049 -0.14908 0.44167 -0.14908 C 0.44531 -0.14931 0.44896 -0.15162 0.45234 -0.15417 C 0.45911 -0.1588 0.46146 -0.16181 0.46588 -0.16713 C 0.46667 -0.16898 0.4681 -0.17269 0.46927 -0.17408 C 0.46979 -0.17477 0.47044 -0.17477 0.47096 -0.17523 C 0.47161 -0.17616 0.472 -0.17755 0.47266 -0.17824 C 0.47409 -0.1794 0.47565 -0.18079 0.47721 -0.18125 C 0.50104 -0.18588 0.49128 -0.17755 0.4987 -0.18403 " pathEditMode="relative" ptsTypes="AAAAAAAAAAAAAAAAAAAAAAAAAAAAAAAAAAAAAAAAAAAAAAAAA">
                                      <p:cBhvr>
                                        <p:cTn id="20" dur="2000" fill="hold"/>
                                        <p:tgtEl>
                                          <p:spTgt spid="14"/>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00013 0.00209 L 0.00013 0.00209 C 0.00703 -0.00393 0.01328 -0.01018 0.02096 -0.01296 C 0.02357 -0.01412 0.02617 -0.01365 0.02878 -0.01412 L 0.04062 -0.01597 C 0.04336 -0.01643 0.04596 -0.01666 0.04857 -0.01713 L 0.06211 -0.01898 C 0.08542 -0.03102 0.06185 -0.02014 0.08854 -0.02801 C 0.11315 -0.03541 0.09088 -0.03171 0.10885 -0.03402 C 0.11341 -0.0368 0.11784 -0.03981 0.12239 -0.04213 C 0.13229 -0.04722 0.14518 -0.05 0.15456 -0.05115 L 0.17825 -0.05416 C 0.18216 -0.05509 0.1862 -0.05555 0.1901 -0.05717 C 0.19375 -0.05856 0.19726 -0.06134 0.20078 -0.06319 C 0.20364 -0.06458 0.20651 -0.06551 0.20924 -0.06713 C 0.21758 -0.07176 0.22565 -0.07824 0.23411 -0.08125 L 0.24544 -0.08518 C 0.26042 -0.09861 0.27682 -0.11342 0.29219 -0.12338 C 0.29792 -0.12685 0.30417 -0.12708 0.31029 -0.12939 C 0.31263 -0.13009 0.3151 -0.13102 0.31758 -0.1324 C 0.33398 -0.14097 0.32396 -0.13842 0.33503 -0.14027 C 0.35312 -0.15092 0.33607 -0.14236 0.37513 -0.14537 C 0.38099 -0.14583 0.38672 -0.14745 0.39258 -0.14838 C 0.39909 -0.15069 0.39297 -0.14768 0.40325 -0.16041 C 0.40547 -0.16296 0.40794 -0.16481 0.41003 -0.16736 C 0.41836 -0.17731 0.41419 -0.17662 0.42526 -0.18634 C 0.42721 -0.18819 0.42917 -0.18935 0.43086 -0.19143 C 0.43333 -0.19421 0.43568 -0.19699 0.43763 -0.20046 C 0.43919 -0.20324 0.44088 -0.20648 0.44271 -0.20856 C 0.44362 -0.20949 0.44466 -0.20995 0.44557 -0.21041 C 0.44922 -0.21273 0.44792 -0.2125 0.45065 -0.2125 L 0.47266 -0.22939 L 0.49583 -0.22939 " pathEditMode="relative" ptsTypes="AAAAAAAAAAAAAAAAAAAAAAAAAAAAAAAAA">
                                      <p:cBhvr>
                                        <p:cTn id="22"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FCAD-8FA5-4B0C-A312-AF274D25367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EAC8DF8-7B3F-4A7B-8D4B-B2BAA7086E02}"/>
              </a:ext>
            </a:extLst>
          </p:cNvPr>
          <p:cNvSpPr>
            <a:spLocks noGrp="1"/>
          </p:cNvSpPr>
          <p:nvPr>
            <p:ph idx="1"/>
          </p:nvPr>
        </p:nvSpPr>
        <p:spPr/>
        <p:txBody>
          <a:bodyPr/>
          <a:lstStyle/>
          <a:p>
            <a:pPr>
              <a:lnSpc>
                <a:spcPct val="150000"/>
              </a:lnSpc>
            </a:pPr>
            <a:r>
              <a:rPr lang="en-US" dirty="0"/>
              <a:t>Intrusions account for some, but not all errors</a:t>
            </a:r>
          </a:p>
          <a:p>
            <a:pPr lvl="1">
              <a:lnSpc>
                <a:spcPct val="150000"/>
              </a:lnSpc>
            </a:pPr>
            <a:r>
              <a:rPr lang="en-US" dirty="0"/>
              <a:t>Uniform guessing still appears to be present</a:t>
            </a:r>
          </a:p>
          <a:p>
            <a:pPr lvl="1">
              <a:lnSpc>
                <a:spcPct val="150000"/>
              </a:lnSpc>
            </a:pPr>
            <a:r>
              <a:rPr lang="en-US" dirty="0"/>
              <a:t>Source memory retrieval is </a:t>
            </a:r>
            <a:r>
              <a:rPr lang="en-US" dirty="0" err="1"/>
              <a:t>thresholded</a:t>
            </a:r>
            <a:endParaRPr lang="en-US" dirty="0"/>
          </a:p>
          <a:p>
            <a:pPr>
              <a:lnSpc>
                <a:spcPct val="150000"/>
              </a:lnSpc>
            </a:pPr>
            <a:r>
              <a:rPr lang="en-US" dirty="0"/>
              <a:t>Intrusion probability is influenced by a combination of temporal and spatial similarity</a:t>
            </a:r>
          </a:p>
          <a:p>
            <a:pPr lvl="1">
              <a:lnSpc>
                <a:spcPct val="150000"/>
              </a:lnSpc>
            </a:pPr>
            <a:r>
              <a:rPr lang="en-US" dirty="0"/>
              <a:t>Lacking evidence of semantic or orthographic similarity</a:t>
            </a:r>
          </a:p>
        </p:txBody>
      </p:sp>
    </p:spTree>
    <p:extLst>
      <p:ext uri="{BB962C8B-B14F-4D97-AF65-F5344CB8AC3E}">
        <p14:creationId xmlns:p14="http://schemas.microsoft.com/office/powerpoint/2010/main" val="2758045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DDDCE3-B26A-4780-8E62-C090EF25D2A9}"/>
              </a:ext>
            </a:extLst>
          </p:cNvPr>
          <p:cNvSpPr/>
          <p:nvPr/>
        </p:nvSpPr>
        <p:spPr>
          <a:xfrm>
            <a:off x="6452507" y="1904281"/>
            <a:ext cx="3105150" cy="31561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F9B9B1-7910-4F52-8C72-13311AFCC5F9}"/>
              </a:ext>
            </a:extLst>
          </p:cNvPr>
          <p:cNvSpPr/>
          <p:nvPr/>
        </p:nvSpPr>
        <p:spPr>
          <a:xfrm>
            <a:off x="2702549" y="1928596"/>
            <a:ext cx="3105150" cy="31561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E0A8DED-E741-4276-B79C-86D47B1F97F1}"/>
              </a:ext>
            </a:extLst>
          </p:cNvPr>
          <p:cNvPicPr>
            <a:picLocks noChangeAspect="1"/>
          </p:cNvPicPr>
          <p:nvPr/>
        </p:nvPicPr>
        <p:blipFill>
          <a:blip r:embed="rId2"/>
          <a:stretch>
            <a:fillRect/>
          </a:stretch>
        </p:blipFill>
        <p:spPr>
          <a:xfrm>
            <a:off x="2808507" y="2079063"/>
            <a:ext cx="2893890" cy="2855176"/>
          </a:xfrm>
          <a:prstGeom prst="rect">
            <a:avLst/>
          </a:prstGeom>
        </p:spPr>
      </p:pic>
      <p:sp>
        <p:nvSpPr>
          <p:cNvPr id="7" name="TextBox 6">
            <a:extLst>
              <a:ext uri="{FF2B5EF4-FFF2-40B4-BE49-F238E27FC236}">
                <a16:creationId xmlns:a16="http://schemas.microsoft.com/office/drawing/2014/main" id="{64AFAB42-7853-42AA-AD96-6B7F7E78DE22}"/>
              </a:ext>
            </a:extLst>
          </p:cNvPr>
          <p:cNvSpPr txBox="1"/>
          <p:nvPr/>
        </p:nvSpPr>
        <p:spPr>
          <a:xfrm>
            <a:off x="6562520" y="5153695"/>
            <a:ext cx="2889507" cy="1569660"/>
          </a:xfrm>
          <a:prstGeom prst="rect">
            <a:avLst/>
          </a:prstGeom>
          <a:solidFill>
            <a:schemeClr val="bg1"/>
          </a:solidFill>
        </p:spPr>
        <p:txBody>
          <a:bodyPr wrap="square" rtlCol="0">
            <a:spAutoFit/>
          </a:bodyPr>
          <a:lstStyle/>
          <a:p>
            <a:pPr algn="ctr"/>
            <a:r>
              <a:rPr lang="en-US" sz="2400" dirty="0"/>
              <a:t>Prof. Philip L. Smith</a:t>
            </a:r>
          </a:p>
          <a:p>
            <a:endParaRPr lang="en-US" sz="2400" dirty="0"/>
          </a:p>
          <a:p>
            <a:endParaRPr lang="en-US" sz="2400" dirty="0"/>
          </a:p>
          <a:p>
            <a:endParaRPr lang="en-US" sz="2400" dirty="0"/>
          </a:p>
        </p:txBody>
      </p:sp>
      <p:sp>
        <p:nvSpPr>
          <p:cNvPr id="9" name="TextBox 8">
            <a:extLst>
              <a:ext uri="{FF2B5EF4-FFF2-40B4-BE49-F238E27FC236}">
                <a16:creationId xmlns:a16="http://schemas.microsoft.com/office/drawing/2014/main" id="{D380AFEA-ED7A-4DEA-B427-9CC1B4F1FC87}"/>
              </a:ext>
            </a:extLst>
          </p:cNvPr>
          <p:cNvSpPr txBox="1"/>
          <p:nvPr/>
        </p:nvSpPr>
        <p:spPr>
          <a:xfrm>
            <a:off x="3135241" y="5153695"/>
            <a:ext cx="2240422" cy="461665"/>
          </a:xfrm>
          <a:prstGeom prst="rect">
            <a:avLst/>
          </a:prstGeom>
          <a:solidFill>
            <a:schemeClr val="bg1"/>
          </a:solidFill>
        </p:spPr>
        <p:txBody>
          <a:bodyPr wrap="none" rtlCol="0">
            <a:spAutoFit/>
          </a:bodyPr>
          <a:lstStyle/>
          <a:p>
            <a:r>
              <a:rPr lang="en-US" sz="2400" dirty="0"/>
              <a:t>Dr. Adam F. </a:t>
            </a:r>
            <a:r>
              <a:rPr lang="en-US" sz="2400" dirty="0" err="1"/>
              <a:t>Osth</a:t>
            </a:r>
            <a:endParaRPr lang="en-US" sz="2400" dirty="0"/>
          </a:p>
        </p:txBody>
      </p:sp>
      <p:sp>
        <p:nvSpPr>
          <p:cNvPr id="10" name="Rectangle 9">
            <a:extLst>
              <a:ext uri="{FF2B5EF4-FFF2-40B4-BE49-F238E27FC236}">
                <a16:creationId xmlns:a16="http://schemas.microsoft.com/office/drawing/2014/main" id="{9EDF2E7F-911B-4BE0-BB1B-8B6FBE3347E4}"/>
              </a:ext>
            </a:extLst>
          </p:cNvPr>
          <p:cNvSpPr/>
          <p:nvPr/>
        </p:nvSpPr>
        <p:spPr>
          <a:xfrm>
            <a:off x="7775837" y="5811431"/>
            <a:ext cx="3960108" cy="2311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B29417-E444-49D4-8E82-BC90C0EA33D5}"/>
              </a:ext>
            </a:extLst>
          </p:cNvPr>
          <p:cNvSpPr>
            <a:spLocks noGrp="1"/>
          </p:cNvSpPr>
          <p:nvPr>
            <p:ph type="title"/>
          </p:nvPr>
        </p:nvSpPr>
        <p:spPr>
          <a:xfrm>
            <a:off x="838200" y="365125"/>
            <a:ext cx="10515600" cy="1325563"/>
          </a:xfrm>
        </p:spPr>
        <p:txBody>
          <a:bodyPr/>
          <a:lstStyle/>
          <a:p>
            <a:r>
              <a:rPr lang="en-US" dirty="0"/>
              <a:t>Acknowledgements</a:t>
            </a:r>
          </a:p>
        </p:txBody>
      </p:sp>
      <p:pic>
        <p:nvPicPr>
          <p:cNvPr id="1026" name="Picture 2" descr="Prof Philip Smith: ARC Discovery Project 2021 Recipient">
            <a:extLst>
              <a:ext uri="{FF2B5EF4-FFF2-40B4-BE49-F238E27FC236}">
                <a16:creationId xmlns:a16="http://schemas.microsoft.com/office/drawing/2014/main" id="{9C4E9F4D-C72D-41E3-BBC1-78BD81FBE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137" y="2059704"/>
            <a:ext cx="2893890" cy="289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56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C77-D27C-45E0-A406-5AC7FF8FB9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AE5B6D9-E18A-47D3-A99A-702CD0B00E3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56219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606214681"/>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8FF91B24-AD1D-414F-BD81-CC2DE9F65020}"/>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1861982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38356620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2AD73704-1CEF-4DA9-BB88-010B5CF88F87}"/>
              </a:ext>
            </a:extLst>
          </p:cNvPr>
          <p:cNvSpPr/>
          <p:nvPr/>
        </p:nvSpPr>
        <p:spPr>
          <a:xfrm>
            <a:off x="4611646" y="3519364"/>
            <a:ext cx="2968708" cy="278870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57708FF-CF7B-4BFF-B85C-41C472D8ECAA}"/>
              </a:ext>
            </a:extLst>
          </p:cNvPr>
          <p:cNvGrpSpPr/>
          <p:nvPr/>
        </p:nvGrpSpPr>
        <p:grpSpPr>
          <a:xfrm>
            <a:off x="5954805" y="4781765"/>
            <a:ext cx="282389" cy="263899"/>
            <a:chOff x="5813611" y="3165101"/>
            <a:chExt cx="564777" cy="527797"/>
          </a:xfrm>
        </p:grpSpPr>
        <p:cxnSp>
          <p:nvCxnSpPr>
            <p:cNvPr id="13" name="Straight Connector 12">
              <a:extLst>
                <a:ext uri="{FF2B5EF4-FFF2-40B4-BE49-F238E27FC236}">
                  <a16:creationId xmlns:a16="http://schemas.microsoft.com/office/drawing/2014/main" id="{82F76524-C6BB-40E1-98CB-D3374CE30387}"/>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5E354E-9ADF-4467-8B6B-76594E0590DC}"/>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B490542E-9F30-4894-8AD2-24D44BD9A90C}"/>
              </a:ext>
            </a:extLst>
          </p:cNvPr>
          <p:cNvSpPr txBox="1"/>
          <p:nvPr/>
        </p:nvSpPr>
        <p:spPr>
          <a:xfrm>
            <a:off x="3839794" y="5656236"/>
            <a:ext cx="1261884" cy="523220"/>
          </a:xfrm>
          <a:prstGeom prst="rect">
            <a:avLst/>
          </a:prstGeom>
          <a:noFill/>
        </p:spPr>
        <p:txBody>
          <a:bodyPr wrap="square" rtlCol="0">
            <a:spAutoFit/>
          </a:bodyPr>
          <a:lstStyle/>
          <a:p>
            <a:pPr algn="ctr"/>
            <a:r>
              <a:rPr lang="en-US" sz="2800" dirty="0"/>
              <a:t>DRAG</a:t>
            </a:r>
          </a:p>
        </p:txBody>
      </p:sp>
      <p:sp>
        <p:nvSpPr>
          <p:cNvPr id="19" name="TextBox 18">
            <a:extLst>
              <a:ext uri="{FF2B5EF4-FFF2-40B4-BE49-F238E27FC236}">
                <a16:creationId xmlns:a16="http://schemas.microsoft.com/office/drawing/2014/main" id="{21831A58-7662-4819-8A8A-DD50299AA8C1}"/>
              </a:ext>
            </a:extLst>
          </p:cNvPr>
          <p:cNvSpPr txBox="1"/>
          <p:nvPr/>
        </p:nvSpPr>
        <p:spPr>
          <a:xfrm>
            <a:off x="838200" y="6046457"/>
            <a:ext cx="1425390" cy="523220"/>
          </a:xfrm>
          <a:prstGeom prst="rect">
            <a:avLst/>
          </a:prstGeom>
          <a:noFill/>
        </p:spPr>
        <p:txBody>
          <a:bodyPr wrap="none" rtlCol="0">
            <a:spAutoFit/>
          </a:bodyPr>
          <a:lstStyle/>
          <a:p>
            <a:r>
              <a:rPr lang="en-US" sz="2800" dirty="0"/>
              <a:t>2000 </a:t>
            </a:r>
            <a:r>
              <a:rPr lang="en-US" sz="2800" dirty="0" err="1"/>
              <a:t>ms</a:t>
            </a:r>
            <a:endParaRPr lang="en-US" sz="2800" dirty="0"/>
          </a:p>
        </p:txBody>
      </p:sp>
      <p:pic>
        <p:nvPicPr>
          <p:cNvPr id="22" name="Graphic 21" descr="Cursor with solid fill">
            <a:extLst>
              <a:ext uri="{FF2B5EF4-FFF2-40B4-BE49-F238E27FC236}">
                <a16:creationId xmlns:a16="http://schemas.microsoft.com/office/drawing/2014/main" id="{F4F6B923-4F5C-4A52-9782-E4A25DF3F7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5" y="4768870"/>
            <a:ext cx="523717" cy="523717"/>
          </a:xfrm>
          <a:prstGeom prst="rect">
            <a:avLst/>
          </a:prstGeom>
        </p:spPr>
      </p:pic>
      <p:sp>
        <p:nvSpPr>
          <p:cNvPr id="23" name="TextBox 22">
            <a:extLst>
              <a:ext uri="{FF2B5EF4-FFF2-40B4-BE49-F238E27FC236}">
                <a16:creationId xmlns:a16="http://schemas.microsoft.com/office/drawing/2014/main" id="{3426997C-7CC1-4628-8231-307B2898905C}"/>
              </a:ext>
            </a:extLst>
          </p:cNvPr>
          <p:cNvSpPr txBox="1"/>
          <p:nvPr/>
        </p:nvSpPr>
        <p:spPr>
          <a:xfrm>
            <a:off x="3980704" y="3606962"/>
            <a:ext cx="1261884" cy="523220"/>
          </a:xfrm>
          <a:prstGeom prst="rect">
            <a:avLst/>
          </a:prstGeom>
          <a:noFill/>
        </p:spPr>
        <p:txBody>
          <a:bodyPr wrap="square" rtlCol="0">
            <a:spAutoFit/>
          </a:bodyPr>
          <a:lstStyle/>
          <a:p>
            <a:pPr algn="ctr"/>
            <a:r>
              <a:rPr lang="en-US" sz="2800" dirty="0"/>
              <a:t>CART</a:t>
            </a:r>
          </a:p>
        </p:txBody>
      </p:sp>
      <p:pic>
        <p:nvPicPr>
          <p:cNvPr id="24" name="Graphic 23" descr="Cursor with solid fill">
            <a:extLst>
              <a:ext uri="{FF2B5EF4-FFF2-40B4-BE49-F238E27FC236}">
                <a16:creationId xmlns:a16="http://schemas.microsoft.com/office/drawing/2014/main" id="{5E3B2FEA-3172-4B19-9242-0ECE228DFC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4" y="4768869"/>
            <a:ext cx="523717" cy="523717"/>
          </a:xfrm>
          <a:prstGeom prst="rect">
            <a:avLst/>
          </a:prstGeom>
        </p:spPr>
      </p:pic>
      <p:grpSp>
        <p:nvGrpSpPr>
          <p:cNvPr id="25" name="Group 24">
            <a:extLst>
              <a:ext uri="{FF2B5EF4-FFF2-40B4-BE49-F238E27FC236}">
                <a16:creationId xmlns:a16="http://schemas.microsoft.com/office/drawing/2014/main" id="{3B31A4BE-F50D-425E-ACA9-D252FDB66774}"/>
              </a:ext>
            </a:extLst>
          </p:cNvPr>
          <p:cNvGrpSpPr/>
          <p:nvPr/>
        </p:nvGrpSpPr>
        <p:grpSpPr>
          <a:xfrm rot="1634562">
            <a:off x="4650499" y="5433112"/>
            <a:ext cx="200708" cy="189025"/>
            <a:chOff x="1385046" y="2519642"/>
            <a:chExt cx="564777" cy="527797"/>
          </a:xfrm>
        </p:grpSpPr>
        <p:cxnSp>
          <p:nvCxnSpPr>
            <p:cNvPr id="26" name="Straight Connector 25">
              <a:extLst>
                <a:ext uri="{FF2B5EF4-FFF2-40B4-BE49-F238E27FC236}">
                  <a16:creationId xmlns:a16="http://schemas.microsoft.com/office/drawing/2014/main" id="{3E277EED-6074-4291-A1CF-AC303445EED2}"/>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5574A0-8790-42A9-A692-E0934C20E85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9176069-DC1B-41CC-B4D1-017CAD202C54}"/>
              </a:ext>
            </a:extLst>
          </p:cNvPr>
          <p:cNvGrpSpPr/>
          <p:nvPr/>
        </p:nvGrpSpPr>
        <p:grpSpPr>
          <a:xfrm rot="1634562">
            <a:off x="7209215" y="4023085"/>
            <a:ext cx="200708" cy="189025"/>
            <a:chOff x="1385046" y="2519642"/>
            <a:chExt cx="564777" cy="527797"/>
          </a:xfrm>
        </p:grpSpPr>
        <p:cxnSp>
          <p:nvCxnSpPr>
            <p:cNvPr id="29" name="Straight Connector 28">
              <a:extLst>
                <a:ext uri="{FF2B5EF4-FFF2-40B4-BE49-F238E27FC236}">
                  <a16:creationId xmlns:a16="http://schemas.microsoft.com/office/drawing/2014/main" id="{76BE0B55-6B9E-49F6-9149-C51FC2B2150C}"/>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9A38E8-F809-4CC1-A964-BFB92476138E}"/>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AAC211F-4D18-402F-9BFE-3F864CDA4632}"/>
              </a:ext>
            </a:extLst>
          </p:cNvPr>
          <p:cNvSpPr txBox="1"/>
          <p:nvPr/>
        </p:nvSpPr>
        <p:spPr>
          <a:xfrm>
            <a:off x="5325756" y="4700117"/>
            <a:ext cx="1540486" cy="461665"/>
          </a:xfrm>
          <a:prstGeom prst="rect">
            <a:avLst/>
          </a:prstGeom>
          <a:noFill/>
        </p:spPr>
        <p:txBody>
          <a:bodyPr wrap="none" rtlCol="0">
            <a:spAutoFit/>
          </a:bodyPr>
          <a:lstStyle/>
          <a:p>
            <a:pPr algn="ctr"/>
            <a:r>
              <a:rPr lang="en-US" sz="2400" dirty="0">
                <a:solidFill>
                  <a:srgbClr val="FF0000"/>
                </a:solidFill>
              </a:rPr>
              <a:t>TRY AGAIN</a:t>
            </a:r>
          </a:p>
        </p:txBody>
      </p:sp>
      <p:cxnSp>
        <p:nvCxnSpPr>
          <p:cNvPr id="33" name="Straight Connector 32">
            <a:extLst>
              <a:ext uri="{FF2B5EF4-FFF2-40B4-BE49-F238E27FC236}">
                <a16:creationId xmlns:a16="http://schemas.microsoft.com/office/drawing/2014/main" id="{C741BB7C-F2DE-4641-8594-5BE6713483AD}"/>
              </a:ext>
            </a:extLst>
          </p:cNvPr>
          <p:cNvCxnSpPr>
            <a:cxnSpLocks/>
          </p:cNvCxnSpPr>
          <p:nvPr/>
        </p:nvCxnSpPr>
        <p:spPr>
          <a:xfrm flipH="1" flipV="1">
            <a:off x="4750853" y="4372952"/>
            <a:ext cx="1345147" cy="540763"/>
          </a:xfrm>
          <a:prstGeom prst="line">
            <a:avLst/>
          </a:prstGeom>
          <a:ln w="2540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7DD170-FCBE-4136-BFDB-59CB911BB018}"/>
              </a:ext>
            </a:extLst>
          </p:cNvPr>
          <p:cNvCxnSpPr>
            <a:cxnSpLocks/>
          </p:cNvCxnSpPr>
          <p:nvPr/>
        </p:nvCxnSpPr>
        <p:spPr>
          <a:xfrm flipH="1" flipV="1">
            <a:off x="5432229" y="3684636"/>
            <a:ext cx="663771" cy="1223786"/>
          </a:xfrm>
          <a:prstGeom prst="line">
            <a:avLst/>
          </a:prstGeom>
          <a:ln w="2540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 name="Graphic 39" descr="Cursor with solid fill">
            <a:extLst>
              <a:ext uri="{FF2B5EF4-FFF2-40B4-BE49-F238E27FC236}">
                <a16:creationId xmlns:a16="http://schemas.microsoft.com/office/drawing/2014/main" id="{728DA27B-A8BE-4160-98D9-2A65AE6AE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3" y="4773846"/>
            <a:ext cx="523717" cy="523717"/>
          </a:xfrm>
          <a:prstGeom prst="rect">
            <a:avLst/>
          </a:prstGeom>
        </p:spPr>
      </p:pic>
      <p:sp>
        <p:nvSpPr>
          <p:cNvPr id="41" name="TextBox 40">
            <a:extLst>
              <a:ext uri="{FF2B5EF4-FFF2-40B4-BE49-F238E27FC236}">
                <a16:creationId xmlns:a16="http://schemas.microsoft.com/office/drawing/2014/main" id="{48365507-D178-487B-8C3A-EA248FFFF69E}"/>
              </a:ext>
            </a:extLst>
          </p:cNvPr>
          <p:cNvSpPr txBox="1"/>
          <p:nvPr/>
        </p:nvSpPr>
        <p:spPr>
          <a:xfrm>
            <a:off x="1546959" y="2960631"/>
            <a:ext cx="957313" cy="646331"/>
          </a:xfrm>
          <a:prstGeom prst="rect">
            <a:avLst/>
          </a:prstGeom>
          <a:noFill/>
        </p:spPr>
        <p:txBody>
          <a:bodyPr wrap="none" rtlCol="0">
            <a:spAutoFit/>
          </a:bodyPr>
          <a:lstStyle/>
          <a:p>
            <a:r>
              <a:rPr lang="en-US" sz="3600" dirty="0"/>
              <a:t>x 10</a:t>
            </a:r>
          </a:p>
        </p:txBody>
      </p:sp>
      <p:sp>
        <p:nvSpPr>
          <p:cNvPr id="42" name="TextBox 41">
            <a:extLst>
              <a:ext uri="{FF2B5EF4-FFF2-40B4-BE49-F238E27FC236}">
                <a16:creationId xmlns:a16="http://schemas.microsoft.com/office/drawing/2014/main" id="{6C6B186F-AFFE-4053-9684-1DF5EB04DCAC}"/>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3027393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4.16667E-6 -4.81481E-6 L -0.10352 0.09862 " pathEditMode="relative" rAng="0" ptsTypes="AA">
                                      <p:cBhvr>
                                        <p:cTn id="18" dur="500" fill="hold"/>
                                        <p:tgtEl>
                                          <p:spTgt spid="22"/>
                                        </p:tgtEl>
                                        <p:attrNameLst>
                                          <p:attrName>ppt_x</p:attrName>
                                          <p:attrName>ppt_y</p:attrName>
                                        </p:attrNameLst>
                                      </p:cBhvr>
                                      <p:rCtr x="-5182" y="4931"/>
                                    </p:animMotion>
                                  </p:childTnLst>
                                </p:cTn>
                              </p:par>
                              <p:par>
                                <p:cTn id="19" presetID="1" presetClass="entr" presetSubtype="0"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4.16667E-6 -4.81481E-6 L 0.10312 -0.10995 " pathEditMode="relative" rAng="0" ptsTypes="AA">
                                      <p:cBhvr>
                                        <p:cTn id="40" dur="500" fill="hold"/>
                                        <p:tgtEl>
                                          <p:spTgt spid="24"/>
                                        </p:tgtEl>
                                        <p:attrNameLst>
                                          <p:attrName>ppt_x</p:attrName>
                                          <p:attrName>ppt_y</p:attrName>
                                        </p:attrNameLst>
                                      </p:cBhvr>
                                      <p:rCtr x="5156" y="-5509"/>
                                    </p:animMotion>
                                  </p:childTnLst>
                                </p:cTn>
                              </p:par>
                              <p:par>
                                <p:cTn id="41" presetID="1" presetClass="entr" presetSubtype="0" fill="hold" nodeType="with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4.16667E-6 7.40741E-7 L -0.08802 -0.14051 " pathEditMode="relative" rAng="0" ptsTypes="AA">
                                      <p:cBhvr>
                                        <p:cTn id="80" dur="500" fill="hold"/>
                                        <p:tgtEl>
                                          <p:spTgt spid="40"/>
                                        </p:tgtEl>
                                        <p:attrNameLst>
                                          <p:attrName>ppt_x</p:attrName>
                                          <p:attrName>ppt_y</p:attrName>
                                        </p:attrNameLst>
                                      </p:cBhvr>
                                      <p:rCtr x="-4401" y="-7037"/>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3" grpId="0"/>
      <p:bldP spid="23" grpId="1"/>
      <p:bldP spid="23" grpId="2"/>
      <p:bldP spid="31" grpId="0"/>
      <p:bldP spid="31" grpId="1"/>
      <p:bldP spid="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652633545"/>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76118E-61C2-425A-8733-274DDD416DF3}"/>
              </a:ext>
            </a:extLst>
          </p:cNvPr>
          <p:cNvSpPr txBox="1"/>
          <p:nvPr/>
        </p:nvSpPr>
        <p:spPr>
          <a:xfrm>
            <a:off x="838200" y="6046457"/>
            <a:ext cx="1608133" cy="523220"/>
          </a:xfrm>
          <a:prstGeom prst="rect">
            <a:avLst/>
          </a:prstGeom>
          <a:noFill/>
        </p:spPr>
        <p:txBody>
          <a:bodyPr wrap="none" rtlCol="0">
            <a:spAutoFit/>
          </a:bodyPr>
          <a:lstStyle/>
          <a:p>
            <a:r>
              <a:rPr lang="en-US" sz="2800" dirty="0"/>
              <a:t>30000 </a:t>
            </a:r>
            <a:r>
              <a:rPr lang="en-US" sz="2800" dirty="0" err="1"/>
              <a:t>ms</a:t>
            </a:r>
            <a:endParaRPr lang="en-US" sz="2800" dirty="0"/>
          </a:p>
        </p:txBody>
      </p:sp>
      <p:sp>
        <p:nvSpPr>
          <p:cNvPr id="3" name="TextBox 2">
            <a:extLst>
              <a:ext uri="{FF2B5EF4-FFF2-40B4-BE49-F238E27FC236}">
                <a16:creationId xmlns:a16="http://schemas.microsoft.com/office/drawing/2014/main" id="{FC546B40-E797-4026-89F9-6524F62C7A8C}"/>
              </a:ext>
            </a:extLst>
          </p:cNvPr>
          <p:cNvSpPr txBox="1"/>
          <p:nvPr/>
        </p:nvSpPr>
        <p:spPr>
          <a:xfrm>
            <a:off x="3953313" y="3815443"/>
            <a:ext cx="4285374" cy="923330"/>
          </a:xfrm>
          <a:prstGeom prst="rect">
            <a:avLst/>
          </a:prstGeom>
          <a:noFill/>
        </p:spPr>
        <p:txBody>
          <a:bodyPr wrap="square" rtlCol="0">
            <a:spAutoFit/>
          </a:bodyPr>
          <a:lstStyle/>
          <a:p>
            <a:pPr algn="ctr"/>
            <a:r>
              <a:rPr lang="en-US" sz="5400" dirty="0"/>
              <a:t>3 + 6 + 2 = 10</a:t>
            </a:r>
          </a:p>
        </p:txBody>
      </p:sp>
      <p:sp>
        <p:nvSpPr>
          <p:cNvPr id="6" name="TextBox 5">
            <a:extLst>
              <a:ext uri="{FF2B5EF4-FFF2-40B4-BE49-F238E27FC236}">
                <a16:creationId xmlns:a16="http://schemas.microsoft.com/office/drawing/2014/main" id="{003F5094-B163-4C5D-8F48-DDD676C3F3F7}"/>
              </a:ext>
            </a:extLst>
          </p:cNvPr>
          <p:cNvSpPr txBox="1"/>
          <p:nvPr/>
        </p:nvSpPr>
        <p:spPr>
          <a:xfrm>
            <a:off x="2722654" y="5073888"/>
            <a:ext cx="1486304" cy="523220"/>
          </a:xfrm>
          <a:prstGeom prst="rect">
            <a:avLst/>
          </a:prstGeom>
          <a:noFill/>
        </p:spPr>
        <p:txBody>
          <a:bodyPr wrap="none" rtlCol="0">
            <a:spAutoFit/>
          </a:bodyPr>
          <a:lstStyle/>
          <a:p>
            <a:r>
              <a:rPr lang="en-US" sz="2800" dirty="0"/>
              <a:t>1 = TRUE</a:t>
            </a:r>
          </a:p>
        </p:txBody>
      </p:sp>
      <p:sp>
        <p:nvSpPr>
          <p:cNvPr id="7" name="TextBox 6">
            <a:extLst>
              <a:ext uri="{FF2B5EF4-FFF2-40B4-BE49-F238E27FC236}">
                <a16:creationId xmlns:a16="http://schemas.microsoft.com/office/drawing/2014/main" id="{D48752EB-85C5-4A48-BD19-3D87C3718FEE}"/>
              </a:ext>
            </a:extLst>
          </p:cNvPr>
          <p:cNvSpPr txBox="1"/>
          <p:nvPr/>
        </p:nvSpPr>
        <p:spPr>
          <a:xfrm>
            <a:off x="7715541" y="5073888"/>
            <a:ext cx="1554336" cy="523220"/>
          </a:xfrm>
          <a:prstGeom prst="rect">
            <a:avLst/>
          </a:prstGeom>
          <a:noFill/>
        </p:spPr>
        <p:txBody>
          <a:bodyPr wrap="none" rtlCol="0">
            <a:spAutoFit/>
          </a:bodyPr>
          <a:lstStyle/>
          <a:p>
            <a:r>
              <a:rPr lang="en-US" sz="2800" dirty="0"/>
              <a:t>0 = FALSE</a:t>
            </a:r>
          </a:p>
        </p:txBody>
      </p:sp>
      <p:sp>
        <p:nvSpPr>
          <p:cNvPr id="8" name="TextBox 7">
            <a:extLst>
              <a:ext uri="{FF2B5EF4-FFF2-40B4-BE49-F238E27FC236}">
                <a16:creationId xmlns:a16="http://schemas.microsoft.com/office/drawing/2014/main" id="{2B3AC220-CFC0-4DE0-916E-06CB18AB6063}"/>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39801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7729-7AEE-4743-AC85-D158B6095ADF}"/>
              </a:ext>
            </a:extLst>
          </p:cNvPr>
          <p:cNvSpPr>
            <a:spLocks noGrp="1"/>
          </p:cNvSpPr>
          <p:nvPr>
            <p:ph type="title"/>
          </p:nvPr>
        </p:nvSpPr>
        <p:spPr/>
        <p:txBody>
          <a:bodyPr/>
          <a:lstStyle/>
          <a:p>
            <a:r>
              <a:rPr lang="en-US" dirty="0"/>
              <a:t>Models of Source Memory Retrieval</a:t>
            </a:r>
          </a:p>
        </p:txBody>
      </p:sp>
      <p:sp>
        <p:nvSpPr>
          <p:cNvPr id="4" name="Content Placeholder 3">
            <a:extLst>
              <a:ext uri="{FF2B5EF4-FFF2-40B4-BE49-F238E27FC236}">
                <a16:creationId xmlns:a16="http://schemas.microsoft.com/office/drawing/2014/main" id="{DDA39EDD-F399-42FB-A36E-D2250B3B9641}"/>
              </a:ext>
            </a:extLst>
          </p:cNvPr>
          <p:cNvSpPr>
            <a:spLocks noGrp="1"/>
          </p:cNvSpPr>
          <p:nvPr>
            <p:ph sz="half" idx="1"/>
          </p:nvPr>
        </p:nvSpPr>
        <p:spPr>
          <a:xfrm>
            <a:off x="914400" y="1502429"/>
            <a:ext cx="5181600" cy="723463"/>
          </a:xfrm>
          <a:gradFill flip="none" rotWithShape="1">
            <a:gsLst>
              <a:gs pos="0">
                <a:srgbClr val="CC79A7">
                  <a:shade val="30000"/>
                  <a:satMod val="115000"/>
                </a:srgbClr>
              </a:gs>
              <a:gs pos="50000">
                <a:srgbClr val="CC79A7">
                  <a:shade val="67500"/>
                  <a:satMod val="115000"/>
                </a:srgbClr>
              </a:gs>
              <a:gs pos="100000">
                <a:srgbClr val="CC79A7">
                  <a:shade val="100000"/>
                  <a:satMod val="115000"/>
                </a:srgbClr>
              </a:gs>
            </a:gsLst>
            <a:path path="circle">
              <a:fillToRect l="50000" t="50000" r="50000" b="50000"/>
            </a:path>
            <a:tileRect/>
          </a:gradFill>
        </p:spPr>
        <p:txBody>
          <a:bodyPr anchor="ctr">
            <a:normAutofit fontScale="77500" lnSpcReduction="20000"/>
          </a:bodyPr>
          <a:lstStyle/>
          <a:p>
            <a:pPr marL="0" indent="0" algn="ctr">
              <a:buNone/>
            </a:pPr>
            <a:r>
              <a:rPr lang="en-US" dirty="0"/>
              <a:t>Continuous</a:t>
            </a:r>
          </a:p>
        </p:txBody>
      </p:sp>
      <p:sp>
        <p:nvSpPr>
          <p:cNvPr id="8" name="Freeform: Shape 7">
            <a:extLst>
              <a:ext uri="{FF2B5EF4-FFF2-40B4-BE49-F238E27FC236}">
                <a16:creationId xmlns:a16="http://schemas.microsoft.com/office/drawing/2014/main" id="{64ECE03B-3718-447B-A14B-BC624F7000AC}"/>
              </a:ext>
            </a:extLst>
          </p:cNvPr>
          <p:cNvSpPr/>
          <p:nvPr/>
        </p:nvSpPr>
        <p:spPr>
          <a:xfrm>
            <a:off x="2390132" y="328937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rgbClr val="CC79A7">
              <a:alpha val="50000"/>
            </a:srgbClr>
          </a:solidFill>
          <a:ln>
            <a:solidFill>
              <a:srgbClr val="CC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95F78D9-ACAF-430E-9B3F-E3C1EC60E844}"/>
              </a:ext>
            </a:extLst>
          </p:cNvPr>
          <p:cNvSpPr/>
          <p:nvPr/>
        </p:nvSpPr>
        <p:spPr>
          <a:xfrm>
            <a:off x="2246200" y="4000606"/>
            <a:ext cx="2631441" cy="24922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608AAF1-469F-47B3-8969-671ACA9A0092}"/>
              </a:ext>
            </a:extLst>
          </p:cNvPr>
          <p:cNvSpPr txBox="1"/>
          <p:nvPr/>
        </p:nvSpPr>
        <p:spPr>
          <a:xfrm>
            <a:off x="2967718" y="3708218"/>
            <a:ext cx="1188404" cy="584775"/>
          </a:xfrm>
          <a:prstGeom prst="rect">
            <a:avLst/>
          </a:prstGeom>
          <a:noFill/>
        </p:spPr>
        <p:txBody>
          <a:bodyPr wrap="square" rtlCol="0">
            <a:spAutoFit/>
          </a:bodyPr>
          <a:lstStyle/>
          <a:p>
            <a:pPr algn="ctr"/>
            <a:r>
              <a:rPr lang="en-US" sz="3200" b="1" dirty="0">
                <a:latin typeface="Courier New" panose="02070309020205020404" pitchFamily="49" charset="0"/>
                <a:cs typeface="Courier New" panose="02070309020205020404" pitchFamily="49" charset="0"/>
              </a:rPr>
              <a:t>X</a:t>
            </a:r>
            <a:endParaRPr lang="en-US" b="1" dirty="0">
              <a:latin typeface="Courier New" panose="02070309020205020404" pitchFamily="49" charset="0"/>
              <a:cs typeface="Courier New" panose="02070309020205020404" pitchFamily="49" charset="0"/>
            </a:endParaRPr>
          </a:p>
        </p:txBody>
      </p:sp>
      <p:sp>
        <p:nvSpPr>
          <p:cNvPr id="12" name="Content Placeholder 4">
            <a:extLst>
              <a:ext uri="{FF2B5EF4-FFF2-40B4-BE49-F238E27FC236}">
                <a16:creationId xmlns:a16="http://schemas.microsoft.com/office/drawing/2014/main" id="{42037630-FC04-4FAD-B6DC-43E477C02E13}"/>
              </a:ext>
            </a:extLst>
          </p:cNvPr>
          <p:cNvSpPr>
            <a:spLocks noGrp="1"/>
          </p:cNvSpPr>
          <p:nvPr>
            <p:ph sz="half" idx="2"/>
          </p:nvPr>
        </p:nvSpPr>
        <p:spPr>
          <a:xfrm>
            <a:off x="6096000" y="1502429"/>
            <a:ext cx="5181600" cy="723463"/>
          </a:xfrm>
          <a:gradFill flip="none" rotWithShape="1">
            <a:gsLst>
              <a:gs pos="0">
                <a:srgbClr val="009E73">
                  <a:shade val="30000"/>
                  <a:satMod val="115000"/>
                </a:srgbClr>
              </a:gs>
              <a:gs pos="50000">
                <a:srgbClr val="009E73">
                  <a:shade val="67500"/>
                  <a:satMod val="115000"/>
                </a:srgbClr>
              </a:gs>
              <a:gs pos="100000">
                <a:srgbClr val="009E73">
                  <a:shade val="100000"/>
                  <a:satMod val="115000"/>
                </a:srgbClr>
              </a:gs>
            </a:gsLst>
            <a:path path="circle">
              <a:fillToRect l="50000" t="50000" r="50000" b="50000"/>
            </a:path>
            <a:tileRect/>
          </a:gradFill>
        </p:spPr>
        <p:txBody>
          <a:bodyPr anchor="ctr">
            <a:normAutofit fontScale="77500" lnSpcReduction="20000"/>
          </a:bodyPr>
          <a:lstStyle/>
          <a:p>
            <a:pPr marL="0" indent="0" algn="ctr">
              <a:buNone/>
            </a:pPr>
            <a:endParaRPr lang="en-US" dirty="0"/>
          </a:p>
          <a:p>
            <a:pPr marL="0" indent="0" algn="ctr">
              <a:buNone/>
            </a:pPr>
            <a:r>
              <a:rPr lang="en-US" dirty="0"/>
              <a:t>Threshold</a:t>
            </a:r>
          </a:p>
          <a:p>
            <a:endParaRPr lang="en-US" dirty="0"/>
          </a:p>
        </p:txBody>
      </p:sp>
      <p:sp>
        <p:nvSpPr>
          <p:cNvPr id="15" name="Freeform: Shape 14">
            <a:extLst>
              <a:ext uri="{FF2B5EF4-FFF2-40B4-BE49-F238E27FC236}">
                <a16:creationId xmlns:a16="http://schemas.microsoft.com/office/drawing/2014/main" id="{73FB70E8-2D69-4329-9341-4144B6A40685}"/>
              </a:ext>
            </a:extLst>
          </p:cNvPr>
          <p:cNvSpPr/>
          <p:nvPr/>
        </p:nvSpPr>
        <p:spPr>
          <a:xfrm>
            <a:off x="8479363" y="2598217"/>
            <a:ext cx="829713" cy="1769738"/>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rgbClr val="009E73">
              <a:alpha val="50000"/>
            </a:srgbClr>
          </a:solidFill>
          <a:ln>
            <a:solidFill>
              <a:srgbClr val="009E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47FD4B-75AC-4CB3-8C11-60E7A4C9ACA9}"/>
              </a:ext>
            </a:extLst>
          </p:cNvPr>
          <p:cNvSpPr/>
          <p:nvPr/>
        </p:nvSpPr>
        <p:spPr>
          <a:xfrm>
            <a:off x="7314361" y="3645463"/>
            <a:ext cx="3182665" cy="3073586"/>
          </a:xfrm>
          <a:prstGeom prst="ellipse">
            <a:avLst/>
          </a:prstGeom>
          <a:solidFill>
            <a:schemeClr val="bg2">
              <a:alpha val="30000"/>
            </a:schemeClr>
          </a:solidFill>
          <a:ln>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1F56C7-E347-4D5B-B5C7-5D58B944DC30}"/>
              </a:ext>
            </a:extLst>
          </p:cNvPr>
          <p:cNvSpPr/>
          <p:nvPr/>
        </p:nvSpPr>
        <p:spPr>
          <a:xfrm>
            <a:off x="7578500" y="3937851"/>
            <a:ext cx="2631441" cy="24922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F4109F-978F-4D9F-89F8-873803C57C64}"/>
              </a:ext>
            </a:extLst>
          </p:cNvPr>
          <p:cNvSpPr txBox="1"/>
          <p:nvPr/>
        </p:nvSpPr>
        <p:spPr>
          <a:xfrm>
            <a:off x="8300018" y="3645463"/>
            <a:ext cx="1188404" cy="584775"/>
          </a:xfrm>
          <a:prstGeom prst="rect">
            <a:avLst/>
          </a:prstGeom>
          <a:noFill/>
        </p:spPr>
        <p:txBody>
          <a:bodyPr wrap="square" rtlCol="0">
            <a:spAutoFit/>
          </a:bodyPr>
          <a:lstStyle/>
          <a:p>
            <a:pPr algn="ctr"/>
            <a:r>
              <a:rPr lang="en-US" sz="3200" b="1" dirty="0">
                <a:latin typeface="Courier New" panose="02070309020205020404" pitchFamily="49" charset="0"/>
                <a:cs typeface="Courier New" panose="02070309020205020404" pitchFamily="49" charset="0"/>
              </a:rPr>
              <a:t>X</a:t>
            </a:r>
            <a:endParaRPr lang="en-US"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B83BB29-F6F5-427F-A64E-2BEB5EBFA5B4}"/>
              </a:ext>
            </a:extLst>
          </p:cNvPr>
          <p:cNvSpPr txBox="1"/>
          <p:nvPr/>
        </p:nvSpPr>
        <p:spPr>
          <a:xfrm>
            <a:off x="2724157" y="5062074"/>
            <a:ext cx="1675523" cy="369332"/>
          </a:xfrm>
          <a:prstGeom prst="rect">
            <a:avLst/>
          </a:prstGeom>
          <a:noFill/>
        </p:spPr>
        <p:txBody>
          <a:bodyPr wrap="none" rtlCol="0">
            <a:spAutoFit/>
          </a:bodyPr>
          <a:lstStyle/>
          <a:p>
            <a:r>
              <a:rPr lang="en-US" dirty="0"/>
              <a:t>Gradual Decline</a:t>
            </a:r>
          </a:p>
        </p:txBody>
      </p:sp>
      <p:sp>
        <p:nvSpPr>
          <p:cNvPr id="19" name="TextBox 18">
            <a:extLst>
              <a:ext uri="{FF2B5EF4-FFF2-40B4-BE49-F238E27FC236}">
                <a16:creationId xmlns:a16="http://schemas.microsoft.com/office/drawing/2014/main" id="{38EC0DCE-DDF2-4930-BC8A-72EC0C814161}"/>
              </a:ext>
            </a:extLst>
          </p:cNvPr>
          <p:cNvSpPr txBox="1"/>
          <p:nvPr/>
        </p:nvSpPr>
        <p:spPr>
          <a:xfrm>
            <a:off x="8300018" y="5062074"/>
            <a:ext cx="1239442" cy="369332"/>
          </a:xfrm>
          <a:prstGeom prst="rect">
            <a:avLst/>
          </a:prstGeom>
          <a:noFill/>
        </p:spPr>
        <p:txBody>
          <a:bodyPr wrap="none" rtlCol="0">
            <a:spAutoFit/>
          </a:bodyPr>
          <a:lstStyle/>
          <a:p>
            <a:r>
              <a:rPr lang="en-US" dirty="0"/>
              <a:t>All or None</a:t>
            </a:r>
          </a:p>
        </p:txBody>
      </p:sp>
    </p:spTree>
    <p:extLst>
      <p:ext uri="{BB962C8B-B14F-4D97-AF65-F5344CB8AC3E}">
        <p14:creationId xmlns:p14="http://schemas.microsoft.com/office/powerpoint/2010/main" val="184254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3"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298699378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0C096754-C80F-47DA-9F72-0BFF7A67CBB6}"/>
              </a:ext>
            </a:extLst>
          </p:cNvPr>
          <p:cNvSpPr txBox="1"/>
          <p:nvPr/>
        </p:nvSpPr>
        <p:spPr>
          <a:xfrm>
            <a:off x="5481450" y="4007589"/>
            <a:ext cx="1497911" cy="830997"/>
          </a:xfrm>
          <a:prstGeom prst="rect">
            <a:avLst/>
          </a:prstGeom>
          <a:noFill/>
        </p:spPr>
        <p:txBody>
          <a:bodyPr wrap="none" rtlCol="0">
            <a:spAutoFit/>
          </a:bodyPr>
          <a:lstStyle/>
          <a:p>
            <a:r>
              <a:rPr lang="en-US" sz="4800" dirty="0"/>
              <a:t>CART</a:t>
            </a:r>
          </a:p>
        </p:txBody>
      </p:sp>
      <p:sp>
        <p:nvSpPr>
          <p:cNvPr id="21" name="TextBox 20">
            <a:extLst>
              <a:ext uri="{FF2B5EF4-FFF2-40B4-BE49-F238E27FC236}">
                <a16:creationId xmlns:a16="http://schemas.microsoft.com/office/drawing/2014/main" id="{D483CD29-1DEF-4DDC-9D0C-99DD2E933444}"/>
              </a:ext>
            </a:extLst>
          </p:cNvPr>
          <p:cNvSpPr txBox="1"/>
          <p:nvPr/>
        </p:nvSpPr>
        <p:spPr>
          <a:xfrm>
            <a:off x="4947604" y="3646519"/>
            <a:ext cx="2590324" cy="369332"/>
          </a:xfrm>
          <a:prstGeom prst="rect">
            <a:avLst/>
          </a:prstGeom>
          <a:noFill/>
        </p:spPr>
        <p:txBody>
          <a:bodyPr wrap="none" rtlCol="0">
            <a:spAutoFit/>
          </a:bodyPr>
          <a:lstStyle/>
          <a:p>
            <a:r>
              <a:rPr lang="en-US" dirty="0"/>
              <a:t>Is this word OLD or NEW?</a:t>
            </a:r>
          </a:p>
        </p:txBody>
      </p:sp>
      <p:cxnSp>
        <p:nvCxnSpPr>
          <p:cNvPr id="23" name="Straight Connector 22">
            <a:extLst>
              <a:ext uri="{FF2B5EF4-FFF2-40B4-BE49-F238E27FC236}">
                <a16:creationId xmlns:a16="http://schemas.microsoft.com/office/drawing/2014/main" id="{50AFBACB-153C-445A-9E7B-D0370FE6E624}"/>
              </a:ext>
            </a:extLst>
          </p:cNvPr>
          <p:cNvCxnSpPr/>
          <p:nvPr/>
        </p:nvCxnSpPr>
        <p:spPr>
          <a:xfrm>
            <a:off x="2835855" y="5390148"/>
            <a:ext cx="71776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48D957-7951-46EF-A6A7-540F2B76E59C}"/>
              </a:ext>
            </a:extLst>
          </p:cNvPr>
          <p:cNvCxnSpPr>
            <a:cxnSpLocks/>
          </p:cNvCxnSpPr>
          <p:nvPr/>
        </p:nvCxnSpPr>
        <p:spPr>
          <a:xfrm>
            <a:off x="2849605" y="5204543"/>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0B47B3-BB54-4C14-A25B-FF0F46C35E3F}"/>
              </a:ext>
            </a:extLst>
          </p:cNvPr>
          <p:cNvCxnSpPr>
            <a:cxnSpLocks/>
          </p:cNvCxnSpPr>
          <p:nvPr/>
        </p:nvCxnSpPr>
        <p:spPr>
          <a:xfrm>
            <a:off x="10017974" y="5204543"/>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720BE2-0E58-4E7A-BB76-DDB5659B1CFC}"/>
              </a:ext>
            </a:extLst>
          </p:cNvPr>
          <p:cNvSpPr txBox="1"/>
          <p:nvPr/>
        </p:nvSpPr>
        <p:spPr>
          <a:xfrm>
            <a:off x="2057593" y="4688173"/>
            <a:ext cx="1584023" cy="523220"/>
          </a:xfrm>
          <a:prstGeom prst="rect">
            <a:avLst/>
          </a:prstGeom>
          <a:noFill/>
        </p:spPr>
        <p:txBody>
          <a:bodyPr wrap="none" rtlCol="0">
            <a:spAutoFit/>
          </a:bodyPr>
          <a:lstStyle/>
          <a:p>
            <a:r>
              <a:rPr lang="en-US" sz="2800" dirty="0"/>
              <a:t>Sure New</a:t>
            </a:r>
          </a:p>
        </p:txBody>
      </p:sp>
      <p:sp>
        <p:nvSpPr>
          <p:cNvPr id="33" name="TextBox 32">
            <a:extLst>
              <a:ext uri="{FF2B5EF4-FFF2-40B4-BE49-F238E27FC236}">
                <a16:creationId xmlns:a16="http://schemas.microsoft.com/office/drawing/2014/main" id="{D9251BE7-3340-4C86-9E57-0FBA8BB40F06}"/>
              </a:ext>
            </a:extLst>
          </p:cNvPr>
          <p:cNvSpPr txBox="1"/>
          <p:nvPr/>
        </p:nvSpPr>
        <p:spPr>
          <a:xfrm>
            <a:off x="9300022" y="4688173"/>
            <a:ext cx="1427057" cy="523220"/>
          </a:xfrm>
          <a:prstGeom prst="rect">
            <a:avLst/>
          </a:prstGeom>
          <a:noFill/>
        </p:spPr>
        <p:txBody>
          <a:bodyPr wrap="none" rtlCol="0">
            <a:spAutoFit/>
          </a:bodyPr>
          <a:lstStyle/>
          <a:p>
            <a:r>
              <a:rPr lang="en-US" sz="2800" dirty="0"/>
              <a:t>Sure Old</a:t>
            </a:r>
          </a:p>
        </p:txBody>
      </p:sp>
      <p:cxnSp>
        <p:nvCxnSpPr>
          <p:cNvPr id="34" name="Straight Connector 33">
            <a:extLst>
              <a:ext uri="{FF2B5EF4-FFF2-40B4-BE49-F238E27FC236}">
                <a16:creationId xmlns:a16="http://schemas.microsoft.com/office/drawing/2014/main" id="{96A399A7-744D-4600-B984-6357CF96C32A}"/>
              </a:ext>
            </a:extLst>
          </p:cNvPr>
          <p:cNvCxnSpPr>
            <a:cxnSpLocks/>
          </p:cNvCxnSpPr>
          <p:nvPr/>
        </p:nvCxnSpPr>
        <p:spPr>
          <a:xfrm>
            <a:off x="5181440"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863CE0-F7BB-42A8-9CFD-76078B50A39B}"/>
              </a:ext>
            </a:extLst>
          </p:cNvPr>
          <p:cNvCxnSpPr>
            <a:cxnSpLocks/>
          </p:cNvCxnSpPr>
          <p:nvPr/>
        </p:nvCxnSpPr>
        <p:spPr>
          <a:xfrm>
            <a:off x="6408500" y="5201934"/>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4F7D94-8D02-4FF5-97A2-5C0BACD13F53}"/>
              </a:ext>
            </a:extLst>
          </p:cNvPr>
          <p:cNvCxnSpPr>
            <a:cxnSpLocks/>
          </p:cNvCxnSpPr>
          <p:nvPr/>
        </p:nvCxnSpPr>
        <p:spPr>
          <a:xfrm>
            <a:off x="7615256"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C05650-94C0-4C87-BA26-83A5BA1C1A44}"/>
              </a:ext>
            </a:extLst>
          </p:cNvPr>
          <p:cNvCxnSpPr>
            <a:cxnSpLocks/>
          </p:cNvCxnSpPr>
          <p:nvPr/>
        </p:nvCxnSpPr>
        <p:spPr>
          <a:xfrm>
            <a:off x="8790913"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7D8ECE-39F9-46E9-89B7-49567CC33A83}"/>
              </a:ext>
            </a:extLst>
          </p:cNvPr>
          <p:cNvCxnSpPr>
            <a:cxnSpLocks/>
          </p:cNvCxnSpPr>
          <p:nvPr/>
        </p:nvCxnSpPr>
        <p:spPr>
          <a:xfrm>
            <a:off x="3930155" y="5198789"/>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27FF981-E560-47EC-A261-D8A4860FA91A}"/>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41728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879482597"/>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9B7F42A5-EEB5-43EC-AD49-BDAF21D6BB75}"/>
              </a:ext>
            </a:extLst>
          </p:cNvPr>
          <p:cNvSpPr/>
          <p:nvPr/>
        </p:nvSpPr>
        <p:spPr>
          <a:xfrm>
            <a:off x="4611646" y="3519364"/>
            <a:ext cx="2968708" cy="278870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5B1238-DD92-4D9E-B5DE-D29CCA6BE643}"/>
              </a:ext>
            </a:extLst>
          </p:cNvPr>
          <p:cNvGrpSpPr/>
          <p:nvPr/>
        </p:nvGrpSpPr>
        <p:grpSpPr>
          <a:xfrm>
            <a:off x="5954805" y="4781765"/>
            <a:ext cx="282389" cy="263899"/>
            <a:chOff x="5813611" y="3165101"/>
            <a:chExt cx="564777" cy="527797"/>
          </a:xfrm>
        </p:grpSpPr>
        <p:cxnSp>
          <p:nvCxnSpPr>
            <p:cNvPr id="7" name="Straight Connector 6">
              <a:extLst>
                <a:ext uri="{FF2B5EF4-FFF2-40B4-BE49-F238E27FC236}">
                  <a16:creationId xmlns:a16="http://schemas.microsoft.com/office/drawing/2014/main" id="{315423B6-BD97-443B-B397-D3A6E08D1DE2}"/>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AF74E5-BE79-43C9-A094-60439C1A484A}"/>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7F692C3-354A-49A6-B096-9103DFE43205}"/>
              </a:ext>
            </a:extLst>
          </p:cNvPr>
          <p:cNvSpPr txBox="1"/>
          <p:nvPr/>
        </p:nvSpPr>
        <p:spPr>
          <a:xfrm>
            <a:off x="5440306" y="4559771"/>
            <a:ext cx="1279325" cy="707886"/>
          </a:xfrm>
          <a:prstGeom prst="rect">
            <a:avLst/>
          </a:prstGeom>
          <a:noFill/>
        </p:spPr>
        <p:txBody>
          <a:bodyPr wrap="none" rtlCol="0">
            <a:spAutoFit/>
          </a:bodyPr>
          <a:lstStyle/>
          <a:p>
            <a:r>
              <a:rPr lang="en-US" sz="4000" dirty="0"/>
              <a:t>CART</a:t>
            </a:r>
          </a:p>
        </p:txBody>
      </p:sp>
      <p:pic>
        <p:nvPicPr>
          <p:cNvPr id="23" name="Graphic 22" descr="Cursor with solid fill">
            <a:extLst>
              <a:ext uri="{FF2B5EF4-FFF2-40B4-BE49-F238E27FC236}">
                <a16:creationId xmlns:a16="http://schemas.microsoft.com/office/drawing/2014/main" id="{6B76D840-C95B-4C72-957D-CC2912D461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5" y="4743940"/>
            <a:ext cx="523717" cy="523717"/>
          </a:xfrm>
          <a:prstGeom prst="rect">
            <a:avLst/>
          </a:prstGeom>
        </p:spPr>
      </p:pic>
      <p:sp>
        <p:nvSpPr>
          <p:cNvPr id="24" name="TextBox 23">
            <a:extLst>
              <a:ext uri="{FF2B5EF4-FFF2-40B4-BE49-F238E27FC236}">
                <a16:creationId xmlns:a16="http://schemas.microsoft.com/office/drawing/2014/main" id="{2E3FBB6F-DE86-4442-8689-FEE37BD32DFD}"/>
              </a:ext>
            </a:extLst>
          </p:cNvPr>
          <p:cNvSpPr txBox="1"/>
          <p:nvPr/>
        </p:nvSpPr>
        <p:spPr>
          <a:xfrm>
            <a:off x="838200" y="6046457"/>
            <a:ext cx="1425390" cy="523220"/>
          </a:xfrm>
          <a:prstGeom prst="rect">
            <a:avLst/>
          </a:prstGeom>
          <a:noFill/>
        </p:spPr>
        <p:txBody>
          <a:bodyPr wrap="none" rtlCol="0">
            <a:spAutoFit/>
          </a:bodyPr>
          <a:lstStyle/>
          <a:p>
            <a:r>
              <a:rPr lang="en-US" sz="2800" dirty="0"/>
              <a:t>1000 </a:t>
            </a:r>
            <a:r>
              <a:rPr lang="en-US" sz="2800" dirty="0" err="1"/>
              <a:t>ms</a:t>
            </a:r>
            <a:endParaRPr lang="en-US" sz="2800" dirty="0"/>
          </a:p>
        </p:txBody>
      </p:sp>
      <p:sp>
        <p:nvSpPr>
          <p:cNvPr id="25" name="TextBox 24">
            <a:extLst>
              <a:ext uri="{FF2B5EF4-FFF2-40B4-BE49-F238E27FC236}">
                <a16:creationId xmlns:a16="http://schemas.microsoft.com/office/drawing/2014/main" id="{9E95C7BB-C930-4C21-AE6E-0A36D0F9B4CC}"/>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9678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16667E-6 -1.11111E-6 L -0.08802 -0.14051 " pathEditMode="relative" rAng="0" ptsTypes="AA">
                                      <p:cBhvr>
                                        <p:cTn id="28" dur="500" fill="hold"/>
                                        <p:tgtEl>
                                          <p:spTgt spid="23"/>
                                        </p:tgtEl>
                                        <p:attrNameLst>
                                          <p:attrName>ppt_x</p:attrName>
                                          <p:attrName>ppt_y</p:attrName>
                                        </p:attrNameLst>
                                      </p:cBhvr>
                                      <p:rCtr x="-4401"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4" grpId="0"/>
      <p:bldP spid="2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36B9BA-F91F-48B2-B834-F1E0F8343E19}"/>
              </a:ext>
            </a:extLst>
          </p:cNvPr>
          <p:cNvSpPr txBox="1"/>
          <p:nvPr/>
        </p:nvSpPr>
        <p:spPr>
          <a:xfrm>
            <a:off x="4533900" y="2905780"/>
            <a:ext cx="772969" cy="523220"/>
          </a:xfrm>
          <a:prstGeom prst="rect">
            <a:avLst/>
          </a:prstGeom>
          <a:noFill/>
        </p:spPr>
        <p:txBody>
          <a:bodyPr wrap="none" rtlCol="0">
            <a:spAutoFit/>
          </a:bodyPr>
          <a:lstStyle/>
          <a:p>
            <a:r>
              <a:rPr lang="en-US" sz="2800" dirty="0"/>
              <a:t>30 s</a:t>
            </a:r>
          </a:p>
        </p:txBody>
      </p:sp>
      <p:sp>
        <p:nvSpPr>
          <p:cNvPr id="5" name="TextBox 4">
            <a:extLst>
              <a:ext uri="{FF2B5EF4-FFF2-40B4-BE49-F238E27FC236}">
                <a16:creationId xmlns:a16="http://schemas.microsoft.com/office/drawing/2014/main" id="{060015F4-0114-4013-9B3F-7BCCF33F269E}"/>
              </a:ext>
            </a:extLst>
          </p:cNvPr>
          <p:cNvSpPr txBox="1"/>
          <p:nvPr/>
        </p:nvSpPr>
        <p:spPr>
          <a:xfrm>
            <a:off x="1565488" y="2905780"/>
            <a:ext cx="787395" cy="523220"/>
          </a:xfrm>
          <a:prstGeom prst="rect">
            <a:avLst/>
          </a:prstGeom>
          <a:noFill/>
        </p:spPr>
        <p:txBody>
          <a:bodyPr wrap="none" rtlCol="0">
            <a:spAutoFit/>
          </a:bodyPr>
          <a:lstStyle/>
          <a:p>
            <a:r>
              <a:rPr lang="en-US" sz="2800" dirty="0"/>
              <a:t>x 10</a:t>
            </a:r>
          </a:p>
        </p:txBody>
      </p:sp>
      <p:sp>
        <p:nvSpPr>
          <p:cNvPr id="6" name="TextBox 5">
            <a:extLst>
              <a:ext uri="{FF2B5EF4-FFF2-40B4-BE49-F238E27FC236}">
                <a16:creationId xmlns:a16="http://schemas.microsoft.com/office/drawing/2014/main" id="{CB27584F-5F8F-482C-B558-C479EB185857}"/>
              </a:ext>
            </a:extLst>
          </p:cNvPr>
          <p:cNvSpPr txBox="1"/>
          <p:nvPr/>
        </p:nvSpPr>
        <p:spPr>
          <a:xfrm>
            <a:off x="7229702" y="2905780"/>
            <a:ext cx="787395" cy="523220"/>
          </a:xfrm>
          <a:prstGeom prst="rect">
            <a:avLst/>
          </a:prstGeom>
          <a:noFill/>
        </p:spPr>
        <p:txBody>
          <a:bodyPr wrap="none" rtlCol="0">
            <a:spAutoFit/>
          </a:bodyPr>
          <a:lstStyle/>
          <a:p>
            <a:r>
              <a:rPr lang="en-US" sz="2800" dirty="0"/>
              <a:t>x 20</a:t>
            </a:r>
          </a:p>
        </p:txBody>
      </p:sp>
      <p:sp>
        <p:nvSpPr>
          <p:cNvPr id="7" name="TextBox 6">
            <a:extLst>
              <a:ext uri="{FF2B5EF4-FFF2-40B4-BE49-F238E27FC236}">
                <a16:creationId xmlns:a16="http://schemas.microsoft.com/office/drawing/2014/main" id="{DBE786AB-F779-4BFF-A2DC-4DE41757D5BC}"/>
              </a:ext>
            </a:extLst>
          </p:cNvPr>
          <p:cNvSpPr txBox="1"/>
          <p:nvPr/>
        </p:nvSpPr>
        <p:spPr>
          <a:xfrm>
            <a:off x="10046548" y="2905780"/>
            <a:ext cx="787395" cy="523220"/>
          </a:xfrm>
          <a:prstGeom prst="rect">
            <a:avLst/>
          </a:prstGeom>
          <a:noFill/>
        </p:spPr>
        <p:txBody>
          <a:bodyPr wrap="none" rtlCol="0">
            <a:spAutoFit/>
          </a:bodyPr>
          <a:lstStyle/>
          <a:p>
            <a:r>
              <a:rPr lang="en-US" sz="2800" dirty="0"/>
              <a:t>x 10</a:t>
            </a:r>
          </a:p>
        </p:txBody>
      </p:sp>
      <p:sp>
        <p:nvSpPr>
          <p:cNvPr id="8" name="Right Brace 7">
            <a:extLst>
              <a:ext uri="{FF2B5EF4-FFF2-40B4-BE49-F238E27FC236}">
                <a16:creationId xmlns:a16="http://schemas.microsoft.com/office/drawing/2014/main" id="{757B5369-22BE-46DD-8EBD-0847EC91F903}"/>
              </a:ext>
            </a:extLst>
          </p:cNvPr>
          <p:cNvSpPr/>
          <p:nvPr/>
        </p:nvSpPr>
        <p:spPr>
          <a:xfrm rot="5400000">
            <a:off x="5908804" y="-512066"/>
            <a:ext cx="681675" cy="88966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FCB7EBF-E60B-4BCE-B194-1179B29CC139}"/>
              </a:ext>
            </a:extLst>
          </p:cNvPr>
          <p:cNvSpPr txBox="1"/>
          <p:nvPr/>
        </p:nvSpPr>
        <p:spPr>
          <a:xfrm>
            <a:off x="5355069" y="4443538"/>
            <a:ext cx="1789144" cy="523220"/>
          </a:xfrm>
          <a:prstGeom prst="rect">
            <a:avLst/>
          </a:prstGeom>
          <a:noFill/>
        </p:spPr>
        <p:txBody>
          <a:bodyPr wrap="none" rtlCol="0">
            <a:spAutoFit/>
          </a:bodyPr>
          <a:lstStyle/>
          <a:p>
            <a:pPr algn="ctr"/>
            <a:r>
              <a:rPr lang="en-US" sz="2800" dirty="0"/>
              <a:t>x 12 Blocks</a:t>
            </a:r>
          </a:p>
        </p:txBody>
      </p:sp>
      <p:sp>
        <p:nvSpPr>
          <p:cNvPr id="10" name="TextBox 9">
            <a:extLst>
              <a:ext uri="{FF2B5EF4-FFF2-40B4-BE49-F238E27FC236}">
                <a16:creationId xmlns:a16="http://schemas.microsoft.com/office/drawing/2014/main" id="{2F75EB23-C220-4786-99DC-9088C43EC0CA}"/>
              </a:ext>
            </a:extLst>
          </p:cNvPr>
          <p:cNvSpPr txBox="1"/>
          <p:nvPr/>
        </p:nvSpPr>
        <p:spPr>
          <a:xfrm>
            <a:off x="5316999" y="5122876"/>
            <a:ext cx="1912703" cy="523220"/>
          </a:xfrm>
          <a:prstGeom prst="rect">
            <a:avLst/>
          </a:prstGeom>
          <a:noFill/>
        </p:spPr>
        <p:txBody>
          <a:bodyPr wrap="none" rtlCol="0">
            <a:spAutoFit/>
          </a:bodyPr>
          <a:lstStyle/>
          <a:p>
            <a:pPr algn="ctr"/>
            <a:r>
              <a:rPr lang="en-US" sz="2800" dirty="0"/>
              <a:t>x 3 Sessions</a:t>
            </a:r>
          </a:p>
        </p:txBody>
      </p:sp>
      <p:sp>
        <p:nvSpPr>
          <p:cNvPr id="11" name="TextBox 10">
            <a:extLst>
              <a:ext uri="{FF2B5EF4-FFF2-40B4-BE49-F238E27FC236}">
                <a16:creationId xmlns:a16="http://schemas.microsoft.com/office/drawing/2014/main" id="{762C25F8-A022-4D32-B44C-D2A5664697A1}"/>
              </a:ext>
            </a:extLst>
          </p:cNvPr>
          <p:cNvSpPr txBox="1"/>
          <p:nvPr/>
        </p:nvSpPr>
        <p:spPr>
          <a:xfrm>
            <a:off x="4979469" y="5802214"/>
            <a:ext cx="2587761" cy="523220"/>
          </a:xfrm>
          <a:prstGeom prst="rect">
            <a:avLst/>
          </a:prstGeom>
          <a:noFill/>
        </p:spPr>
        <p:txBody>
          <a:bodyPr wrap="none" rtlCol="0">
            <a:spAutoFit/>
          </a:bodyPr>
          <a:lstStyle/>
          <a:p>
            <a:pPr algn="ctr"/>
            <a:r>
              <a:rPr lang="en-US" sz="2800" dirty="0"/>
              <a:t>x 28 Participants</a:t>
            </a:r>
          </a:p>
        </p:txBody>
      </p:sp>
      <p:sp>
        <p:nvSpPr>
          <p:cNvPr id="12" name="TextBox 11">
            <a:extLst>
              <a:ext uri="{FF2B5EF4-FFF2-40B4-BE49-F238E27FC236}">
                <a16:creationId xmlns:a16="http://schemas.microsoft.com/office/drawing/2014/main" id="{1EFFF5C9-C9AF-440C-B9B8-90A5D3A3AB78}"/>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2661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animBg="1"/>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DFC6F3-3A24-4552-9941-738263725651}"/>
              </a:ext>
            </a:extLst>
          </p:cNvPr>
          <p:cNvSpPr>
            <a:spLocks noGrp="1"/>
          </p:cNvSpPr>
          <p:nvPr>
            <p:ph type="title"/>
          </p:nvPr>
        </p:nvSpPr>
        <p:spPr/>
        <p:txBody>
          <a:bodyPr/>
          <a:lstStyle/>
          <a:p>
            <a:r>
              <a:rPr lang="en-US" dirty="0"/>
              <a:t>Why does this matter?</a:t>
            </a:r>
          </a:p>
        </p:txBody>
      </p:sp>
      <p:sp>
        <p:nvSpPr>
          <p:cNvPr id="6" name="Content Placeholder 5">
            <a:extLst>
              <a:ext uri="{FF2B5EF4-FFF2-40B4-BE49-F238E27FC236}">
                <a16:creationId xmlns:a16="http://schemas.microsoft.com/office/drawing/2014/main" id="{965D2972-0C00-4665-94A1-367A6F377EEE}"/>
              </a:ext>
            </a:extLst>
          </p:cNvPr>
          <p:cNvSpPr>
            <a:spLocks noGrp="1"/>
          </p:cNvSpPr>
          <p:nvPr>
            <p:ph idx="1"/>
          </p:nvPr>
        </p:nvSpPr>
        <p:spPr/>
        <p:txBody>
          <a:bodyPr/>
          <a:lstStyle/>
          <a:p>
            <a:pPr>
              <a:lnSpc>
                <a:spcPct val="150000"/>
              </a:lnSpc>
            </a:pPr>
            <a:r>
              <a:rPr lang="en-US" dirty="0"/>
              <a:t>Is there a threshold in source memory retrieval?</a:t>
            </a:r>
          </a:p>
          <a:p>
            <a:pPr lvl="1">
              <a:lnSpc>
                <a:spcPct val="150000"/>
              </a:lnSpc>
            </a:pPr>
            <a:r>
              <a:rPr lang="en-US" dirty="0"/>
              <a:t>Dual-Process Model (</a:t>
            </a:r>
            <a:r>
              <a:rPr lang="en-US" dirty="0" err="1"/>
              <a:t>Yonelinas</a:t>
            </a:r>
            <a:r>
              <a:rPr lang="en-US" dirty="0"/>
              <a:t>, 1999) assumes so</a:t>
            </a:r>
          </a:p>
          <a:p>
            <a:pPr>
              <a:lnSpc>
                <a:spcPct val="150000"/>
              </a:lnSpc>
            </a:pPr>
            <a:endParaRPr lang="en-US" dirty="0"/>
          </a:p>
          <a:p>
            <a:pPr>
              <a:lnSpc>
                <a:spcPct val="150000"/>
              </a:lnSpc>
            </a:pPr>
            <a:r>
              <a:rPr lang="en-US" dirty="0"/>
              <a:t>Does memory exist in discrete states?</a:t>
            </a:r>
          </a:p>
          <a:p>
            <a:pPr lvl="1">
              <a:lnSpc>
                <a:spcPct val="150000"/>
              </a:lnSpc>
            </a:pPr>
            <a:r>
              <a:rPr lang="en-US" dirty="0"/>
              <a:t>Parallel in Visual Working Memory literature: slots vs resource</a:t>
            </a:r>
          </a:p>
          <a:p>
            <a:endParaRPr lang="en-US" dirty="0"/>
          </a:p>
          <a:p>
            <a:endParaRPr lang="en-US" dirty="0"/>
          </a:p>
          <a:p>
            <a:endParaRPr lang="en-US" dirty="0"/>
          </a:p>
        </p:txBody>
      </p:sp>
    </p:spTree>
    <p:extLst>
      <p:ext uri="{BB962C8B-B14F-4D97-AF65-F5344CB8AC3E}">
        <p14:creationId xmlns:p14="http://schemas.microsoft.com/office/powerpoint/2010/main" val="10882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DF7D-7086-4FCC-93B0-E5D10F921E96}"/>
              </a:ext>
            </a:extLst>
          </p:cNvPr>
          <p:cNvSpPr>
            <a:spLocks noGrp="1"/>
          </p:cNvSpPr>
          <p:nvPr>
            <p:ph type="title"/>
          </p:nvPr>
        </p:nvSpPr>
        <p:spPr/>
        <p:txBody>
          <a:bodyPr/>
          <a:lstStyle/>
          <a:p>
            <a:r>
              <a:rPr lang="en-US" dirty="0"/>
              <a:t>Support for a Threshold Model</a:t>
            </a:r>
          </a:p>
        </p:txBody>
      </p:sp>
      <p:sp>
        <p:nvSpPr>
          <p:cNvPr id="3" name="Content Placeholder 2">
            <a:extLst>
              <a:ext uri="{FF2B5EF4-FFF2-40B4-BE49-F238E27FC236}">
                <a16:creationId xmlns:a16="http://schemas.microsoft.com/office/drawing/2014/main" id="{8F230810-AF51-41A6-92AB-9FF820F2DBE2}"/>
              </a:ext>
            </a:extLst>
          </p:cNvPr>
          <p:cNvSpPr>
            <a:spLocks noGrp="1"/>
          </p:cNvSpPr>
          <p:nvPr>
            <p:ph idx="1"/>
          </p:nvPr>
        </p:nvSpPr>
        <p:spPr/>
        <p:txBody>
          <a:bodyPr/>
          <a:lstStyle/>
          <a:p>
            <a:r>
              <a:rPr lang="en-US" dirty="0"/>
              <a:t>Harlow and Donaldson (2013)</a:t>
            </a:r>
          </a:p>
          <a:p>
            <a:endParaRPr lang="en-US" dirty="0"/>
          </a:p>
          <a:p>
            <a:r>
              <a:rPr lang="en-US" dirty="0"/>
              <a:t>Zhou et al. (2021)</a:t>
            </a:r>
          </a:p>
          <a:p>
            <a:endParaRPr lang="en-US" dirty="0"/>
          </a:p>
          <a:p>
            <a:endParaRPr lang="en-US" dirty="0"/>
          </a:p>
        </p:txBody>
      </p:sp>
      <p:sp>
        <p:nvSpPr>
          <p:cNvPr id="7" name="Rectangle 6">
            <a:extLst>
              <a:ext uri="{FF2B5EF4-FFF2-40B4-BE49-F238E27FC236}">
                <a16:creationId xmlns:a16="http://schemas.microsoft.com/office/drawing/2014/main" id="{2A696646-C7DD-4BFC-B54B-DDC68413EB2F}"/>
              </a:ext>
            </a:extLst>
          </p:cNvPr>
          <p:cNvSpPr/>
          <p:nvPr/>
        </p:nvSpPr>
        <p:spPr>
          <a:xfrm>
            <a:off x="5829293" y="6092640"/>
            <a:ext cx="5662819" cy="315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2D102BF-EB08-45ED-8B35-7A2F5F143725}"/>
              </a:ext>
            </a:extLst>
          </p:cNvPr>
          <p:cNvPicPr>
            <a:picLocks noChangeAspect="1"/>
          </p:cNvPicPr>
          <p:nvPr/>
        </p:nvPicPr>
        <p:blipFill>
          <a:blip r:embed="rId2"/>
          <a:stretch>
            <a:fillRect/>
          </a:stretch>
        </p:blipFill>
        <p:spPr>
          <a:xfrm>
            <a:off x="313650" y="3557865"/>
            <a:ext cx="5870019" cy="2935010"/>
          </a:xfrm>
          <a:prstGeom prst="rect">
            <a:avLst/>
          </a:prstGeom>
        </p:spPr>
      </p:pic>
      <p:pic>
        <p:nvPicPr>
          <p:cNvPr id="15" name="Picture 14">
            <a:extLst>
              <a:ext uri="{FF2B5EF4-FFF2-40B4-BE49-F238E27FC236}">
                <a16:creationId xmlns:a16="http://schemas.microsoft.com/office/drawing/2014/main" id="{7D75AAC8-DB03-474B-80FB-D8007E0BFD75}"/>
              </a:ext>
            </a:extLst>
          </p:cNvPr>
          <p:cNvPicPr>
            <a:picLocks noChangeAspect="1"/>
          </p:cNvPicPr>
          <p:nvPr/>
        </p:nvPicPr>
        <p:blipFill>
          <a:blip r:embed="rId3"/>
          <a:stretch>
            <a:fillRect/>
          </a:stretch>
        </p:blipFill>
        <p:spPr>
          <a:xfrm>
            <a:off x="6183669" y="3557865"/>
            <a:ext cx="5870019" cy="2935010"/>
          </a:xfrm>
          <a:prstGeom prst="rect">
            <a:avLst/>
          </a:prstGeom>
        </p:spPr>
      </p:pic>
      <p:sp>
        <p:nvSpPr>
          <p:cNvPr id="16" name="Rectangle 15">
            <a:extLst>
              <a:ext uri="{FF2B5EF4-FFF2-40B4-BE49-F238E27FC236}">
                <a16:creationId xmlns:a16="http://schemas.microsoft.com/office/drawing/2014/main" id="{B06188DF-B9E3-4F1A-9DD2-90C7994A4829}"/>
              </a:ext>
            </a:extLst>
          </p:cNvPr>
          <p:cNvSpPr/>
          <p:nvPr/>
        </p:nvSpPr>
        <p:spPr>
          <a:xfrm>
            <a:off x="6211729" y="4676703"/>
            <a:ext cx="121485" cy="7840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B97B01D-2598-4C74-BA84-05E4DBC9BF67}"/>
              </a:ext>
            </a:extLst>
          </p:cNvPr>
          <p:cNvCxnSpPr/>
          <p:nvPr/>
        </p:nvCxnSpPr>
        <p:spPr>
          <a:xfrm>
            <a:off x="12053688" y="3557865"/>
            <a:ext cx="0" cy="2935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9EE4CC-9619-41BC-9E19-BC2DC4FC3846}"/>
              </a:ext>
            </a:extLst>
          </p:cNvPr>
          <p:cNvSpPr txBox="1"/>
          <p:nvPr/>
        </p:nvSpPr>
        <p:spPr>
          <a:xfrm>
            <a:off x="7959473" y="2140298"/>
            <a:ext cx="3204446" cy="967957"/>
          </a:xfrm>
          <a:prstGeom prst="rect">
            <a:avLst/>
          </a:prstGeom>
          <a:noFill/>
          <a:ln>
            <a:solidFill>
              <a:schemeClr val="tx1"/>
            </a:solidFill>
          </a:ln>
        </p:spPr>
        <p:txBody>
          <a:bodyPr wrap="square" rtlCol="0">
            <a:spAutoFit/>
          </a:bodyPr>
          <a:lstStyle/>
          <a:p>
            <a:pPr algn="r">
              <a:lnSpc>
                <a:spcPct val="150000"/>
              </a:lnSpc>
            </a:pPr>
            <a:r>
              <a:rPr lang="en-US" sz="2000" dirty="0">
                <a:solidFill>
                  <a:srgbClr val="1874CD"/>
                </a:solidFill>
              </a:rPr>
              <a:t>Continuous</a:t>
            </a:r>
          </a:p>
          <a:p>
            <a:pPr algn="r">
              <a:lnSpc>
                <a:spcPct val="150000"/>
              </a:lnSpc>
            </a:pPr>
            <a:r>
              <a:rPr lang="en-US" sz="2000" dirty="0">
                <a:solidFill>
                  <a:srgbClr val="FF0000"/>
                </a:solidFill>
              </a:rPr>
              <a:t>Threshold</a:t>
            </a:r>
          </a:p>
        </p:txBody>
      </p:sp>
      <p:cxnSp>
        <p:nvCxnSpPr>
          <p:cNvPr id="24" name="Straight Connector 23">
            <a:extLst>
              <a:ext uri="{FF2B5EF4-FFF2-40B4-BE49-F238E27FC236}">
                <a16:creationId xmlns:a16="http://schemas.microsoft.com/office/drawing/2014/main" id="{4150882C-F445-4C46-8E8E-B1364BAD1D33}"/>
              </a:ext>
            </a:extLst>
          </p:cNvPr>
          <p:cNvCxnSpPr/>
          <p:nvPr/>
        </p:nvCxnSpPr>
        <p:spPr>
          <a:xfrm>
            <a:off x="8309581" y="2447746"/>
            <a:ext cx="1113905" cy="0"/>
          </a:xfrm>
          <a:prstGeom prst="line">
            <a:avLst/>
          </a:prstGeom>
          <a:ln w="38100">
            <a:solidFill>
              <a:srgbClr val="1874C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300CA2-5B22-4692-A573-6F4C4551B535}"/>
              </a:ext>
            </a:extLst>
          </p:cNvPr>
          <p:cNvCxnSpPr/>
          <p:nvPr/>
        </p:nvCxnSpPr>
        <p:spPr>
          <a:xfrm>
            <a:off x="8309581" y="2899780"/>
            <a:ext cx="11139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10F5-DE46-4089-875B-D2CF1FB837FF}"/>
              </a:ext>
            </a:extLst>
          </p:cNvPr>
          <p:cNvSpPr>
            <a:spLocks noGrp="1"/>
          </p:cNvSpPr>
          <p:nvPr>
            <p:ph type="title"/>
          </p:nvPr>
        </p:nvSpPr>
        <p:spPr/>
        <p:txBody>
          <a:bodyPr/>
          <a:lstStyle/>
          <a:p>
            <a:r>
              <a:rPr lang="en-US" dirty="0"/>
              <a:t>Intrusions in Memory</a:t>
            </a:r>
          </a:p>
        </p:txBody>
      </p:sp>
      <p:sp>
        <p:nvSpPr>
          <p:cNvPr id="3" name="Content Placeholder 2">
            <a:extLst>
              <a:ext uri="{FF2B5EF4-FFF2-40B4-BE49-F238E27FC236}">
                <a16:creationId xmlns:a16="http://schemas.microsoft.com/office/drawing/2014/main" id="{2F67B58B-5FEB-4870-B957-2641DCFE7D6E}"/>
              </a:ext>
            </a:extLst>
          </p:cNvPr>
          <p:cNvSpPr>
            <a:spLocks noGrp="1"/>
          </p:cNvSpPr>
          <p:nvPr>
            <p:ph idx="1"/>
          </p:nvPr>
        </p:nvSpPr>
        <p:spPr/>
        <p:txBody>
          <a:bodyPr/>
          <a:lstStyle/>
          <a:p>
            <a:r>
              <a:rPr lang="en-US" dirty="0"/>
              <a:t>When attempting to retrieve one item, information for another item is retrieved instead.</a:t>
            </a:r>
          </a:p>
        </p:txBody>
      </p:sp>
    </p:spTree>
    <p:extLst>
      <p:ext uri="{BB962C8B-B14F-4D97-AF65-F5344CB8AC3E}">
        <p14:creationId xmlns:p14="http://schemas.microsoft.com/office/powerpoint/2010/main" val="195783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8CEA92-BA3B-4972-ACB7-3629DFAB30D8}"/>
              </a:ext>
            </a:extLst>
          </p:cNvPr>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B794E5-8DB4-48E7-944C-8DE0E33CFF74}"/>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CF30EA-56EB-4B4C-A90D-C6401AC6ACF4}"/>
              </a:ext>
            </a:extLst>
          </p:cNvPr>
          <p:cNvSpPr txBox="1"/>
          <p:nvPr/>
        </p:nvSpPr>
        <p:spPr>
          <a:xfrm>
            <a:off x="3818963" y="762620"/>
            <a:ext cx="1184940" cy="769441"/>
          </a:xfrm>
          <a:prstGeom prst="rect">
            <a:avLst/>
          </a:prstGeom>
          <a:noFill/>
        </p:spPr>
        <p:txBody>
          <a:bodyPr wrap="none" rtlCol="0">
            <a:spAutoFit/>
          </a:bodyPr>
          <a:lstStyle/>
          <a:p>
            <a:r>
              <a:rPr lang="en-US" sz="4400" dirty="0"/>
              <a:t>TIER</a:t>
            </a:r>
          </a:p>
        </p:txBody>
      </p:sp>
      <p:sp>
        <p:nvSpPr>
          <p:cNvPr id="12" name="TextBox 11">
            <a:extLst>
              <a:ext uri="{FF2B5EF4-FFF2-40B4-BE49-F238E27FC236}">
                <a16:creationId xmlns:a16="http://schemas.microsoft.com/office/drawing/2014/main" id="{92D09AC7-659B-4FBA-B0B8-B668966A2977}"/>
              </a:ext>
            </a:extLst>
          </p:cNvPr>
          <p:cNvSpPr txBox="1"/>
          <p:nvPr/>
        </p:nvSpPr>
        <p:spPr>
          <a:xfrm>
            <a:off x="3051766" y="4941217"/>
            <a:ext cx="1508618" cy="769441"/>
          </a:xfrm>
          <a:prstGeom prst="rect">
            <a:avLst/>
          </a:prstGeom>
          <a:noFill/>
        </p:spPr>
        <p:txBody>
          <a:bodyPr wrap="none" rtlCol="0">
            <a:spAutoFit/>
          </a:bodyPr>
          <a:lstStyle/>
          <a:p>
            <a:r>
              <a:rPr lang="en-US" sz="4400" dirty="0"/>
              <a:t>CORD</a:t>
            </a:r>
          </a:p>
        </p:txBody>
      </p:sp>
      <p:sp>
        <p:nvSpPr>
          <p:cNvPr id="13" name="TextBox 12">
            <a:extLst>
              <a:ext uri="{FF2B5EF4-FFF2-40B4-BE49-F238E27FC236}">
                <a16:creationId xmlns:a16="http://schemas.microsoft.com/office/drawing/2014/main" id="{CED61F3C-3A04-469A-A328-4180989E9E73}"/>
              </a:ext>
            </a:extLst>
          </p:cNvPr>
          <p:cNvSpPr txBox="1"/>
          <p:nvPr/>
        </p:nvSpPr>
        <p:spPr>
          <a:xfrm>
            <a:off x="7828274" y="1147341"/>
            <a:ext cx="1226618" cy="769441"/>
          </a:xfrm>
          <a:prstGeom prst="rect">
            <a:avLst/>
          </a:prstGeom>
          <a:noFill/>
        </p:spPr>
        <p:txBody>
          <a:bodyPr wrap="none" rtlCol="0">
            <a:spAutoFit/>
          </a:bodyPr>
          <a:lstStyle/>
          <a:p>
            <a:r>
              <a:rPr lang="en-US" sz="4400" dirty="0"/>
              <a:t>TIED</a:t>
            </a:r>
          </a:p>
        </p:txBody>
      </p:sp>
    </p:spTree>
    <p:extLst>
      <p:ext uri="{BB962C8B-B14F-4D97-AF65-F5344CB8AC3E}">
        <p14:creationId xmlns:p14="http://schemas.microsoft.com/office/powerpoint/2010/main" val="36892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10196</TotalTime>
  <Words>1746</Words>
  <Application>Microsoft Office PowerPoint</Application>
  <PresentationFormat>Widescreen</PresentationFormat>
  <Paragraphs>413</Paragraphs>
  <Slides>52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Arial</vt:lpstr>
      <vt:lpstr>Calibri</vt:lpstr>
      <vt:lpstr>Calibri Light</vt:lpstr>
      <vt:lpstr>Courier New</vt:lpstr>
      <vt:lpstr>Office Theme</vt:lpstr>
      <vt:lpstr>A Systematic Model of Intrusions in Source Memory </vt:lpstr>
      <vt:lpstr>Source Memory</vt:lpstr>
      <vt:lpstr>Source Memory</vt:lpstr>
      <vt:lpstr>Continuous-Outcome Tasks</vt:lpstr>
      <vt:lpstr>Models of Source Memory Retrieval</vt:lpstr>
      <vt:lpstr>Why does this matter?</vt:lpstr>
      <vt:lpstr>Support for a Threshold Model</vt:lpstr>
      <vt:lpstr>Intrusions in Memory</vt:lpstr>
      <vt:lpstr>PowerPoint Presentation</vt:lpstr>
      <vt:lpstr>PowerPoint Presentation</vt:lpstr>
      <vt:lpstr>PowerPoint Presentation</vt:lpstr>
      <vt:lpstr>Evidence for Intrusions in the Data</vt:lpstr>
      <vt:lpstr>Evidence for Intrusions</vt:lpstr>
      <vt:lpstr>Comparing Model Parameters</vt:lpstr>
      <vt:lpstr>Model Parameters</vt:lpstr>
      <vt:lpstr>Model 1</vt:lpstr>
      <vt:lpstr>Model 2</vt:lpstr>
      <vt:lpstr>Model 3</vt:lpstr>
      <vt:lpstr>Model Fits</vt:lpstr>
      <vt:lpstr>Model Fits</vt:lpstr>
      <vt:lpstr>PowerPoint Presentation</vt:lpstr>
      <vt:lpstr>Model Fits</vt:lpstr>
      <vt:lpstr>Interim Conclusion</vt:lpstr>
      <vt:lpstr>Weighting Intrusions</vt:lpstr>
      <vt:lpstr>Temporal Similarity</vt:lpstr>
      <vt:lpstr>Temporal Similarity</vt:lpstr>
      <vt:lpstr>Temporal Similarity</vt:lpstr>
      <vt:lpstr>PowerPoint Presentation</vt:lpstr>
      <vt:lpstr>PowerPoint Presentation</vt:lpstr>
      <vt:lpstr>AIC Comparison</vt:lpstr>
      <vt:lpstr>Temporal Similarity</vt:lpstr>
      <vt:lpstr>Spatiotemporal Similarity</vt:lpstr>
      <vt:lpstr>Spatiotemporal Similarity</vt:lpstr>
      <vt:lpstr>AIC Comparison</vt:lpstr>
      <vt:lpstr>A Wrinkle in the Story…</vt:lpstr>
      <vt:lpstr>A Wrinkle in the Story…</vt:lpstr>
      <vt:lpstr>A Wrinkle in the Story…</vt:lpstr>
      <vt:lpstr>A Wrinkle in the Story…</vt:lpstr>
      <vt:lpstr>A Wrinkle in the Story…</vt:lpstr>
      <vt:lpstr>A Wrinkle in the Story…</vt:lpstr>
      <vt:lpstr>A Wrinkle in the Story…</vt:lpstr>
      <vt:lpstr>A Wrinkle in the Story…</vt:lpstr>
      <vt:lpstr>…and a Path Forward</vt:lpstr>
      <vt:lpstr>Conclusions</vt:lpstr>
      <vt:lpstr>Acknowledgements</vt:lpstr>
      <vt:lpstr>References</vt:lpstr>
      <vt:lpstr>Experimental Paradigm</vt:lpstr>
      <vt:lpstr>Experimental Paradigm</vt:lpstr>
      <vt:lpstr>Experimental Paradigm</vt:lpstr>
      <vt:lpstr>Experimental Paradigm</vt:lpstr>
      <vt:lpstr>Experimental Paradigm</vt:lpstr>
      <vt:lpstr>Experimental Paradigm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Modelling of Intrusions in Continuous-Outcome Source Memory</dc:title>
  <dc:creator>Jason Zhou</dc:creator>
  <cp:lastModifiedBy>Jason Zhou</cp:lastModifiedBy>
  <cp:revision>61</cp:revision>
  <dcterms:created xsi:type="dcterms:W3CDTF">2021-04-01T06:29:02Z</dcterms:created>
  <dcterms:modified xsi:type="dcterms:W3CDTF">2021-11-30T23:30:54Z</dcterms:modified>
</cp:coreProperties>
</file>