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bin"/>
      <p:regular r:id="rId12"/>
      <p:bold r:id="rId13"/>
      <p:italic r:id="rId14"/>
      <p:boldItalic r:id="rId15"/>
    </p:embeddedFont>
    <p:embeddedFont>
      <p:font typeface="Ramabhadra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abin-bold.fntdata"/><Relationship Id="rId12" Type="http://schemas.openxmlformats.org/officeDocument/2006/relationships/font" Target="fonts/Cabi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abin-boldItalic.fntdata"/><Relationship Id="rId14" Type="http://schemas.openxmlformats.org/officeDocument/2006/relationships/font" Target="fonts/Cabin-italic.fntdata"/><Relationship Id="rId16" Type="http://schemas.openxmlformats.org/officeDocument/2006/relationships/font" Target="fonts/Ramabhadr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19e5254c0_3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19e5254c0_3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19e5254c0_3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19e5254c0_3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19e5254c0_3_2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19e5254c0_3_2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19e5254c0_3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19e5254c0_3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9e5254c0_3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9e5254c0_3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1425075" y="1368775"/>
            <a:ext cx="6293700" cy="177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601551" y="3432450"/>
            <a:ext cx="59409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9" name="Google Shape;59;p14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4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1" name="Google Shape;61;p14"/>
          <p:cNvSpPr/>
          <p:nvPr/>
        </p:nvSpPr>
        <p:spPr>
          <a:xfrm>
            <a:off x="853825" y="74797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829875" y="40684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8054375" y="3256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2949157" y="4357648"/>
            <a:ext cx="6192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714100" y="3516363"/>
            <a:ext cx="25263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1255750" y="2146363"/>
            <a:ext cx="34431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hasCustomPrompt="1" idx="2" type="title"/>
          </p:nvPr>
        </p:nvSpPr>
        <p:spPr>
          <a:xfrm>
            <a:off x="1848700" y="908635"/>
            <a:ext cx="2257800" cy="1044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785371" y="801854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416288" y="886698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/>
          <p:nvPr/>
        </p:nvSpPr>
        <p:spPr>
          <a:xfrm>
            <a:off x="868538" y="43672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5027550" y="4325800"/>
            <a:ext cx="7809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5581000" y="10272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cxnSp>
        <p:nvCxnSpPr>
          <p:cNvPr id="85" name="Google Shape;85;p16"/>
          <p:cNvCxnSpPr/>
          <p:nvPr/>
        </p:nvCxnSpPr>
        <p:spPr>
          <a:xfrm flipH="1" rot="10800000">
            <a:off x="8076896" y="4329829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/>
          <p:nvPr/>
        </p:nvSpPr>
        <p:spPr>
          <a:xfrm>
            <a:off x="321663" y="42404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8510325" y="35050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7707813" y="4414673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713200" y="2216187"/>
            <a:ext cx="36228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807725" y="2216187"/>
            <a:ext cx="36231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13200" y="1721013"/>
            <a:ext cx="36228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3" type="title"/>
          </p:nvPr>
        </p:nvSpPr>
        <p:spPr>
          <a:xfrm>
            <a:off x="4807726" y="1721013"/>
            <a:ext cx="36231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cxnSp>
        <p:nvCxnSpPr>
          <p:cNvPr id="99" name="Google Shape;99;p17"/>
          <p:cNvCxnSpPr/>
          <p:nvPr/>
        </p:nvCxnSpPr>
        <p:spPr>
          <a:xfrm flipH="1" rot="10800000">
            <a:off x="4202907" y="4462148"/>
            <a:ext cx="575400" cy="3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/>
          <p:nvPr/>
        </p:nvSpPr>
        <p:spPr>
          <a:xfrm>
            <a:off x="377488" y="41151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824500" y="454237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7"/>
          <p:cNvCxnSpPr/>
          <p:nvPr/>
        </p:nvCxnSpPr>
        <p:spPr>
          <a:xfrm flipH="1" rot="10800000">
            <a:off x="8033200" y="427900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0" name="Google Shape;110;p18"/>
          <p:cNvCxnSpPr/>
          <p:nvPr/>
        </p:nvCxnSpPr>
        <p:spPr>
          <a:xfrm flipH="1" rot="10800000">
            <a:off x="7998807" y="4467848"/>
            <a:ext cx="655500" cy="37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/>
          <p:nvPr/>
        </p:nvCxnSpPr>
        <p:spPr>
          <a:xfrm flipH="1" rot="10800000">
            <a:off x="796588" y="350173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/>
          <p:nvPr/>
        </p:nvSpPr>
        <p:spPr>
          <a:xfrm>
            <a:off x="332937" y="43542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8494950" y="39483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 flipH="1" rot="10800000">
            <a:off x="1165671" y="265329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21025" y="539500"/>
            <a:ext cx="7701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988125" y="1291175"/>
            <a:ext cx="51678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>
            <a:off x="377488" y="36815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9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/>
          <p:nvPr/>
        </p:nvSpPr>
        <p:spPr>
          <a:xfrm>
            <a:off x="8510625" y="44208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9"/>
          <p:cNvCxnSpPr/>
          <p:nvPr/>
        </p:nvCxnSpPr>
        <p:spPr>
          <a:xfrm flipH="1" rot="10800000">
            <a:off x="4594500" y="4340400"/>
            <a:ext cx="779700" cy="4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661450" y="1229525"/>
            <a:ext cx="5821200" cy="26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30" name="Google Shape;13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0"/>
          <p:cNvCxnSpPr/>
          <p:nvPr/>
        </p:nvCxnSpPr>
        <p:spPr>
          <a:xfrm flipH="1" rot="10800000">
            <a:off x="1825671" y="940491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 flipH="1" rot="10800000">
            <a:off x="1456588" y="1025335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/>
          <p:nvPr/>
        </p:nvSpPr>
        <p:spPr>
          <a:xfrm>
            <a:off x="921388" y="9737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 flipH="1" rot="10800000">
            <a:off x="5888325" y="39967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/>
          <p:nvPr/>
        </p:nvCxnSpPr>
        <p:spPr>
          <a:xfrm flipH="1" rot="10800000">
            <a:off x="4202907" y="41909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Google Shape;140;p20"/>
          <p:cNvSpPr/>
          <p:nvPr/>
        </p:nvSpPr>
        <p:spPr>
          <a:xfrm>
            <a:off x="7789400" y="41909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3901750" y="1171425"/>
            <a:ext cx="423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3901725" y="2736981"/>
            <a:ext cx="423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7" name="Google Shape;147;p21"/>
          <p:cNvCxnSpPr/>
          <p:nvPr/>
        </p:nvCxnSpPr>
        <p:spPr>
          <a:xfrm flipH="1" rot="10800000">
            <a:off x="4202907" y="41909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8" name="Google Shape;148;p21"/>
          <p:cNvSpPr/>
          <p:nvPr/>
        </p:nvSpPr>
        <p:spPr>
          <a:xfrm>
            <a:off x="921388" y="9737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7789400" y="41909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 flipH="1" rot="10800000">
            <a:off x="5888325" y="39967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/>
          <p:nvPr/>
        </p:nvCxnSpPr>
        <p:spPr>
          <a:xfrm flipH="1" rot="10800000">
            <a:off x="1825671" y="940491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1456588" y="1025335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637325" y="2797800"/>
            <a:ext cx="37935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hasCustomPrompt="1" type="title"/>
          </p:nvPr>
        </p:nvSpPr>
        <p:spPr>
          <a:xfrm>
            <a:off x="1375825" y="1224838"/>
            <a:ext cx="6392400" cy="20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933225" y="3402060"/>
            <a:ext cx="5277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3722438" y="40923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3"/>
          <p:cNvCxnSpPr/>
          <p:nvPr/>
        </p:nvCxnSpPr>
        <p:spPr>
          <a:xfrm flipH="1" rot="10800000">
            <a:off x="999000" y="425200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/>
          <p:nvPr/>
        </p:nvCxnSpPr>
        <p:spPr>
          <a:xfrm flipH="1" rot="10800000">
            <a:off x="7447694" y="416879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/>
          <p:nvPr/>
        </p:nvSpPr>
        <p:spPr>
          <a:xfrm>
            <a:off x="8203400" y="878288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2" type="title"/>
          </p:nvPr>
        </p:nvSpPr>
        <p:spPr>
          <a:xfrm>
            <a:off x="713276" y="1748019"/>
            <a:ext cx="18507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3" type="title"/>
          </p:nvPr>
        </p:nvSpPr>
        <p:spPr>
          <a:xfrm>
            <a:off x="713275" y="2497450"/>
            <a:ext cx="1850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713225" y="3286594"/>
            <a:ext cx="1850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hasCustomPrompt="1" idx="4" type="title"/>
          </p:nvPr>
        </p:nvSpPr>
        <p:spPr>
          <a:xfrm>
            <a:off x="2668835" y="1748019"/>
            <a:ext cx="18507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2" name="Google Shape;182;p25"/>
          <p:cNvSpPr txBox="1"/>
          <p:nvPr>
            <p:ph idx="5" type="title"/>
          </p:nvPr>
        </p:nvSpPr>
        <p:spPr>
          <a:xfrm>
            <a:off x="2668833" y="2497450"/>
            <a:ext cx="1850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6" type="subTitle"/>
          </p:nvPr>
        </p:nvSpPr>
        <p:spPr>
          <a:xfrm>
            <a:off x="2668783" y="3286594"/>
            <a:ext cx="1850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hasCustomPrompt="1" idx="7" type="title"/>
          </p:nvPr>
        </p:nvSpPr>
        <p:spPr>
          <a:xfrm>
            <a:off x="4624394" y="1748019"/>
            <a:ext cx="18507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5" name="Google Shape;185;p25"/>
          <p:cNvSpPr txBox="1"/>
          <p:nvPr>
            <p:ph idx="8" type="title"/>
          </p:nvPr>
        </p:nvSpPr>
        <p:spPr>
          <a:xfrm>
            <a:off x="4624392" y="2497450"/>
            <a:ext cx="1850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9" type="subTitle"/>
          </p:nvPr>
        </p:nvSpPr>
        <p:spPr>
          <a:xfrm>
            <a:off x="4624342" y="3286594"/>
            <a:ext cx="1850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hasCustomPrompt="1" idx="13" type="title"/>
          </p:nvPr>
        </p:nvSpPr>
        <p:spPr>
          <a:xfrm>
            <a:off x="6579954" y="1748019"/>
            <a:ext cx="18507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8" name="Google Shape;188;p25"/>
          <p:cNvSpPr txBox="1"/>
          <p:nvPr>
            <p:ph idx="14" type="title"/>
          </p:nvPr>
        </p:nvSpPr>
        <p:spPr>
          <a:xfrm>
            <a:off x="6579950" y="2497450"/>
            <a:ext cx="1850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5" type="subTitle"/>
          </p:nvPr>
        </p:nvSpPr>
        <p:spPr>
          <a:xfrm>
            <a:off x="6579900" y="3286594"/>
            <a:ext cx="1850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190" name="Google Shape;190;p25"/>
          <p:cNvCxnSpPr/>
          <p:nvPr/>
        </p:nvCxnSpPr>
        <p:spPr>
          <a:xfrm flipH="1" rot="10800000">
            <a:off x="1692607" y="41404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 rot="10800000">
            <a:off x="1015525" y="1321305"/>
            <a:ext cx="65730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5"/>
          <p:cNvCxnSpPr/>
          <p:nvPr/>
        </p:nvCxnSpPr>
        <p:spPr>
          <a:xfrm flipH="1" rot="10800000">
            <a:off x="713275" y="1390788"/>
            <a:ext cx="65730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3" name="Google Shape;193;p25"/>
          <p:cNvSpPr/>
          <p:nvPr/>
        </p:nvSpPr>
        <p:spPr>
          <a:xfrm>
            <a:off x="6046750" y="44098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5"/>
          <p:cNvCxnSpPr/>
          <p:nvPr/>
        </p:nvCxnSpPr>
        <p:spPr>
          <a:xfrm flipH="1" rot="10800000">
            <a:off x="8129125" y="4102913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7" name="Google Shape;197;p25"/>
          <p:cNvSpPr/>
          <p:nvPr/>
        </p:nvSpPr>
        <p:spPr>
          <a:xfrm>
            <a:off x="4078200" y="1285513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idx="2" type="title"/>
          </p:nvPr>
        </p:nvSpPr>
        <p:spPr>
          <a:xfrm>
            <a:off x="1020250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1020250" y="3283758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3" type="title"/>
          </p:nvPr>
        </p:nvSpPr>
        <p:spPr>
          <a:xfrm>
            <a:off x="3488499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6" name="Google Shape;206;p26"/>
          <p:cNvSpPr txBox="1"/>
          <p:nvPr>
            <p:ph idx="4" type="subTitle"/>
          </p:nvPr>
        </p:nvSpPr>
        <p:spPr>
          <a:xfrm>
            <a:off x="3488488" y="3283758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5" type="title"/>
          </p:nvPr>
        </p:nvSpPr>
        <p:spPr>
          <a:xfrm>
            <a:off x="5956798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8" name="Google Shape;208;p26"/>
          <p:cNvSpPr txBox="1"/>
          <p:nvPr>
            <p:ph idx="6" type="subTitle"/>
          </p:nvPr>
        </p:nvSpPr>
        <p:spPr>
          <a:xfrm>
            <a:off x="5956727" y="3283758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" name="Google Shape;209;p26"/>
          <p:cNvSpPr/>
          <p:nvPr/>
        </p:nvSpPr>
        <p:spPr>
          <a:xfrm>
            <a:off x="332075" y="8738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8528600" y="5846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6"/>
          <p:cNvCxnSpPr/>
          <p:nvPr/>
        </p:nvCxnSpPr>
        <p:spPr>
          <a:xfrm flipH="1" rot="10800000">
            <a:off x="7510774" y="4365224"/>
            <a:ext cx="65730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6"/>
          <p:cNvCxnSpPr/>
          <p:nvPr/>
        </p:nvCxnSpPr>
        <p:spPr>
          <a:xfrm flipH="1" rot="10800000">
            <a:off x="1020307" y="1412011"/>
            <a:ext cx="6192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6"/>
          <p:cNvCxnSpPr/>
          <p:nvPr/>
        </p:nvCxnSpPr>
        <p:spPr>
          <a:xfrm flipH="1" rot="10800000">
            <a:off x="7208524" y="4434703"/>
            <a:ext cx="657300" cy="3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6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2" type="title"/>
          </p:nvPr>
        </p:nvSpPr>
        <p:spPr>
          <a:xfrm>
            <a:off x="1161781" y="1695875"/>
            <a:ext cx="239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1161725" y="2201149"/>
            <a:ext cx="2391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3" type="title"/>
          </p:nvPr>
        </p:nvSpPr>
        <p:spPr>
          <a:xfrm>
            <a:off x="5581966" y="1695875"/>
            <a:ext cx="239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idx="4" type="subTitle"/>
          </p:nvPr>
        </p:nvSpPr>
        <p:spPr>
          <a:xfrm>
            <a:off x="5581899" y="2201149"/>
            <a:ext cx="2391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5" type="title"/>
          </p:nvPr>
        </p:nvSpPr>
        <p:spPr>
          <a:xfrm>
            <a:off x="1161781" y="3079053"/>
            <a:ext cx="239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6" type="subTitle"/>
          </p:nvPr>
        </p:nvSpPr>
        <p:spPr>
          <a:xfrm>
            <a:off x="1161725" y="3584324"/>
            <a:ext cx="2391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7" type="title"/>
          </p:nvPr>
        </p:nvSpPr>
        <p:spPr>
          <a:xfrm>
            <a:off x="5581966" y="3079054"/>
            <a:ext cx="2391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5581899" y="3584326"/>
            <a:ext cx="2391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29" name="Google Shape;229;p27"/>
          <p:cNvCxnSpPr/>
          <p:nvPr/>
        </p:nvCxnSpPr>
        <p:spPr>
          <a:xfrm flipH="1" rot="10800000">
            <a:off x="7677571" y="267166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flipH="1" rot="10800000">
            <a:off x="7308488" y="352010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1" name="Google Shape;231;p27"/>
          <p:cNvSpPr/>
          <p:nvPr/>
        </p:nvSpPr>
        <p:spPr>
          <a:xfrm>
            <a:off x="1006038" y="45278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8532225" y="12000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7"/>
          <p:cNvCxnSpPr/>
          <p:nvPr/>
        </p:nvCxnSpPr>
        <p:spPr>
          <a:xfrm flipH="1" rot="10800000">
            <a:off x="435825" y="12531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flipH="1" rot="10800000">
            <a:off x="6891082" y="4356498"/>
            <a:ext cx="660300" cy="3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7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2" type="title"/>
          </p:nvPr>
        </p:nvSpPr>
        <p:spPr>
          <a:xfrm>
            <a:off x="3543213" y="1584400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3" name="Google Shape;243;p28"/>
          <p:cNvSpPr txBox="1"/>
          <p:nvPr>
            <p:ph idx="1" type="subTitle"/>
          </p:nvPr>
        </p:nvSpPr>
        <p:spPr>
          <a:xfrm>
            <a:off x="3543168" y="2084023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3" type="title"/>
          </p:nvPr>
        </p:nvSpPr>
        <p:spPr>
          <a:xfrm>
            <a:off x="6039426" y="1584400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5" name="Google Shape;245;p28"/>
          <p:cNvSpPr txBox="1"/>
          <p:nvPr>
            <p:ph idx="4" type="subTitle"/>
          </p:nvPr>
        </p:nvSpPr>
        <p:spPr>
          <a:xfrm>
            <a:off x="6039375" y="2084023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5" type="title"/>
          </p:nvPr>
        </p:nvSpPr>
        <p:spPr>
          <a:xfrm>
            <a:off x="3543214" y="3348575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7" name="Google Shape;247;p28"/>
          <p:cNvSpPr txBox="1"/>
          <p:nvPr>
            <p:ph idx="6" type="subTitle"/>
          </p:nvPr>
        </p:nvSpPr>
        <p:spPr>
          <a:xfrm>
            <a:off x="3543168" y="3841142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7" type="title"/>
          </p:nvPr>
        </p:nvSpPr>
        <p:spPr>
          <a:xfrm>
            <a:off x="6039428" y="3348575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9" name="Google Shape;249;p28"/>
          <p:cNvSpPr txBox="1"/>
          <p:nvPr>
            <p:ph idx="8" type="subTitle"/>
          </p:nvPr>
        </p:nvSpPr>
        <p:spPr>
          <a:xfrm>
            <a:off x="6039375" y="3841142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9" type="title"/>
          </p:nvPr>
        </p:nvSpPr>
        <p:spPr>
          <a:xfrm>
            <a:off x="1047075" y="1584400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1" name="Google Shape;251;p28"/>
          <p:cNvSpPr txBox="1"/>
          <p:nvPr>
            <p:ph idx="13" type="subTitle"/>
          </p:nvPr>
        </p:nvSpPr>
        <p:spPr>
          <a:xfrm>
            <a:off x="1047025" y="2084023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4" type="title"/>
          </p:nvPr>
        </p:nvSpPr>
        <p:spPr>
          <a:xfrm>
            <a:off x="1047075" y="3348575"/>
            <a:ext cx="2057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15" type="subTitle"/>
          </p:nvPr>
        </p:nvSpPr>
        <p:spPr>
          <a:xfrm>
            <a:off x="1047025" y="3841142"/>
            <a:ext cx="2057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28"/>
          <p:cNvSpPr/>
          <p:nvPr/>
        </p:nvSpPr>
        <p:spPr>
          <a:xfrm>
            <a:off x="8477300" y="42748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757875" y="44594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8"/>
          <p:cNvCxnSpPr/>
          <p:nvPr/>
        </p:nvCxnSpPr>
        <p:spPr>
          <a:xfrm flipH="1" rot="10800000">
            <a:off x="7459150" y="44904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8"/>
          <p:cNvCxnSpPr/>
          <p:nvPr/>
        </p:nvCxnSpPr>
        <p:spPr>
          <a:xfrm flipH="1" rot="10800000">
            <a:off x="2610507" y="4490423"/>
            <a:ext cx="619200" cy="35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8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8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1775588" y="2940300"/>
            <a:ext cx="55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" type="subTitle"/>
          </p:nvPr>
        </p:nvSpPr>
        <p:spPr>
          <a:xfrm>
            <a:off x="1775513" y="1630500"/>
            <a:ext cx="55929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66" name="Google Shape;266;p29"/>
          <p:cNvCxnSpPr/>
          <p:nvPr/>
        </p:nvCxnSpPr>
        <p:spPr>
          <a:xfrm flipH="1" rot="10800000">
            <a:off x="7928721" y="1173291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9"/>
          <p:cNvCxnSpPr/>
          <p:nvPr/>
        </p:nvCxnSpPr>
        <p:spPr>
          <a:xfrm flipH="1" rot="10800000">
            <a:off x="7559638" y="1258135"/>
            <a:ext cx="802500" cy="4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8" name="Google Shape;268;p29"/>
          <p:cNvSpPr/>
          <p:nvPr/>
        </p:nvSpPr>
        <p:spPr>
          <a:xfrm>
            <a:off x="4670850" y="7972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 flipH="1" rot="10800000">
            <a:off x="754575" y="282272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/>
          <p:nvPr/>
        </p:nvCxnSpPr>
        <p:spPr>
          <a:xfrm flipH="1" rot="10800000">
            <a:off x="6093807" y="340779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1" name="Google Shape;271;p29"/>
          <p:cNvSpPr/>
          <p:nvPr/>
        </p:nvSpPr>
        <p:spPr>
          <a:xfrm>
            <a:off x="2812288" y="40570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9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9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>
            <p:ph hasCustomPrompt="1" type="title"/>
          </p:nvPr>
        </p:nvSpPr>
        <p:spPr>
          <a:xfrm>
            <a:off x="2018699" y="630450"/>
            <a:ext cx="51066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9" name="Google Shape;279;p30"/>
          <p:cNvSpPr txBox="1"/>
          <p:nvPr>
            <p:ph idx="1" type="subTitle"/>
          </p:nvPr>
        </p:nvSpPr>
        <p:spPr>
          <a:xfrm>
            <a:off x="2018700" y="1322250"/>
            <a:ext cx="5106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hasCustomPrompt="1" idx="2" type="title"/>
          </p:nvPr>
        </p:nvSpPr>
        <p:spPr>
          <a:xfrm>
            <a:off x="2018699" y="2019600"/>
            <a:ext cx="51066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1" name="Google Shape;281;p30"/>
          <p:cNvSpPr txBox="1"/>
          <p:nvPr>
            <p:ph idx="3" type="subTitle"/>
          </p:nvPr>
        </p:nvSpPr>
        <p:spPr>
          <a:xfrm>
            <a:off x="2018700" y="2711400"/>
            <a:ext cx="5106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hasCustomPrompt="1" idx="4" type="title"/>
          </p:nvPr>
        </p:nvSpPr>
        <p:spPr>
          <a:xfrm>
            <a:off x="2018699" y="3408750"/>
            <a:ext cx="5106600" cy="69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3" name="Google Shape;283;p30"/>
          <p:cNvSpPr txBox="1"/>
          <p:nvPr>
            <p:ph idx="5" type="subTitle"/>
          </p:nvPr>
        </p:nvSpPr>
        <p:spPr>
          <a:xfrm>
            <a:off x="2018700" y="4100550"/>
            <a:ext cx="5106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0"/>
          <p:cNvSpPr/>
          <p:nvPr/>
        </p:nvSpPr>
        <p:spPr>
          <a:xfrm>
            <a:off x="7990975" y="441237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30"/>
          <p:cNvCxnSpPr/>
          <p:nvPr/>
        </p:nvCxnSpPr>
        <p:spPr>
          <a:xfrm flipH="1" rot="10800000">
            <a:off x="5888325" y="39967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0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1" type="subTitle"/>
          </p:nvPr>
        </p:nvSpPr>
        <p:spPr>
          <a:xfrm>
            <a:off x="1423275" y="2485663"/>
            <a:ext cx="27870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294" name="Google Shape;294;p31"/>
          <p:cNvCxnSpPr/>
          <p:nvPr/>
        </p:nvCxnSpPr>
        <p:spPr>
          <a:xfrm flipH="1" rot="10800000">
            <a:off x="970032" y="14515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5" name="Google Shape;295;p31"/>
          <p:cNvSpPr/>
          <p:nvPr/>
        </p:nvSpPr>
        <p:spPr>
          <a:xfrm>
            <a:off x="769463" y="39712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8533625" y="8230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1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1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>
            <p:ph type="title"/>
          </p:nvPr>
        </p:nvSpPr>
        <p:spPr>
          <a:xfrm>
            <a:off x="685325" y="1347150"/>
            <a:ext cx="40872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" name="Google Shape;304;p32"/>
          <p:cNvSpPr txBox="1"/>
          <p:nvPr>
            <p:ph idx="1" type="subTitle"/>
          </p:nvPr>
        </p:nvSpPr>
        <p:spPr>
          <a:xfrm>
            <a:off x="931213" y="2886150"/>
            <a:ext cx="38412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05" name="Google Shape;305;p32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2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7" name="Google Shape;307;p32"/>
          <p:cNvSpPr/>
          <p:nvPr/>
        </p:nvSpPr>
        <p:spPr>
          <a:xfrm>
            <a:off x="6080725" y="41300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5422313" y="45356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2"/>
          <p:cNvCxnSpPr/>
          <p:nvPr/>
        </p:nvCxnSpPr>
        <p:spPr>
          <a:xfrm flipH="1" rot="10800000">
            <a:off x="1105425" y="4219475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5" name="Google Shape;315;p33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3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17" name="Google Shape;317;p33"/>
          <p:cNvSpPr/>
          <p:nvPr/>
        </p:nvSpPr>
        <p:spPr>
          <a:xfrm>
            <a:off x="300925" y="1032725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3"/>
          <p:cNvCxnSpPr/>
          <p:nvPr/>
        </p:nvCxnSpPr>
        <p:spPr>
          <a:xfrm flipH="1" rot="10800000">
            <a:off x="7928725" y="397750"/>
            <a:ext cx="6033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9" name="Google Shape;319;p33"/>
          <p:cNvSpPr/>
          <p:nvPr/>
        </p:nvSpPr>
        <p:spPr>
          <a:xfrm>
            <a:off x="5422313" y="4535650"/>
            <a:ext cx="289200" cy="28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ctrTitle"/>
          </p:nvPr>
        </p:nvSpPr>
        <p:spPr>
          <a:xfrm>
            <a:off x="2984350" y="539500"/>
            <a:ext cx="3175200" cy="94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2" name="Google Shape;322;p34"/>
          <p:cNvSpPr txBox="1"/>
          <p:nvPr>
            <p:ph idx="1" type="subTitle"/>
          </p:nvPr>
        </p:nvSpPr>
        <p:spPr>
          <a:xfrm>
            <a:off x="2984400" y="1488700"/>
            <a:ext cx="31752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23" name="Google Shape;323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2984350" y="3536803"/>
            <a:ext cx="3175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b="1"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7" name="Google Shape;327;p34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4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35"/>
          <p:cNvCxnSpPr/>
          <p:nvPr/>
        </p:nvCxnSpPr>
        <p:spPr>
          <a:xfrm rot="10800000">
            <a:off x="86218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5"/>
          <p:cNvCxnSpPr/>
          <p:nvPr/>
        </p:nvCxnSpPr>
        <p:spPr>
          <a:xfrm>
            <a:off x="522088" y="18029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/>
          <p:nvPr/>
        </p:nvSpPr>
        <p:spPr>
          <a:xfrm>
            <a:off x="119850" y="105825"/>
            <a:ext cx="8904300" cy="493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225750" y="211725"/>
            <a:ext cx="8692500" cy="47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6"/>
          <p:cNvCxnSpPr/>
          <p:nvPr/>
        </p:nvCxnSpPr>
        <p:spPr>
          <a:xfrm>
            <a:off x="86218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6"/>
          <p:cNvCxnSpPr/>
          <p:nvPr/>
        </p:nvCxnSpPr>
        <p:spPr>
          <a:xfrm rot="10800000">
            <a:off x="522088" y="539500"/>
            <a:ext cx="0" cy="28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abhadra"/>
              <a:buNone/>
              <a:defRPr b="1" sz="2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●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○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bin"/>
              <a:buChar char="■"/>
              <a:def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etize.io/embed/xc1w6f1krd589zhp22a0mgftyw?autoplay=false&amp;debug=true&amp;device=pixel4&amp;deviceColor=black&amp;embed=true&amp;launchUrl=exp:%2F%2Fexp.host%2F@chineseman%2Fdatathon%2Brfaz_piBEy&amp;orientation=portrait&amp;scale=81&amp;screenOnly=false&amp;xDocMsg=true&amp;xdocMsg=true&amp;params=%7B%22EXDevMenuDisableAutoLaunch%22:true,%22EXKernelLaunchUrlDefaultsKey%22:%22exp:%2F%2Fexp.host%2F@chineseman%2Fdatathon%2Brfaz_piBEy%22,%22EXKernelDisableNuxDefaultsKey%22:true%7D&amp;osVersion=10.0" TargetMode="External"/><Relationship Id="rId4" Type="http://schemas.openxmlformats.org/officeDocument/2006/relationships/hyperlink" Target="https://snack.expo.dev/@chineseman/datathon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7"/>
          <p:cNvGrpSpPr/>
          <p:nvPr/>
        </p:nvGrpSpPr>
        <p:grpSpPr>
          <a:xfrm>
            <a:off x="7514268" y="996453"/>
            <a:ext cx="376341" cy="536524"/>
            <a:chOff x="5190150" y="4445475"/>
            <a:chExt cx="588125" cy="838450"/>
          </a:xfrm>
        </p:grpSpPr>
        <p:sp>
          <p:nvSpPr>
            <p:cNvPr id="346" name="Google Shape;346;p37"/>
            <p:cNvSpPr/>
            <p:nvPr/>
          </p:nvSpPr>
          <p:spPr>
            <a:xfrm>
              <a:off x="5190150" y="4445475"/>
              <a:ext cx="588125" cy="838450"/>
            </a:xfrm>
            <a:custGeom>
              <a:rect b="b" l="l" r="r" t="t"/>
              <a:pathLst>
                <a:path extrusionOk="0" h="33538" w="23525">
                  <a:moveTo>
                    <a:pt x="12070" y="1"/>
                  </a:moveTo>
                  <a:cubicBezTo>
                    <a:pt x="11787" y="1"/>
                    <a:pt x="11506" y="151"/>
                    <a:pt x="11370" y="446"/>
                  </a:cubicBezTo>
                  <a:lnTo>
                    <a:pt x="2588" y="20828"/>
                  </a:lnTo>
                  <a:cubicBezTo>
                    <a:pt x="0" y="26836"/>
                    <a:pt x="4437" y="33538"/>
                    <a:pt x="11000" y="33538"/>
                  </a:cubicBezTo>
                  <a:lnTo>
                    <a:pt x="12618" y="33538"/>
                  </a:lnTo>
                  <a:cubicBezTo>
                    <a:pt x="19088" y="33538"/>
                    <a:pt x="23525" y="26975"/>
                    <a:pt x="21075" y="21013"/>
                  </a:cubicBezTo>
                  <a:lnTo>
                    <a:pt x="12802" y="492"/>
                  </a:lnTo>
                  <a:cubicBezTo>
                    <a:pt x="12661" y="163"/>
                    <a:pt x="12364" y="1"/>
                    <a:pt x="1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5518275" y="4865625"/>
              <a:ext cx="156025" cy="357075"/>
            </a:xfrm>
            <a:custGeom>
              <a:rect b="b" l="l" r="r" t="t"/>
              <a:pathLst>
                <a:path extrusionOk="0" h="14283" w="6241">
                  <a:moveTo>
                    <a:pt x="3513" y="1"/>
                  </a:moveTo>
                  <a:lnTo>
                    <a:pt x="3513" y="1"/>
                  </a:lnTo>
                  <a:cubicBezTo>
                    <a:pt x="3791" y="1434"/>
                    <a:pt x="4068" y="2774"/>
                    <a:pt x="4207" y="4114"/>
                  </a:cubicBezTo>
                  <a:cubicBezTo>
                    <a:pt x="4392" y="5408"/>
                    <a:pt x="4392" y="6703"/>
                    <a:pt x="4253" y="8043"/>
                  </a:cubicBezTo>
                  <a:cubicBezTo>
                    <a:pt x="4068" y="9244"/>
                    <a:pt x="3652" y="10446"/>
                    <a:pt x="2913" y="11509"/>
                  </a:cubicBezTo>
                  <a:cubicBezTo>
                    <a:pt x="2081" y="12572"/>
                    <a:pt x="1110" y="13496"/>
                    <a:pt x="1" y="14282"/>
                  </a:cubicBezTo>
                  <a:cubicBezTo>
                    <a:pt x="1480" y="14144"/>
                    <a:pt x="2913" y="13496"/>
                    <a:pt x="4022" y="12433"/>
                  </a:cubicBezTo>
                  <a:cubicBezTo>
                    <a:pt x="5177" y="11324"/>
                    <a:pt x="5871" y="9845"/>
                    <a:pt x="6055" y="8274"/>
                  </a:cubicBezTo>
                  <a:cubicBezTo>
                    <a:pt x="6240" y="6795"/>
                    <a:pt x="6102" y="5270"/>
                    <a:pt x="5639" y="3837"/>
                  </a:cubicBezTo>
                  <a:cubicBezTo>
                    <a:pt x="5177" y="2404"/>
                    <a:pt x="4484" y="1110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37"/>
          <p:cNvGrpSpPr/>
          <p:nvPr/>
        </p:nvGrpSpPr>
        <p:grpSpPr>
          <a:xfrm>
            <a:off x="761550" y="3432450"/>
            <a:ext cx="1712650" cy="1283100"/>
            <a:chOff x="1248375" y="2405700"/>
            <a:chExt cx="1712650" cy="1283100"/>
          </a:xfrm>
        </p:grpSpPr>
        <p:sp>
          <p:nvSpPr>
            <p:cNvPr id="349" name="Google Shape;349;p37"/>
            <p:cNvSpPr/>
            <p:nvPr/>
          </p:nvSpPr>
          <p:spPr>
            <a:xfrm>
              <a:off x="1248375" y="2624100"/>
              <a:ext cx="953825" cy="946575"/>
            </a:xfrm>
            <a:custGeom>
              <a:rect b="b" l="l" r="r" t="t"/>
              <a:pathLst>
                <a:path extrusionOk="0" h="37863" w="38153">
                  <a:moveTo>
                    <a:pt x="948" y="0"/>
                  </a:moveTo>
                  <a:cubicBezTo>
                    <a:pt x="948" y="1"/>
                    <a:pt x="1" y="37863"/>
                    <a:pt x="24594" y="37863"/>
                  </a:cubicBezTo>
                  <a:cubicBezTo>
                    <a:pt x="25476" y="37863"/>
                    <a:pt x="26390" y="37814"/>
                    <a:pt x="27338" y="37714"/>
                  </a:cubicBezTo>
                  <a:cubicBezTo>
                    <a:pt x="27338" y="37714"/>
                    <a:pt x="23410" y="23247"/>
                    <a:pt x="11717" y="19227"/>
                  </a:cubicBezTo>
                  <a:lnTo>
                    <a:pt x="11717" y="19227"/>
                  </a:lnTo>
                  <a:cubicBezTo>
                    <a:pt x="20821" y="20659"/>
                    <a:pt x="28632" y="31428"/>
                    <a:pt x="29048" y="36327"/>
                  </a:cubicBezTo>
                  <a:cubicBezTo>
                    <a:pt x="29048" y="36327"/>
                    <a:pt x="38153" y="19411"/>
                    <a:pt x="18372" y="11739"/>
                  </a:cubicBezTo>
                  <a:cubicBezTo>
                    <a:pt x="1642" y="5269"/>
                    <a:pt x="948" y="1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674150" y="2405700"/>
              <a:ext cx="1286875" cy="1283100"/>
            </a:xfrm>
            <a:custGeom>
              <a:rect b="b" l="l" r="r" t="t"/>
              <a:pathLst>
                <a:path extrusionOk="0" h="51324" w="51475">
                  <a:moveTo>
                    <a:pt x="47882" y="1"/>
                  </a:moveTo>
                  <a:cubicBezTo>
                    <a:pt x="47882" y="2"/>
                    <a:pt x="47280" y="6980"/>
                    <a:pt x="25605" y="16501"/>
                  </a:cubicBezTo>
                  <a:cubicBezTo>
                    <a:pt x="1" y="27824"/>
                    <a:pt x="13034" y="49592"/>
                    <a:pt x="13034" y="49592"/>
                  </a:cubicBezTo>
                  <a:cubicBezTo>
                    <a:pt x="13219" y="43076"/>
                    <a:pt x="22878" y="28425"/>
                    <a:pt x="34802" y="26021"/>
                  </a:cubicBezTo>
                  <a:lnTo>
                    <a:pt x="34802" y="26021"/>
                  </a:lnTo>
                  <a:cubicBezTo>
                    <a:pt x="19597" y="32030"/>
                    <a:pt x="15345" y="51256"/>
                    <a:pt x="15345" y="51256"/>
                  </a:cubicBezTo>
                  <a:cubicBezTo>
                    <a:pt x="16082" y="51301"/>
                    <a:pt x="16803" y="51323"/>
                    <a:pt x="17507" y="51323"/>
                  </a:cubicBezTo>
                  <a:cubicBezTo>
                    <a:pt x="51474" y="51323"/>
                    <a:pt x="47882" y="3"/>
                    <a:pt x="47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728450" y="2413800"/>
              <a:ext cx="532300" cy="531075"/>
            </a:xfrm>
            <a:custGeom>
              <a:rect b="b" l="l" r="r" t="t"/>
              <a:pathLst>
                <a:path extrusionOk="0" h="21243" w="21292">
                  <a:moveTo>
                    <a:pt x="19828" y="0"/>
                  </a:moveTo>
                  <a:cubicBezTo>
                    <a:pt x="19828" y="1"/>
                    <a:pt x="19550" y="2913"/>
                    <a:pt x="10585" y="6841"/>
                  </a:cubicBezTo>
                  <a:cubicBezTo>
                    <a:pt x="1" y="11509"/>
                    <a:pt x="5362" y="20521"/>
                    <a:pt x="5362" y="20521"/>
                  </a:cubicBezTo>
                  <a:cubicBezTo>
                    <a:pt x="5455" y="17840"/>
                    <a:pt x="9475" y="11786"/>
                    <a:pt x="14421" y="10769"/>
                  </a:cubicBezTo>
                  <a:lnTo>
                    <a:pt x="14421" y="10769"/>
                  </a:lnTo>
                  <a:cubicBezTo>
                    <a:pt x="8135" y="13265"/>
                    <a:pt x="6379" y="21214"/>
                    <a:pt x="6379" y="21214"/>
                  </a:cubicBezTo>
                  <a:cubicBezTo>
                    <a:pt x="6685" y="21233"/>
                    <a:pt x="6984" y="21242"/>
                    <a:pt x="7277" y="21242"/>
                  </a:cubicBezTo>
                  <a:cubicBezTo>
                    <a:pt x="21291" y="21242"/>
                    <a:pt x="19828" y="2"/>
                    <a:pt x="19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2" name="Google Shape;352;p37"/>
          <p:cNvCxnSpPr/>
          <p:nvPr/>
        </p:nvCxnSpPr>
        <p:spPr>
          <a:xfrm flipH="1" rot="10800000">
            <a:off x="7040732" y="279394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7"/>
          <p:cNvCxnSpPr/>
          <p:nvPr/>
        </p:nvCxnSpPr>
        <p:spPr>
          <a:xfrm flipH="1" rot="10800000">
            <a:off x="1771657" y="970798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7"/>
          <p:cNvCxnSpPr/>
          <p:nvPr/>
        </p:nvCxnSpPr>
        <p:spPr>
          <a:xfrm flipH="1" rot="10800000">
            <a:off x="1291175" y="1081250"/>
            <a:ext cx="1044900" cy="6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5" name="Google Shape;355;p37"/>
          <p:cNvSpPr txBox="1"/>
          <p:nvPr>
            <p:ph type="ctrTitle"/>
          </p:nvPr>
        </p:nvSpPr>
        <p:spPr>
          <a:xfrm>
            <a:off x="1425075" y="1368775"/>
            <a:ext cx="6293700" cy="17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</a:t>
            </a:r>
            <a:r>
              <a:rPr lang="en"/>
              <a:t> WARRIORS</a:t>
            </a:r>
            <a:endParaRPr/>
          </a:p>
        </p:txBody>
      </p:sp>
      <p:sp>
        <p:nvSpPr>
          <p:cNvPr id="356" name="Google Shape;356;p37"/>
          <p:cNvSpPr txBox="1"/>
          <p:nvPr>
            <p:ph idx="1" type="subTitle"/>
          </p:nvPr>
        </p:nvSpPr>
        <p:spPr>
          <a:xfrm>
            <a:off x="1601551" y="3432450"/>
            <a:ext cx="59409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Cindy, Jay, Nelson, Sayali</a:t>
            </a:r>
            <a:endParaRPr/>
          </a:p>
        </p:txBody>
      </p:sp>
      <p:grpSp>
        <p:nvGrpSpPr>
          <p:cNvPr id="357" name="Google Shape;357;p37"/>
          <p:cNvGrpSpPr/>
          <p:nvPr/>
        </p:nvGrpSpPr>
        <p:grpSpPr>
          <a:xfrm>
            <a:off x="6926150" y="354275"/>
            <a:ext cx="588125" cy="838450"/>
            <a:chOff x="5190150" y="4445475"/>
            <a:chExt cx="588125" cy="838450"/>
          </a:xfrm>
        </p:grpSpPr>
        <p:sp>
          <p:nvSpPr>
            <p:cNvPr id="358" name="Google Shape;358;p37"/>
            <p:cNvSpPr/>
            <p:nvPr/>
          </p:nvSpPr>
          <p:spPr>
            <a:xfrm>
              <a:off x="5190150" y="4445475"/>
              <a:ext cx="588125" cy="838450"/>
            </a:xfrm>
            <a:custGeom>
              <a:rect b="b" l="l" r="r" t="t"/>
              <a:pathLst>
                <a:path extrusionOk="0" h="33538" w="23525">
                  <a:moveTo>
                    <a:pt x="12070" y="1"/>
                  </a:moveTo>
                  <a:cubicBezTo>
                    <a:pt x="11787" y="1"/>
                    <a:pt x="11506" y="151"/>
                    <a:pt x="11370" y="446"/>
                  </a:cubicBezTo>
                  <a:lnTo>
                    <a:pt x="2588" y="20828"/>
                  </a:lnTo>
                  <a:cubicBezTo>
                    <a:pt x="0" y="26836"/>
                    <a:pt x="4437" y="33538"/>
                    <a:pt x="11000" y="33538"/>
                  </a:cubicBezTo>
                  <a:lnTo>
                    <a:pt x="12618" y="33538"/>
                  </a:lnTo>
                  <a:cubicBezTo>
                    <a:pt x="19088" y="33538"/>
                    <a:pt x="23525" y="26975"/>
                    <a:pt x="21075" y="21013"/>
                  </a:cubicBezTo>
                  <a:lnTo>
                    <a:pt x="12802" y="492"/>
                  </a:lnTo>
                  <a:cubicBezTo>
                    <a:pt x="12661" y="163"/>
                    <a:pt x="12364" y="1"/>
                    <a:pt x="12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518275" y="4865625"/>
              <a:ext cx="156025" cy="357075"/>
            </a:xfrm>
            <a:custGeom>
              <a:rect b="b" l="l" r="r" t="t"/>
              <a:pathLst>
                <a:path extrusionOk="0" h="14283" w="6241">
                  <a:moveTo>
                    <a:pt x="3513" y="1"/>
                  </a:moveTo>
                  <a:lnTo>
                    <a:pt x="3513" y="1"/>
                  </a:lnTo>
                  <a:cubicBezTo>
                    <a:pt x="3791" y="1434"/>
                    <a:pt x="4068" y="2774"/>
                    <a:pt x="4207" y="4114"/>
                  </a:cubicBezTo>
                  <a:cubicBezTo>
                    <a:pt x="4392" y="5408"/>
                    <a:pt x="4392" y="6703"/>
                    <a:pt x="4253" y="8043"/>
                  </a:cubicBezTo>
                  <a:cubicBezTo>
                    <a:pt x="4068" y="9244"/>
                    <a:pt x="3652" y="10446"/>
                    <a:pt x="2913" y="11509"/>
                  </a:cubicBezTo>
                  <a:cubicBezTo>
                    <a:pt x="2081" y="12572"/>
                    <a:pt x="1110" y="13496"/>
                    <a:pt x="1" y="14282"/>
                  </a:cubicBezTo>
                  <a:cubicBezTo>
                    <a:pt x="1480" y="14144"/>
                    <a:pt x="2913" y="13496"/>
                    <a:pt x="4022" y="12433"/>
                  </a:cubicBezTo>
                  <a:cubicBezTo>
                    <a:pt x="5177" y="11324"/>
                    <a:pt x="5871" y="9845"/>
                    <a:pt x="6055" y="8274"/>
                  </a:cubicBezTo>
                  <a:cubicBezTo>
                    <a:pt x="6240" y="6795"/>
                    <a:pt x="6102" y="5270"/>
                    <a:pt x="5639" y="3837"/>
                  </a:cubicBezTo>
                  <a:cubicBezTo>
                    <a:pt x="5177" y="2404"/>
                    <a:pt x="4484" y="1110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365" name="Google Shape;365;p38"/>
          <p:cNvSpPr txBox="1"/>
          <p:nvPr>
            <p:ph idx="2" type="title"/>
          </p:nvPr>
        </p:nvSpPr>
        <p:spPr>
          <a:xfrm>
            <a:off x="715450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Educate the Public</a:t>
            </a:r>
            <a:endParaRPr/>
          </a:p>
        </p:txBody>
      </p:sp>
      <p:sp>
        <p:nvSpPr>
          <p:cNvPr id="366" name="Google Shape;366;p38"/>
          <p:cNvSpPr txBox="1"/>
          <p:nvPr>
            <p:ph idx="1" type="subTitle"/>
          </p:nvPr>
        </p:nvSpPr>
        <p:spPr>
          <a:xfrm>
            <a:off x="715450" y="3283750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General lack of awareness of our </a:t>
            </a:r>
            <a:r>
              <a:rPr lang="en" sz="1200"/>
              <a:t>daily exposure to environmental hazards and the associated health implications</a:t>
            </a:r>
            <a:endParaRPr/>
          </a:p>
        </p:txBody>
      </p:sp>
      <p:sp>
        <p:nvSpPr>
          <p:cNvPr id="367" name="Google Shape;367;p38"/>
          <p:cNvSpPr txBox="1"/>
          <p:nvPr>
            <p:ph idx="3" type="title"/>
          </p:nvPr>
        </p:nvSpPr>
        <p:spPr>
          <a:xfrm>
            <a:off x="3488499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Data Accessibility</a:t>
            </a:r>
            <a:endParaRPr/>
          </a:p>
        </p:txBody>
      </p:sp>
      <p:sp>
        <p:nvSpPr>
          <p:cNvPr id="368" name="Google Shape;368;p38"/>
          <p:cNvSpPr txBox="1"/>
          <p:nvPr>
            <p:ph idx="4" type="subTitle"/>
          </p:nvPr>
        </p:nvSpPr>
        <p:spPr>
          <a:xfrm>
            <a:off x="3488500" y="3283750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Provide a free mobile app where users can search their zip codes to find the pollution levels in the community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 txBox="1"/>
          <p:nvPr>
            <p:ph idx="5" type="title"/>
          </p:nvPr>
        </p:nvSpPr>
        <p:spPr>
          <a:xfrm>
            <a:off x="6261598" y="2487800"/>
            <a:ext cx="2166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Scalability</a:t>
            </a:r>
            <a:endParaRPr/>
          </a:p>
        </p:txBody>
      </p:sp>
      <p:sp>
        <p:nvSpPr>
          <p:cNvPr id="370" name="Google Shape;370;p38"/>
          <p:cNvSpPr txBox="1"/>
          <p:nvPr>
            <p:ph idx="6" type="subTitle"/>
          </p:nvPr>
        </p:nvSpPr>
        <p:spPr>
          <a:xfrm>
            <a:off x="6261525" y="3283750"/>
            <a:ext cx="2166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predictive model built from US datasets to apply to data sources from any other part of the world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1499067" y="1697553"/>
            <a:ext cx="603600" cy="60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272104" y="1697553"/>
            <a:ext cx="603600" cy="60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7038111" y="1697553"/>
            <a:ext cx="603600" cy="60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4418441" y="1788984"/>
            <a:ext cx="421914" cy="420759"/>
          </a:xfrm>
          <a:custGeom>
            <a:rect b="b" l="l" r="r" t="t"/>
            <a:pathLst>
              <a:path extrusionOk="0" h="11657" w="11689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1623572" y="1855846"/>
            <a:ext cx="368091" cy="287006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7156137" y="1817065"/>
            <a:ext cx="369016" cy="36456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type="title"/>
          </p:nvPr>
        </p:nvSpPr>
        <p:spPr>
          <a:xfrm>
            <a:off x="694725" y="2250450"/>
            <a:ext cx="776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382" name="Google Shape;382;p39"/>
          <p:cNvSpPr txBox="1"/>
          <p:nvPr>
            <p:ph idx="1" type="body"/>
          </p:nvPr>
        </p:nvSpPr>
        <p:spPr>
          <a:xfrm>
            <a:off x="694725" y="3008950"/>
            <a:ext cx="77607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Sourced data from US government agencies: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NYC also provides testing of water for lead and copper levels, data from 2018 - 2020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The EPA provides data across variety of locations on air pollutants, data from 2018 - 2020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3" name="Google Shape;383;p39"/>
          <p:cNvSpPr txBox="1"/>
          <p:nvPr>
            <p:ph type="title"/>
          </p:nvPr>
        </p:nvSpPr>
        <p:spPr>
          <a:xfrm>
            <a:off x="694725" y="493250"/>
            <a:ext cx="776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384" name="Google Shape;384;p39"/>
          <p:cNvSpPr txBox="1"/>
          <p:nvPr>
            <p:ph idx="1" type="body"/>
          </p:nvPr>
        </p:nvSpPr>
        <p:spPr>
          <a:xfrm>
            <a:off x="694725" y="1215350"/>
            <a:ext cx="78162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There is higher level of pollutants in lower income neighborhoods.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656825" y="539500"/>
            <a:ext cx="78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b="6734" l="1752" r="8392" t="11532"/>
          <a:stretch/>
        </p:blipFill>
        <p:spPr>
          <a:xfrm>
            <a:off x="4572000" y="1516675"/>
            <a:ext cx="3697175" cy="22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0"/>
          <p:cNvSpPr txBox="1"/>
          <p:nvPr/>
        </p:nvSpPr>
        <p:spPr>
          <a:xfrm>
            <a:off x="6343650" y="3679575"/>
            <a:ext cx="5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TIME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 rot="-5400674">
            <a:off x="3732339" y="2371661"/>
            <a:ext cx="1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LEAD VALUES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3" name="Google Shape;393;p40"/>
          <p:cNvSpPr txBox="1"/>
          <p:nvPr>
            <p:ph idx="1" type="body"/>
          </p:nvPr>
        </p:nvSpPr>
        <p:spPr>
          <a:xfrm>
            <a:off x="656825" y="1516675"/>
            <a:ext cx="36024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Levels of lead has increased over time by 40% between 2018 and 2020 in NYC.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Challenges involved the wide disparity in available data in each year - led to insufficient data for further modeling.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While we didn’t </a:t>
            </a:r>
            <a:r>
              <a:rPr lang="en" sz="1200"/>
              <a:t>explore the data the way we initially intended, we found a model for providing ease of access to the data for residents of the New York area through a mock application that can take in our data in a full-scale deployable environment.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84100" y="338825"/>
            <a:ext cx="4878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CONSUMER MOBILE APP</a:t>
            </a:r>
            <a:endParaRPr/>
          </a:p>
        </p:txBody>
      </p:sp>
      <p:sp>
        <p:nvSpPr>
          <p:cNvPr id="399" name="Google Shape;399;p41"/>
          <p:cNvSpPr txBox="1"/>
          <p:nvPr>
            <p:ph idx="1" type="subTitle"/>
          </p:nvPr>
        </p:nvSpPr>
        <p:spPr>
          <a:xfrm>
            <a:off x="5270075" y="189225"/>
            <a:ext cx="35481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developed</a:t>
            </a:r>
            <a:r>
              <a:rPr lang="en" sz="1200"/>
              <a:t> a mobile app for New York City residents  to search the average lead levels (and eventually other hazard levels) in their neighborhood through a simple search of their zip code.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code contains the framework for the data that can be deployed to use the application in practice.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application itself runs and can do simple, generalized searches of the zip codes: 10025, 10027, 10031. The zip codes contain mock data.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iOS and Android binary compatible through React Native / Expo. Click the links below to try it out yourself!</a:t>
            </a:r>
            <a:endParaRPr sz="12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folHlink"/>
                </a:solidFill>
                <a:latin typeface="Ramabhadra"/>
                <a:ea typeface="Ramabhadra"/>
                <a:cs typeface="Ramabhadra"/>
                <a:sym typeface="Ramabhad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</a:t>
            </a:r>
            <a:r>
              <a:rPr lang="en" u="sng">
                <a:latin typeface="Ramabhadra"/>
                <a:ea typeface="Ramabhadra"/>
                <a:cs typeface="Ramabhadra"/>
                <a:sym typeface="Ramabhadra"/>
              </a:rPr>
              <a:t> 		</a:t>
            </a:r>
            <a:r>
              <a:rPr lang="en" sz="1800" u="sng">
                <a:solidFill>
                  <a:schemeClr val="folHlink"/>
                </a:solidFill>
                <a:latin typeface="Ramabhadra"/>
                <a:ea typeface="Ramabhadra"/>
                <a:cs typeface="Ramabhadra"/>
                <a:sym typeface="Ramabhad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</a:t>
            </a:r>
            <a:endParaRPr sz="1800" u="sng">
              <a:solidFill>
                <a:srgbClr val="595959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50" y="2082450"/>
            <a:ext cx="1275600" cy="277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4388" y="2095631"/>
            <a:ext cx="1275600" cy="27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6025" y="2086814"/>
            <a:ext cx="1275600" cy="276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exibility Markets for Energy Systems by Slidesgo">
  <a:themeElements>
    <a:clrScheme name="Simple Light">
      <a:dk1>
        <a:srgbClr val="558F3B"/>
      </a:dk1>
      <a:lt1>
        <a:srgbClr val="FFFEFC"/>
      </a:lt1>
      <a:dk2>
        <a:srgbClr val="18181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