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842"/>
  </p:normalViewPr>
  <p:slideViewPr>
    <p:cSldViewPr snapToGrid="0" snapToObjects="1">
      <p:cViewPr>
        <p:scale>
          <a:sx n="72" d="100"/>
          <a:sy n="72" d="100"/>
        </p:scale>
        <p:origin x="21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89B37-84A2-E74B-B4BF-9EB9B964763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80C3C-272C-BA48-A7FE-96BE07DA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80C3C-272C-BA48-A7FE-96BE07DA3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6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8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D1EA0D-0ADE-494C-9840-6A3D1F1C211F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905BCF-0437-7643-8B5F-A7CAF177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C930-7903-9046-A5DB-EFB2E97BF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41" y="122082"/>
            <a:ext cx="9711107" cy="3666808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Century Schoolbook" panose="02040604050505020304" pitchFamily="18" charset="0"/>
              </a:rPr>
              <a:t>Uncovering the Ionizing Radiation Fields in Galaxies Using Detailed Photoionization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5650-93AF-CC47-A01E-8C8108629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05" y="3788890"/>
            <a:ext cx="8705850" cy="14144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Jay A. Trevino</a:t>
            </a:r>
            <a:r>
              <a:rPr lang="en-US" sz="2600" baseline="300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1</a:t>
            </a:r>
            <a:r>
              <a:rPr lang="en-US" sz="26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, Danielle A. Berg</a:t>
            </a:r>
            <a:r>
              <a:rPr lang="en-US" sz="2600" baseline="300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2</a:t>
            </a:r>
            <a:r>
              <a:rPr lang="en-US" sz="26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, Karla Z. Arellano-Co’rdova</a:t>
            </a:r>
            <a:r>
              <a:rPr lang="en-US" sz="2600" baseline="300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2</a:t>
            </a:r>
            <a:r>
              <a:rPr lang="en-US" sz="26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, Grace M. Olivier</a:t>
            </a:r>
            <a:r>
              <a:rPr lang="en-US" sz="2600" baseline="300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3</a:t>
            </a:r>
            <a:r>
              <a:rPr lang="en-US" sz="26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, and the CLASSY team</a:t>
            </a:r>
          </a:p>
          <a:p>
            <a:pPr algn="l"/>
            <a:r>
              <a:rPr lang="en-US" sz="1900" baseline="300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1</a:t>
            </a:r>
            <a:r>
              <a:rPr lang="en-US" sz="19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Columbia University, </a:t>
            </a:r>
            <a:r>
              <a:rPr lang="en-US" sz="1900" baseline="300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2</a:t>
            </a:r>
            <a:r>
              <a:rPr lang="en-US" sz="19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Department of Astronomy, College of Natural Sciences, The University of Texas, </a:t>
            </a:r>
            <a:r>
              <a:rPr lang="en-US" sz="1900" baseline="300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3</a:t>
            </a:r>
            <a:r>
              <a:rPr lang="en-US" sz="1900" dirty="0">
                <a:solidFill>
                  <a:schemeClr val="bg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Ohio State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E0D53-D694-BB41-8CB4-F113E6F4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1" y="5649173"/>
            <a:ext cx="5975403" cy="861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783123-2626-9A4B-9FFC-4AF5EEC9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400" y="5534313"/>
            <a:ext cx="1055856" cy="10589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BA3AF4-7605-4543-8857-5EDD35682582}"/>
              </a:ext>
            </a:extLst>
          </p:cNvPr>
          <p:cNvCxnSpPr/>
          <p:nvPr/>
        </p:nvCxnSpPr>
        <p:spPr>
          <a:xfrm>
            <a:off x="1263869" y="5391807"/>
            <a:ext cx="96642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592004E-ACDA-624A-9776-2BC8979C3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275" y="5550663"/>
            <a:ext cx="1060765" cy="10589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D4CE02-0A8F-4A4C-82B2-55DD682A8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561" y="5567012"/>
            <a:ext cx="953318" cy="10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1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0A8F15-167E-7246-A019-4761DB8D9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282" y="174423"/>
            <a:ext cx="6239436" cy="6509153"/>
          </a:xfrm>
        </p:spPr>
      </p:pic>
    </p:spTree>
    <p:extLst>
      <p:ext uri="{BB962C8B-B14F-4D97-AF65-F5344CB8AC3E}">
        <p14:creationId xmlns:p14="http://schemas.microsoft.com/office/powerpoint/2010/main" val="170322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BFAF2-137D-E045-8F05-B69B14F1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25" t="5395" b="40448"/>
          <a:stretch/>
        </p:blipFill>
        <p:spPr>
          <a:xfrm>
            <a:off x="322144" y="1145992"/>
            <a:ext cx="3816877" cy="55734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5BD57-CE66-6F4F-9047-D5E4440DE906}"/>
              </a:ext>
            </a:extLst>
          </p:cNvPr>
          <p:cNvSpPr txBox="1"/>
          <p:nvPr/>
        </p:nvSpPr>
        <p:spPr>
          <a:xfrm>
            <a:off x="5042949" y="247220"/>
            <a:ext cx="7002581" cy="118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400"/>
              </a:lnSpc>
              <a:buFont typeface="Wingdings" pitchFamily="2" charset="2"/>
              <a:buChar char="q"/>
            </a:pPr>
            <a:r>
              <a:rPr lang="en-US" sz="3200" dirty="0">
                <a:latin typeface="American Typewriter" panose="02090604020004020304" pitchFamily="18" charset="77"/>
              </a:rPr>
              <a:t>The </a:t>
            </a:r>
            <a:r>
              <a:rPr lang="en-US" sz="3200" b="1" dirty="0">
                <a:latin typeface="American Typewriter" panose="02090604020004020304" pitchFamily="18" charset="77"/>
              </a:rPr>
              <a:t>highest ionizing </a:t>
            </a:r>
            <a:r>
              <a:rPr lang="en-US" sz="3200" dirty="0">
                <a:latin typeface="American Typewriter" panose="02090604020004020304" pitchFamily="18" charset="77"/>
              </a:rPr>
              <a:t>emission lines cannot be reproduced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8C5BC29-02C4-3645-9FBD-7637B610A370}"/>
              </a:ext>
            </a:extLst>
          </p:cNvPr>
          <p:cNvSpPr/>
          <p:nvPr/>
        </p:nvSpPr>
        <p:spPr>
          <a:xfrm>
            <a:off x="6497782" y="5500964"/>
            <a:ext cx="993124" cy="359764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1DFCD7E-544E-FF43-BAF9-F1628F85D469}"/>
              </a:ext>
            </a:extLst>
          </p:cNvPr>
          <p:cNvSpPr/>
          <p:nvPr/>
        </p:nvSpPr>
        <p:spPr>
          <a:xfrm>
            <a:off x="6497782" y="3696532"/>
            <a:ext cx="993124" cy="35976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B0588-6A37-4840-834A-A361DA489167}"/>
              </a:ext>
            </a:extLst>
          </p:cNvPr>
          <p:cNvSpPr txBox="1"/>
          <p:nvPr/>
        </p:nvSpPr>
        <p:spPr>
          <a:xfrm>
            <a:off x="4843786" y="3488585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[He II]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C701B-164B-554C-87BF-74977615FBD3}"/>
              </a:ext>
            </a:extLst>
          </p:cNvPr>
          <p:cNvSpPr txBox="1"/>
          <p:nvPr/>
        </p:nvSpPr>
        <p:spPr>
          <a:xfrm>
            <a:off x="4970424" y="5275953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[O IV]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58FCB3-AC32-BD40-8A00-7421BC10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1" t="59406" b="5162"/>
          <a:stretch/>
        </p:blipFill>
        <p:spPr>
          <a:xfrm>
            <a:off x="7803847" y="2909456"/>
            <a:ext cx="3822599" cy="36558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5AB635-AA9C-5546-913C-352914F0EEE1}"/>
              </a:ext>
            </a:extLst>
          </p:cNvPr>
          <p:cNvSpPr txBox="1"/>
          <p:nvPr/>
        </p:nvSpPr>
        <p:spPr>
          <a:xfrm>
            <a:off x="641832" y="701992"/>
            <a:ext cx="349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   Stars	    Stars + BB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25069-1AB7-294A-8F7D-C065A623CCB5}"/>
              </a:ext>
            </a:extLst>
          </p:cNvPr>
          <p:cNvSpPr txBox="1"/>
          <p:nvPr/>
        </p:nvSpPr>
        <p:spPr>
          <a:xfrm>
            <a:off x="813283" y="34323"/>
            <a:ext cx="2872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merican Typewriter" panose="02090604020004020304" pitchFamily="18" charset="77"/>
              </a:rPr>
              <a:t>J104457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D413A-DE79-8345-BEFD-3314B26CEFF4}"/>
              </a:ext>
            </a:extLst>
          </p:cNvPr>
          <p:cNvSpPr txBox="1"/>
          <p:nvPr/>
        </p:nvSpPr>
        <p:spPr>
          <a:xfrm>
            <a:off x="7928316" y="2447791"/>
            <a:ext cx="36981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merican Typewriter" panose="02090604020004020304" pitchFamily="18" charset="77"/>
              </a:rPr>
              <a:t>    Stars	      Stars + BB</a:t>
            </a:r>
            <a:endParaRPr lang="en-US" sz="2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42B4F3-328F-034E-A18E-36772ED18C05}"/>
              </a:ext>
            </a:extLst>
          </p:cNvPr>
          <p:cNvCxnSpPr/>
          <p:nvPr/>
        </p:nvCxnSpPr>
        <p:spPr>
          <a:xfrm>
            <a:off x="4364182" y="180109"/>
            <a:ext cx="0" cy="6539346"/>
          </a:xfrm>
          <a:prstGeom prst="line">
            <a:avLst/>
          </a:prstGeom>
          <a:ln w="31750" cap="flat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39F3AC-A357-2745-BD0B-372F5B9B12AC}"/>
              </a:ext>
            </a:extLst>
          </p:cNvPr>
          <p:cNvSpPr txBox="1"/>
          <p:nvPr/>
        </p:nvSpPr>
        <p:spPr>
          <a:xfrm>
            <a:off x="8103697" y="1664532"/>
            <a:ext cx="322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merican Typewriter" panose="02090604020004020304" pitchFamily="18" charset="77"/>
              </a:rPr>
              <a:t>J104457</a:t>
            </a:r>
          </a:p>
        </p:txBody>
      </p:sp>
    </p:spTree>
    <p:extLst>
      <p:ext uri="{BB962C8B-B14F-4D97-AF65-F5344CB8AC3E}">
        <p14:creationId xmlns:p14="http://schemas.microsoft.com/office/powerpoint/2010/main" val="92818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02EE2C-2CC5-AA4E-AB4C-724FD4E56E8B}"/>
              </a:ext>
            </a:extLst>
          </p:cNvPr>
          <p:cNvSpPr txBox="1"/>
          <p:nvPr/>
        </p:nvSpPr>
        <p:spPr>
          <a:xfrm>
            <a:off x="6006353" y="5504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484F3-60B6-6F43-BBFE-6477657C9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"/>
          <a:stretch/>
        </p:blipFill>
        <p:spPr>
          <a:xfrm>
            <a:off x="403915" y="2009823"/>
            <a:ext cx="10879672" cy="3863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349F3D-4F9A-D049-8ADC-FEDF0E437106}"/>
              </a:ext>
            </a:extLst>
          </p:cNvPr>
          <p:cNvSpPr txBox="1"/>
          <p:nvPr/>
        </p:nvSpPr>
        <p:spPr>
          <a:xfrm>
            <a:off x="3191435" y="476507"/>
            <a:ext cx="6493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merican Typewriter" panose="02090604020004020304" pitchFamily="18" charset="77"/>
              </a:rPr>
              <a:t>CLASSY galaxies</a:t>
            </a:r>
          </a:p>
        </p:txBody>
      </p:sp>
    </p:spTree>
    <p:extLst>
      <p:ext uri="{BB962C8B-B14F-4D97-AF65-F5344CB8AC3E}">
        <p14:creationId xmlns:p14="http://schemas.microsoft.com/office/powerpoint/2010/main" val="36667741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{AF152B33-C903-2641-81F1-E536DC950F90}tf10001120</Template>
  <TotalTime>1570</TotalTime>
  <Words>90</Words>
  <Application>Microsoft Macintosh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American Typewriter</vt:lpstr>
      <vt:lpstr>Arial</vt:lpstr>
      <vt:lpstr>Calibri</vt:lpstr>
      <vt:lpstr>Century Schoolbook</vt:lpstr>
      <vt:lpstr>Gill Sans MT</vt:lpstr>
      <vt:lpstr>Wingdings</vt:lpstr>
      <vt:lpstr>Parcel</vt:lpstr>
      <vt:lpstr>Uncovering the Ionizing Radiation Fields in Galaxies Using Detailed Photoionization Modeling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the Ionizing Radiation Fields in Galaxies Using Detailed Photoionization Modeling</dc:title>
  <dc:creator>Microsoft Office User</dc:creator>
  <cp:lastModifiedBy>Microsoft Office User</cp:lastModifiedBy>
  <cp:revision>19</cp:revision>
  <dcterms:created xsi:type="dcterms:W3CDTF">2021-08-09T16:09:31Z</dcterms:created>
  <dcterms:modified xsi:type="dcterms:W3CDTF">2021-08-10T18:20:07Z</dcterms:modified>
</cp:coreProperties>
</file>