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71" r:id="rId5"/>
    <p:sldId id="262" r:id="rId6"/>
    <p:sldId id="266" r:id="rId7"/>
    <p:sldId id="267" r:id="rId8"/>
    <p:sldId id="264" r:id="rId9"/>
    <p:sldId id="272" r:id="rId10"/>
    <p:sldId id="265" r:id="rId11"/>
    <p:sldId id="284" r:id="rId12"/>
    <p:sldId id="287" r:id="rId13"/>
    <p:sldId id="279" r:id="rId14"/>
    <p:sldId id="268" r:id="rId15"/>
    <p:sldId id="281" r:id="rId16"/>
    <p:sldId id="282" r:id="rId17"/>
    <p:sldId id="283" r:id="rId18"/>
    <p:sldId id="286" r:id="rId19"/>
    <p:sldId id="280" r:id="rId20"/>
    <p:sldId id="28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1" autoAdjust="0"/>
    <p:restoredTop sz="94660"/>
  </p:normalViewPr>
  <p:slideViewPr>
    <p:cSldViewPr snapToGrid="0">
      <p:cViewPr>
        <p:scale>
          <a:sx n="95" d="100"/>
          <a:sy n="95" d="100"/>
        </p:scale>
        <p:origin x="-36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1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4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1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0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1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6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46500" y="1522911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142884" y="2468843"/>
            <a:ext cx="58819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srgbClr val="010B3C"/>
                </a:solidFill>
              </a:rPr>
              <a:t>가정용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AI? or </a:t>
            </a:r>
            <a:r>
              <a:rPr lang="ko-KR" altLang="en-US" sz="2800" b="1" i="1" kern="0" dirty="0" smtClean="0">
                <a:solidFill>
                  <a:srgbClr val="010B3C"/>
                </a:solidFill>
              </a:rPr>
              <a:t>기업용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AI?</a:t>
            </a:r>
            <a:endParaRPr lang="ko-KR" altLang="en-US" sz="2800" i="1" kern="0" dirty="0">
              <a:solidFill>
                <a:srgbClr val="F1A197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014127" y="3858567"/>
            <a:ext cx="2110154" cy="37053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prstClr val="white"/>
                </a:solidFill>
              </a:rPr>
              <a:t>TEAM GAN</a:t>
            </a:r>
          </a:p>
          <a:p>
            <a:r>
              <a:rPr lang="ko-KR" altLang="en-US" sz="1000" b="1" dirty="0" smtClean="0">
                <a:solidFill>
                  <a:prstClr val="white"/>
                </a:solidFill>
              </a:rPr>
              <a:t>이재준 </a:t>
            </a:r>
            <a:r>
              <a:rPr lang="en-US" altLang="ko-KR" sz="10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000" b="1" dirty="0" smtClean="0">
                <a:solidFill>
                  <a:prstClr val="white"/>
                </a:solidFill>
              </a:rPr>
              <a:t>이정민</a:t>
            </a:r>
            <a:r>
              <a:rPr lang="en-US" altLang="ko-KR" sz="10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000" b="1" dirty="0" smtClean="0">
                <a:solidFill>
                  <a:prstClr val="white"/>
                </a:solidFill>
              </a:rPr>
              <a:t>정창종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2320" y="1507252"/>
            <a:ext cx="8762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ko-KR" altLang="en-US" dirty="0" smtClean="0"/>
              <a:t>대립학습모델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GAN</a:t>
            </a:r>
            <a:r>
              <a:rPr lang="en-US" altLang="ko-KR" dirty="0" smtClean="0"/>
              <a:t>(Generative </a:t>
            </a:r>
            <a:r>
              <a:rPr lang="en-US" altLang="ko-KR" dirty="0"/>
              <a:t>Adversarial </a:t>
            </a:r>
            <a:r>
              <a:rPr lang="en-US" altLang="ko-KR" dirty="0" smtClean="0"/>
              <a:t>Network)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게임 이론에 기반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가짜 이미지를 만드는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와 가짜와 진짜를 구별하는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가 마치 게임과 같이 서로 경쟁하며 학습하는 모델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23" y="2826958"/>
            <a:ext cx="7430154" cy="334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77307" y="6154422"/>
            <a:ext cx="2532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위조지폐 게임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70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4750" y="900000"/>
            <a:ext cx="900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Discriminator</a:t>
            </a:r>
            <a:r>
              <a:rPr lang="ko-KR" altLang="en-US" dirty="0" smtClean="0"/>
              <a:t>은 사물을 </a:t>
            </a:r>
            <a:r>
              <a:rPr lang="ko-KR" altLang="en-US" dirty="0" smtClean="0">
                <a:solidFill>
                  <a:srgbClr val="FF0000"/>
                </a:solidFill>
              </a:rPr>
              <a:t>인식</a:t>
            </a:r>
            <a:r>
              <a:rPr lang="ko-KR" altLang="en-US" dirty="0" smtClean="0"/>
              <a:t>하는 </a:t>
            </a:r>
            <a:r>
              <a:rPr lang="ko-KR" altLang="en-US" dirty="0" smtClean="0"/>
              <a:t>네트워크이고</a:t>
            </a:r>
            <a:endParaRPr lang="en-US" altLang="ko-KR" dirty="0" smtClean="0"/>
          </a:p>
          <a:p>
            <a:r>
              <a:rPr lang="en-US" altLang="ko-KR" dirty="0" smtClean="0"/>
              <a:t>Generator</a:t>
            </a:r>
            <a:r>
              <a:rPr lang="ko-KR" altLang="en-US" dirty="0" smtClean="0"/>
              <a:t>은 이미  있는 데이터를 가지고 새로운 이미지를 </a:t>
            </a:r>
            <a:r>
              <a:rPr lang="ko-KR" altLang="en-US" dirty="0" smtClean="0">
                <a:solidFill>
                  <a:srgbClr val="FF0000"/>
                </a:solidFill>
              </a:rPr>
              <a:t>생성</a:t>
            </a:r>
            <a:r>
              <a:rPr lang="ko-KR" altLang="en-US" dirty="0" smtClean="0"/>
              <a:t>하는 </a:t>
            </a:r>
            <a:r>
              <a:rPr lang="ko-KR" altLang="en-US" dirty="0" smtClean="0"/>
              <a:t>네트워크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9" t="1511" r="-2439" b="1511"/>
          <a:stretch/>
        </p:blipFill>
        <p:spPr bwMode="auto">
          <a:xfrm>
            <a:off x="1080000" y="1800000"/>
            <a:ext cx="3600000" cy="166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80000" y="3600000"/>
            <a:ext cx="382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테니스공</a:t>
            </a:r>
            <a:r>
              <a:rPr lang="ko-KR" altLang="en-US" dirty="0" smtClean="0"/>
              <a:t>의 데이터가 많지 않을 때 </a:t>
            </a:r>
            <a:r>
              <a:rPr lang="en-US" altLang="ko-KR" dirty="0"/>
              <a:t>Generator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잘못된 </a:t>
            </a:r>
            <a:r>
              <a:rPr lang="ko-KR" altLang="en-US" dirty="0" smtClean="0">
                <a:solidFill>
                  <a:srgbClr val="FF0000"/>
                </a:solidFill>
              </a:rPr>
              <a:t>것</a:t>
            </a:r>
            <a:r>
              <a:rPr lang="ko-KR" altLang="en-US" dirty="0" smtClean="0"/>
              <a:t>을 출력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0" y="1800000"/>
            <a:ext cx="3600000" cy="1920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119999" y="3600000"/>
            <a:ext cx="497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Generator</a:t>
            </a:r>
            <a:r>
              <a:rPr lang="ko-KR" altLang="en-US" dirty="0" smtClean="0"/>
              <a:t>의 잘못으로 </a:t>
            </a:r>
            <a:endParaRPr lang="en-US" altLang="ko-KR" dirty="0" smtClean="0"/>
          </a:p>
          <a:p>
            <a:r>
              <a:rPr lang="en-US" altLang="ko-KR" dirty="0" smtClean="0"/>
              <a:t>Discriminator</a:t>
            </a:r>
            <a:r>
              <a:rPr lang="ko-KR" altLang="en-US" dirty="0" smtClean="0"/>
              <a:t>도 </a:t>
            </a:r>
            <a:r>
              <a:rPr lang="ko-KR" altLang="en-US" dirty="0" smtClean="0">
                <a:solidFill>
                  <a:srgbClr val="FF0000"/>
                </a:solidFill>
              </a:rPr>
              <a:t>잘못된 것</a:t>
            </a:r>
            <a:r>
              <a:rPr lang="ko-KR" altLang="en-US" dirty="0" smtClean="0"/>
              <a:t>을 사실이라고 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80000" y="4680000"/>
            <a:ext cx="6225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이때 </a:t>
            </a:r>
            <a:r>
              <a:rPr lang="ko-KR" altLang="en-US" dirty="0" smtClean="0">
                <a:solidFill>
                  <a:srgbClr val="FF0000"/>
                </a:solidFill>
              </a:rPr>
              <a:t>잘못된 것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00B050"/>
                </a:solidFill>
              </a:rPr>
              <a:t>테니스공</a:t>
            </a:r>
            <a:r>
              <a:rPr lang="ko-KR" altLang="en-US" dirty="0" smtClean="0"/>
              <a:t>의 차이를 손실함수로 설정한다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손실함수는 실제 공과 이만큼 틀렷다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라는 정보를 가진다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정보를 다시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에게 전달해주어 </a:t>
            </a:r>
            <a:r>
              <a:rPr lang="ko-KR" altLang="en-US" dirty="0" err="1" smtClean="0"/>
              <a:t>피드백하도록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결론으로 오른쪽 그림과 같이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테니스공을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0" y="4680000"/>
            <a:ext cx="3600000" cy="182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4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1029" name="Picture 5" descr="https://blogfiles.pstatic.net/MjAyMDA5MjJfMTE5/MDAxNjAwNzYyNDg0NDMy.0lYCpTxh3SlqYY6y4-w4nbI2Qi8HHfZ4a28PLOztStQg.Woe85DTyHbRFZjs3Ftgd7vcCQoadROU9YSgYrgOicdsg.PNG.jjys9047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99" y="1080000"/>
            <a:ext cx="9720000" cy="312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80000" y="4320000"/>
            <a:ext cx="97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GAN</a:t>
            </a:r>
            <a:r>
              <a:rPr lang="ko-KR" altLang="en-US" dirty="0" smtClean="0"/>
              <a:t>의 학습과정을 도식화하면 위와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녹색 실선으로 표현된 </a:t>
            </a:r>
            <a:r>
              <a:rPr lang="ko-KR" altLang="en-US" dirty="0" err="1" smtClean="0">
                <a:solidFill>
                  <a:srgbClr val="FF0000"/>
                </a:solidFill>
              </a:rPr>
              <a:t>가짜이미지</a:t>
            </a:r>
            <a:r>
              <a:rPr lang="en-US" altLang="ko-KR" dirty="0" smtClean="0">
                <a:solidFill>
                  <a:srgbClr val="FF0000"/>
                </a:solidFill>
              </a:rPr>
              <a:t>(by </a:t>
            </a:r>
            <a:r>
              <a:rPr lang="en-US" altLang="ko-KR" dirty="0" err="1" smtClean="0">
                <a:solidFill>
                  <a:srgbClr val="FF0000"/>
                </a:solidFill>
              </a:rPr>
              <a:t>Gernerator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는 학습이 진행될수록 검정색 점선으로 표현된 </a:t>
            </a:r>
            <a:r>
              <a:rPr lang="ko-KR" altLang="en-US" dirty="0" smtClean="0">
                <a:solidFill>
                  <a:srgbClr val="00B050"/>
                </a:solidFill>
              </a:rPr>
              <a:t>실제이미지</a:t>
            </a:r>
            <a:r>
              <a:rPr lang="ko-KR" altLang="en-US" dirty="0" smtClean="0"/>
              <a:t>와 유사한 그래프를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보라색 점선을 표현된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의 정확도가 높아지면</a:t>
            </a:r>
            <a:r>
              <a:rPr lang="en-US" altLang="ko-KR" dirty="0" smtClean="0"/>
              <a:t>, ½</a:t>
            </a:r>
            <a:r>
              <a:rPr lang="ko-KR" altLang="en-US" dirty="0" smtClean="0"/>
              <a:t>로 수렴한 값을 가지게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이는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는 </a:t>
            </a:r>
            <a:r>
              <a:rPr lang="ko-KR" altLang="en-US" dirty="0" smtClean="0">
                <a:solidFill>
                  <a:srgbClr val="00B050"/>
                </a:solidFill>
              </a:rPr>
              <a:t>실제이미지</a:t>
            </a:r>
            <a:r>
              <a:rPr lang="ko-KR" altLang="en-US" dirty="0" smtClean="0"/>
              <a:t>와 동일한 데이터를 생성하여</a:t>
            </a:r>
            <a:r>
              <a:rPr lang="en-US" altLang="ko-KR" dirty="0"/>
              <a:t>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이 </a:t>
            </a:r>
            <a:r>
              <a:rPr lang="ko-KR" altLang="en-US" dirty="0" smtClean="0">
                <a:solidFill>
                  <a:srgbClr val="FF0000"/>
                </a:solidFill>
              </a:rPr>
              <a:t>가짜</a:t>
            </a:r>
            <a:r>
              <a:rPr lang="ko-KR" altLang="en-US" dirty="0" smtClean="0"/>
              <a:t>와 </a:t>
            </a:r>
            <a:r>
              <a:rPr lang="ko-KR" altLang="en-US" dirty="0" smtClean="0">
                <a:solidFill>
                  <a:srgbClr val="00B050"/>
                </a:solidFill>
              </a:rPr>
              <a:t>실제</a:t>
            </a:r>
            <a:r>
              <a:rPr lang="ko-KR" altLang="en-US" dirty="0" smtClean="0"/>
              <a:t>를 구분할 수 없기 때문에 </a:t>
            </a:r>
            <a:r>
              <a:rPr lang="en-US" altLang="ko-KR" dirty="0" smtClean="0"/>
              <a:t>½</a:t>
            </a:r>
            <a:r>
              <a:rPr lang="ko-KR" altLang="en-US" dirty="0" smtClean="0"/>
              <a:t>가 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1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02" y="417949"/>
            <a:ext cx="9837337" cy="534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10068" y="6035264"/>
            <a:ext cx="178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GAN</a:t>
            </a:r>
            <a:r>
              <a:rPr lang="ko-KR" altLang="en-US" dirty="0" smtClean="0"/>
              <a:t>의 가치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77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3" name="AutoShape 2" descr="딥하이퍼넷 모델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18" name="Picture 2" descr="R] 그래프: 산점도 (scatter plot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b="10604"/>
          <a:stretch/>
        </p:blipFill>
        <p:spPr bwMode="auto">
          <a:xfrm>
            <a:off x="3526971" y="3657179"/>
            <a:ext cx="4311956" cy="296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32933" y="1266092"/>
            <a:ext cx="34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ko-KR" altLang="en-US" sz="2000" b="1" dirty="0" smtClean="0"/>
              <a:t>프로젝트 목표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6140" y="1818752"/>
            <a:ext cx="847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-GAN </a:t>
            </a:r>
            <a:r>
              <a:rPr lang="ko-KR" altLang="en-US" dirty="0" smtClean="0"/>
              <a:t>각 구성요소를 변경하며 작동 시간 및 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비교하여 시각화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dirty="0" smtClean="0"/>
              <a:t>가정용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 겨냥한 의도적인 성능 다운으로 기대해볼 수 있는 컴퓨팅 </a:t>
            </a:r>
            <a:r>
              <a:rPr lang="ko-KR" altLang="en-US" dirty="0"/>
              <a:t>파워 </a:t>
            </a:r>
            <a:r>
              <a:rPr lang="ko-KR" altLang="en-US" dirty="0" smtClean="0"/>
              <a:t>부족 해소 능력이 가장 좋은 모델 추출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기업용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 겨냥한 가장 높은 수준의 정확도 혹은 성능을 보이는 모델 추출 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777802" y="3486776"/>
            <a:ext cx="0" cy="2974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315578" y="3557114"/>
            <a:ext cx="36737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938576" y="3557114"/>
            <a:ext cx="37178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4014316" y="3798274"/>
            <a:ext cx="3526971" cy="191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194998" y="4662433"/>
            <a:ext cx="190918" cy="170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31428" y="3688233"/>
            <a:ext cx="211015" cy="2200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190163" y="33465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가정용</a:t>
            </a:r>
            <a:endParaRPr lang="ko-KR" altLang="en-US" dirty="0"/>
          </a:p>
        </p:txBody>
      </p:sp>
      <p:sp>
        <p:nvSpPr>
          <p:cNvPr id="9216" name="TextBox 9215"/>
          <p:cNvSpPr txBox="1"/>
          <p:nvPr/>
        </p:nvSpPr>
        <p:spPr>
          <a:xfrm>
            <a:off x="6531427" y="3366416"/>
            <a:ext cx="10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기업용</a:t>
            </a:r>
            <a:endParaRPr lang="ko-KR" altLang="en-US" dirty="0"/>
          </a:p>
        </p:txBody>
      </p:sp>
      <p:cxnSp>
        <p:nvCxnSpPr>
          <p:cNvPr id="9219" name="직선 화살표 연결선 9218"/>
          <p:cNvCxnSpPr/>
          <p:nvPr/>
        </p:nvCxnSpPr>
        <p:spPr>
          <a:xfrm>
            <a:off x="7626699" y="6219930"/>
            <a:ext cx="3315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3" name="직선 화살표 연결선 9222"/>
          <p:cNvCxnSpPr/>
          <p:nvPr/>
        </p:nvCxnSpPr>
        <p:spPr>
          <a:xfrm flipV="1">
            <a:off x="3918857" y="3486776"/>
            <a:ext cx="0" cy="229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5" name="TextBox 9224"/>
          <p:cNvSpPr txBox="1"/>
          <p:nvPr/>
        </p:nvSpPr>
        <p:spPr>
          <a:xfrm>
            <a:off x="3094892" y="4593498"/>
            <a:ext cx="432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성능</a:t>
            </a:r>
            <a:endParaRPr lang="ko-KR" altLang="en-US" sz="1000" dirty="0"/>
          </a:p>
        </p:txBody>
      </p:sp>
      <p:sp>
        <p:nvSpPr>
          <p:cNvPr id="9226" name="TextBox 9225"/>
          <p:cNvSpPr txBox="1"/>
          <p:nvPr/>
        </p:nvSpPr>
        <p:spPr>
          <a:xfrm>
            <a:off x="8038682" y="6137013"/>
            <a:ext cx="864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작동시간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233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BB30A9C-61A0-4764-8809-02CEA3864DFE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70FD27A9-36A3-47C7-8C00-499D2D1E6DE5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AD4DFA4-C523-4216-8FC8-4F7E2C123624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92AB54A-4D98-4318-A641-7AC37883AD54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64F2A4ED-6435-401F-9B40-32D93C136EED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xmlns="" id="{BC226A46-6F83-40DB-870C-287E8EBB1CF1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F108F603-4F54-4F75-970B-A16DBE827E4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26">
              <a:extLst>
                <a:ext uri="{FF2B5EF4-FFF2-40B4-BE49-F238E27FC236}">
                  <a16:creationId xmlns:a16="http://schemas.microsoft.com/office/drawing/2014/main" xmlns="" id="{98439FD4-6945-4252-B0D9-43C7C2EE5FA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9E88E3BA-55E2-48CD-9538-7EF44F946C71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25">
              <a:extLst>
                <a:ext uri="{FF2B5EF4-FFF2-40B4-BE49-F238E27FC236}">
                  <a16:creationId xmlns:a16="http://schemas.microsoft.com/office/drawing/2014/main" xmlns="" id="{36230970-2923-4F61-8FD2-27698008BC8F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85F12DF3-E15D-457E-8215-3F50E4102182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6A59EF5-F223-4C17-BDCD-3571854184B2}"/>
              </a:ext>
            </a:extLst>
          </p:cNvPr>
          <p:cNvSpPr txBox="1"/>
          <p:nvPr/>
        </p:nvSpPr>
        <p:spPr>
          <a:xfrm>
            <a:off x="1142827" y="2018796"/>
            <a:ext cx="9906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구글</a:t>
            </a:r>
            <a:r>
              <a:rPr lang="en-US" altLang="ko-KR" dirty="0"/>
              <a:t>(Google)</a:t>
            </a:r>
            <a:r>
              <a:rPr lang="ko-KR" altLang="en-US" dirty="0"/>
              <a:t>에서 만든</a:t>
            </a:r>
            <a:r>
              <a:rPr lang="en-US" altLang="ko-KR" dirty="0"/>
              <a:t> </a:t>
            </a:r>
            <a:r>
              <a:rPr lang="ko-KR" altLang="en-US" dirty="0"/>
              <a:t>딥러닝 프로그램을 쉽게 구현할 수 있도록 다양한 기능을 제공해주는 라이브러리</a:t>
            </a:r>
            <a:endParaRPr lang="en-US" altLang="ko-KR" dirty="0"/>
          </a:p>
          <a:p>
            <a:r>
              <a:rPr lang="en-US" altLang="ko-KR" dirty="0"/>
              <a:t>-Tensor(</a:t>
            </a:r>
            <a:r>
              <a:rPr lang="ko-KR" altLang="en-US" dirty="0" err="1"/>
              <a:t>텐서</a:t>
            </a:r>
            <a:r>
              <a:rPr lang="en-US" altLang="ko-KR" dirty="0"/>
              <a:t>)</a:t>
            </a:r>
            <a:r>
              <a:rPr lang="ko-KR" altLang="en-US" dirty="0"/>
              <a:t>란 </a:t>
            </a:r>
            <a:r>
              <a:rPr lang="ko-KR" altLang="en-US" dirty="0" err="1"/>
              <a:t>딥러닝에서</a:t>
            </a:r>
            <a:r>
              <a:rPr lang="ko-KR" altLang="en-US" dirty="0"/>
              <a:t> 데이터를 표현하는 방식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행렬로 표현할 수 있는 </a:t>
            </a:r>
            <a:r>
              <a:rPr lang="en-US" altLang="ko-KR" dirty="0"/>
              <a:t>2</a:t>
            </a:r>
            <a:r>
              <a:rPr lang="ko-KR" altLang="en-US" dirty="0"/>
              <a:t>차원 형태의 배열을 높은 차원으로 확장한 다차원 배열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텐서</a:t>
            </a:r>
            <a:r>
              <a:rPr lang="ko-KR" altLang="en-US" dirty="0"/>
              <a:t> 형태의 데이터들이 딥러닝 모델을 구성하는 연산들의 그래프를 따라 흐르면서 연산 진행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D30CC8B-793A-4844-8731-753318AB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22" y="3496124"/>
            <a:ext cx="4391025" cy="32022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C2A1407-426F-4BF6-9948-F144FBA5FB82}"/>
              </a:ext>
            </a:extLst>
          </p:cNvPr>
          <p:cNvSpPr txBox="1"/>
          <p:nvPr/>
        </p:nvSpPr>
        <p:spPr>
          <a:xfrm>
            <a:off x="1032933" y="1593892"/>
            <a:ext cx="79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b="1" dirty="0" err="1"/>
              <a:t>텐서플로우</a:t>
            </a:r>
            <a:r>
              <a:rPr lang="en-US" altLang="ko-KR" b="1" dirty="0"/>
              <a:t>(</a:t>
            </a:r>
            <a:r>
              <a:rPr lang="en-US" altLang="ko-KR" b="1" dirty="0" err="1"/>
              <a:t>Tensorflow</a:t>
            </a:r>
            <a:r>
              <a:rPr lang="en-US" altLang="ko-KR" b="1" dirty="0"/>
              <a:t>)</a:t>
            </a:r>
            <a:r>
              <a:rPr lang="ko-KR" altLang="en-US" b="1" dirty="0"/>
              <a:t> 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001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C46E6B-1A83-448C-9557-425938968196}"/>
              </a:ext>
            </a:extLst>
          </p:cNvPr>
          <p:cNvSpPr txBox="1"/>
          <p:nvPr/>
        </p:nvSpPr>
        <p:spPr>
          <a:xfrm>
            <a:off x="965803" y="2230750"/>
            <a:ext cx="5597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tf.keras.dataset</a:t>
            </a:r>
            <a:endParaRPr lang="en-US" altLang="ko-KR" dirty="0"/>
          </a:p>
          <a:p>
            <a:r>
              <a:rPr lang="ko-KR" altLang="en-US" dirty="0" err="1"/>
              <a:t>케라스에서</a:t>
            </a:r>
            <a:r>
              <a:rPr lang="ko-KR" altLang="en-US" dirty="0"/>
              <a:t> 불러온 데이터셋을 </a:t>
            </a:r>
            <a:r>
              <a:rPr lang="en-US" altLang="ko-KR" dirty="0"/>
              <a:t>[-1, 1]</a:t>
            </a:r>
            <a:r>
              <a:rPr lang="ko-KR" altLang="en-US" dirty="0"/>
              <a:t>로 </a:t>
            </a:r>
            <a:r>
              <a:rPr lang="en-US" altLang="ko-KR" dirty="0"/>
              <a:t>normalize</a:t>
            </a:r>
          </a:p>
          <a:p>
            <a:r>
              <a:rPr lang="ko-KR" altLang="en-US" dirty="0"/>
              <a:t>▶</a:t>
            </a:r>
            <a:r>
              <a:rPr lang="en-US" altLang="ko-KR" dirty="0" err="1"/>
              <a:t>Train_dataset</a:t>
            </a:r>
            <a:endParaRPr lang="en-US" altLang="ko-KR" dirty="0"/>
          </a:p>
          <a:p>
            <a:r>
              <a:rPr lang="en-US" altLang="ko-KR" dirty="0"/>
              <a:t>60000</a:t>
            </a:r>
            <a:r>
              <a:rPr lang="ko-KR" altLang="en-US" dirty="0"/>
              <a:t>개 단위로 섞고 </a:t>
            </a:r>
            <a:r>
              <a:rPr lang="en-US" altLang="ko-KR" dirty="0"/>
              <a:t>256</a:t>
            </a:r>
            <a:r>
              <a:rPr lang="ko-KR" altLang="en-US" dirty="0"/>
              <a:t>개의 샘플 단위마다 모델의 가중치를 업데이트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1705DDD-1E41-4FD7-90FB-6EC184A2B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8" y="938544"/>
            <a:ext cx="10583752" cy="1228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4BE696B-A02D-4470-9B0E-8EEE86397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8" y="3852644"/>
            <a:ext cx="10574226" cy="1009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8FA06D-F4EA-4131-AD10-43D2D8188CF3}"/>
              </a:ext>
            </a:extLst>
          </p:cNvPr>
          <p:cNvSpPr txBox="1"/>
          <p:nvPr/>
        </p:nvSpPr>
        <p:spPr>
          <a:xfrm>
            <a:off x="981018" y="6027133"/>
            <a:ext cx="1015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tf.keras.Sequential</a:t>
            </a:r>
            <a:endParaRPr lang="en-US" altLang="ko-KR" dirty="0"/>
          </a:p>
          <a:p>
            <a:r>
              <a:rPr lang="ko-KR" altLang="en-US" dirty="0"/>
              <a:t>여러 개의 레이어의 목록을 </a:t>
            </a:r>
            <a:r>
              <a:rPr lang="en-US" altLang="ko-KR" dirty="0"/>
              <a:t>Sequential </a:t>
            </a:r>
            <a:r>
              <a:rPr lang="ko-KR" altLang="en-US" dirty="0"/>
              <a:t>생성자에 전달</a:t>
            </a:r>
            <a:r>
              <a:rPr lang="en-US" altLang="ko-KR" dirty="0"/>
              <a:t>, Sequential </a:t>
            </a:r>
            <a:r>
              <a:rPr lang="ko-KR" altLang="en-US" dirty="0"/>
              <a:t>모델 만들기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18AA98E-8A69-4554-9B52-EB3224243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03" y="4862435"/>
            <a:ext cx="10574226" cy="1095528"/>
          </a:xfrm>
          <a:prstGeom prst="rect">
            <a:avLst/>
          </a:prstGeom>
        </p:spPr>
      </p:pic>
      <p:pic>
        <p:nvPicPr>
          <p:cNvPr id="16" name="그림 15" descr="텍스트, 명함이(가) 표시된 사진&#10;&#10;자동 생성된 설명">
            <a:extLst>
              <a:ext uri="{FF2B5EF4-FFF2-40B4-BE49-F238E27FC236}">
                <a16:creationId xmlns:a16="http://schemas.microsoft.com/office/drawing/2014/main" xmlns="" id="{1C3EE0B4-B599-4300-AE03-F3F5637BB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2663658"/>
            <a:ext cx="4689590" cy="338776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75B39FA-A919-463E-8EE9-556D45DD6E79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0F6D6BD-6996-4D4E-9345-EF128EA5EABF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FFD88AE3-BE6A-428E-B0B9-BF01EF136093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B556E91F-B56E-4871-8F83-F16E26C73F27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xmlns="" id="{DC0E39E7-8A3C-4677-85B4-660BEC3D2C62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917754BB-F031-4385-BDCB-FF8EC35D691D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6">
              <a:extLst>
                <a:ext uri="{FF2B5EF4-FFF2-40B4-BE49-F238E27FC236}">
                  <a16:creationId xmlns:a16="http://schemas.microsoft.com/office/drawing/2014/main" xmlns="" id="{4EA08C3B-A093-4F4F-B763-D9B3E7599498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433E6D60-FA32-4606-8A87-6E2BA5D072B7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5">
              <a:extLst>
                <a:ext uri="{FF2B5EF4-FFF2-40B4-BE49-F238E27FC236}">
                  <a16:creationId xmlns:a16="http://schemas.microsoft.com/office/drawing/2014/main" xmlns="" id="{FA8AC313-CDBA-40B3-9D26-B1BF47B127BA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942FDE95-6E1C-45F4-892D-9C2077DED899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DD9434E0-1271-450D-B60F-45808FCE9E9D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9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7D4A05D8-C483-4158-9707-892AA6BDC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9" y="929500"/>
            <a:ext cx="10583752" cy="36676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85B04F2-0EBC-424B-9114-5488631C5BFD}"/>
              </a:ext>
            </a:extLst>
          </p:cNvPr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505A56F4-9AA9-4CB2-8B10-C9560D5028C8}"/>
              </a:ext>
            </a:extLst>
          </p:cNvPr>
          <p:cNvCxnSpPr/>
          <p:nvPr/>
        </p:nvCxnSpPr>
        <p:spPr>
          <a:xfrm>
            <a:off x="0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C967A82-CAA7-40CE-99F9-6D95CB169F5A}"/>
              </a:ext>
            </a:extLst>
          </p:cNvPr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1566D0D6-295C-4833-9D87-7E1245CD804C}"/>
              </a:ext>
            </a:extLst>
          </p:cNvPr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9BAE3C0F-81BC-489C-96C4-8C59B65B3194}"/>
                </a:ext>
              </a:extLst>
            </p:cNvPr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xmlns="" id="{85F951DC-E90D-4B2C-AAD7-5E9A03C41E3C}"/>
                </a:ext>
              </a:extLst>
            </p:cNvPr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64C24F41-7421-4997-88B4-A4092981D70C}"/>
                </a:ext>
              </a:extLst>
            </p:cNvPr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6">
              <a:extLst>
                <a:ext uri="{FF2B5EF4-FFF2-40B4-BE49-F238E27FC236}">
                  <a16:creationId xmlns:a16="http://schemas.microsoft.com/office/drawing/2014/main" xmlns="" id="{3D7C578D-84EB-4A6F-AA68-767B074F8740}"/>
                </a:ext>
              </a:extLst>
            </p:cNvPr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67DC6571-5166-4FDD-AE73-584919DD3FE0}"/>
                </a:ext>
              </a:extLst>
            </p:cNvPr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5">
              <a:extLst>
                <a:ext uri="{FF2B5EF4-FFF2-40B4-BE49-F238E27FC236}">
                  <a16:creationId xmlns:a16="http://schemas.microsoft.com/office/drawing/2014/main" xmlns="" id="{279446BC-A13A-455E-9F33-03D75279FC64}"/>
                </a:ext>
              </a:extLst>
            </p:cNvPr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2FEBCE7B-C613-4562-AAB2-9E4631E5A158}"/>
                </a:ext>
              </a:extLst>
            </p:cNvPr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FC3076F7-6466-40A2-83D2-F5DD0D2A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9" y="4597137"/>
            <a:ext cx="10574226" cy="12003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64F9A2A-4194-4528-A37E-35548756E37B}"/>
              </a:ext>
            </a:extLst>
          </p:cNvPr>
          <p:cNvSpPr txBox="1"/>
          <p:nvPr/>
        </p:nvSpPr>
        <p:spPr>
          <a:xfrm>
            <a:off x="1038925" y="5797455"/>
            <a:ext cx="844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Discriminator</a:t>
            </a:r>
            <a:r>
              <a:rPr lang="ko-KR" altLang="en-US" dirty="0"/>
              <a:t>는 해당 생성 이미지를 보고 판단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036706-8479-47DD-87A5-570B50ECC6FC}"/>
              </a:ext>
            </a:extLst>
          </p:cNvPr>
          <p:cNvSpPr txBox="1"/>
          <p:nvPr/>
        </p:nvSpPr>
        <p:spPr>
          <a:xfrm>
            <a:off x="5261027" y="2236953"/>
            <a:ext cx="509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tf.random.normal</a:t>
            </a:r>
            <a:endParaRPr lang="en-US" altLang="ko-KR" dirty="0"/>
          </a:p>
          <a:p>
            <a:r>
              <a:rPr lang="ko-KR" altLang="en-US" dirty="0"/>
              <a:t>정규 분포를 통한 난수를 노이즈로 두고 </a:t>
            </a:r>
            <a:r>
              <a:rPr lang="en-US" altLang="ko-KR" dirty="0"/>
              <a:t>Generator </a:t>
            </a:r>
            <a:r>
              <a:rPr lang="ko-KR" altLang="en-US" dirty="0"/>
              <a:t>함수 통한 이미지 생성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2C4C4E9-A76F-404C-9116-06AB7D34CEDA}"/>
              </a:ext>
            </a:extLst>
          </p:cNvPr>
          <p:cNvSpPr txBox="1"/>
          <p:nvPr/>
        </p:nvSpPr>
        <p:spPr>
          <a:xfrm>
            <a:off x="5261027" y="3289682"/>
            <a:ext cx="509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tf.keras.losses.Binarycrossentropy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이미지 분류가 가능하도록 </a:t>
            </a:r>
            <a:r>
              <a:rPr lang="en-US" altLang="ko-KR" dirty="0"/>
              <a:t>loss </a:t>
            </a:r>
            <a:r>
              <a:rPr lang="ko-KR" altLang="en-US" dirty="0"/>
              <a:t>함수를 이용한 새로운 </a:t>
            </a:r>
            <a:r>
              <a:rPr lang="en-US" altLang="ko-KR" dirty="0"/>
              <a:t>Discriminator</a:t>
            </a:r>
            <a:r>
              <a:rPr lang="ko-KR" altLang="en-US" dirty="0"/>
              <a:t>를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571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7172" name="Picture 4" descr="https://blogfiles.pstatic.net/MjAxOTA2MDlfMjUg/MDAxNTYwMDA4MjIxOTg3.VsSc5R6hy3Ly3AdtoF3MdcVGSWfK0k4F3z7_ExSE4yUg.da5ECd-WRnyK6Q9a2uwe8rPc5dIY-0q7kS82JHGmKdEg.PNG.euleekwon/image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55" y="2082631"/>
            <a:ext cx="8915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68155" y="2873823"/>
            <a:ext cx="85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Generator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D(G(z))</a:t>
            </a:r>
            <a:r>
              <a:rPr lang="ko-KR" altLang="en-US" dirty="0" smtClean="0"/>
              <a:t>를 최대화</a:t>
            </a:r>
            <a:r>
              <a:rPr lang="en-US" altLang="ko-KR" dirty="0" smtClean="0"/>
              <a:t>. Discriminator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D(X) </a:t>
            </a:r>
            <a:r>
              <a:rPr lang="ko-KR" altLang="en-US" dirty="0" smtClean="0"/>
              <a:t>최대화</a:t>
            </a:r>
            <a:r>
              <a:rPr lang="en-US" altLang="ko-KR" dirty="0" smtClean="0"/>
              <a:t>, D(G(z)) </a:t>
            </a:r>
            <a:r>
              <a:rPr lang="ko-KR" altLang="en-US" dirty="0" smtClean="0"/>
              <a:t>최소화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8155" y="1596102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손실함수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목표함수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수식변경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68154" y="3395830"/>
            <a:ext cx="8550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Discriminator</a:t>
            </a:r>
            <a:r>
              <a:rPr lang="ko-KR" altLang="en-US" dirty="0" smtClean="0"/>
              <a:t>는 </a:t>
            </a:r>
            <a:r>
              <a:rPr lang="ko-KR" altLang="en-US" dirty="0" err="1" smtClean="0">
                <a:solidFill>
                  <a:srgbClr val="FF0000"/>
                </a:solidFill>
              </a:rPr>
              <a:t>함수값이</a:t>
            </a:r>
            <a:r>
              <a:rPr lang="ko-KR" altLang="en-US" dirty="0" smtClean="0">
                <a:solidFill>
                  <a:srgbClr val="FF0000"/>
                </a:solidFill>
              </a:rPr>
              <a:t> 최대가 되는 방향으로 학습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잘 훈련된 </a:t>
            </a:r>
            <a:r>
              <a:rPr lang="en-US" altLang="ko-KR" dirty="0" smtClean="0"/>
              <a:t>Discriminator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1"/>
                </a:solidFill>
              </a:rPr>
              <a:t>실제 이미지는 </a:t>
            </a:r>
            <a:r>
              <a:rPr lang="en-US" altLang="ko-KR" dirty="0" smtClean="0">
                <a:solidFill>
                  <a:schemeClr val="accent1"/>
                </a:solidFill>
              </a:rPr>
              <a:t>1</a:t>
            </a:r>
            <a:r>
              <a:rPr lang="ko-KR" altLang="en-US" dirty="0" smtClean="0">
                <a:solidFill>
                  <a:schemeClr val="accent1"/>
                </a:solidFill>
              </a:rPr>
              <a:t>에 가까운 값</a:t>
            </a:r>
            <a:r>
              <a:rPr lang="ko-KR" altLang="en-US" dirty="0" smtClean="0"/>
              <a:t>                                        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1"/>
                </a:solidFill>
              </a:rPr>
              <a:t>가짜 이미지는 </a:t>
            </a:r>
            <a:r>
              <a:rPr lang="en-US" altLang="ko-KR" dirty="0" smtClean="0">
                <a:solidFill>
                  <a:schemeClr val="accent1"/>
                </a:solidFill>
              </a:rPr>
              <a:t>0</a:t>
            </a:r>
            <a:r>
              <a:rPr lang="ko-KR" altLang="en-US" dirty="0" smtClean="0">
                <a:solidFill>
                  <a:schemeClr val="accent1"/>
                </a:solidFill>
              </a:rPr>
              <a:t>과 가까운 값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fontAlgn="base"/>
            <a:r>
              <a:rPr lang="en-US" altLang="ko-KR" dirty="0" err="1"/>
              <a:t>logX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0≤X≤1</a:t>
            </a:r>
            <a:r>
              <a:rPr lang="ko-KR" altLang="en-US" dirty="0"/>
              <a:t>의 범위에서 </a:t>
            </a:r>
            <a:r>
              <a:rPr lang="en-US" altLang="ko-KR" dirty="0"/>
              <a:t>-∞ ~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의 값을 가집니다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err="1" smtClean="0"/>
              <a:t>logD</a:t>
            </a:r>
            <a:r>
              <a:rPr lang="en-US" altLang="ko-KR" dirty="0" smtClean="0"/>
              <a:t>(x)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log(1-D(G(z)))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최대값으로 가집니다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두 값의 합으로 표현되는 </a:t>
            </a:r>
            <a:r>
              <a:rPr lang="ko-KR" altLang="en-US" dirty="0" smtClean="0"/>
              <a:t>손실함수 </a:t>
            </a:r>
            <a:r>
              <a:rPr lang="ko-KR" altLang="en-US" dirty="0"/>
              <a:t>역시 </a:t>
            </a:r>
            <a:r>
              <a:rPr lang="en-US" altLang="ko-KR" b="1" dirty="0"/>
              <a:t>-∞ ~ 0</a:t>
            </a:r>
            <a:r>
              <a:rPr lang="ko-KR" altLang="en-US" b="1" dirty="0"/>
              <a:t>을 범위</a:t>
            </a:r>
            <a:r>
              <a:rPr lang="ko-KR" altLang="en-US" dirty="0"/>
              <a:t>로 갖습니다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4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56" y="1481742"/>
            <a:ext cx="5504433" cy="19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5870" y="1024249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 smtClean="0"/>
              <a:t>LSGAN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38" y="4300381"/>
            <a:ext cx="6308302" cy="217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68156" y="3645634"/>
            <a:ext cx="29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smtClean="0"/>
              <a:t>Hinge loss based 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2933" y="1593892"/>
            <a:ext cx="79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b="1" dirty="0" err="1" smtClean="0"/>
              <a:t>딥러닝</a:t>
            </a:r>
            <a:r>
              <a:rPr lang="en-US" altLang="ko-KR" b="1" dirty="0"/>
              <a:t>(Deep Learning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4924" y="2059911"/>
            <a:ext cx="866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딥러닝</a:t>
            </a:r>
            <a:r>
              <a:rPr lang="en-US" altLang="ko-KR" dirty="0" smtClean="0"/>
              <a:t>(Deep Learning)</a:t>
            </a:r>
            <a:r>
              <a:rPr lang="ko-KR" altLang="en-US" dirty="0" smtClean="0"/>
              <a:t>이란 여러 층을 가진 </a:t>
            </a:r>
            <a:r>
              <a:rPr lang="ko-KR" altLang="en-US" dirty="0" smtClean="0">
                <a:solidFill>
                  <a:srgbClr val="C00000"/>
                </a:solidFill>
              </a:rPr>
              <a:t>인공신경망</a:t>
            </a:r>
            <a:r>
              <a:rPr lang="en-US" altLang="ko-KR" dirty="0" smtClean="0"/>
              <a:t>(Artificial Neural Network, ANN)</a:t>
            </a:r>
            <a:r>
              <a:rPr lang="ko-KR" altLang="en-US" dirty="0" smtClean="0"/>
              <a:t>을 사용하</a:t>
            </a:r>
            <a:r>
              <a:rPr lang="ko-KR" altLang="en-US" dirty="0"/>
              <a:t>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학습을 수행하는 것으로 심층학습이라고도 부릅니다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딥러닝은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머신러닝과</a:t>
            </a:r>
            <a:r>
              <a:rPr lang="ko-KR" altLang="en-US" dirty="0" smtClean="0"/>
              <a:t> 전혀 다른 개념보단 </a:t>
            </a:r>
            <a:r>
              <a:rPr lang="ko-KR" altLang="en-US" dirty="0" err="1" smtClean="0"/>
              <a:t>머신러닝의</a:t>
            </a:r>
            <a:r>
              <a:rPr lang="ko-KR" altLang="en-US" dirty="0" smtClean="0"/>
              <a:t> 한 종류라고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24" y="4195296"/>
            <a:ext cx="9315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딥러닝과</a:t>
            </a:r>
            <a:r>
              <a:rPr lang="ko-KR" altLang="en-US" dirty="0"/>
              <a:t> </a:t>
            </a:r>
            <a:r>
              <a:rPr lang="ko-KR" altLang="en-US" dirty="0" err="1"/>
              <a:t>머신러닝의</a:t>
            </a:r>
            <a:r>
              <a:rPr lang="ko-KR" altLang="en-US" dirty="0"/>
              <a:t> 가장 큰 </a:t>
            </a:r>
            <a:r>
              <a:rPr lang="ko-KR" altLang="en-US" dirty="0">
                <a:solidFill>
                  <a:srgbClr val="C00000"/>
                </a:solidFill>
              </a:rPr>
              <a:t>차이점은 바로 기계의 자가 학습 여부</a:t>
            </a:r>
            <a:r>
              <a:rPr lang="ko-KR" altLang="en-US" dirty="0"/>
              <a:t>로 볼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/>
              <a:t>따라서 </a:t>
            </a:r>
            <a:r>
              <a:rPr lang="ko-KR" altLang="en-US" dirty="0" err="1"/>
              <a:t>딥러닝이란</a:t>
            </a:r>
            <a:r>
              <a:rPr lang="ko-KR" altLang="en-US" dirty="0"/>
              <a:t> 기계가 자동으로 대규모 데이터에서 중요한 패턴 및 규칙을 학습하고</a:t>
            </a:r>
            <a:r>
              <a:rPr lang="en-US" altLang="ko-KR" dirty="0"/>
              <a:t>, </a:t>
            </a:r>
            <a:r>
              <a:rPr lang="ko-KR" altLang="en-US" dirty="0"/>
              <a:t>이를 토대로 의사결정이나 예측 등을 수행하는 기술로 </a:t>
            </a:r>
            <a:r>
              <a:rPr lang="ko-KR" altLang="en-US" dirty="0" err="1"/>
              <a:t>정의내릴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2933" y="3705384"/>
            <a:ext cx="741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b="1" dirty="0" err="1" smtClean="0"/>
              <a:t>딥러닝</a:t>
            </a:r>
            <a:r>
              <a:rPr lang="en-US" altLang="ko-KR" b="1" dirty="0" smtClean="0"/>
              <a:t> </a:t>
            </a:r>
            <a:r>
              <a:rPr lang="en-US" altLang="ko-KR" b="1" dirty="0"/>
              <a:t>(Deep Learning)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vs </a:t>
            </a:r>
            <a:r>
              <a:rPr lang="ko-KR" altLang="en-US" b="1" dirty="0" err="1" smtClean="0"/>
              <a:t>머신러닝</a:t>
            </a:r>
            <a:r>
              <a:rPr lang="en-US" altLang="ko-KR" b="1" dirty="0"/>
              <a:t> </a:t>
            </a:r>
            <a:r>
              <a:rPr lang="en-US" altLang="ko-KR" b="1" dirty="0" smtClean="0"/>
              <a:t>(Machine </a:t>
            </a:r>
            <a:r>
              <a:rPr lang="en-US" altLang="ko-KR" b="1" dirty="0"/>
              <a:t>Learning)</a:t>
            </a:r>
            <a:endParaRPr lang="ko-KR" altLang="en-US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154924" y="3436536"/>
            <a:ext cx="9204927" cy="20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0001" y="900000"/>
            <a:ext cx="46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Discriminator</a:t>
            </a:r>
            <a:r>
              <a:rPr lang="ko-KR" altLang="en-US" dirty="0" smtClean="0"/>
              <a:t>가 학습하는 코드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440000"/>
            <a:ext cx="4605646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0" y="1440000"/>
            <a:ext cx="44100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120000" y="900000"/>
            <a:ext cx="46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Generator</a:t>
            </a:r>
            <a:r>
              <a:rPr lang="ko-KR" altLang="en-US" dirty="0" smtClean="0"/>
              <a:t>가 학습하는 코드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57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86073" y="1602757"/>
            <a:ext cx="4495800" cy="3667743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495800"/>
              <a:gd name="connsiteY0" fmla="*/ 0 h 3667743"/>
              <a:gd name="connsiteX1" fmla="*/ 4359998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667743">
                <a:moveTo>
                  <a:pt x="0" y="0"/>
                </a:moveTo>
                <a:lnTo>
                  <a:pt x="4359998" y="0"/>
                </a:lnTo>
                <a:lnTo>
                  <a:pt x="4495800" y="3667743"/>
                </a:lnTo>
                <a:lnTo>
                  <a:pt x="0" y="366774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\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46500" y="1522911"/>
            <a:ext cx="4563245" cy="3755260"/>
          </a:xfrm>
          <a:custGeom>
            <a:avLst/>
            <a:gdLst>
              <a:gd name="connsiteX0" fmla="*/ 0 w 4495800"/>
              <a:gd name="connsiteY0" fmla="*/ 0 h 3667743"/>
              <a:gd name="connsiteX1" fmla="*/ 4495800 w 4495800"/>
              <a:gd name="connsiteY1" fmla="*/ 0 h 3667743"/>
              <a:gd name="connsiteX2" fmla="*/ 4495800 w 4495800"/>
              <a:gd name="connsiteY2" fmla="*/ 3667743 h 3667743"/>
              <a:gd name="connsiteX3" fmla="*/ 0 w 4495800"/>
              <a:gd name="connsiteY3" fmla="*/ 3667743 h 3667743"/>
              <a:gd name="connsiteX4" fmla="*/ 0 w 4495800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667743"/>
              <a:gd name="connsiteX1" fmla="*/ 4504854 w 4504854"/>
              <a:gd name="connsiteY1" fmla="*/ 81481 h 3667743"/>
              <a:gd name="connsiteX2" fmla="*/ 4495800 w 4504854"/>
              <a:gd name="connsiteY2" fmla="*/ 3667743 h 3667743"/>
              <a:gd name="connsiteX3" fmla="*/ 0 w 4504854"/>
              <a:gd name="connsiteY3" fmla="*/ 3667743 h 3667743"/>
              <a:gd name="connsiteX4" fmla="*/ 0 w 4504854"/>
              <a:gd name="connsiteY4" fmla="*/ 0 h 3667743"/>
              <a:gd name="connsiteX0" fmla="*/ 0 w 4504854"/>
              <a:gd name="connsiteY0" fmla="*/ 0 h 3764313"/>
              <a:gd name="connsiteX1" fmla="*/ 4504854 w 4504854"/>
              <a:gd name="connsiteY1" fmla="*/ 81481 h 3764313"/>
              <a:gd name="connsiteX2" fmla="*/ 4495800 w 4504854"/>
              <a:gd name="connsiteY2" fmla="*/ 3667743 h 3764313"/>
              <a:gd name="connsiteX3" fmla="*/ 0 w 4504854"/>
              <a:gd name="connsiteY3" fmla="*/ 3667743 h 3764313"/>
              <a:gd name="connsiteX4" fmla="*/ 0 w 4504854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0 w 4563245"/>
              <a:gd name="connsiteY0" fmla="*/ 0 h 3764313"/>
              <a:gd name="connsiteX1" fmla="*/ 4504854 w 4563245"/>
              <a:gd name="connsiteY1" fmla="*/ 81481 h 3764313"/>
              <a:gd name="connsiteX2" fmla="*/ 4495800 w 4563245"/>
              <a:gd name="connsiteY2" fmla="*/ 3667743 h 3764313"/>
              <a:gd name="connsiteX3" fmla="*/ 0 w 4563245"/>
              <a:gd name="connsiteY3" fmla="*/ 3667743 h 3764313"/>
              <a:gd name="connsiteX4" fmla="*/ 0 w 4563245"/>
              <a:gd name="connsiteY4" fmla="*/ 0 h 3764313"/>
              <a:gd name="connsiteX0" fmla="*/ 135802 w 4563245"/>
              <a:gd name="connsiteY0" fmla="*/ 0 h 3755260"/>
              <a:gd name="connsiteX1" fmla="*/ 4504854 w 4563245"/>
              <a:gd name="connsiteY1" fmla="*/ 72428 h 3755260"/>
              <a:gd name="connsiteX2" fmla="*/ 4495800 w 4563245"/>
              <a:gd name="connsiteY2" fmla="*/ 3658690 h 3755260"/>
              <a:gd name="connsiteX3" fmla="*/ 0 w 4563245"/>
              <a:gd name="connsiteY3" fmla="*/ 3658690 h 3755260"/>
              <a:gd name="connsiteX4" fmla="*/ 135802 w 4563245"/>
              <a:gd name="connsiteY4" fmla="*/ 0 h 37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245" h="3755260">
                <a:moveTo>
                  <a:pt x="135802" y="0"/>
                </a:moveTo>
                <a:cubicBezTo>
                  <a:pt x="1510671" y="117695"/>
                  <a:pt x="2985129" y="0"/>
                  <a:pt x="4504854" y="72428"/>
                </a:cubicBezTo>
                <a:cubicBezTo>
                  <a:pt x="4501836" y="1267849"/>
                  <a:pt x="4643673" y="2472323"/>
                  <a:pt x="4495800" y="3658690"/>
                </a:cubicBezTo>
                <a:cubicBezTo>
                  <a:pt x="2997200" y="3658690"/>
                  <a:pt x="1498600" y="3875973"/>
                  <a:pt x="0" y="3658690"/>
                </a:cubicBezTo>
                <a:cubicBezTo>
                  <a:pt x="117695" y="1657511"/>
                  <a:pt x="135802" y="1222581"/>
                  <a:pt x="135802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674339" y="114763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093124" y="2448746"/>
            <a:ext cx="588194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kern="0" dirty="0" smtClean="0">
                <a:solidFill>
                  <a:srgbClr val="010B3C"/>
                </a:solidFill>
                <a:latin typeface="Microsoft YaHei" pitchFamily="34" charset="-122"/>
                <a:ea typeface="Microsoft YaHei" pitchFamily="34" charset="-122"/>
              </a:rPr>
              <a:t>Q&amp;A</a:t>
            </a:r>
            <a:endParaRPr lang="ko-KR" altLang="en-US" sz="6600" kern="0" dirty="0">
              <a:solidFill>
                <a:srgbClr val="F1A197"/>
              </a:solidFill>
              <a:latin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8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9168" y="2646099"/>
            <a:ext cx="10515600" cy="1325563"/>
          </a:xfrm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649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010B3C"/>
                </a:solidFill>
              </a:rPr>
              <a:t>PPT 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5512" y="1112413"/>
            <a:ext cx="9123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 smtClean="0"/>
              <a:t>인공신경망</a:t>
            </a:r>
            <a:r>
              <a:rPr lang="en-US" altLang="ko-KR" b="1" dirty="0"/>
              <a:t>(Artificial Neural Network, ANN)</a:t>
            </a:r>
          </a:p>
          <a:p>
            <a:r>
              <a:rPr lang="ko-KR" altLang="en-US" dirty="0" err="1"/>
              <a:t>딥러닝에서</a:t>
            </a:r>
            <a:r>
              <a:rPr lang="ko-KR" altLang="en-US" dirty="0"/>
              <a:t> 가장 기본이 되는 개념은 바로 신경망</a:t>
            </a:r>
            <a:r>
              <a:rPr lang="en-US" altLang="ko-KR" dirty="0"/>
              <a:t>(Neural Network)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신경망이란 </a:t>
            </a:r>
            <a:r>
              <a:rPr lang="ko-KR" altLang="en-US" dirty="0">
                <a:solidFill>
                  <a:srgbClr val="C00000"/>
                </a:solidFill>
              </a:rPr>
              <a:t>인간의 </a:t>
            </a:r>
            <a:r>
              <a:rPr lang="ko-KR" altLang="en-US" dirty="0" smtClean="0">
                <a:solidFill>
                  <a:srgbClr val="C00000"/>
                </a:solidFill>
              </a:rPr>
              <a:t>뇌에서 뉴런의 </a:t>
            </a:r>
            <a:r>
              <a:rPr lang="ko-KR" altLang="en-US" dirty="0">
                <a:solidFill>
                  <a:srgbClr val="C00000"/>
                </a:solidFill>
              </a:rPr>
              <a:t>연결 </a:t>
            </a:r>
            <a:r>
              <a:rPr lang="ko-KR" altLang="en-US" dirty="0" smtClean="0">
                <a:solidFill>
                  <a:srgbClr val="C00000"/>
                </a:solidFill>
              </a:rPr>
              <a:t>구조를 </a:t>
            </a:r>
            <a:r>
              <a:rPr lang="ko-KR" altLang="en-US" dirty="0">
                <a:solidFill>
                  <a:srgbClr val="C00000"/>
                </a:solidFill>
              </a:rPr>
              <a:t>본떠 만든 네트워크 구조를 인공신경망</a:t>
            </a:r>
            <a:r>
              <a:rPr lang="en-US" altLang="ko-KR" dirty="0"/>
              <a:t>(Artificial Neural Network, ANN)</a:t>
            </a:r>
            <a:r>
              <a:rPr lang="ko-KR" altLang="en-US" dirty="0"/>
              <a:t>이라고 부릅니다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26" name="Picture 2" descr="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19" y="2589741"/>
            <a:ext cx="5942160" cy="345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8154" y="2261373"/>
            <a:ext cx="7074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1)</a:t>
            </a:r>
            <a:r>
              <a:rPr lang="ko-KR" altLang="en-US" sz="2000" dirty="0" err="1" smtClean="0"/>
              <a:t>컨볼루션넷</a:t>
            </a:r>
            <a:r>
              <a:rPr lang="en-US" altLang="ko-KR" sz="2000" dirty="0" smtClean="0"/>
              <a:t>(CNN)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2)</a:t>
            </a:r>
            <a:r>
              <a:rPr lang="ko-KR" altLang="en-US" sz="2000" dirty="0" err="1" smtClean="0"/>
              <a:t>딥빌리프넷</a:t>
            </a:r>
            <a:r>
              <a:rPr lang="en-US" altLang="ko-KR" sz="2000" dirty="0" smtClean="0"/>
              <a:t>(BBN)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3)</a:t>
            </a:r>
            <a:r>
              <a:rPr lang="ko-KR" altLang="en-US" sz="2000" dirty="0" err="1" smtClean="0"/>
              <a:t>딥하이퍼</a:t>
            </a:r>
            <a:r>
              <a:rPr lang="ko-KR" altLang="en-US" sz="2000" dirty="0" err="1"/>
              <a:t>넷</a:t>
            </a:r>
            <a:r>
              <a:rPr lang="en-US" altLang="ko-KR" sz="2000" dirty="0" smtClean="0"/>
              <a:t>(BHN)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65803" y="1460239"/>
            <a:ext cx="585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▶</a:t>
            </a:r>
            <a:r>
              <a:rPr lang="ko-KR" altLang="en-US" sz="2400" b="1" dirty="0" err="1" smtClean="0"/>
              <a:t>딥러닝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기본구조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830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pic>
        <p:nvPicPr>
          <p:cNvPr id="2050" name="Picture 2" descr="http://magazine.hellot.net/editor/CrossEditorV3.0.0.27/binary/images/000841/20180901051318350_CYPRA24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99" y="3382944"/>
            <a:ext cx="762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5151" y="1316334"/>
            <a:ext cx="636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컨볼루션넷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CNN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감독학습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입력데이터를 변별하기 위한 변별적 학습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패턴 분류 성능 우수</a:t>
            </a:r>
            <a:endParaRPr lang="en-US" altLang="ko-KR" dirty="0" smtClean="0"/>
          </a:p>
          <a:p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모델로부터 샘플 생성 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6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5151" y="1375054"/>
            <a:ext cx="8656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.</a:t>
            </a:r>
            <a:r>
              <a:rPr lang="ko-KR" altLang="en-US" dirty="0" err="1" smtClean="0"/>
              <a:t>딥빌리프넷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DBN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무감독학습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입력데이터를 재생성 하는 생성적 학습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모델로 부터 새로운 샘플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압축</a:t>
            </a:r>
            <a:endParaRPr lang="en-US" altLang="ko-KR" dirty="0" smtClean="0"/>
          </a:p>
          <a:p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층간 완전 연결구조로 패턴 분류 </a:t>
            </a:r>
            <a:r>
              <a:rPr lang="ko-KR" altLang="en-US" dirty="0" err="1" smtClean="0"/>
              <a:t>적용시</a:t>
            </a:r>
            <a:r>
              <a:rPr lang="ko-KR" altLang="en-US" dirty="0" smtClean="0"/>
              <a:t> 분류 성능 낮음</a:t>
            </a:r>
            <a:endParaRPr lang="ko-KR" altLang="en-US" dirty="0"/>
          </a:p>
        </p:txBody>
      </p:sp>
      <p:pic>
        <p:nvPicPr>
          <p:cNvPr id="3074" name="Picture 2" descr="https://miro.medium.com/max/395/1*GDATBHeVTbKt1jynVZS_-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2180" r="2632" b="2500"/>
          <a:stretch/>
        </p:blipFill>
        <p:spPr bwMode="auto">
          <a:xfrm>
            <a:off x="3880521" y="3058265"/>
            <a:ext cx="3938955" cy="32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5151" y="1375054"/>
            <a:ext cx="8656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err="1" smtClean="0"/>
              <a:t>딥하이퍼넷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DHN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무감독학습</a:t>
            </a:r>
            <a:r>
              <a:rPr lang="en-US" altLang="ko-KR" dirty="0"/>
              <a:t> </a:t>
            </a:r>
            <a:r>
              <a:rPr lang="ko-KR" altLang="en-US" dirty="0" smtClean="0"/>
              <a:t>생성모델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층간 다양한 부분 연결하는 </a:t>
            </a:r>
            <a:r>
              <a:rPr lang="ko-KR" altLang="en-US" dirty="0" err="1" smtClean="0"/>
              <a:t>커널들을</a:t>
            </a:r>
            <a:r>
              <a:rPr lang="ko-KR" altLang="en-US" dirty="0" smtClean="0"/>
              <a:t> 자동으로 자기조직 원리에 의해 찾는다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모델로 부터 새로운 샘플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유용한 빌딩블록 찾음</a:t>
            </a:r>
            <a:endParaRPr lang="en-US" altLang="ko-KR" dirty="0" smtClean="0"/>
          </a:p>
          <a:p>
            <a:r>
              <a:rPr lang="ko-KR" altLang="en-US" dirty="0" smtClean="0"/>
              <a:t>단점</a:t>
            </a:r>
            <a:r>
              <a:rPr lang="en-US" altLang="ko-KR" dirty="0" smtClean="0"/>
              <a:t>:</a:t>
            </a:r>
            <a:r>
              <a:rPr lang="ko-KR" altLang="en-US" dirty="0" smtClean="0"/>
              <a:t>많은 메모리 및 컴퓨팅 파워 요구</a:t>
            </a:r>
            <a:endParaRPr lang="ko-KR" altLang="en-US" dirty="0"/>
          </a:p>
        </p:txBody>
      </p:sp>
      <p:sp>
        <p:nvSpPr>
          <p:cNvPr id="3" name="AutoShape 2" descr="딥하이퍼넷 모델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781" y="3468225"/>
            <a:ext cx="6050436" cy="268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7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2933" y="1354957"/>
            <a:ext cx="7988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-No-Free-Lunch Theorem</a:t>
            </a:r>
          </a:p>
          <a:p>
            <a:r>
              <a:rPr lang="ko-KR" altLang="en-US" dirty="0" smtClean="0"/>
              <a:t>특정 계열의 문제를 잘 푸는 알고리즘은 다른 문제는 잘 풀지 못할 수 있음</a:t>
            </a:r>
            <a:endParaRPr lang="en-US" altLang="ko-KR" dirty="0" smtClean="0"/>
          </a:p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모델이 필요한 이유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31" y="2717189"/>
            <a:ext cx="7691542" cy="347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9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1699999" y="812800"/>
            <a:ext cx="123701" cy="60452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" y="800100"/>
            <a:ext cx="11700000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699999" y="800100"/>
            <a:ext cx="0" cy="606040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61712" y="304251"/>
            <a:ext cx="727206" cy="993706"/>
            <a:chOff x="4842640" y="195358"/>
            <a:chExt cx="727206" cy="993706"/>
          </a:xfrm>
        </p:grpSpPr>
        <p:sp>
          <p:nvSpPr>
            <p:cNvPr id="15" name="타원 14"/>
            <p:cNvSpPr/>
            <p:nvPr/>
          </p:nvSpPr>
          <p:spPr>
            <a:xfrm rot="1059351">
              <a:off x="4842640" y="782664"/>
              <a:ext cx="571500" cy="4064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다리꼴 13"/>
            <p:cNvSpPr/>
            <p:nvPr/>
          </p:nvSpPr>
          <p:spPr>
            <a:xfrm rot="12198497">
              <a:off x="5115865" y="579464"/>
              <a:ext cx="173066" cy="406400"/>
            </a:xfrm>
            <a:prstGeom prst="trapezoid">
              <a:avLst>
                <a:gd name="adj" fmla="val 38322"/>
              </a:avLst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059351">
              <a:off x="4966408" y="410484"/>
              <a:ext cx="571500" cy="4064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059351">
              <a:off x="5351102" y="484051"/>
              <a:ext cx="162028" cy="347064"/>
            </a:xfrm>
            <a:custGeom>
              <a:avLst/>
              <a:gdLst>
                <a:gd name="connsiteX0" fmla="*/ 0 w 162028"/>
                <a:gd name="connsiteY0" fmla="*/ 0 h 347064"/>
                <a:gd name="connsiteX1" fmla="*/ 36043 w 162028"/>
                <a:gd name="connsiteY1" fmla="*/ 13912 h 347064"/>
                <a:gd name="connsiteX2" fmla="*/ 162028 w 162028"/>
                <a:gd name="connsiteY2" fmla="*/ 182409 h 347064"/>
                <a:gd name="connsiteX3" fmla="*/ 78334 w 162028"/>
                <a:gd name="connsiteY3" fmla="*/ 326093 h 347064"/>
                <a:gd name="connsiteX4" fmla="*/ 34594 w 162028"/>
                <a:gd name="connsiteY4" fmla="*/ 347064 h 34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28" h="347064">
                  <a:moveTo>
                    <a:pt x="0" y="0"/>
                  </a:moveTo>
                  <a:lnTo>
                    <a:pt x="36043" y="13912"/>
                  </a:lnTo>
                  <a:cubicBezTo>
                    <a:pt x="112054" y="50429"/>
                    <a:pt x="162028" y="112269"/>
                    <a:pt x="162028" y="182409"/>
                  </a:cubicBezTo>
                  <a:cubicBezTo>
                    <a:pt x="162028" y="238521"/>
                    <a:pt x="130044" y="289321"/>
                    <a:pt x="78334" y="326093"/>
                  </a:cubicBezTo>
                  <a:lnTo>
                    <a:pt x="34594" y="347064"/>
                  </a:lnTo>
                  <a:close/>
                </a:path>
              </a:pathLst>
            </a:custGeom>
            <a:solidFill>
              <a:schemeClr val="tx1">
                <a:alpha val="11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551721">
              <a:off x="5089084" y="281560"/>
              <a:ext cx="452088" cy="3559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 rot="551721">
              <a:off x="5396260" y="331058"/>
              <a:ext cx="126676" cy="307987"/>
            </a:xfrm>
            <a:custGeom>
              <a:avLst/>
              <a:gdLst>
                <a:gd name="connsiteX0" fmla="*/ 14892 w 126676"/>
                <a:gd name="connsiteY0" fmla="*/ 0 h 307987"/>
                <a:gd name="connsiteX1" fmla="*/ 60469 w 126676"/>
                <a:gd name="connsiteY1" fmla="*/ 24195 h 307987"/>
                <a:gd name="connsiteX2" fmla="*/ 126676 w 126676"/>
                <a:gd name="connsiteY2" fmla="*/ 150041 h 307987"/>
                <a:gd name="connsiteX3" fmla="*/ 60469 w 126676"/>
                <a:gd name="connsiteY3" fmla="*/ 275888 h 307987"/>
                <a:gd name="connsiteX4" fmla="*/ 0 w 126676"/>
                <a:gd name="connsiteY4" fmla="*/ 307987 h 3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76" h="307987">
                  <a:moveTo>
                    <a:pt x="14892" y="0"/>
                  </a:moveTo>
                  <a:lnTo>
                    <a:pt x="60469" y="24195"/>
                  </a:lnTo>
                  <a:cubicBezTo>
                    <a:pt x="101375" y="56402"/>
                    <a:pt x="126676" y="100895"/>
                    <a:pt x="126676" y="150041"/>
                  </a:cubicBezTo>
                  <a:cubicBezTo>
                    <a:pt x="126676" y="199187"/>
                    <a:pt x="101375" y="243680"/>
                    <a:pt x="60469" y="275888"/>
                  </a:cubicBezTo>
                  <a:lnTo>
                    <a:pt x="0" y="307987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1082807">
              <a:off x="5117758" y="195358"/>
              <a:ext cx="452088" cy="355948"/>
            </a:xfrm>
            <a:prstGeom prst="ellipse">
              <a:avLst/>
            </a:prstGeom>
            <a:solidFill>
              <a:srgbClr val="FF8086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268155" y="11676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PPT </a:t>
            </a:r>
            <a:r>
              <a:rPr lang="en-US" altLang="ko-KR" sz="2800" b="1" i="1" kern="0" dirty="0" smtClean="0">
                <a:solidFill>
                  <a:srgbClr val="010B3C"/>
                </a:solidFill>
              </a:rPr>
              <a:t>PRESENTATION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8155" y="2060406"/>
            <a:ext cx="7074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1)</a:t>
            </a:r>
            <a:r>
              <a:rPr lang="ko-KR" altLang="en-US" dirty="0" err="1" smtClean="0"/>
              <a:t>딥강화학습모델</a:t>
            </a:r>
            <a:r>
              <a:rPr lang="en-US" altLang="ko-KR" dirty="0" smtClean="0"/>
              <a:t>(DQN)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2)</a:t>
            </a:r>
            <a:r>
              <a:rPr lang="ko-KR" altLang="en-US" dirty="0" smtClean="0"/>
              <a:t>순환신경망모델</a:t>
            </a:r>
            <a:r>
              <a:rPr lang="en-US" altLang="ko-KR" dirty="0" smtClean="0"/>
              <a:t>(RNN)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3)</a:t>
            </a:r>
            <a:r>
              <a:rPr lang="ko-KR" altLang="en-US" dirty="0" smtClean="0"/>
              <a:t>종단학습모델</a:t>
            </a:r>
            <a:r>
              <a:rPr lang="en-US" altLang="ko-KR" dirty="0" smtClean="0"/>
              <a:t>(N2N)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4)</a:t>
            </a:r>
            <a:r>
              <a:rPr lang="ko-KR" altLang="en-US" dirty="0" smtClean="0">
                <a:solidFill>
                  <a:srgbClr val="C00000"/>
                </a:solidFill>
              </a:rPr>
              <a:t>대립학습모델</a:t>
            </a:r>
            <a:r>
              <a:rPr lang="en-US" altLang="ko-KR" dirty="0" smtClean="0">
                <a:solidFill>
                  <a:srgbClr val="C00000"/>
                </a:solidFill>
              </a:rPr>
              <a:t>(GAN)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5)</a:t>
            </a:r>
            <a:r>
              <a:rPr lang="ko-KR" altLang="en-US" dirty="0" err="1" smtClean="0"/>
              <a:t>잔차학습모델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ResNet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6)</a:t>
            </a:r>
            <a:r>
              <a:rPr lang="ko-KR" altLang="en-US" dirty="0" err="1" smtClean="0"/>
              <a:t>메모리넷모델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MemNet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2933" y="1555925"/>
            <a:ext cx="5857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▶</a:t>
            </a:r>
            <a:r>
              <a:rPr lang="ko-KR" altLang="en-US" sz="2400" b="1" dirty="0"/>
              <a:t>복합 </a:t>
            </a:r>
            <a:r>
              <a:rPr lang="ko-KR" altLang="en-US" sz="2400" b="1" dirty="0" err="1"/>
              <a:t>딥러닝</a:t>
            </a:r>
            <a:r>
              <a:rPr lang="ko-KR" altLang="en-US" sz="2400" b="1" dirty="0"/>
              <a:t> 구조의 종류</a:t>
            </a:r>
            <a:endParaRPr lang="en-US" altLang="ko-KR" sz="24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787</Words>
  <Application>Microsoft Office PowerPoint</Application>
  <PresentationFormat>사용자 지정</PresentationFormat>
  <Paragraphs>116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18</cp:revision>
  <dcterms:created xsi:type="dcterms:W3CDTF">2021-03-01T15:32:38Z</dcterms:created>
  <dcterms:modified xsi:type="dcterms:W3CDTF">2021-03-23T09:39:01Z</dcterms:modified>
</cp:coreProperties>
</file>