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Roboto Slab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BB5085-9D1E-451A-BB15-FF5AA4BDA2D9}">
  <a:tblStyle styleId="{02BB5085-9D1E-451A-BB15-FF5AA4BDA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2bfcd7d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2bfcd7d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2bfcd7d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2bfcd7d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2bfcd7d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2bfcd7d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2bfcd7d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2bfcd7d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2bfcd7d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2bfcd7d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2bfcd7d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2bfcd7d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2bfcd7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2bfcd7d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2bfcd7d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2bfcd7d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39daee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739daee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2bfcd7d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2bfcd7d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e239a6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e239a6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2bfcd7d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2bfcd7d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2bfcd7d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32bfcd7d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2bfcd7d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32bfcd7d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2bfcd7d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2bfcd7d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2bfcd7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2bfcd7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2bfcd7d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32bfcd7d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2bfcd7d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2bfcd7d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2bfcd7d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32bfcd7d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2bfcd7d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2bfcd7d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2bfcd7d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32bfcd7d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39daee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39daee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32bfcd7d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32bfcd7d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32bfcd7d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32bfcd7d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32bfcd7d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32bfcd7d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32bfcd7d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32bfcd7d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32bfcd7d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32bfcd7d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2bfcd7d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32bfcd7d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3df5180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3df5180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32bfcd7d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32bfcd7d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739daee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739daee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32bfcd7d9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32bfcd7d9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2bfcd7d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2bfcd7d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32bfcd7d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32bfcd7d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2bfcd7d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32bfcd7d9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df51808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df51808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df51808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df51808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3df51808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3df51808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3df51808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3df51808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3df51808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3df51808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3df51808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3df51808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3df518084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3df518084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3df51808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3df51808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2bfcd7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2bfcd7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3df51808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3df51808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3df51808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3df51808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32bfcd7d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32bfcd7d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739daee3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739daee3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739daee3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739daee3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40cb154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40cb154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2bfcd7d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2bfcd7d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39dae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39daee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2bfcd7d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2bfcd7d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2bfcd7d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2bfcd7d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11708" y="631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900" dirty="0"/>
              <a:t>Keyword extraction </a:t>
            </a:r>
            <a:br>
              <a:rPr lang="de" sz="3900" dirty="0"/>
            </a:br>
            <a:r>
              <a:rPr lang="de" sz="3900" dirty="0"/>
              <a:t>from e-portfolios </a:t>
            </a:r>
            <a:endParaRPr sz="39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903000" y="3253725"/>
            <a:ext cx="73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Jana Tafferner &amp; Verena Günther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(5)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step: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Ausgabe mit Displacy und Ausgabe auf lokalem Server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use the visualizer displacy by spacy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css- formatting is not retained </a:t>
            </a:r>
            <a:endParaRPr sz="1300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results are inaccurate, the classification of the categories is not fitting in most cases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words are assigned to multiple categories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spacy sums up several words and the words therefore are not considered individually </a:t>
            </a:r>
            <a:endParaRPr sz="13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432"/>
            <a:ext cx="9144000" cy="413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726"/>
            <a:ext cx="9144000" cy="422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(6)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step: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Annotation in HTML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Create a local copy of the portfolio so that results are not only shown in a file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So the words should remain in the right place in the portfolio and be marked -&gt; highlighting directly in the e-Portfolio → the formatting of the e-portfolio is maintained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Words are sometimes assigned to several categories -&gt; should be fixed so that they are only assigned to one category at a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formatting is maintained 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578"/>
            <a:ext cx="9143999" cy="458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569"/>
            <a:ext cx="9144001" cy="454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5062"/>
            <a:ext cx="9144001" cy="123337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268600" y="886350"/>
            <a:ext cx="11952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85"/>
            <a:ext cx="9143999" cy="423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(7)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steps: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Annotation mit Eingabeaufforderung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fix that words are only assigned to one category at a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program is to be called up via the command line and input is to be possible there in order to enter any e-portfolio</a:t>
            </a:r>
            <a:r>
              <a:rPr lang="de" sz="1300" i="1"/>
              <a:t> </a:t>
            </a:r>
            <a:endParaRPr sz="1300" i="1">
              <a:highlight>
                <a:srgbClr val="9900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Creation of a web server → now it is possible to open an edited copy of the e-portfolio with a link in the command line</a:t>
            </a:r>
            <a:endParaRPr sz="1300" i="1">
              <a:highlight>
                <a:srgbClr val="CC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553"/>
            <a:ext cx="9143999" cy="442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Process &amp; Programs (1-10)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Final result (11)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Limitations, barriers and difficulties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Outlook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53"/>
            <a:ext cx="9143999" cy="460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152"/>
            <a:ext cx="9144001" cy="469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5299"/>
            <a:ext cx="9143999" cy="173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268600" y="886350"/>
            <a:ext cx="11952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Command line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288"/>
            <a:ext cx="9144000" cy="233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287"/>
            <a:ext cx="9144001" cy="425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(8)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steps: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Dictionary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Because the results from spacy are still not satisfying, we created a dictionary by hand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Based on concept maps from Ms. Rebholz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categories from spacy are expanded (15 categories in total)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In the dictionary we have assigned more than 150 words to categories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Extract of the dictionary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577388"/>
            <a:ext cx="6267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(9)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steps: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Dictionary ohne Spacy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Creating a program by hand with best case Assignments without spacy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Hover-effect: categories are explained on hover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878"/>
            <a:ext cx="9144001" cy="426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de"/>
              <a:t>Process &amp; Programs (10)</a:t>
            </a:r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Next steps: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Dictionary mit Ergänzungen von Spacy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combine the dictionary and the results of spacy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HTML code is broken when specific words e.g. “style”, “center” or “Objekt” occur in the dictionary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(1)</a:t>
            </a:r>
            <a:endParaRPr sz="420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087800"/>
            <a:ext cx="8368200" cy="4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Install and use the (default-)Pipeline of spacy (de_core_news_sm)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First program: Deutsche Pipeline mit Ausgabe in Datei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Assignment of words to categories by spacy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Output of the resulting words in a file: additionally there are category explanations and the result count</a:t>
            </a:r>
            <a:endParaRPr sz="13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default-Pipeline found and assigned just a very low number of entities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classification is partly not satisfactory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Solution attempts: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Compare different Pipelines from spacy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prepare words from the portfolio beforehand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/>
          <p:nvPr/>
        </p:nvSpPr>
        <p:spPr>
          <a:xfrm>
            <a:off x="268600" y="886350"/>
            <a:ext cx="11952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38" y="1174887"/>
            <a:ext cx="8919324" cy="27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Code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425"/>
            <a:ext cx="9144000" cy="43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/>
          <p:nvPr/>
        </p:nvSpPr>
        <p:spPr>
          <a:xfrm>
            <a:off x="268600" y="886350"/>
            <a:ext cx="11952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2804"/>
            <a:ext cx="9144001" cy="235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/>
          <p:nvPr/>
        </p:nvSpPr>
        <p:spPr>
          <a:xfrm>
            <a:off x="268600" y="886350"/>
            <a:ext cx="11952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25" y="0"/>
            <a:ext cx="77345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650"/>
            <a:ext cx="9144001" cy="37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6" y="647525"/>
            <a:ext cx="8443426" cy="3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720"/>
            <a:ext cx="9144000" cy="454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922"/>
            <a:ext cx="9144000" cy="426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 (11)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Program: Keyword Extraction (Endergebnis)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Description: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words from a german e-portfolio are assigned to labels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words are highlighted in a copy of the e-portfolio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every label has a different color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labels are predefined by spacy and enriched with additional categories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labels/colors are explained on mouse-over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assignment of words to certain categories takes place through pre-trained pipelines of the software spacy and through a manually created dictionary, which is oriented towards the concept maps by Ms. Rebholz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program can be used via the command line</a:t>
            </a:r>
            <a:endParaRPr sz="1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05" name="Google Shape;305;p5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486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15 Categories</a:t>
            </a:r>
            <a:endParaRPr/>
          </a:p>
        </p:txBody>
      </p:sp>
      <p:graphicFrame>
        <p:nvGraphicFramePr>
          <p:cNvPr id="306" name="Google Shape;306;p51"/>
          <p:cNvGraphicFramePr/>
          <p:nvPr/>
        </p:nvGraphicFramePr>
        <p:xfrm>
          <a:off x="3961700" y="458035"/>
          <a:ext cx="3652875" cy="4401594"/>
        </p:xfrm>
        <a:graphic>
          <a:graphicData uri="http://schemas.openxmlformats.org/drawingml/2006/table">
            <a:tbl>
              <a:tblPr>
                <a:noFill/>
                <a:tableStyleId>{02BB5085-9D1E-451A-BB15-FF5AA4BDA2D9}</a:tableStyleId>
              </a:tblPr>
              <a:tblGrid>
                <a:gridCol w="9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</a:t>
                      </a:r>
                      <a:endParaRPr sz="6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6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Miscellaneous entities, e.g. events, nationalities, products or works of art</a:t>
                      </a:r>
                      <a:endParaRPr sz="6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6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6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Non-GPE locations, mountain ranges, bodies of water</a:t>
                      </a:r>
                      <a:endParaRPr sz="6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Named person or family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ORG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Companies, agencies, institutions, etc.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Datentyp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Klasse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Klasse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Objekt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objektorientiertes Design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Sprache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Programmiersprache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Events 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Events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Zeit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Zeitgesteuerte Aktion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Zeichen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Zeichenelemente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Elemente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Personen, Veranstaltungen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Program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189"/>
            <a:ext cx="9143999" cy="479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The sequences of the program: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When calling up the program, the user can enter a web address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Either the user enters an URL or a predefined URL is processed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spacy result is added to the previously created dictionary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A local web server then serves a copy of the portfolio displaying the results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The words are highlighted depending on the categories.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To prevent words from being assigned twice, the words found are stored in a dictionary. Each word can only occur once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00" y="1186798"/>
            <a:ext cx="7766900" cy="3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387900" y="14060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75" y="1105975"/>
            <a:ext cx="6472384" cy="3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body" idx="1"/>
          </p:nvPr>
        </p:nvSpPr>
        <p:spPr>
          <a:xfrm>
            <a:off x="387900" y="13595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Problem from previous program was solved by working with TextNodes.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717600"/>
            <a:ext cx="7263824" cy="3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1630225"/>
            <a:ext cx="8839200" cy="2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00" y="1068200"/>
            <a:ext cx="5225150" cy="39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50" name="Google Shape;3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88" y="1516363"/>
            <a:ext cx="68675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25" y="1144125"/>
            <a:ext cx="5541862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9"/>
          <p:cNvSpPr/>
          <p:nvPr/>
        </p:nvSpPr>
        <p:spPr>
          <a:xfrm>
            <a:off x="1574875" y="4562475"/>
            <a:ext cx="3951300" cy="190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5" y="1834200"/>
            <a:ext cx="83153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69" name="Google Shape;369;p61"/>
          <p:cNvSpPr txBox="1">
            <a:spLocks noGrp="1"/>
          </p:cNvSpPr>
          <p:nvPr>
            <p:ph type="body" idx="1"/>
          </p:nvPr>
        </p:nvSpPr>
        <p:spPr>
          <a:xfrm>
            <a:off x="387900" y="1378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0" name="Google Shape;3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8" y="1134675"/>
            <a:ext cx="8709824" cy="35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1"/>
          <p:cNvSpPr/>
          <p:nvPr/>
        </p:nvSpPr>
        <p:spPr>
          <a:xfrm>
            <a:off x="387900" y="3419475"/>
            <a:ext cx="1787700" cy="190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1" y="0"/>
            <a:ext cx="82551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body" idx="1"/>
          </p:nvPr>
        </p:nvSpPr>
        <p:spPr>
          <a:xfrm>
            <a:off x="387900" y="1378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 rotWithShape="1">
          <a:blip r:embed="rId3">
            <a:alphaModFix/>
          </a:blip>
          <a:srcRect l="-8162" t="-5519" r="-2887" b="-5530"/>
          <a:stretch/>
        </p:blipFill>
        <p:spPr>
          <a:xfrm>
            <a:off x="-217500" y="1144113"/>
            <a:ext cx="9143999" cy="386777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2"/>
          <p:cNvSpPr/>
          <p:nvPr/>
        </p:nvSpPr>
        <p:spPr>
          <a:xfrm>
            <a:off x="1384375" y="3844450"/>
            <a:ext cx="5682300" cy="190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85" name="Google Shape;385;p6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Required software, libraries &amp; pipelines: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Python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request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spacy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bs4 from BeautifulSoup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de_core_news_sm from Spacy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sys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re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00"/>
              <a:t>(More information in our README)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Final result</a:t>
            </a:r>
            <a:endParaRPr/>
          </a:p>
        </p:txBody>
      </p:sp>
      <p:sp>
        <p:nvSpPr>
          <p:cNvPr id="391" name="Google Shape;391;p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— Live demonstration —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Limitations, barriers and difficulties</a:t>
            </a:r>
            <a:endParaRPr/>
          </a:p>
        </p:txBody>
      </p:sp>
      <p:sp>
        <p:nvSpPr>
          <p:cNvPr id="397" name="Google Shape;397;p6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spacy:</a:t>
            </a:r>
            <a:endParaRPr sz="130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the assignment of the words to categories by spacy aren’t satisfying</a:t>
            </a:r>
            <a:endParaRPr sz="13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only a small number of words are assigned to categories by spacy</a:t>
            </a:r>
            <a:endParaRPr sz="13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results are inaccurate, the classification of the categories is not fitting in most cases </a:t>
            </a:r>
            <a:endParaRPr sz="13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words are assigned to multiple categories</a:t>
            </a:r>
            <a:endParaRPr sz="13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spacy sums up several words and the words therefore are not considered individually    </a:t>
            </a:r>
            <a:endParaRPr sz="130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just four categories in the german version</a:t>
            </a:r>
            <a:endParaRPr sz="130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topic modelling/recognition is not possible with spacy</a:t>
            </a:r>
            <a:endParaRPr sz="130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pipeline from spacy couldn't be trained by us → better possible with the purchasable version of spacy (prodigy)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dictionary:</a:t>
            </a:r>
            <a:endParaRPr sz="130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1300"/>
              <a:t>specific words are interpreted as code e.g. “style”, “center” → formatting of the e-portfolio is damaged because of errors in html code (spans are not closing).</a:t>
            </a:r>
            <a:endParaRPr sz="13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Outlook</a:t>
            </a:r>
            <a:endParaRPr i="1"/>
          </a:p>
        </p:txBody>
      </p:sp>
      <p:sp>
        <p:nvSpPr>
          <p:cNvPr id="403" name="Google Shape;403;p6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Compare the results of spacy with results of other software (e.g. NLTK or gensim)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Topic modelling e.g. with Gensim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Test the purchasable version </a:t>
            </a:r>
            <a:r>
              <a:rPr lang="de" sz="1300" i="1"/>
              <a:t>prodigy </a:t>
            </a:r>
            <a:r>
              <a:rPr lang="de" sz="1300"/>
              <a:t>of spacy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Training a Pipeline based on the concept maps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</a:t>
            </a:r>
            <a:endParaRPr sz="42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087800"/>
            <a:ext cx="4272300" cy="4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00"/>
              <a:t>German categories by spacy:</a:t>
            </a:r>
            <a:endParaRPr sz="130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5237500" y="1436950"/>
            <a:ext cx="3695100" cy="37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300"/>
              <a:t>English categories by spacy:</a:t>
            </a:r>
            <a:endParaRPr sz="13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50" y="1910075"/>
            <a:ext cx="2887400" cy="305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8"/>
          <p:cNvGraphicFramePr/>
          <p:nvPr/>
        </p:nvGraphicFramePr>
        <p:xfrm>
          <a:off x="387900" y="1929163"/>
          <a:ext cx="2887400" cy="1821538"/>
        </p:xfrm>
        <a:graphic>
          <a:graphicData uri="http://schemas.openxmlformats.org/drawingml/2006/table">
            <a:tbl>
              <a:tblPr>
                <a:noFill/>
                <a:tableStyleId>{02BB5085-9D1E-451A-BB15-FF5AA4BDA2D9}</a:tableStyleId>
              </a:tblPr>
              <a:tblGrid>
                <a:gridCol w="5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</a:t>
                      </a:r>
                      <a:endParaRPr sz="8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8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Miscellaneous entities, e.g. events, nationalities, products or works of art</a:t>
                      </a:r>
                      <a:endParaRPr sz="8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8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800">
                          <a:solidFill>
                            <a:srgbClr val="1A1E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Non-GPE locations, mountain ranges, bodies of water</a:t>
                      </a:r>
                      <a:endParaRPr sz="800">
                        <a:solidFill>
                          <a:srgbClr val="1A1E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Named person or family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ORG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Companies, agencies, institutions, etc.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(2)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87900" y="1011600"/>
            <a:ext cx="8368200" cy="4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Use the large-Pipeline of spacy (de_core_news_lg)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Vergleichsprogramm large Pipeline mit Ausgabe in Konsole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No better results, rather less results</a:t>
            </a:r>
            <a:endParaRPr sz="1300"/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Counted words large-Pipeline: 33</a:t>
            </a:r>
            <a:endParaRPr sz="1300"/>
          </a:p>
          <a:p>
            <a:pPr marL="719999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Counted words default-Pipeline: 38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Next Solution attempts: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Comparison of an english Pipeline of spacy with an english e-portfolio and a german pipeline with the same e-portfolio just in the german language (we used a portfolio that is available in both english and german language)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1. Process &amp; Programs (3 + 4)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87900" y="1087800"/>
            <a:ext cx="8368200" cy="3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Use an english-Pipeline of spacy (en_core_web_sm)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Program: Vergleichsprogramm englische Pipeline mit Ausgabe in Datei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Result: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German Pipeline provides better results 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Counted words english-Pipeline: 20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Counted words german-Pipeline: 38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/>
              <a:t>Next step: 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Using a previously locally saved e-Portfolio instead of an online e-Portfolio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00"/>
              <a:t>Program: Programm lokal gespeichertes Portfolio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127"/>
            <a:ext cx="9144001" cy="419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Bildschirmpräsentation (16:9)</PresentationFormat>
  <Paragraphs>202</Paragraphs>
  <Slides>55</Slides>
  <Notes>55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9" baseType="lpstr">
      <vt:lpstr>Arial</vt:lpstr>
      <vt:lpstr>Roboto Slab</vt:lpstr>
      <vt:lpstr>Roboto</vt:lpstr>
      <vt:lpstr>Marina</vt:lpstr>
      <vt:lpstr>Keyword extraction  from e-portfolios </vt:lpstr>
      <vt:lpstr>Topics</vt:lpstr>
      <vt:lpstr>1. Process &amp; Programs (1)</vt:lpstr>
      <vt:lpstr>First Program</vt:lpstr>
      <vt:lpstr>PowerPoint-Präsentation</vt:lpstr>
      <vt:lpstr>1. Process &amp; Programs</vt:lpstr>
      <vt:lpstr>1. Process &amp; Programs (2)</vt:lpstr>
      <vt:lpstr>1. Process &amp; Programs (3 + 4)</vt:lpstr>
      <vt:lpstr>PowerPoint-Präsentation</vt:lpstr>
      <vt:lpstr>1. Process &amp; Programs (5)</vt:lpstr>
      <vt:lpstr>PowerPoint-Präsentation</vt:lpstr>
      <vt:lpstr>PowerPoint-Präsentation</vt:lpstr>
      <vt:lpstr>1. Process &amp; Programs (6)</vt:lpstr>
      <vt:lpstr>PowerPoint-Präsentation</vt:lpstr>
      <vt:lpstr>PowerPoint-Präsentation</vt:lpstr>
      <vt:lpstr>PowerPoint-Präsentation</vt:lpstr>
      <vt:lpstr>PowerPoint-Präsentation</vt:lpstr>
      <vt:lpstr>1. Process &amp; Programs (7)</vt:lpstr>
      <vt:lpstr>PowerPoint-Präsentation</vt:lpstr>
      <vt:lpstr>PowerPoint-Präsentation</vt:lpstr>
      <vt:lpstr>PowerPoint-Präsentation</vt:lpstr>
      <vt:lpstr>PowerPoint-Präsentation</vt:lpstr>
      <vt:lpstr>Command line</vt:lpstr>
      <vt:lpstr>PowerPoint-Präsentation</vt:lpstr>
      <vt:lpstr>1. Process &amp; Programs (8)</vt:lpstr>
      <vt:lpstr>Extract of the dictionary</vt:lpstr>
      <vt:lpstr>1. Process &amp; Programs (9)</vt:lpstr>
      <vt:lpstr>PowerPoint-Präsentation</vt:lpstr>
      <vt:lpstr>Process &amp; Programs (10)</vt:lpstr>
      <vt:lpstr>PowerPoint-Präsentation</vt:lpstr>
      <vt:lpstr>The Code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 Final result (11)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2. Final result</vt:lpstr>
      <vt:lpstr>3. Limitations, barriers and difficulties</vt:lpstr>
      <vt:lpstr>4. Outlook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  from e-portfolios </dc:title>
  <cp:lastModifiedBy> </cp:lastModifiedBy>
  <cp:revision>1</cp:revision>
  <dcterms:modified xsi:type="dcterms:W3CDTF">2022-04-14T08:39:17Z</dcterms:modified>
</cp:coreProperties>
</file>