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5" r:id="rId15"/>
    <p:sldId id="271" r:id="rId16"/>
    <p:sldId id="274" r:id="rId17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3710D-7A6E-4DD9-A853-8AACCD814840}" v="135" dt="2022-04-23T17:42:59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589E-72FC-46F8-AB59-4415FDE2DE1D}" type="datetimeFigureOut">
              <a:rPr lang="en-CA" smtClean="0"/>
              <a:t>2022-04-22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70B1A-EF9F-4411-8094-2A7183E32AE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62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8C74-92B3-4E30-AA78-0383111C0669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490E-8141-436D-8F78-1C50346DE990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0CBB-F819-4A7F-A1D2-E72581F8D2DA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85CC-6019-4CB3-8C19-8B7D9063B51C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C40B-6550-4618-BB23-D0D75531AFDE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9718-824F-45EF-B276-D3F2A864BC98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E938D-1A50-420D-BAD7-D3BE26925469}" type="datetime1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51D89-B566-49B3-B32E-EE0754EF47E8}" type="datetime1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2F36-7DF0-40C3-8764-02DECF8CB643}" type="datetime1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81D2E-8620-4457-9809-17A765012E65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D6B0-8585-43DC-8A19-6D998BCED2AB}" type="datetime1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AEFC-97C7-43B2-907F-B622F90DCDCE}" type="datetime1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mvt.re/en/latest/" TargetMode="External"/><Relationship Id="rId4" Type="http://schemas.openxmlformats.org/officeDocument/2006/relationships/hyperlink" Target="https://github.com/z448/pgchec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umentcloud.org/documents/4599753-NSO-Pegasu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sandhu2159@saskpolytech.c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hyperlink" Target="https://www.nationalheraldindia.com/india/growing-evidence-that-the-indian-state-bought-pegasus-spyware-the-technical-committee-tol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amera-uk.org/2021/07/20/bbc-news-again-erases-the-british-connection-to-spyware-story/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EC4CA-4709-4268-B66A-BEF93368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0DFB1D-B1E3-4E5F-A267-A1A45D6A26A8}"/>
              </a:ext>
            </a:extLst>
          </p:cNvPr>
          <p:cNvSpPr txBox="1"/>
          <p:nvPr/>
        </p:nvSpPr>
        <p:spPr>
          <a:xfrm>
            <a:off x="1028700" y="3188636"/>
            <a:ext cx="9144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/>
              <a:t>The Spy in your </a:t>
            </a:r>
          </a:p>
          <a:p>
            <a:r>
              <a:rPr lang="en-US" sz="8000" dirty="0"/>
              <a:t>Phone | Pegasus</a:t>
            </a:r>
          </a:p>
          <a:p>
            <a:endParaRPr lang="en-US" sz="8000" dirty="0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C11E1017-2063-4682-BC81-45C30C8DE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820400" y="1316830"/>
            <a:ext cx="5334000" cy="6773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5CDA0E-5DCA-4235-8789-16B38F4F926E}"/>
              </a:ext>
            </a:extLst>
          </p:cNvPr>
          <p:cNvSpPr txBox="1"/>
          <p:nvPr/>
        </p:nvSpPr>
        <p:spPr>
          <a:xfrm>
            <a:off x="1219200" y="6424406"/>
            <a:ext cx="70660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1" dirty="0">
                <a:solidFill>
                  <a:srgbClr val="202124"/>
                </a:solidFill>
                <a:effectLst/>
                <a:cs typeface="Arial" panose="020B0604020202020204" pitchFamily="34" charset="0"/>
              </a:rPr>
              <a:t> "If you want to keep a secret, you      must also hide it from yourself.“</a:t>
            </a:r>
          </a:p>
          <a:p>
            <a:pPr algn="r"/>
            <a:r>
              <a:rPr lang="en-CA" sz="3600" i="1" dirty="0">
                <a:solidFill>
                  <a:srgbClr val="202124"/>
                </a:solidFill>
                <a:effectLst/>
              </a:rPr>
              <a:t> :by George Orwell</a:t>
            </a:r>
            <a:endParaRPr lang="en-CA" sz="3600" i="1" dirty="0">
              <a:cs typeface="Arial" panose="020B0604020202020204" pitchFamily="34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22CDB82-DAEF-459C-B8AC-CE643D847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285266" y="3383366"/>
            <a:ext cx="1717467" cy="27782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EC4CA-4709-4268-B66A-BEF93368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591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127773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Pegasus Capabilities (hidden space in your phone) </a:t>
            </a:r>
          </a:p>
          <a:p>
            <a:endParaRPr lang="en-CA" sz="4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165BA-C6C5-4BD4-9E5B-41934ACC490F}"/>
              </a:ext>
            </a:extLst>
          </p:cNvPr>
          <p:cNvSpPr txBox="1"/>
          <p:nvPr/>
        </p:nvSpPr>
        <p:spPr>
          <a:xfrm>
            <a:off x="1135242" y="1376300"/>
            <a:ext cx="145251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The collected data is stored in a hidden and encrypted buffer.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This buffer is set to reach no more than 5% of the free space available on the device. </a:t>
            </a:r>
          </a:p>
          <a:p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For example – if the device has 1GB of free space, the buffer can store up to 50MB.</a:t>
            </a:r>
            <a:endParaRPr lang="en-US" sz="3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DB48A8-8AD1-4E0E-A4DB-24D65CD3730F}"/>
              </a:ext>
            </a:extLst>
          </p:cNvPr>
          <p:cNvSpPr txBox="1"/>
          <p:nvPr/>
        </p:nvSpPr>
        <p:spPr>
          <a:xfrm>
            <a:off x="15011400" y="9391694"/>
            <a:ext cx="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7505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EC4CA-4709-4268-B66A-BEF93368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591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1390720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Pegasus Capabilities (sending collected data to hacker) </a:t>
            </a:r>
          </a:p>
          <a:p>
            <a:endParaRPr lang="en-CA" sz="4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165BA-C6C5-4BD4-9E5B-41934ACC490F}"/>
              </a:ext>
            </a:extLst>
          </p:cNvPr>
          <p:cNvSpPr txBox="1"/>
          <p:nvPr/>
        </p:nvSpPr>
        <p:spPr>
          <a:xfrm>
            <a:off x="1135242" y="1376300"/>
            <a:ext cx="1452519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All connections between the agents and the </a:t>
            </a:r>
            <a:r>
              <a:rPr lang="en-US" sz="3200" u="sng" dirty="0"/>
              <a:t>servers are encrypted </a:t>
            </a:r>
            <a:r>
              <a:rPr lang="en-US" sz="3200" dirty="0"/>
              <a:t>with strong algorithms.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Extra care was given to ensure minimal data, battery and memory are consumed within the agents.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This is meant to make sure that no concerns are raised by the target.</a:t>
            </a:r>
            <a:endParaRPr lang="en-US" sz="3200" b="0" i="0" dirty="0">
              <a:solidFill>
                <a:srgbClr val="000000"/>
              </a:solidFill>
              <a:effectLst/>
            </a:endParaRPr>
          </a:p>
        </p:txBody>
      </p:sp>
      <p:pic>
        <p:nvPicPr>
          <p:cNvPr id="4098" name="Picture 2" descr="What is SSL (Secure Sockets Layer)? | Cloudflare">
            <a:extLst>
              <a:ext uri="{FF2B5EF4-FFF2-40B4-BE49-F238E27FC236}">
                <a16:creationId xmlns:a16="http://schemas.microsoft.com/office/drawing/2014/main" id="{8C22C362-231D-4286-8ECE-F3D4A739B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49"/>
          <a:stretch/>
        </p:blipFill>
        <p:spPr bwMode="auto">
          <a:xfrm>
            <a:off x="3711286" y="5834919"/>
            <a:ext cx="8752609" cy="225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EF255-28D1-46EB-88D7-54969F30E0F3}"/>
              </a:ext>
            </a:extLst>
          </p:cNvPr>
          <p:cNvSpPr txBox="1"/>
          <p:nvPr/>
        </p:nvSpPr>
        <p:spPr>
          <a:xfrm>
            <a:off x="15011400" y="9391694"/>
            <a:ext cx="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2475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EC4CA-4709-4268-B66A-BEF93368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29400" y="6591300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9754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Previous Incidents related to Pegasus</a:t>
            </a:r>
          </a:p>
          <a:p>
            <a:endParaRPr lang="en-CA" sz="4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165BA-C6C5-4BD4-9E5B-41934ACC490F}"/>
              </a:ext>
            </a:extLst>
          </p:cNvPr>
          <p:cNvSpPr txBox="1"/>
          <p:nvPr/>
        </p:nvSpPr>
        <p:spPr>
          <a:xfrm>
            <a:off x="1135242" y="1376300"/>
            <a:ext cx="145251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In 2019 WhatsApp NSO’s software hacked more than 1,400 phones. Simply by placing a WhatsApp call.</a:t>
            </a:r>
          </a:p>
        </p:txBody>
      </p:sp>
      <p:pic>
        <p:nvPicPr>
          <p:cNvPr id="5122" name="Picture 2" descr="NSO Group / Q Cyber Technologies: Over One Hundred New Abuse Cases - The  Citizen Lab">
            <a:extLst>
              <a:ext uri="{FF2B5EF4-FFF2-40B4-BE49-F238E27FC236}">
                <a16:creationId xmlns:a16="http://schemas.microsoft.com/office/drawing/2014/main" id="{80495A4D-6B81-4072-950A-945C87603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641" y="2840969"/>
            <a:ext cx="6211799" cy="5418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D4FC4D6-DBD3-4895-821D-D8E914E0736E}"/>
              </a:ext>
            </a:extLst>
          </p:cNvPr>
          <p:cNvSpPr txBox="1"/>
          <p:nvPr/>
        </p:nvSpPr>
        <p:spPr>
          <a:xfrm>
            <a:off x="1007918" y="8790501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https://citizenlab.ca/2019/10/nso-q-cyber-technologies-100-new-abuse-cases/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9AE183-2241-493C-A7E2-78DCDF058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340" y="2783406"/>
            <a:ext cx="7257971" cy="58256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44980D6-1C3A-47AC-8EA3-D133745361E3}"/>
              </a:ext>
            </a:extLst>
          </p:cNvPr>
          <p:cNvSpPr txBox="1"/>
          <p:nvPr/>
        </p:nvSpPr>
        <p:spPr>
          <a:xfrm>
            <a:off x="15011400" y="9391694"/>
            <a:ext cx="6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85839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9754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Previous Incidents related to Pegasus</a:t>
            </a:r>
          </a:p>
          <a:p>
            <a:endParaRPr lang="en-CA" sz="48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FC4D6-DBD3-4895-821D-D8E914E0736E}"/>
              </a:ext>
            </a:extLst>
          </p:cNvPr>
          <p:cNvSpPr txBox="1"/>
          <p:nvPr/>
        </p:nvSpPr>
        <p:spPr>
          <a:xfrm>
            <a:off x="1007918" y="8790501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https://citizenlab.ca/2019/10/nso-q-cyber-technologies-100-new-abuse-cases/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797349-BF9F-4EBC-9D08-2B2D2768FAD2}"/>
              </a:ext>
            </a:extLst>
          </p:cNvPr>
          <p:cNvSpPr txBox="1"/>
          <p:nvPr/>
        </p:nvSpPr>
        <p:spPr>
          <a:xfrm>
            <a:off x="1219200" y="1557502"/>
            <a:ext cx="144412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As of Jul 19, 2021, 189 journalists targeted by government clients of NSO company using the spyware Pegasus.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4E6FFB-C271-4C8C-B904-FDB779D21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871368"/>
            <a:ext cx="9753600" cy="5486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7E1CA7B-D587-4EF1-BDE6-09BDA0D4542E}"/>
              </a:ext>
            </a:extLst>
          </p:cNvPr>
          <p:cNvSpPr txBox="1"/>
          <p:nvPr/>
        </p:nvSpPr>
        <p:spPr>
          <a:xfrm>
            <a:off x="15011400" y="9391694"/>
            <a:ext cx="4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480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1462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Tools</a:t>
            </a:r>
            <a:endParaRPr lang="en-CA" sz="4800" dirty="0">
              <a:latin typeface="+mj-lt"/>
            </a:endParaRPr>
          </a:p>
        </p:txBody>
      </p:sp>
      <p:pic>
        <p:nvPicPr>
          <p:cNvPr id="6146" name="Picture 2" descr="pgcheck">
            <a:extLst>
              <a:ext uri="{FF2B5EF4-FFF2-40B4-BE49-F238E27FC236}">
                <a16:creationId xmlns:a16="http://schemas.microsoft.com/office/drawing/2014/main" id="{57D965E9-2904-4708-A177-6A4C9258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5788" y="1022373"/>
            <a:ext cx="4587606" cy="814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6ECFD4-2C4F-43AF-985F-6673249BDCCA}"/>
              </a:ext>
            </a:extLst>
          </p:cNvPr>
          <p:cNvSpPr txBox="1"/>
          <p:nvPr/>
        </p:nvSpPr>
        <p:spPr>
          <a:xfrm>
            <a:off x="1135242" y="1802547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Check if device contains Pegasus Spyware files.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A" sz="3200" dirty="0"/>
              <a:t>Link: </a:t>
            </a:r>
            <a:r>
              <a:rPr lang="en-CA" sz="3200" dirty="0">
                <a:hlinkClick r:id="rId4"/>
              </a:rPr>
              <a:t>https://github.com/z448/pgcheck</a:t>
            </a: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Mobile Verification Toolkit (MVT) is a tool for Android and iOS devices, for the purpose of identifying traces of compromise.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Link: </a:t>
            </a:r>
            <a:r>
              <a:rPr lang="en-US" sz="3200" dirty="0">
                <a:hlinkClick r:id="rId5"/>
              </a:rPr>
              <a:t>https://docs.mvt.re/en/latest/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18813-DBF6-47A2-8943-2BE7D3CEE8E2}"/>
              </a:ext>
            </a:extLst>
          </p:cNvPr>
          <p:cNvSpPr txBox="1"/>
          <p:nvPr/>
        </p:nvSpPr>
        <p:spPr>
          <a:xfrm>
            <a:off x="15011400" y="9391694"/>
            <a:ext cx="6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2721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29309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References</a:t>
            </a:r>
            <a:endParaRPr lang="en-CA" sz="48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165BA-C6C5-4BD4-9E5B-41934ACC490F}"/>
              </a:ext>
            </a:extLst>
          </p:cNvPr>
          <p:cNvSpPr txBox="1"/>
          <p:nvPr/>
        </p:nvSpPr>
        <p:spPr>
          <a:xfrm>
            <a:off x="1135242" y="1376300"/>
            <a:ext cx="14525198" cy="3406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CA" sz="3200" b="0" i="1" dirty="0">
                <a:solidFill>
                  <a:srgbClr val="000000"/>
                </a:solidFill>
                <a:effectLst/>
              </a:rPr>
              <a:t>DocumentCloud. (n.d.). Www.documentcloud.org. Retrieved April 23, 2022, from </a:t>
            </a:r>
            <a:r>
              <a:rPr lang="en-CA" sz="3200" b="0" i="1" dirty="0">
                <a:solidFill>
                  <a:srgbClr val="000000"/>
                </a:solidFill>
                <a:effectLst/>
                <a:hlinkClick r:id="rId3"/>
              </a:rPr>
              <a:t>https://www.documentcloud.org/documents/4599753-NSO-Pegasus</a:t>
            </a:r>
            <a:endParaRPr lang="en-CA" sz="3200" b="0" i="1" dirty="0">
              <a:solidFill>
                <a:srgbClr val="000000"/>
              </a:solidFill>
              <a:effectLst/>
            </a:endParaRPr>
          </a:p>
          <a:p>
            <a:pPr marL="457200" indent="-457200" algn="l"/>
            <a:endParaRPr lang="en-CA" sz="3200" i="1" dirty="0">
              <a:solidFill>
                <a:srgbClr val="000000"/>
              </a:solidFill>
            </a:endParaRPr>
          </a:p>
          <a:p>
            <a:pPr marL="457200" marR="0" lvl="0" indent="-4572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202124"/>
                </a:solidFill>
                <a:effectLst/>
                <a:uLnTx/>
                <a:uFillTx/>
                <a:ea typeface="+mn-ea"/>
                <a:cs typeface="+mn-cs"/>
              </a:rPr>
              <a:t>S. Alok Sir, personal communication, April 2022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457200" indent="-457200" algn="l"/>
            <a:endParaRPr lang="en-CA" sz="3200" b="0" i="1" dirty="0">
              <a:solidFill>
                <a:srgbClr val="000000"/>
              </a:solidFill>
              <a:effectLst/>
            </a:endParaRPr>
          </a:p>
          <a:p>
            <a:pPr marL="457200" indent="-457200" algn="l"/>
            <a:endParaRPr lang="en-CA" sz="3200" b="0" i="1" dirty="0">
              <a:solidFill>
                <a:srgbClr val="000000"/>
              </a:solidFill>
              <a:effectLst/>
            </a:endParaRPr>
          </a:p>
          <a:p>
            <a:pPr marL="457200" indent="-457200" algn="l"/>
            <a:r>
              <a:rPr lang="en-CA" sz="3200" b="0" i="1" dirty="0">
                <a:solidFill>
                  <a:srgbClr val="000000"/>
                </a:solidFill>
                <a:effectLst/>
              </a:rPr>
              <a:t>‌</a:t>
            </a:r>
            <a:endParaRPr lang="en-US" sz="32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EF8A5C-B514-4204-8B1F-1935486E4A7F}"/>
              </a:ext>
            </a:extLst>
          </p:cNvPr>
          <p:cNvSpPr txBox="1"/>
          <p:nvPr/>
        </p:nvSpPr>
        <p:spPr>
          <a:xfrm>
            <a:off x="15011400" y="9391694"/>
            <a:ext cx="4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006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165BA-C6C5-4BD4-9E5B-41934ACC490F}"/>
              </a:ext>
            </a:extLst>
          </p:cNvPr>
          <p:cNvSpPr txBox="1"/>
          <p:nvPr/>
        </p:nvSpPr>
        <p:spPr>
          <a:xfrm>
            <a:off x="3505200" y="2628900"/>
            <a:ext cx="1053398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/>
            <a:endParaRPr lang="en-US" sz="6000" b="0" i="0" dirty="0">
              <a:solidFill>
                <a:srgbClr val="000000"/>
              </a:solidFill>
              <a:effectLst/>
            </a:endParaRPr>
          </a:p>
          <a:p>
            <a:pPr marL="457200" indent="-457200" algn="ctr"/>
            <a:r>
              <a:rPr lang="en-US" sz="6000" b="0" i="0" dirty="0">
                <a:solidFill>
                  <a:srgbClr val="000000"/>
                </a:solidFill>
                <a:effectLst/>
              </a:rPr>
              <a:t>Sahil Sandhu</a:t>
            </a:r>
          </a:p>
          <a:p>
            <a:pPr marL="457200" indent="-457200" algn="ctr"/>
            <a:r>
              <a:rPr lang="en-US" sz="6000" dirty="0">
                <a:solidFill>
                  <a:srgbClr val="000000"/>
                </a:solidFill>
                <a:hlinkClick r:id="rId3"/>
              </a:rPr>
              <a:t>sandhu2159@saskpolytech</a:t>
            </a:r>
            <a:r>
              <a:rPr lang="en-US" sz="6000" b="0" i="0" dirty="0">
                <a:solidFill>
                  <a:srgbClr val="000000"/>
                </a:solidFill>
                <a:effectLst/>
                <a:hlinkClick r:id="rId3"/>
              </a:rPr>
              <a:t>.ca</a:t>
            </a:r>
            <a:endParaRPr lang="en-US" sz="6000" b="0" i="0" dirty="0">
              <a:solidFill>
                <a:srgbClr val="000000"/>
              </a:solidFill>
              <a:effectLst/>
            </a:endParaRPr>
          </a:p>
          <a:p>
            <a:pPr marL="457200" indent="-457200" algn="ctr"/>
            <a:endParaRPr lang="en-US" sz="6000" b="0" i="0" dirty="0">
              <a:solidFill>
                <a:srgbClr val="000000"/>
              </a:solidFill>
              <a:effectLst/>
            </a:endParaRPr>
          </a:p>
          <a:p>
            <a:pPr marL="457200" indent="-457200" algn="ctr"/>
            <a:endParaRPr lang="en-US" sz="6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C6E2B-C383-4421-8380-FE52DCB37C61}"/>
              </a:ext>
            </a:extLst>
          </p:cNvPr>
          <p:cNvSpPr txBox="1"/>
          <p:nvPr/>
        </p:nvSpPr>
        <p:spPr>
          <a:xfrm>
            <a:off x="7010400" y="2095500"/>
            <a:ext cx="35624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 </a:t>
            </a:r>
            <a:endParaRPr lang="en-CA" sz="6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FD477E-A3D3-4185-B24D-3693C2955BC2}"/>
              </a:ext>
            </a:extLst>
          </p:cNvPr>
          <p:cNvSpPr txBox="1"/>
          <p:nvPr/>
        </p:nvSpPr>
        <p:spPr>
          <a:xfrm>
            <a:off x="15011400" y="9391694"/>
            <a:ext cx="4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891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EC4CA-4709-4268-B66A-BEF93368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028700" y="254852"/>
            <a:ext cx="2188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Content</a:t>
            </a:r>
            <a:endParaRPr lang="en-CA" sz="48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485D5-4FB7-4C31-9069-E669770D3AB4}"/>
              </a:ext>
            </a:extLst>
          </p:cNvPr>
          <p:cNvSpPr txBox="1"/>
          <p:nvPr/>
        </p:nvSpPr>
        <p:spPr>
          <a:xfrm>
            <a:off x="1219200" y="1706206"/>
            <a:ext cx="9144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1). What is Spyware?</a:t>
            </a:r>
          </a:p>
          <a:p>
            <a:r>
              <a:rPr lang="en-US" sz="3200" dirty="0"/>
              <a:t>2). How Spyware Works &amp; Demo?</a:t>
            </a:r>
          </a:p>
          <a:p>
            <a:r>
              <a:rPr lang="en-US" sz="3200" dirty="0"/>
              <a:t>3). What is Pegasus?</a:t>
            </a:r>
          </a:p>
          <a:p>
            <a:r>
              <a:rPr lang="en-US" sz="3200" dirty="0"/>
              <a:t>4). Normal Spyware Vs Pegasus?</a:t>
            </a:r>
          </a:p>
          <a:p>
            <a:r>
              <a:rPr lang="en-US" sz="3200" dirty="0"/>
              <a:t>5). References</a:t>
            </a:r>
          </a:p>
        </p:txBody>
      </p:sp>
    </p:spTree>
    <p:extLst>
      <p:ext uri="{BB962C8B-B14F-4D97-AF65-F5344CB8AC3E}">
        <p14:creationId xmlns:p14="http://schemas.microsoft.com/office/powerpoint/2010/main" val="83782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154391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54179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1). What is Spyware?</a:t>
            </a:r>
          </a:p>
          <a:p>
            <a:endParaRPr lang="en-CA" sz="4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D7C56-2454-4BF8-B400-D9E8F24A4533}"/>
              </a:ext>
            </a:extLst>
          </p:cNvPr>
          <p:cNvSpPr txBox="1"/>
          <p:nvPr/>
        </p:nvSpPr>
        <p:spPr>
          <a:xfrm>
            <a:off x="1239982" y="1664469"/>
            <a:ext cx="144412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Spyware is malicious software or application that, once installed on your phone, steals your information and sends it to a third party.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Goal is to gather private information from user's phone.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A" sz="3200" dirty="0"/>
          </a:p>
        </p:txBody>
      </p:sp>
      <p:pic>
        <p:nvPicPr>
          <p:cNvPr id="2050" name="Picture 2" descr="A closer look at the issue of the NSA and building spyware into apps |  ITProPortal">
            <a:extLst>
              <a:ext uri="{FF2B5EF4-FFF2-40B4-BE49-F238E27FC236}">
                <a16:creationId xmlns:a16="http://schemas.microsoft.com/office/drawing/2014/main" id="{2B2ABD79-0522-4CE8-BE57-14D53CA4F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867" y="4600576"/>
            <a:ext cx="3048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gasus scandal: Are we all becoming unknowing spies? - BBC News">
            <a:extLst>
              <a:ext uri="{FF2B5EF4-FFF2-40B4-BE49-F238E27FC236}">
                <a16:creationId xmlns:a16="http://schemas.microsoft.com/office/drawing/2014/main" id="{1475A56D-A6CE-4183-8C65-4E5D5EA4FE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59" b="3747"/>
          <a:stretch/>
        </p:blipFill>
        <p:spPr bwMode="auto">
          <a:xfrm>
            <a:off x="5443188" y="4145395"/>
            <a:ext cx="6335578" cy="4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mo or die! – Mentorphile">
            <a:extLst>
              <a:ext uri="{FF2B5EF4-FFF2-40B4-BE49-F238E27FC236}">
                <a16:creationId xmlns:a16="http://schemas.microsoft.com/office/drawing/2014/main" id="{44816EB1-EB76-4CC9-A526-3BA3C6D0A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7693" y="4862115"/>
            <a:ext cx="4077352" cy="232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F65CE3-513D-45AD-AD35-34FB821290BB}"/>
              </a:ext>
            </a:extLst>
          </p:cNvPr>
          <p:cNvSpPr txBox="1"/>
          <p:nvPr/>
        </p:nvSpPr>
        <p:spPr>
          <a:xfrm>
            <a:off x="15011400" y="9391694"/>
            <a:ext cx="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8619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3566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News Articles</a:t>
            </a:r>
          </a:p>
          <a:p>
            <a:endParaRPr lang="en-CA" sz="4800" dirty="0">
              <a:latin typeface="+mj-lt"/>
            </a:endParaRPr>
          </a:p>
        </p:txBody>
      </p:sp>
      <p:pic>
        <p:nvPicPr>
          <p:cNvPr id="3074" name="Picture 2" descr="Project Pegasus: Indian Express carries lead headline, Hindu buries it in  inside pages">
            <a:extLst>
              <a:ext uri="{FF2B5EF4-FFF2-40B4-BE49-F238E27FC236}">
                <a16:creationId xmlns:a16="http://schemas.microsoft.com/office/drawing/2014/main" id="{5CDCC46D-F71D-49E4-A3FF-A5F80E0B2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9" y="1163149"/>
            <a:ext cx="7662763" cy="702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owing evidence that the Indian State bought Pegasus spyware, the technical committee told">
            <a:extLst>
              <a:ext uri="{FF2B5EF4-FFF2-40B4-BE49-F238E27FC236}">
                <a16:creationId xmlns:a16="http://schemas.microsoft.com/office/drawing/2014/main" id="{C16AE79E-F682-4F37-A09E-96E01A26FC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14"/>
          <a:stretch/>
        </p:blipFill>
        <p:spPr bwMode="auto">
          <a:xfrm>
            <a:off x="8580486" y="1163149"/>
            <a:ext cx="6889454" cy="442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BC News again erases the British connection to spyware story &gt; CAMERA UK">
            <a:extLst>
              <a:ext uri="{FF2B5EF4-FFF2-40B4-BE49-F238E27FC236}">
                <a16:creationId xmlns:a16="http://schemas.microsoft.com/office/drawing/2014/main" id="{243316D0-9279-4B0A-B486-21F724012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67"/>
          <a:stretch/>
        </p:blipFill>
        <p:spPr bwMode="auto">
          <a:xfrm>
            <a:off x="8691463" y="4457702"/>
            <a:ext cx="6667500" cy="373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D79290-2202-40A4-8D06-38E5E235A9FE}"/>
              </a:ext>
            </a:extLst>
          </p:cNvPr>
          <p:cNvSpPr txBox="1"/>
          <p:nvPr/>
        </p:nvSpPr>
        <p:spPr>
          <a:xfrm>
            <a:off x="1135242" y="8325602"/>
            <a:ext cx="133070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hlinkClick r:id="rId6"/>
              </a:rPr>
              <a:t>https://camera-uk.org/2021/07/20/bbc-news-again-erases-the-british-connection-to-spyware-story/</a:t>
            </a:r>
            <a:endParaRPr lang="en-CA" dirty="0"/>
          </a:p>
          <a:p>
            <a:r>
              <a:rPr lang="en-CA" dirty="0">
                <a:hlinkClick r:id="rId7"/>
              </a:rPr>
              <a:t>https://www.nationalheraldindia.com/india/growing-evidence-that-the-indian-state-bought-pegasus-spyware-the-technical-committee-told</a:t>
            </a:r>
            <a:endParaRPr lang="en-CA" dirty="0"/>
          </a:p>
          <a:p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0402B2-DBD2-40B7-866F-26FB7026C7F9}"/>
              </a:ext>
            </a:extLst>
          </p:cNvPr>
          <p:cNvSpPr txBox="1"/>
          <p:nvPr/>
        </p:nvSpPr>
        <p:spPr>
          <a:xfrm>
            <a:off x="15011400" y="9391694"/>
            <a:ext cx="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162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image of a person's face&#10;&#10;Description automatically generated with medium confidence">
            <a:extLst>
              <a:ext uri="{FF2B5EF4-FFF2-40B4-BE49-F238E27FC236}">
                <a16:creationId xmlns:a16="http://schemas.microsoft.com/office/drawing/2014/main" id="{B18FB38A-0EFC-4C91-9112-32F5C00190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30" y="5756853"/>
            <a:ext cx="4301115" cy="2659468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52816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3). What is Pegasus?</a:t>
            </a:r>
          </a:p>
          <a:p>
            <a:endParaRPr lang="en-CA" sz="4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D7C56-2454-4BF8-B400-D9E8F24A4533}"/>
              </a:ext>
            </a:extLst>
          </p:cNvPr>
          <p:cNvSpPr txBox="1"/>
          <p:nvPr/>
        </p:nvSpPr>
        <p:spPr>
          <a:xfrm>
            <a:off x="1239982" y="1664469"/>
            <a:ext cx="144412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Pegasus is spyware developed by the Israeli company NSO Group.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Spyware that can easily enter a smartphone and gain access to everything on it, including its camera and microphone.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Pegasus silently deploys invisible software ("agent") on the target device.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Installation is performed remotely (over-the-air).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Does not require any action from the target and leaves no traces whatsoever on the device.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NSO Group developed its first Pegasus spyware in 2011.</a:t>
            </a:r>
            <a:endParaRPr lang="en-CA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A64387-8C5C-4BC0-83C7-3F15DB06A849}"/>
              </a:ext>
            </a:extLst>
          </p:cNvPr>
          <p:cNvSpPr txBox="1"/>
          <p:nvPr/>
        </p:nvSpPr>
        <p:spPr>
          <a:xfrm>
            <a:off x="7076725" y="637825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NSO standing for Niv, Shalev and Omri, the names of the company's founders.</a:t>
            </a:r>
            <a:endParaRPr lang="en-CA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914849-D6CF-4FDD-A3B9-D23D530CD607}"/>
              </a:ext>
            </a:extLst>
          </p:cNvPr>
          <p:cNvSpPr txBox="1"/>
          <p:nvPr/>
        </p:nvSpPr>
        <p:spPr>
          <a:xfrm>
            <a:off x="15011400" y="9391694"/>
            <a:ext cx="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1759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112566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Pegasus </a:t>
            </a:r>
            <a:r>
              <a:rPr lang="en-CA" sz="4800" dirty="0"/>
              <a:t>Highlights (Perfect mind of hacker)</a:t>
            </a:r>
            <a:endParaRPr lang="en-US" sz="4800" dirty="0"/>
          </a:p>
          <a:p>
            <a:endParaRPr lang="en-CA" sz="4800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D7C56-2454-4BF8-B400-D9E8F24A4533}"/>
              </a:ext>
            </a:extLst>
          </p:cNvPr>
          <p:cNvSpPr txBox="1"/>
          <p:nvPr/>
        </p:nvSpPr>
        <p:spPr>
          <a:xfrm>
            <a:off x="1239982" y="1664469"/>
            <a:ext cx="144412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Penetrates Android, BlackBerry, iOS and Symbian based devices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Accesses password-protected devices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Leaves no trace on the device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Minimal battery, memory and data consumption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Self-destruction functionality in case of exposure risk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CA" sz="3200" dirty="0"/>
              <a:t>Extracts contacts, messages, emails, photos, files, locations, passwords, processes list and more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F642F-1A49-40F6-B528-667B906F4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6" y="5378531"/>
            <a:ext cx="3061460" cy="2889170"/>
          </a:xfrm>
          <a:prstGeom prst="rect">
            <a:avLst/>
          </a:prstGeom>
        </p:spPr>
      </p:pic>
      <p:pic>
        <p:nvPicPr>
          <p:cNvPr id="1026" name="Picture 2" descr="Leave No Trace">
            <a:extLst>
              <a:ext uri="{FF2B5EF4-FFF2-40B4-BE49-F238E27FC236}">
                <a16:creationId xmlns:a16="http://schemas.microsoft.com/office/drawing/2014/main" id="{A608615B-2AB8-4F0C-AEAF-C3EAAFB4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459152"/>
            <a:ext cx="4775198" cy="268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happened to battery stats in Android Pie? | Computerworld">
            <a:extLst>
              <a:ext uri="{FF2B5EF4-FFF2-40B4-BE49-F238E27FC236}">
                <a16:creationId xmlns:a16="http://schemas.microsoft.com/office/drawing/2014/main" id="{AFD030D0-2B09-4942-A559-BCFAA5D3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089" y="5203899"/>
            <a:ext cx="5583003" cy="372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5C47AE-686E-4203-B63B-4F4589B80AAB}"/>
              </a:ext>
            </a:extLst>
          </p:cNvPr>
          <p:cNvSpPr txBox="1"/>
          <p:nvPr/>
        </p:nvSpPr>
        <p:spPr>
          <a:xfrm>
            <a:off x="15011400" y="9391694"/>
            <a:ext cx="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3013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EC4CA-4709-4268-B66A-BEF93368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62029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1). Pegasus </a:t>
            </a:r>
            <a:r>
              <a:rPr lang="en-CA" sz="4800" dirty="0"/>
              <a:t>Architecture</a:t>
            </a:r>
            <a:endParaRPr lang="en-US" sz="4800" dirty="0"/>
          </a:p>
          <a:p>
            <a:endParaRPr lang="en-CA" sz="48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66C7A-0B11-48B4-82ED-B5EBA751F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7591" y="1134113"/>
            <a:ext cx="7636722" cy="74525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702944-1CC0-4880-8885-27BF3B6EAECA}"/>
              </a:ext>
            </a:extLst>
          </p:cNvPr>
          <p:cNvSpPr txBox="1"/>
          <p:nvPr/>
        </p:nvSpPr>
        <p:spPr>
          <a:xfrm>
            <a:off x="10591800" y="841624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Fig. 1. Pegasus Architecture [1]</a:t>
            </a:r>
            <a:endParaRPr lang="en-CA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165BA-C6C5-4BD4-9E5B-41934ACC490F}"/>
              </a:ext>
            </a:extLst>
          </p:cNvPr>
          <p:cNvSpPr txBox="1"/>
          <p:nvPr/>
        </p:nvSpPr>
        <p:spPr>
          <a:xfrm>
            <a:off x="1135242" y="1376300"/>
            <a:ext cx="666410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Each agent is independent and is configured to collect different information from the device. </a:t>
            </a:r>
          </a:p>
          <a:p>
            <a:pPr algn="just"/>
            <a:endParaRPr lang="en-US" sz="32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The data is sent back to the Pegasus servers in a hidden, compressed and encrypted manner. </a:t>
            </a:r>
            <a:endParaRPr lang="en-CA" sz="3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DB3E6-36BB-436D-B9DA-7AA28070C5BB}"/>
              </a:ext>
            </a:extLst>
          </p:cNvPr>
          <p:cNvSpPr txBox="1"/>
          <p:nvPr/>
        </p:nvSpPr>
        <p:spPr>
          <a:xfrm>
            <a:off x="15011400" y="9391694"/>
            <a:ext cx="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62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EC4CA-4709-4268-B66A-BEF93368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793230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1). Pegasus </a:t>
            </a:r>
            <a:r>
              <a:rPr lang="en-CA" sz="4800" dirty="0"/>
              <a:t>Supported Devices</a:t>
            </a:r>
            <a:endParaRPr lang="en-US" sz="4800" dirty="0"/>
          </a:p>
          <a:p>
            <a:endParaRPr lang="en-CA" sz="48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2944-1CC0-4880-8885-27BF3B6EAECA}"/>
              </a:ext>
            </a:extLst>
          </p:cNvPr>
          <p:cNvSpPr txBox="1"/>
          <p:nvPr/>
        </p:nvSpPr>
        <p:spPr>
          <a:xfrm>
            <a:off x="11277600" y="810374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Fig. 2. Supported Devices List [1]</a:t>
            </a:r>
            <a:endParaRPr lang="en-CA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165BA-C6C5-4BD4-9E5B-41934ACC490F}"/>
              </a:ext>
            </a:extLst>
          </p:cNvPr>
          <p:cNvSpPr txBox="1"/>
          <p:nvPr/>
        </p:nvSpPr>
        <p:spPr>
          <a:xfrm>
            <a:off x="1135242" y="1376300"/>
            <a:ext cx="666410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Each agent is independent and is configured to collect different information from the device. </a:t>
            </a:r>
          </a:p>
          <a:p>
            <a:pPr algn="just"/>
            <a:endParaRPr lang="en-US" sz="32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200" dirty="0"/>
              <a:t>The data is sent back to the Pegasus servers in a hidden, compressed and encrypted manner. </a:t>
            </a:r>
            <a:endParaRPr lang="en-CA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0B51C-2A8C-46EF-9E9B-6EBFBF368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809" y="1166856"/>
            <a:ext cx="9345904" cy="68649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97C4E9-365A-42FC-94DD-2FE39761E0DD}"/>
              </a:ext>
            </a:extLst>
          </p:cNvPr>
          <p:cNvSpPr txBox="1"/>
          <p:nvPr/>
        </p:nvSpPr>
        <p:spPr>
          <a:xfrm>
            <a:off x="15011400" y="9391694"/>
            <a:ext cx="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588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469940" y="8615199"/>
            <a:ext cx="2493813" cy="128620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28700" y="92011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219200" y="971550"/>
            <a:ext cx="14441240" cy="0"/>
          </a:xfrm>
          <a:prstGeom prst="line">
            <a:avLst/>
          </a:prstGeom>
          <a:ln w="57150" cap="flat">
            <a:solidFill>
              <a:srgbClr val="753A9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3EC4CA-4709-4268-B66A-BEF93368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AAEA9C-AB5A-4BE6-9CCE-4AC6C40BDAB9}"/>
              </a:ext>
            </a:extLst>
          </p:cNvPr>
          <p:cNvSpPr txBox="1"/>
          <p:nvPr/>
        </p:nvSpPr>
        <p:spPr>
          <a:xfrm>
            <a:off x="1056409" y="9258300"/>
            <a:ext cx="395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sandhu2159@saskpolytech.ca</a:t>
            </a:r>
            <a:endParaRPr lang="en-CA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B1404-8FEF-41AA-BC1D-EFD125908463}"/>
              </a:ext>
            </a:extLst>
          </p:cNvPr>
          <p:cNvSpPr txBox="1"/>
          <p:nvPr/>
        </p:nvSpPr>
        <p:spPr>
          <a:xfrm>
            <a:off x="8087591" y="925830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ABC Talks 2022</a:t>
            </a:r>
            <a:endParaRPr lang="en-CA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FF17-A882-4642-BF57-99E030E59407}"/>
              </a:ext>
            </a:extLst>
          </p:cNvPr>
          <p:cNvSpPr txBox="1"/>
          <p:nvPr/>
        </p:nvSpPr>
        <p:spPr>
          <a:xfrm>
            <a:off x="1135242" y="186720"/>
            <a:ext cx="7797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Pegasus Capabilities and Price </a:t>
            </a:r>
          </a:p>
          <a:p>
            <a:endParaRPr lang="en-CA" sz="48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02944-1CC0-4880-8885-27BF3B6EAECA}"/>
              </a:ext>
            </a:extLst>
          </p:cNvPr>
          <p:cNvSpPr txBox="1"/>
          <p:nvPr/>
        </p:nvSpPr>
        <p:spPr>
          <a:xfrm>
            <a:off x="11353800" y="810483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Fig. 3. </a:t>
            </a:r>
            <a:r>
              <a:rPr lang="en-US" dirty="0"/>
              <a:t>Pegasus functionality</a:t>
            </a:r>
            <a:r>
              <a:rPr lang="en-US" sz="1800" dirty="0"/>
              <a:t>  [1]</a:t>
            </a:r>
            <a:endParaRPr lang="en-CA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8165BA-C6C5-4BD4-9E5B-41934ACC490F}"/>
              </a:ext>
            </a:extLst>
          </p:cNvPr>
          <p:cNvSpPr txBox="1"/>
          <p:nvPr/>
        </p:nvSpPr>
        <p:spPr>
          <a:xfrm>
            <a:off x="1135242" y="1376300"/>
            <a:ext cx="78390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NSO charges a flat $500,000 fee for installing Pegasus.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000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It charges government agencies $650,000 to spy on 10 iPhones.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$650,000 for 10 Android users.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00000"/>
              </a:solidFill>
              <a:effectLst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$500,000 for five BlackBerry users.</a:t>
            </a:r>
            <a:endParaRPr lang="en-CA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7D454-C086-4C94-B32B-97C8F64C60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36" t="2024" r="11174"/>
          <a:stretch/>
        </p:blipFill>
        <p:spPr>
          <a:xfrm>
            <a:off x="9313718" y="1075525"/>
            <a:ext cx="6325940" cy="68467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7676C8-E6E7-4503-896B-E77D586D1BE6}"/>
              </a:ext>
            </a:extLst>
          </p:cNvPr>
          <p:cNvSpPr txBox="1"/>
          <p:nvPr/>
        </p:nvSpPr>
        <p:spPr>
          <a:xfrm>
            <a:off x="984591" y="8380478"/>
            <a:ext cx="11899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https://www.moneycontrol.com/news/india/find-out-the-cost-of-putting-pegasus-into-a-smartphone-for-spying-7200991.html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CC36D4-2CAA-41E9-BAA5-B9FF7595A3EE}"/>
              </a:ext>
            </a:extLst>
          </p:cNvPr>
          <p:cNvSpPr txBox="1"/>
          <p:nvPr/>
        </p:nvSpPr>
        <p:spPr>
          <a:xfrm>
            <a:off x="15011400" y="9391694"/>
            <a:ext cx="287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7480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</TotalTime>
  <Words>891</Words>
  <Application>Microsoft Office PowerPoint</Application>
  <PresentationFormat>Custom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Corba Standard</dc:title>
  <dc:creator>Sahil Sandhu</dc:creator>
  <cp:lastModifiedBy>Sahil Sandhu</cp:lastModifiedBy>
  <cp:revision>9</cp:revision>
  <dcterms:created xsi:type="dcterms:W3CDTF">2006-08-16T00:00:00Z</dcterms:created>
  <dcterms:modified xsi:type="dcterms:W3CDTF">2022-04-23T17:46:08Z</dcterms:modified>
  <dc:identifier>DAE-hzg_Rjo</dc:identifier>
</cp:coreProperties>
</file>