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embeddedFontLst>
    <p:embeddedFont>
      <p:font typeface="Arial Black" panose="020B0604020202020204" pitchFamily="34" charset="0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TmzjtYFWJ0/vCydTx4J1bjUBB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56"/>
  </p:normalViewPr>
  <p:slideViewPr>
    <p:cSldViewPr snapToGrid="0" snapToObjects="1">
      <p:cViewPr varScale="1">
        <p:scale>
          <a:sx n="89" d="100"/>
          <a:sy n="89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hu-H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2" name="Google Shape;232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662885dd3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12662885dd3_2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g12662885dd3_2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6750fc35f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26750fc35f_3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g126750fc35f_3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662885dd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g12662885dd3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8" name="Google Shape;278;g12662885dd3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662885dd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2662885dd3_1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9" name="Google Shape;289;g12662885dd3_1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6750fc35f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6750fc35f_3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126750fc35f_3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hu-HU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dia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függőleges szöveg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üggőleges cím és szöveg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zakaszfejléc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sszehasonlítás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sak cím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res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talomrész képaláírással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ép képaláírással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9612" y="-357187"/>
            <a:ext cx="10287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>
            <a:spLocks noGrp="1"/>
          </p:cNvSpPr>
          <p:nvPr>
            <p:ph type="title"/>
          </p:nvPr>
        </p:nvSpPr>
        <p:spPr>
          <a:xfrm>
            <a:off x="-1586948" y="345247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hu-HU" sz="2400">
                <a:latin typeface="Arial Black"/>
                <a:ea typeface="Arial Black"/>
                <a:cs typeface="Arial Black"/>
                <a:sym typeface="Arial Black"/>
              </a:rPr>
              <a:t>Játékok </a:t>
            </a:r>
            <a:endParaRPr/>
          </a:p>
        </p:txBody>
      </p:sp>
      <p:sp>
        <p:nvSpPr>
          <p:cNvPr id="200" name="Google Shape;200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811078" cy="44227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228600" lvl="0" indent="-1885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 sz="4671">
                <a:latin typeface="Arial"/>
                <a:ea typeface="Arial"/>
                <a:cs typeface="Arial"/>
                <a:sym typeface="Arial"/>
              </a:rPr>
              <a:t>RecyclerView </a:t>
            </a:r>
            <a:endParaRPr sz="4271"/>
          </a:p>
          <a:p>
            <a:pPr marL="228600" lvl="0" indent="-18854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 sz="4671">
                <a:latin typeface="Arial"/>
                <a:ea typeface="Arial"/>
                <a:cs typeface="Arial"/>
                <a:sym typeface="Arial"/>
              </a:rPr>
              <a:t>Spinner - lenyíló szűrő</a:t>
            </a:r>
            <a:endParaRPr sz="4271"/>
          </a:p>
          <a:p>
            <a:pPr marL="228600" lvl="0" indent="-18854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 sz="4671">
                <a:latin typeface="Arial"/>
                <a:ea typeface="Arial"/>
                <a:cs typeface="Arial"/>
                <a:sym typeface="Arial"/>
              </a:rPr>
              <a:t>Felugróablakok →  DialogBuilder + layout</a:t>
            </a:r>
            <a:endParaRPr sz="4671">
              <a:latin typeface="Arial"/>
              <a:ea typeface="Arial"/>
              <a:cs typeface="Arial"/>
              <a:sym typeface="Arial"/>
            </a:endParaRPr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11"/>
          <p:cNvPicPr preferRelativeResize="0"/>
          <p:nvPr/>
        </p:nvPicPr>
        <p:blipFill rotWithShape="1">
          <a:blip r:embed="rId3">
            <a:alphaModFix/>
          </a:blip>
          <a:srcRect l="-1" r="26846"/>
          <a:stretch/>
        </p:blipFill>
        <p:spPr>
          <a:xfrm>
            <a:off x="7151999" y="0"/>
            <a:ext cx="504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1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6111" y="921825"/>
            <a:ext cx="4071775" cy="458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>
            <a:spLocks noGrp="1"/>
          </p:cNvSpPr>
          <p:nvPr>
            <p:ph type="title"/>
          </p:nvPr>
        </p:nvSpPr>
        <p:spPr>
          <a:xfrm>
            <a:off x="-1586948" y="345247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hu-HU" sz="2400">
                <a:latin typeface="Arial Black"/>
                <a:ea typeface="Arial Black"/>
                <a:cs typeface="Arial Black"/>
                <a:sym typeface="Arial Black"/>
              </a:rPr>
              <a:t>Játékok </a:t>
            </a:r>
            <a:endParaRPr/>
          </a:p>
        </p:txBody>
      </p:sp>
      <p:sp>
        <p:nvSpPr>
          <p:cNvPr id="210" name="Google Shape;210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811078" cy="44227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228600" lvl="0" indent="-17297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 sz="4225">
                <a:latin typeface="Arial"/>
                <a:ea typeface="Arial"/>
                <a:cs typeface="Arial"/>
                <a:sym typeface="Arial"/>
              </a:rPr>
              <a:t>Sql - szöveg</a:t>
            </a:r>
            <a:endParaRPr sz="3825"/>
          </a:p>
          <a:p>
            <a:pPr marL="228600" lvl="0" indent="-172973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 sz="4225">
                <a:latin typeface="Arial"/>
                <a:ea typeface="Arial"/>
                <a:cs typeface="Arial"/>
                <a:sym typeface="Arial"/>
              </a:rPr>
              <a:t>URL inputstream – kép</a:t>
            </a:r>
            <a:endParaRPr sz="3825"/>
          </a:p>
          <a:p>
            <a:pPr marL="228600" lvl="0" indent="-172973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 sz="4225">
                <a:latin typeface="Arial"/>
                <a:ea typeface="Arial"/>
                <a:cs typeface="Arial"/>
                <a:sym typeface="Arial"/>
              </a:rPr>
              <a:t>Arraylist → adapter → ViewHolder → RecyclerView</a:t>
            </a:r>
            <a:endParaRPr sz="4225">
              <a:latin typeface="Arial"/>
              <a:ea typeface="Arial"/>
              <a:cs typeface="Arial"/>
              <a:sym typeface="Arial"/>
            </a:endParaRPr>
          </a:p>
          <a:p>
            <a:pPr marL="228600" lvl="0" indent="-172973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 sz="4225">
                <a:latin typeface="Arial"/>
                <a:ea typeface="Arial"/>
                <a:cs typeface="Arial"/>
                <a:sym typeface="Arial"/>
              </a:rPr>
              <a:t>Szűrés (életkorok -tól-ig)</a:t>
            </a:r>
            <a:endParaRPr sz="3825"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12"/>
          <p:cNvPicPr preferRelativeResize="0"/>
          <p:nvPr/>
        </p:nvPicPr>
        <p:blipFill rotWithShape="1">
          <a:blip r:embed="rId3">
            <a:alphaModFix/>
          </a:blip>
          <a:srcRect l="-1" r="26846"/>
          <a:stretch/>
        </p:blipFill>
        <p:spPr>
          <a:xfrm>
            <a:off x="7151999" y="0"/>
            <a:ext cx="504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2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7861" y="345250"/>
            <a:ext cx="4448249" cy="118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7862" y="1791025"/>
            <a:ext cx="2197475" cy="145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83220" y="3368287"/>
            <a:ext cx="3112879" cy="118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47844" y="4671138"/>
            <a:ext cx="3314257" cy="14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>
            <a:spLocks noGrp="1"/>
          </p:cNvSpPr>
          <p:nvPr>
            <p:ph type="title"/>
          </p:nvPr>
        </p:nvSpPr>
        <p:spPr>
          <a:xfrm>
            <a:off x="-1586948" y="345247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hu-HU" sz="2400">
                <a:latin typeface="Arial Black"/>
                <a:ea typeface="Arial Black"/>
                <a:cs typeface="Arial Black"/>
                <a:sym typeface="Arial Black"/>
              </a:rPr>
              <a:t>Admin applikáció</a:t>
            </a:r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811078" cy="44227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Első fragment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Törlés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Szerkesztés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Hozzáadás a hírekhez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Email cím lekérdezése</a:t>
            </a:r>
            <a:endParaRPr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13"/>
          <p:cNvPicPr preferRelativeResize="0"/>
          <p:nvPr/>
        </p:nvPicPr>
        <p:blipFill rotWithShape="1">
          <a:blip r:embed="rId3">
            <a:alphaModFix/>
          </a:blip>
          <a:srcRect l="-1" r="26846"/>
          <a:stretch/>
        </p:blipFill>
        <p:spPr>
          <a:xfrm>
            <a:off x="7151999" y="0"/>
            <a:ext cx="504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3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9613" y="1297138"/>
            <a:ext cx="4584775" cy="37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3487" y="2710375"/>
            <a:ext cx="4417038" cy="37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38723" y="4123600"/>
            <a:ext cx="4666576" cy="14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 txBox="1">
            <a:spLocks noGrp="1"/>
          </p:cNvSpPr>
          <p:nvPr>
            <p:ph type="title"/>
          </p:nvPr>
        </p:nvSpPr>
        <p:spPr>
          <a:xfrm>
            <a:off x="-1586948" y="345247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hu-HU" sz="2400">
                <a:latin typeface="Arial Black"/>
                <a:ea typeface="Arial Black"/>
                <a:cs typeface="Arial Black"/>
                <a:sym typeface="Arial Black"/>
              </a:rPr>
              <a:t>Adatbázisok</a:t>
            </a:r>
            <a:endParaRPr/>
          </a:p>
        </p:txBody>
      </p:sp>
      <p:sp>
        <p:nvSpPr>
          <p:cNvPr id="235" name="Google Shape;23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811078" cy="44227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3 adatbázis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Játékok + kapcsolat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Üzenetek + email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Hírek/Tudnivalók</a:t>
            </a:r>
            <a:endParaRPr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14"/>
          <p:cNvPicPr preferRelativeResize="0"/>
          <p:nvPr/>
        </p:nvPicPr>
        <p:blipFill rotWithShape="1">
          <a:blip r:embed="rId3">
            <a:alphaModFix/>
          </a:blip>
          <a:srcRect l="-1" r="26846"/>
          <a:stretch/>
        </p:blipFill>
        <p:spPr>
          <a:xfrm>
            <a:off x="7151999" y="0"/>
            <a:ext cx="504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4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425" y="112874"/>
            <a:ext cx="2399127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7800" y="4414490"/>
            <a:ext cx="3528425" cy="1847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44325" y="2680712"/>
            <a:ext cx="3255350" cy="16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15"/>
          <p:cNvPicPr preferRelativeResize="0"/>
          <p:nvPr/>
        </p:nvPicPr>
        <p:blipFill rotWithShape="1">
          <a:blip r:embed="rId3">
            <a:alphaModFix/>
          </a:blip>
          <a:srcRect r="40968"/>
          <a:stretch/>
        </p:blipFill>
        <p:spPr>
          <a:xfrm>
            <a:off x="8124775" y="0"/>
            <a:ext cx="406722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5"/>
          <p:cNvPicPr preferRelativeResize="0"/>
          <p:nvPr/>
        </p:nvPicPr>
        <p:blipFill rotWithShape="1">
          <a:blip r:embed="rId3">
            <a:alphaModFix/>
          </a:blip>
          <a:srcRect r="26847"/>
          <a:stretch/>
        </p:blipFill>
        <p:spPr>
          <a:xfrm>
            <a:off x="4726749" y="0"/>
            <a:ext cx="5040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5"/>
          <p:cNvSpPr txBox="1">
            <a:spLocks noGrp="1"/>
          </p:cNvSpPr>
          <p:nvPr>
            <p:ph type="title"/>
          </p:nvPr>
        </p:nvSpPr>
        <p:spPr>
          <a:xfrm>
            <a:off x="0" y="189775"/>
            <a:ext cx="4726800" cy="13257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hu-HU" sz="2400" b="1">
                <a:latin typeface="Arial Black"/>
                <a:ea typeface="Arial Black"/>
                <a:cs typeface="Arial Black"/>
                <a:sym typeface="Arial Black"/>
              </a:rPr>
              <a:t>Weboldal felépítése</a:t>
            </a:r>
            <a:endParaRPr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9" name="Google Shape;249;p15"/>
          <p:cNvSpPr txBox="1">
            <a:spLocks noGrp="1"/>
          </p:cNvSpPr>
          <p:nvPr>
            <p:ph type="body" idx="1"/>
          </p:nvPr>
        </p:nvSpPr>
        <p:spPr>
          <a:xfrm>
            <a:off x="716925" y="1825625"/>
            <a:ext cx="3707100" cy="43512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Windows 10 operációs rendszerben 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Visual Studio Code 1.66.2 Version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5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56003" y="1280802"/>
            <a:ext cx="6436546" cy="4296396"/>
          </a:xfrm>
          <a:prstGeom prst="rect">
            <a:avLst/>
          </a:prstGeom>
          <a:solidFill>
            <a:srgbClr val="1995AD"/>
          </a:solidFill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g12662885dd3_2_12"/>
          <p:cNvPicPr preferRelativeResize="0"/>
          <p:nvPr/>
        </p:nvPicPr>
        <p:blipFill rotWithShape="1">
          <a:blip r:embed="rId3">
            <a:alphaModFix/>
          </a:blip>
          <a:srcRect r="40968"/>
          <a:stretch/>
        </p:blipFill>
        <p:spPr>
          <a:xfrm>
            <a:off x="8124775" y="0"/>
            <a:ext cx="406722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12662885dd3_2_12"/>
          <p:cNvPicPr preferRelativeResize="0"/>
          <p:nvPr/>
        </p:nvPicPr>
        <p:blipFill rotWithShape="1">
          <a:blip r:embed="rId3">
            <a:alphaModFix/>
          </a:blip>
          <a:srcRect r="26847"/>
          <a:stretch/>
        </p:blipFill>
        <p:spPr>
          <a:xfrm>
            <a:off x="4726749" y="0"/>
            <a:ext cx="5040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12662885dd3_2_12"/>
          <p:cNvSpPr txBox="1">
            <a:spLocks noGrp="1"/>
          </p:cNvSpPr>
          <p:nvPr>
            <p:ph type="title"/>
          </p:nvPr>
        </p:nvSpPr>
        <p:spPr>
          <a:xfrm>
            <a:off x="0" y="189775"/>
            <a:ext cx="4726800" cy="13257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hu-HU" sz="2400">
                <a:latin typeface="Arial Black"/>
                <a:ea typeface="Arial Black"/>
                <a:cs typeface="Arial Black"/>
                <a:sym typeface="Arial Black"/>
              </a:rPr>
              <a:t>Kezdő oldal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12662885dd3_2_12"/>
          <p:cNvSpPr txBox="1">
            <a:spLocks noGrp="1"/>
          </p:cNvSpPr>
          <p:nvPr>
            <p:ph type="body" idx="1"/>
          </p:nvPr>
        </p:nvSpPr>
        <p:spPr>
          <a:xfrm>
            <a:off x="339600" y="1515475"/>
            <a:ext cx="4141200" cy="4848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hu-HU" sz="2500">
                <a:latin typeface="Arial"/>
                <a:ea typeface="Arial"/>
                <a:cs typeface="Arial"/>
                <a:sym typeface="Arial"/>
              </a:rPr>
              <a:t>JÁTÉKDOBOZ logó → 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500">
                <a:latin typeface="Arial"/>
                <a:ea typeface="Arial"/>
                <a:cs typeface="Arial"/>
                <a:sym typeface="Arial"/>
              </a:rPr>
              <a:t>főoldal megjelenése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500"/>
              <a:buChar char="•"/>
            </a:pPr>
            <a:r>
              <a:rPr lang="hu-HU" sz="2500">
                <a:latin typeface="Arial"/>
                <a:ea typeface="Arial"/>
                <a:cs typeface="Arial"/>
                <a:sym typeface="Arial"/>
              </a:rPr>
              <a:t>A játékok menüpont → adományok áttekintése 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500"/>
              <a:buChar char="•"/>
            </a:pPr>
            <a:r>
              <a:rPr lang="hu-HU" sz="2500">
                <a:latin typeface="Arial"/>
                <a:ea typeface="Arial"/>
                <a:cs typeface="Arial"/>
                <a:sym typeface="Arial"/>
              </a:rPr>
              <a:t>Üzenet küldés → 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2500">
                <a:latin typeface="Arial"/>
                <a:ea typeface="Arial"/>
                <a:cs typeface="Arial"/>
                <a:sym typeface="Arial"/>
              </a:rPr>
              <a:t>az adományozó és az adminok közötti kommunikáció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500"/>
              <a:buChar char="•"/>
            </a:pPr>
            <a:r>
              <a:rPr lang="hu-HU" sz="2500">
                <a:latin typeface="Arial"/>
                <a:ea typeface="Arial"/>
                <a:cs typeface="Arial"/>
                <a:sym typeface="Arial"/>
              </a:rPr>
              <a:t>Admin belépés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500"/>
              <a:buChar char="•"/>
            </a:pPr>
            <a:r>
              <a:rPr lang="hu-HU" sz="2500">
                <a:latin typeface="Arial"/>
                <a:ea typeface="Arial"/>
                <a:cs typeface="Arial"/>
                <a:sym typeface="Arial"/>
              </a:rPr>
              <a:t>Játékok feltöltése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12662885dd3_2_12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g12662885dd3_2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9645" y="1515486"/>
            <a:ext cx="6253213" cy="3517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g126750fc35f_3_1"/>
          <p:cNvPicPr preferRelativeResize="0"/>
          <p:nvPr/>
        </p:nvPicPr>
        <p:blipFill rotWithShape="1">
          <a:blip r:embed="rId3">
            <a:alphaModFix/>
          </a:blip>
          <a:srcRect r="40968"/>
          <a:stretch/>
        </p:blipFill>
        <p:spPr>
          <a:xfrm>
            <a:off x="8124775" y="0"/>
            <a:ext cx="406722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126750fc35f_3_1"/>
          <p:cNvPicPr preferRelativeResize="0"/>
          <p:nvPr/>
        </p:nvPicPr>
        <p:blipFill rotWithShape="1">
          <a:blip r:embed="rId3">
            <a:alphaModFix/>
          </a:blip>
          <a:srcRect r="26847"/>
          <a:stretch/>
        </p:blipFill>
        <p:spPr>
          <a:xfrm>
            <a:off x="4726749" y="0"/>
            <a:ext cx="5040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126750fc35f_3_1"/>
          <p:cNvSpPr txBox="1">
            <a:spLocks noGrp="1"/>
          </p:cNvSpPr>
          <p:nvPr>
            <p:ph type="title"/>
          </p:nvPr>
        </p:nvSpPr>
        <p:spPr>
          <a:xfrm>
            <a:off x="0" y="189775"/>
            <a:ext cx="4726800" cy="13257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hu-HU" sz="2400">
                <a:latin typeface="Arial Black"/>
                <a:ea typeface="Arial Black"/>
                <a:cs typeface="Arial Black"/>
                <a:sym typeface="Arial Black"/>
              </a:rPr>
              <a:t>Játékok oldal</a:t>
            </a:r>
            <a:endParaRPr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1" name="Google Shape;271;g126750fc35f_3_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3576600" cy="43512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336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hu-HU" sz="2300">
                <a:latin typeface="Arial"/>
                <a:ea typeface="Arial"/>
                <a:cs typeface="Arial"/>
                <a:sym typeface="Arial"/>
              </a:rPr>
              <a:t>Összes feltöltött adomány megtekintése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228600" lvl="0" indent="-2336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hu-HU" sz="2300">
                <a:latin typeface="Arial"/>
                <a:ea typeface="Arial"/>
                <a:cs typeface="Arial"/>
                <a:sym typeface="Arial"/>
              </a:rPr>
              <a:t>Az adományozó itt ellenőrizheti, hogy sikeres volt-e a feltöltése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228600" lvl="0" indent="-2336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hu-HU" sz="2300">
                <a:latin typeface="Arial"/>
                <a:ea typeface="Arial"/>
                <a:cs typeface="Arial"/>
                <a:sym typeface="Arial"/>
              </a:rPr>
              <a:t>A játékot kereső felhasználó megtalálhatja a neki tetsző játék adományt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126750fc35f_3_1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g126750fc35f_3_1" descr="A képen szöveg látható&#10;&#10;Automatikusan generált leírás"/>
          <p:cNvPicPr preferRelativeResize="0"/>
          <p:nvPr/>
        </p:nvPicPr>
        <p:blipFill rotWithShape="1">
          <a:blip r:embed="rId4">
            <a:alphaModFix/>
          </a:blip>
          <a:srcRect l="4058" t="13566" b="5488"/>
          <a:stretch/>
        </p:blipFill>
        <p:spPr>
          <a:xfrm>
            <a:off x="4928226" y="198750"/>
            <a:ext cx="7061324" cy="29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126750fc35f_3_1"/>
          <p:cNvPicPr preferRelativeResize="0"/>
          <p:nvPr/>
        </p:nvPicPr>
        <p:blipFill rotWithShape="1">
          <a:blip r:embed="rId5">
            <a:alphaModFix/>
          </a:blip>
          <a:srcRect t="12229" b="5364"/>
          <a:stretch/>
        </p:blipFill>
        <p:spPr>
          <a:xfrm>
            <a:off x="5426563" y="3284900"/>
            <a:ext cx="6064661" cy="281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g12662885dd3_0_12"/>
          <p:cNvPicPr preferRelativeResize="0"/>
          <p:nvPr/>
        </p:nvPicPr>
        <p:blipFill rotWithShape="1">
          <a:blip r:embed="rId3">
            <a:alphaModFix/>
          </a:blip>
          <a:srcRect r="40968"/>
          <a:stretch/>
        </p:blipFill>
        <p:spPr>
          <a:xfrm>
            <a:off x="8124775" y="0"/>
            <a:ext cx="406722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12662885dd3_0_12"/>
          <p:cNvPicPr preferRelativeResize="0"/>
          <p:nvPr/>
        </p:nvPicPr>
        <p:blipFill rotWithShape="1">
          <a:blip r:embed="rId3">
            <a:alphaModFix/>
          </a:blip>
          <a:srcRect r="26847"/>
          <a:stretch/>
        </p:blipFill>
        <p:spPr>
          <a:xfrm>
            <a:off x="4726749" y="0"/>
            <a:ext cx="5040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12662885dd3_0_12"/>
          <p:cNvSpPr txBox="1">
            <a:spLocks noGrp="1"/>
          </p:cNvSpPr>
          <p:nvPr>
            <p:ph type="title"/>
          </p:nvPr>
        </p:nvSpPr>
        <p:spPr>
          <a:xfrm>
            <a:off x="0" y="189775"/>
            <a:ext cx="4726800" cy="13257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hu-HU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Üzenetküldés</a:t>
            </a:r>
            <a:endParaRPr sz="24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3" name="Google Shape;283;g12662885dd3_0_12"/>
          <p:cNvSpPr txBox="1">
            <a:spLocks noGrp="1"/>
          </p:cNvSpPr>
          <p:nvPr>
            <p:ph type="body" idx="1"/>
          </p:nvPr>
        </p:nvSpPr>
        <p:spPr>
          <a:xfrm>
            <a:off x="349025" y="1825625"/>
            <a:ext cx="4179000" cy="4422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7647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hu-HU" sz="2000">
                <a:latin typeface="Arial"/>
                <a:ea typeface="Arial"/>
                <a:cs typeface="Arial"/>
                <a:sym typeface="Arial"/>
              </a:rPr>
              <a:t>A felhasználó kitölti a mezőket, és a php segítségével eljuttatja az adminoknak az üzenetet és az adatbázisnak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228600" lvl="0" indent="-227647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hu-HU" sz="2000">
                <a:latin typeface="Arial"/>
                <a:ea typeface="Arial"/>
                <a:cs typeface="Arial"/>
                <a:sym typeface="Arial"/>
              </a:rPr>
              <a:t>Amikor a felhasználó elküldi az üzenetet, azonnal megkapja a választ, hogy „Hamarosan válaszolunk”! Előre elkészített változóba írtuk a szöveget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228600" lvl="0" indent="-227647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hu-HU" sz="2000">
                <a:latin typeface="Arial"/>
                <a:ea typeface="Arial"/>
                <a:cs typeface="Arial"/>
                <a:sym typeface="Arial"/>
              </a:rPr>
              <a:t>Az adomány módosításához és a törléséhez is üzenetküldés szükséges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12662885dd3_0_12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g12662885dd3_0_12"/>
          <p:cNvPicPr preferRelativeResize="0"/>
          <p:nvPr/>
        </p:nvPicPr>
        <p:blipFill rotWithShape="1">
          <a:blip r:embed="rId4">
            <a:alphaModFix/>
          </a:blip>
          <a:srcRect l="2688" r="2326"/>
          <a:stretch/>
        </p:blipFill>
        <p:spPr>
          <a:xfrm>
            <a:off x="5123649" y="1423463"/>
            <a:ext cx="6834049" cy="401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g12662885dd3_1_5"/>
          <p:cNvPicPr preferRelativeResize="0"/>
          <p:nvPr/>
        </p:nvPicPr>
        <p:blipFill rotWithShape="1">
          <a:blip r:embed="rId3">
            <a:alphaModFix/>
          </a:blip>
          <a:srcRect r="40968"/>
          <a:stretch/>
        </p:blipFill>
        <p:spPr>
          <a:xfrm>
            <a:off x="8124775" y="0"/>
            <a:ext cx="406722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12662885dd3_1_5"/>
          <p:cNvPicPr preferRelativeResize="0"/>
          <p:nvPr/>
        </p:nvPicPr>
        <p:blipFill rotWithShape="1">
          <a:blip r:embed="rId3">
            <a:alphaModFix/>
          </a:blip>
          <a:srcRect r="26847"/>
          <a:stretch/>
        </p:blipFill>
        <p:spPr>
          <a:xfrm>
            <a:off x="4726749" y="0"/>
            <a:ext cx="5040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12662885dd3_1_5"/>
          <p:cNvSpPr txBox="1">
            <a:spLocks noGrp="1"/>
          </p:cNvSpPr>
          <p:nvPr>
            <p:ph type="title"/>
          </p:nvPr>
        </p:nvSpPr>
        <p:spPr>
          <a:xfrm>
            <a:off x="0" y="189775"/>
            <a:ext cx="4726800" cy="13257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hu-HU" sz="2400">
                <a:latin typeface="Arial Black"/>
                <a:ea typeface="Arial Black"/>
                <a:cs typeface="Arial Black"/>
                <a:sym typeface="Arial Black"/>
              </a:rPr>
              <a:t>Admin oldal nézet</a:t>
            </a:r>
            <a:endParaRPr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94" name="Google Shape;294;g12662885dd3_1_5"/>
          <p:cNvSpPr txBox="1">
            <a:spLocks noGrp="1"/>
          </p:cNvSpPr>
          <p:nvPr>
            <p:ph type="body" idx="1"/>
          </p:nvPr>
        </p:nvSpPr>
        <p:spPr>
          <a:xfrm>
            <a:off x="838200" y="1273500"/>
            <a:ext cx="3575400" cy="2697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hu-HU" sz="1600">
                <a:latin typeface="Arial"/>
                <a:ea typeface="Arial"/>
                <a:cs typeface="Arial"/>
                <a:sym typeface="Arial"/>
              </a:rPr>
              <a:t>Az admin külön weblap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hu-HU" sz="1600">
                <a:latin typeface="Arial"/>
                <a:ea typeface="Arial"/>
                <a:cs typeface="Arial"/>
                <a:sym typeface="Arial"/>
              </a:rPr>
              <a:t>Felhasználói üzenetek megtekintése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hu-HU" sz="1600">
                <a:latin typeface="Arial"/>
                <a:ea typeface="Arial"/>
                <a:cs typeface="Arial"/>
                <a:sym typeface="Arial"/>
              </a:rPr>
              <a:t>Adomány törlése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>
                <a:latin typeface="Arial"/>
                <a:ea typeface="Arial"/>
                <a:cs typeface="Arial"/>
                <a:sym typeface="Arial"/>
              </a:rPr>
              <a:t>Fejlesztés alatt: módosítás lehetősége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>
                <a:latin typeface="Arial"/>
                <a:ea typeface="Arial"/>
                <a:cs typeface="Arial"/>
                <a:sym typeface="Arial"/>
              </a:rPr>
              <a:t>pl.: ha a felajánló jelzi, hogy megváltozik a telefonszáma, stb.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>
                <a:latin typeface="Arial"/>
                <a:ea typeface="Arial"/>
                <a:cs typeface="Arial"/>
                <a:sym typeface="Arial"/>
              </a:rPr>
              <a:t>(még csak az adatbázisban van rá lehetőség)                   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g12662885dd3_1_5" descr="A képen szöveg látható&#10;&#10;Automatikusan generált leírás"/>
          <p:cNvPicPr preferRelativeResize="0"/>
          <p:nvPr/>
        </p:nvPicPr>
        <p:blipFill rotWithShape="1">
          <a:blip r:embed="rId4">
            <a:alphaModFix/>
          </a:blip>
          <a:srcRect t="13345" r="28" b="39327"/>
          <a:stretch/>
        </p:blipFill>
        <p:spPr>
          <a:xfrm>
            <a:off x="0" y="3929183"/>
            <a:ext cx="12192001" cy="3246591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12662885dd3_1_5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g12662885dd3_1_5"/>
          <p:cNvPicPr preferRelativeResize="0"/>
          <p:nvPr/>
        </p:nvPicPr>
        <p:blipFill rotWithShape="1">
          <a:blip r:embed="rId5">
            <a:alphaModFix/>
          </a:blip>
          <a:srcRect l="22755" t="12254" r="24715" b="17278"/>
          <a:stretch/>
        </p:blipFill>
        <p:spPr>
          <a:xfrm>
            <a:off x="8370640" y="4203526"/>
            <a:ext cx="3575498" cy="2697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8" name="Google Shape;298;g12662885dd3_1_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00100" y="243900"/>
            <a:ext cx="6257725" cy="351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6750fc35f_3_14"/>
          <p:cNvSpPr txBox="1">
            <a:spLocks noGrp="1"/>
          </p:cNvSpPr>
          <p:nvPr>
            <p:ph type="title"/>
          </p:nvPr>
        </p:nvSpPr>
        <p:spPr>
          <a:xfrm>
            <a:off x="838200" y="691500"/>
            <a:ext cx="10515600" cy="547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3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Köszönjük a figyelmet!</a:t>
            </a:r>
            <a:endParaRPr sz="53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-1586948" y="345247"/>
            <a:ext cx="10515600" cy="13257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hu-HU" sz="2800">
                <a:latin typeface="Arial Black"/>
                <a:ea typeface="Arial Black"/>
                <a:cs typeface="Arial Black"/>
                <a:sym typeface="Arial Black"/>
              </a:rPr>
              <a:t>MainActivity.java</a:t>
            </a:r>
            <a:endParaRPr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811078" cy="407511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Handler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Késleltetés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Új Intent </a:t>
            </a:r>
            <a:endParaRPr/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l="-1" r="26846"/>
          <a:stretch/>
        </p:blipFill>
        <p:spPr>
          <a:xfrm>
            <a:off x="7151999" y="0"/>
            <a:ext cx="504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0075" y="1323125"/>
            <a:ext cx="4483851" cy="16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2025" y="3937421"/>
            <a:ext cx="4639951" cy="535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-1586948" y="345247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hu-HU" sz="2800">
                <a:latin typeface="Arial Black"/>
                <a:ea typeface="Arial Black"/>
                <a:cs typeface="Arial Black"/>
                <a:sym typeface="Arial Black"/>
              </a:rPr>
              <a:t>Fomenu</a:t>
            </a:r>
            <a:endParaRPr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838200" y="1500200"/>
            <a:ext cx="5811000" cy="4625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t" anchorCtr="0">
            <a:normAutofit fontScale="70000"/>
          </a:bodyPr>
          <a:lstStyle/>
          <a:p>
            <a:pPr marL="228600" lvl="0" indent="-208935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4 részre bontható</a:t>
            </a:r>
            <a:endParaRPr/>
          </a:p>
          <a:p>
            <a:pPr marL="228600" lvl="0" indent="-208935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Java 🡪 kötések </a:t>
            </a:r>
            <a:endParaRPr/>
          </a:p>
          <a:p>
            <a:pPr marL="228600" lvl="0" indent="-208935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activity_fomenu 🡪 navigációs sáv + fragment nézet</a:t>
            </a:r>
            <a:endParaRPr/>
          </a:p>
          <a:p>
            <a:pPr marL="228600" lvl="0" indent="-208935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bottom_nav_menu → szöveg,ikon,sorrend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228600" lvl="0" indent="-208935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mobile_navigation → fragment + class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l="-1" r="26846"/>
          <a:stretch/>
        </p:blipFill>
        <p:spPr>
          <a:xfrm>
            <a:off x="7151999" y="0"/>
            <a:ext cx="504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9337" y="405952"/>
            <a:ext cx="4505324" cy="1079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51996" y="1859180"/>
            <a:ext cx="5040003" cy="43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987701" y="2467164"/>
            <a:ext cx="1363511" cy="43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414255" y="3198725"/>
            <a:ext cx="4510405" cy="142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414255" y="4913391"/>
            <a:ext cx="4510405" cy="946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-1586948" y="345247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hu-HU" sz="2800">
                <a:latin typeface="Arial Black"/>
                <a:ea typeface="Arial Black"/>
                <a:cs typeface="Arial Black"/>
                <a:sym typeface="Arial Black"/>
              </a:rPr>
              <a:t>Képfeltöltés</a:t>
            </a:r>
            <a:endParaRPr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9" name="Google Shape;12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811078" cy="44227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Nezet es nezetcsoport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Scrollview + ConstraintLayout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EditText, CardView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 AutoCompleteEditText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AppCompatButton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 l="-1" r="26846"/>
          <a:stretch/>
        </p:blipFill>
        <p:spPr>
          <a:xfrm>
            <a:off x="7151999" y="0"/>
            <a:ext cx="504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39843" y="449324"/>
            <a:ext cx="3864312" cy="1446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9850" y="2189324"/>
            <a:ext cx="3864301" cy="1223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39850" y="3707137"/>
            <a:ext cx="3864300" cy="1046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73225" y="5211725"/>
            <a:ext cx="4597549" cy="2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>
            <a:spLocks noGrp="1"/>
          </p:cNvSpPr>
          <p:nvPr>
            <p:ph type="title"/>
          </p:nvPr>
        </p:nvSpPr>
        <p:spPr>
          <a:xfrm>
            <a:off x="-1586948" y="345247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hu-HU" sz="2800">
                <a:latin typeface="Arial Black"/>
                <a:ea typeface="Arial Black"/>
                <a:cs typeface="Arial Black"/>
                <a:sym typeface="Arial Black"/>
              </a:rPr>
              <a:t>Képfeltöltés</a:t>
            </a:r>
            <a:endParaRPr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2" name="Google Shape;14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811078" cy="44227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if() statement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Bitmap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lista + listanézet → ACET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Telefonszám formátuma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Leírás hossza (nem egyenlő)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? Base64 ?</a:t>
            </a:r>
            <a:endParaRPr/>
          </a:p>
        </p:txBody>
      </p:sp>
      <p:pic>
        <p:nvPicPr>
          <p:cNvPr id="143" name="Google Shape;143;p6"/>
          <p:cNvPicPr preferRelativeResize="0"/>
          <p:nvPr/>
        </p:nvPicPr>
        <p:blipFill rotWithShape="1">
          <a:blip r:embed="rId3">
            <a:alphaModFix/>
          </a:blip>
          <a:srcRect l="-1" r="26846"/>
          <a:stretch/>
        </p:blipFill>
        <p:spPr>
          <a:xfrm>
            <a:off x="7151999" y="0"/>
            <a:ext cx="504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875" y="345250"/>
            <a:ext cx="4514275" cy="36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4875" y="918650"/>
            <a:ext cx="4514275" cy="36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5213" y="2063513"/>
            <a:ext cx="4793625" cy="1005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08838" y="3844219"/>
            <a:ext cx="4726351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64085" y="5210588"/>
            <a:ext cx="4815902" cy="4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>
            <a:spLocks noGrp="1"/>
          </p:cNvSpPr>
          <p:nvPr>
            <p:ph type="title"/>
          </p:nvPr>
        </p:nvSpPr>
        <p:spPr>
          <a:xfrm>
            <a:off x="-1586948" y="345247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hu-HU" sz="2400">
                <a:latin typeface="Arial Black"/>
                <a:ea typeface="Arial Black"/>
                <a:cs typeface="Arial Black"/>
                <a:sym typeface="Arial Black"/>
              </a:rPr>
              <a:t>Feltöltés szerver oldal</a:t>
            </a:r>
            <a:endParaRPr/>
          </a:p>
        </p:txBody>
      </p:sp>
      <p:sp>
        <p:nvSpPr>
          <p:cNvPr id="156" name="Google Shape;15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811078" cy="44227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feltöltés3.php / feltöltésKicsi.php 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Php futtatása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Base64 dekódolása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Mentés a megfelelő mappába</a:t>
            </a:r>
            <a:endParaRPr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 l="-1" r="26846"/>
          <a:stretch/>
        </p:blipFill>
        <p:spPr>
          <a:xfrm>
            <a:off x="7151999" y="0"/>
            <a:ext cx="504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9288" y="1546300"/>
            <a:ext cx="4185426" cy="323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>
            <a:spLocks noGrp="1"/>
          </p:cNvSpPr>
          <p:nvPr>
            <p:ph type="title"/>
          </p:nvPr>
        </p:nvSpPr>
        <p:spPr>
          <a:xfrm>
            <a:off x="-1586948" y="345247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hu-HU" sz="2400">
                <a:latin typeface="Arial Black"/>
                <a:ea typeface="Arial Black"/>
                <a:cs typeface="Arial Black"/>
                <a:sym typeface="Arial Black"/>
              </a:rPr>
              <a:t>Név és kiterjesztés</a:t>
            </a:r>
            <a:endParaRPr/>
          </a:p>
        </p:txBody>
      </p:sp>
      <p:sp>
        <p:nvSpPr>
          <p:cNvPr id="166" name="Google Shape;166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811078" cy="44227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1335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Képfájl neve és kiterjesztése. </a:t>
            </a:r>
            <a:endParaRPr/>
          </a:p>
          <a:p>
            <a:pPr marL="228600" lvl="0" indent="-21335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URI → android/google elnevezés</a:t>
            </a:r>
            <a:endParaRPr/>
          </a:p>
          <a:p>
            <a:pPr marL="228600" lvl="0" indent="-21335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URI + Cursor → ”igazi” fájlnév</a:t>
            </a:r>
            <a:endParaRPr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8"/>
          <p:cNvPicPr preferRelativeResize="0"/>
          <p:nvPr/>
        </p:nvPicPr>
        <p:blipFill rotWithShape="1">
          <a:blip r:embed="rId3">
            <a:alphaModFix/>
          </a:blip>
          <a:srcRect l="-1" r="26846"/>
          <a:stretch/>
        </p:blipFill>
        <p:spPr>
          <a:xfrm>
            <a:off x="7151999" y="0"/>
            <a:ext cx="504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8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9475" y="1070525"/>
            <a:ext cx="4305049" cy="14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8"/>
          <p:cNvSpPr/>
          <p:nvPr/>
        </p:nvSpPr>
        <p:spPr>
          <a:xfrm>
            <a:off x="8207300" y="1293550"/>
            <a:ext cx="3617100" cy="16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1" name="Google Shape;171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3838" y="3608461"/>
            <a:ext cx="4596324" cy="1592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>
            <a:spLocks noGrp="1"/>
          </p:cNvSpPr>
          <p:nvPr>
            <p:ph type="title"/>
          </p:nvPr>
        </p:nvSpPr>
        <p:spPr>
          <a:xfrm>
            <a:off x="-1586948" y="345247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hu-HU" sz="2400">
                <a:latin typeface="Arial Black"/>
                <a:ea typeface="Arial Black"/>
                <a:cs typeface="Arial Black"/>
                <a:sym typeface="Arial Black"/>
              </a:rPr>
              <a:t>Hírek</a:t>
            </a:r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811078" cy="44227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Lista nézet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Adapter → egyedi lista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Külön layout fájl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?Scrollbar színe?</a:t>
            </a:r>
            <a:endParaRPr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9"/>
          <p:cNvPicPr preferRelativeResize="0"/>
          <p:nvPr/>
        </p:nvPicPr>
        <p:blipFill rotWithShape="1">
          <a:blip r:embed="rId3">
            <a:alphaModFix/>
          </a:blip>
          <a:srcRect l="-1" r="26846"/>
          <a:stretch/>
        </p:blipFill>
        <p:spPr>
          <a:xfrm>
            <a:off x="7151999" y="0"/>
            <a:ext cx="504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9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4850" y="831700"/>
            <a:ext cx="4614276" cy="14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7263" y="3038325"/>
            <a:ext cx="4529475" cy="229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>
            <a:spLocks noGrp="1"/>
          </p:cNvSpPr>
          <p:nvPr>
            <p:ph type="title"/>
          </p:nvPr>
        </p:nvSpPr>
        <p:spPr>
          <a:xfrm>
            <a:off x="-1586948" y="345247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hu-HU" sz="2400">
                <a:latin typeface="Arial Black"/>
                <a:ea typeface="Arial Black"/>
                <a:cs typeface="Arial Black"/>
                <a:sym typeface="Arial Black"/>
              </a:rPr>
              <a:t>Hírek</a:t>
            </a: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811078" cy="44227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Sql kilistázás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ArrayList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Adapter</a:t>
            </a:r>
            <a:endParaRPr/>
          </a:p>
        </p:txBody>
      </p:sp>
      <p:pic>
        <p:nvPicPr>
          <p:cNvPr id="190" name="Google Shape;190;p10"/>
          <p:cNvPicPr preferRelativeResize="0"/>
          <p:nvPr/>
        </p:nvPicPr>
        <p:blipFill rotWithShape="1">
          <a:blip r:embed="rId3">
            <a:alphaModFix/>
          </a:blip>
          <a:srcRect l="-1" r="26846"/>
          <a:stretch/>
        </p:blipFill>
        <p:spPr>
          <a:xfrm>
            <a:off x="7151999" y="0"/>
            <a:ext cx="504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0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5175" y="2854700"/>
            <a:ext cx="3713649" cy="316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7022" y="642675"/>
            <a:ext cx="4389977" cy="17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Macintosh PowerPoint</Application>
  <PresentationFormat>Widescreen</PresentationFormat>
  <Paragraphs>120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 Black</vt:lpstr>
      <vt:lpstr>Calibri</vt:lpstr>
      <vt:lpstr>Arial</vt:lpstr>
      <vt:lpstr>Office-téma</vt:lpstr>
      <vt:lpstr>PowerPoint Presentation</vt:lpstr>
      <vt:lpstr>MainActivity.java</vt:lpstr>
      <vt:lpstr>Fomenu</vt:lpstr>
      <vt:lpstr>Képfeltöltés</vt:lpstr>
      <vt:lpstr>Képfeltöltés</vt:lpstr>
      <vt:lpstr>Feltöltés szerver oldal</vt:lpstr>
      <vt:lpstr>Név és kiterjesztés</vt:lpstr>
      <vt:lpstr>Hírek</vt:lpstr>
      <vt:lpstr>Hírek</vt:lpstr>
      <vt:lpstr>Játékok </vt:lpstr>
      <vt:lpstr>Játékok </vt:lpstr>
      <vt:lpstr>Admin applikáció</vt:lpstr>
      <vt:lpstr>Adatbázisok</vt:lpstr>
      <vt:lpstr>Weboldal felépítése</vt:lpstr>
      <vt:lpstr>Kezdő oldal</vt:lpstr>
      <vt:lpstr>Játékok oldal</vt:lpstr>
      <vt:lpstr>Üzenetküldés</vt:lpstr>
      <vt:lpstr>Admin oldal nézet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EDU_VDLD_8141@diakoffice.onmicrosoft.com</dc:creator>
  <cp:lastModifiedBy>Microsoft Office User</cp:lastModifiedBy>
  <cp:revision>1</cp:revision>
  <dcterms:created xsi:type="dcterms:W3CDTF">2022-04-25T16:58:09Z</dcterms:created>
  <dcterms:modified xsi:type="dcterms:W3CDTF">2022-04-28T20:37:45Z</dcterms:modified>
</cp:coreProperties>
</file>