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League Spartan Medium"/>
      <p:regular r:id="rId19"/>
      <p:bold r:id="rId20"/>
    </p:embeddedFont>
    <p:embeddedFont>
      <p:font typeface="League Spartan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Inter"/>
      <p:regular r:id="rId27"/>
      <p:bold r:id="rId28"/>
    </p:embeddedFont>
    <p:embeddedFont>
      <p:font typeface="Poppins"/>
      <p:regular r:id="rId29"/>
      <p:bold r:id="rId30"/>
      <p:italic r:id="rId31"/>
      <p:boldItalic r:id="rId32"/>
    </p:embeddedFont>
    <p:embeddedFont>
      <p:font typeface="Lato Light"/>
      <p:regular r:id="rId33"/>
      <p:bold r:id="rId34"/>
      <p:italic r:id="rId35"/>
      <p:boldItalic r:id="rId36"/>
    </p:embeddedFont>
    <p:embeddedFont>
      <p:font typeface="Open Sans Medium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Medium-boldItalic.fntdata"/><Relationship Id="rId20" Type="http://schemas.openxmlformats.org/officeDocument/2006/relationships/font" Target="fonts/LeagueSpartanMedium-bold.fntdata"/><Relationship Id="rId22" Type="http://schemas.openxmlformats.org/officeDocument/2006/relationships/font" Target="fonts/LeagueSpartan-bold.fntdata"/><Relationship Id="rId21" Type="http://schemas.openxmlformats.org/officeDocument/2006/relationships/font" Target="fonts/LeagueSpartan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Inter-bold.fntdata"/><Relationship Id="rId27" Type="http://schemas.openxmlformats.org/officeDocument/2006/relationships/font" Target="fonts/Inter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5.xml"/><Relationship Id="rId33" Type="http://schemas.openxmlformats.org/officeDocument/2006/relationships/font" Target="fonts/LatoLight-regular.fntdata"/><Relationship Id="rId10" Type="http://schemas.openxmlformats.org/officeDocument/2006/relationships/slide" Target="slides/slide4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7.xml"/><Relationship Id="rId35" Type="http://schemas.openxmlformats.org/officeDocument/2006/relationships/font" Target="fonts/LatoLight-italic.fntdata"/><Relationship Id="rId12" Type="http://schemas.openxmlformats.org/officeDocument/2006/relationships/slide" Target="slides/slide6.xml"/><Relationship Id="rId34" Type="http://schemas.openxmlformats.org/officeDocument/2006/relationships/font" Target="fonts/LatoLight-bold.fntdata"/><Relationship Id="rId15" Type="http://schemas.openxmlformats.org/officeDocument/2006/relationships/slide" Target="slides/slide9.xml"/><Relationship Id="rId37" Type="http://schemas.openxmlformats.org/officeDocument/2006/relationships/font" Target="fonts/OpenSansMedium-regular.fntdata"/><Relationship Id="rId14" Type="http://schemas.openxmlformats.org/officeDocument/2006/relationships/slide" Target="slides/slide8.xml"/><Relationship Id="rId36" Type="http://schemas.openxmlformats.org/officeDocument/2006/relationships/font" Target="fonts/LatoLight-boldItalic.fntdata"/><Relationship Id="rId17" Type="http://schemas.openxmlformats.org/officeDocument/2006/relationships/slide" Target="slides/slide11.xml"/><Relationship Id="rId39" Type="http://schemas.openxmlformats.org/officeDocument/2006/relationships/font" Target="fonts/OpenSansMedium-italic.fntdata"/><Relationship Id="rId16" Type="http://schemas.openxmlformats.org/officeDocument/2006/relationships/slide" Target="slides/slide10.xml"/><Relationship Id="rId38" Type="http://schemas.openxmlformats.org/officeDocument/2006/relationships/font" Target="fonts/OpenSansMedium-bold.fntdata"/><Relationship Id="rId19" Type="http://schemas.openxmlformats.org/officeDocument/2006/relationships/font" Target="fonts/LeagueSpartanMedium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SLIDES_API6564639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SLIDES_API6564639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SLIDES_API6564639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SLIDES_API6564639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SLIDES_API6564639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SLIDES_API6564639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SLIDES_API6564639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SLIDES_API6564639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601faaa6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601faaa6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601faaa6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601faaa6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SLIDES_API6564639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SLIDES_API6564639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SLIDES_API6564639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SLIDES_API6564639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SLIDES_API6564639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SLIDES_API6564639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SLIDES_API6564639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SLIDES_API6564639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601faaa6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5601faaa6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SLIDES_API6564639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SLIDES_API6564639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32175" y="1717350"/>
            <a:ext cx="50568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7871" r="4470" t="0"/>
          <a:stretch/>
        </p:blipFill>
        <p:spPr>
          <a:xfrm rot="5399995">
            <a:off x="5161977" y="1270987"/>
            <a:ext cx="5149824" cy="260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5"/>
          <p:cNvSpPr/>
          <p:nvPr>
            <p:ph idx="2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5" name="Google Shape;65;p15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7" name="Google Shape;67;p15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fmla="val 50000" name="adj"/>
            </a:avLst>
          </a:prstGeom>
          <a:solidFill>
            <a:srgbClr val="F47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4722075" y="1959150"/>
            <a:ext cx="35898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/>
          <p:nvPr>
            <p:ph idx="2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2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42575" y="2454150"/>
            <a:ext cx="2701425" cy="26893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642700" y="1717350"/>
            <a:ext cx="68565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13464" l="0" r="49205" t="0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93" name="Google Shape;9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7" name="Google Shape;97;p21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8" name="Google Shape;98;p21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9" name="Google Shape;99;p21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21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1" name="Google Shape;101;p21"/>
          <p:cNvSpPr txBox="1"/>
          <p:nvPr>
            <p:ph idx="2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02" name="Google Shape;102;p21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/>
          <p:nvPr>
            <p:ph idx="3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05" name="Google Shape;105;p21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9" name="Google Shape;109;p22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1" name="Google Shape;111;p22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2" name="Google Shape;112;p22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13" name="Google Shape;11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/>
          <p:nvPr>
            <p:ph idx="3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7" name="Google Shape;117;p23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8" name="Google Shape;118;p23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0" name="Google Shape;120;p23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2" name="Google Shape;122;p23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3" name="Google Shape;123;p23"/>
          <p:cNvSpPr txBox="1"/>
          <p:nvPr>
            <p:ph idx="3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24" name="Google Shape;12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/>
          <p:nvPr>
            <p:ph idx="4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2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7" name="Google Shape;147;p25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26"/>
          <p:cNvSpPr/>
          <p:nvPr/>
        </p:nvSpPr>
        <p:spPr>
          <a:xfrm>
            <a:off x="2902137" y="2119803"/>
            <a:ext cx="1623325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3736306" y="1917864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2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3" name="Google Shape;173;p27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4" name="Google Shape;174;p27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5" name="Google Shape;175;p27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6" name="Google Shape;176;p27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27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27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1" name="Google Shape;181;p28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28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28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85" name="Google Shape;185;p28"/>
          <p:cNvGrpSpPr/>
          <p:nvPr/>
        </p:nvGrpSpPr>
        <p:grpSpPr>
          <a:xfrm>
            <a:off x="3095387" y="1241947"/>
            <a:ext cx="2953226" cy="2951755"/>
            <a:chOff x="3102288" y="1429998"/>
            <a:chExt cx="2953226" cy="2951755"/>
          </a:xfrm>
        </p:grpSpPr>
        <p:sp>
          <p:nvSpPr>
            <p:cNvPr id="186" name="Google Shape;186;p28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102288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04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5" name="Google Shape;195;p28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05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196" name="Google Shape;196;p28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Inter"/>
              <a:buChar char="●"/>
              <a:defRPr sz="13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5953875" y="4195200"/>
            <a:ext cx="22980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/>
              <a:t>Javier Tejero</a:t>
            </a:r>
            <a:endParaRPr sz="1700"/>
          </a:p>
        </p:txBody>
      </p:sp>
      <p:sp>
        <p:nvSpPr>
          <p:cNvPr id="202" name="Google Shape;202;p29"/>
          <p:cNvSpPr txBox="1"/>
          <p:nvPr/>
        </p:nvSpPr>
        <p:spPr>
          <a:xfrm>
            <a:off x="1116050" y="1156600"/>
            <a:ext cx="53574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50">
                <a:solidFill>
                  <a:srgbClr val="EDEBE9"/>
                </a:solidFill>
                <a:latin typeface="Roboto"/>
                <a:ea typeface="Roboto"/>
                <a:cs typeface="Roboto"/>
                <a:sym typeface="Roboto"/>
              </a:rPr>
              <a:t>Estimación para el rendimiento de espacios aeroportuarios.</a:t>
            </a:r>
            <a:endParaRPr b="1" sz="2050">
              <a:solidFill>
                <a:srgbClr val="EDEBE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2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Optimización de costes operativos | Indemnizaciones por retrasos </a:t>
            </a:r>
            <a:endParaRPr sz="195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solidFill>
                <a:srgbClr val="EDEBE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1233" r="31230" t="0"/>
          <a:stretch/>
        </p:blipFill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</p:spPr>
      </p:pic>
      <p:sp>
        <p:nvSpPr>
          <p:cNvPr id="277" name="Google Shape;277;p38"/>
          <p:cNvSpPr txBox="1"/>
          <p:nvPr>
            <p:ph type="title"/>
          </p:nvPr>
        </p:nvSpPr>
        <p:spPr>
          <a:xfrm>
            <a:off x="4722075" y="881575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278" name="Google Shape;278;p38"/>
          <p:cNvSpPr txBox="1"/>
          <p:nvPr>
            <p:ph idx="1" type="subTitle"/>
          </p:nvPr>
        </p:nvSpPr>
        <p:spPr>
          <a:xfrm>
            <a:off x="4722075" y="1778150"/>
            <a:ext cx="35898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Mejor operativa y la satisfacción de los clientes y partes interesadas.				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Inversión</a:t>
            </a:r>
            <a:r>
              <a:rPr lang="es"/>
              <a:t> efectiva de los recursos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Preguntas y comentarios</a:t>
            </a:r>
            <a:endParaRPr/>
          </a:p>
        </p:txBody>
      </p:sp>
      <p:sp>
        <p:nvSpPr>
          <p:cNvPr id="284" name="Google Shape;284;p39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No dude en ponerse en contacto con nosotros para obtener más información u oportunidades de colaboración.</a:t>
            </a:r>
            <a:endParaRPr/>
          </a:p>
        </p:txBody>
      </p:sp>
      <p:sp>
        <p:nvSpPr>
          <p:cNvPr id="285" name="Google Shape;285;p39"/>
          <p:cNvSpPr txBox="1"/>
          <p:nvPr>
            <p:ph idx="2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Gracias por su atención, ¿tiene alguna pregunta o comentario?</a:t>
            </a:r>
            <a:endParaRPr/>
          </a:p>
        </p:txBody>
      </p:sp>
      <p:pic>
        <p:nvPicPr>
          <p:cNvPr id="286" name="Google Shape;286;p39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7736" r="27741" t="0"/>
          <a:stretch/>
        </p:blipFill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por su tiempo 😊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/>
        </p:nvSpPr>
        <p:spPr>
          <a:xfrm>
            <a:off x="1730925" y="496000"/>
            <a:ext cx="4164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Incentivar la movilidad en el sector aéreo</a:t>
            </a:r>
            <a:endParaRPr b="1" sz="2000"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450" y="1260825"/>
            <a:ext cx="1291771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 txBox="1"/>
          <p:nvPr/>
        </p:nvSpPr>
        <p:spPr>
          <a:xfrm>
            <a:off x="3439125" y="1260813"/>
            <a:ext cx="3527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EDEBE9"/>
                </a:solidFill>
                <a:latin typeface="Roboto"/>
                <a:ea typeface="Roboto"/>
                <a:cs typeface="Roboto"/>
                <a:sym typeface="Roboto"/>
              </a:rPr>
              <a:t>Están de acuerdo en que les importa más crear una experiencia de viaje que cumpla con sus expectativas </a:t>
            </a:r>
            <a:r>
              <a:rPr lang="es" sz="1250">
                <a:solidFill>
                  <a:srgbClr val="EDEBE9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1250">
                <a:solidFill>
                  <a:srgbClr val="EDEBE9"/>
                </a:solidFill>
                <a:latin typeface="Roboto"/>
                <a:ea typeface="Roboto"/>
                <a:cs typeface="Roboto"/>
                <a:sym typeface="Roboto"/>
              </a:rPr>
              <a:t> que la </a:t>
            </a:r>
            <a:r>
              <a:rPr lang="es" sz="1250">
                <a:solidFill>
                  <a:srgbClr val="EDEBE9"/>
                </a:solidFill>
                <a:latin typeface="Roboto"/>
                <a:ea typeface="Roboto"/>
                <a:cs typeface="Roboto"/>
                <a:sym typeface="Roboto"/>
              </a:rPr>
              <a:t>inversión realizada</a:t>
            </a:r>
            <a:endParaRPr sz="1600"/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0724" y="2433575"/>
            <a:ext cx="1349225" cy="8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 txBox="1"/>
          <p:nvPr/>
        </p:nvSpPr>
        <p:spPr>
          <a:xfrm>
            <a:off x="3439125" y="2430888"/>
            <a:ext cx="300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EDEBE9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s" sz="1250">
                <a:solidFill>
                  <a:srgbClr val="EDEBE9"/>
                </a:solidFill>
                <a:latin typeface="Roboto"/>
                <a:ea typeface="Roboto"/>
                <a:cs typeface="Roboto"/>
                <a:sym typeface="Roboto"/>
              </a:rPr>
              <a:t>e acuerdo en que ven los viajes de ocio como una prioridad importante en su presupuesto</a:t>
            </a:r>
            <a:endParaRPr sz="1600"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9450" y="3648150"/>
            <a:ext cx="1291775" cy="86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 txBox="1"/>
          <p:nvPr/>
        </p:nvSpPr>
        <p:spPr>
          <a:xfrm>
            <a:off x="3439125" y="360097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EDEBE9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s" sz="1250">
                <a:solidFill>
                  <a:srgbClr val="EDEBE9"/>
                </a:solidFill>
                <a:latin typeface="Roboto"/>
                <a:ea typeface="Roboto"/>
                <a:cs typeface="Roboto"/>
                <a:sym typeface="Roboto"/>
              </a:rPr>
              <a:t>icen que planean realizar dos o más viajes de ocio en 2023</a:t>
            </a:r>
            <a:endParaRPr sz="1600"/>
          </a:p>
        </p:txBody>
      </p:sp>
      <p:sp>
        <p:nvSpPr>
          <p:cNvPr id="214" name="Google Shape;214;p30"/>
          <p:cNvSpPr txBox="1"/>
          <p:nvPr/>
        </p:nvSpPr>
        <p:spPr>
          <a:xfrm>
            <a:off x="5895825" y="468920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" sz="1050">
                <a:solidFill>
                  <a:srgbClr val="EDEBE9"/>
                </a:solidFill>
              </a:rPr>
              <a:t>Fuente: American Express</a:t>
            </a:r>
            <a:endParaRPr sz="1050">
              <a:solidFill>
                <a:srgbClr val="EDEBE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625" y="1163825"/>
            <a:ext cx="5635301" cy="29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idx="1" type="subTitle"/>
          </p:nvPr>
        </p:nvSpPr>
        <p:spPr>
          <a:xfrm>
            <a:off x="6750700" y="3117375"/>
            <a:ext cx="1601700" cy="13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Altos costes por indemnizaciones y denuncias.</a:t>
            </a:r>
            <a:endParaRPr/>
          </a:p>
        </p:txBody>
      </p:sp>
      <p:sp>
        <p:nvSpPr>
          <p:cNvPr id="225" name="Google Shape;225;p32"/>
          <p:cNvSpPr txBox="1"/>
          <p:nvPr>
            <p:ph idx="2" type="subTitle"/>
          </p:nvPr>
        </p:nvSpPr>
        <p:spPr>
          <a:xfrm>
            <a:off x="634900" y="3245525"/>
            <a:ext cx="15360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Los retrasos en los vuelos generan insatisfacción en los clientes.</a:t>
            </a:r>
            <a:endParaRPr/>
          </a:p>
        </p:txBody>
      </p:sp>
      <p:sp>
        <p:nvSpPr>
          <p:cNvPr id="226" name="Google Shape;226;p32"/>
          <p:cNvSpPr txBox="1"/>
          <p:nvPr>
            <p:ph idx="3" type="subTitle"/>
          </p:nvPr>
        </p:nvSpPr>
        <p:spPr>
          <a:xfrm>
            <a:off x="6802775" y="1456450"/>
            <a:ext cx="1842600" cy="12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Hay pérdidas económicas para Aena España.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2"/>
          <p:cNvSpPr txBox="1"/>
          <p:nvPr>
            <p:ph type="title"/>
          </p:nvPr>
        </p:nvSpPr>
        <p:spPr>
          <a:xfrm>
            <a:off x="1188500" y="15577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</a:t>
            </a:r>
            <a:r>
              <a:rPr lang="es"/>
              <a:t>roblema </a:t>
            </a:r>
            <a:endParaRPr/>
          </a:p>
        </p:txBody>
      </p:sp>
      <p:sp>
        <p:nvSpPr>
          <p:cNvPr id="228" name="Google Shape;228;p32"/>
          <p:cNvSpPr txBox="1"/>
          <p:nvPr>
            <p:ph idx="4" type="subTitle"/>
          </p:nvPr>
        </p:nvSpPr>
        <p:spPr>
          <a:xfrm>
            <a:off x="810675" y="1192450"/>
            <a:ext cx="16512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Los retrasos en los vuelos causan problemas operativos para el aeropuerto.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9029" r="29033" t="0"/>
          <a:stretch/>
        </p:blipFill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</p:spPr>
      </p:pic>
      <p:sp>
        <p:nvSpPr>
          <p:cNvPr id="234" name="Google Shape;234;p33"/>
          <p:cNvSpPr txBox="1"/>
          <p:nvPr>
            <p:ph type="title"/>
          </p:nvPr>
        </p:nvSpPr>
        <p:spPr>
          <a:xfrm>
            <a:off x="4729325" y="77295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Acciones y decisiones</a:t>
            </a:r>
            <a:endParaRPr/>
          </a:p>
        </p:txBody>
      </p:sp>
      <p:sp>
        <p:nvSpPr>
          <p:cNvPr id="235" name="Google Shape;235;p33"/>
          <p:cNvSpPr txBox="1"/>
          <p:nvPr>
            <p:ph idx="1" type="subTitle"/>
          </p:nvPr>
        </p:nvSpPr>
        <p:spPr>
          <a:xfrm>
            <a:off x="4251475" y="1662000"/>
            <a:ext cx="35898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</a:t>
            </a:r>
            <a:r>
              <a:rPr lang="es"/>
              <a:t>easignar recursos para prevenir o abordar retrasos.					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Informar a los pasajeros y a las aerolíneas sobre posibles retrasos y medidas tomadas.				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Modificar rutas u horarios para evitar o reducir retrasos.				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Coordinarnos con otros aeropuertos o proveedores para agilizar las operaciones.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803" r="16803" t="0"/>
          <a:stretch/>
        </p:blipFill>
        <p:spPr>
          <a:xfrm>
            <a:off x="845400" y="1269400"/>
            <a:ext cx="2331000" cy="2990100"/>
          </a:xfrm>
          <a:prstGeom prst="roundRect">
            <a:avLst>
              <a:gd fmla="val 16667" name="adj"/>
            </a:avLst>
          </a:prstGeom>
        </p:spPr>
      </p:pic>
      <p:sp>
        <p:nvSpPr>
          <p:cNvPr id="241" name="Google Shape;241;p34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Nuestra Solución</a:t>
            </a:r>
            <a:endParaRPr/>
          </a:p>
        </p:txBody>
      </p:sp>
      <p:sp>
        <p:nvSpPr>
          <p:cNvPr id="242" name="Google Shape;242;p34"/>
          <p:cNvSpPr txBox="1"/>
          <p:nvPr>
            <p:ph idx="1" type="subTitle"/>
          </p:nvPr>
        </p:nvSpPr>
        <p:spPr>
          <a:xfrm>
            <a:off x="4722075" y="1959150"/>
            <a:ext cx="35898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Conocer con antelación retrasos y precisión si un vuelo llegar.			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Mediante variables relevantes para hacer predicciones precisas.			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Anticipar retrasos  para toma de medidas preventivas.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Nuestro modelo puede aumentar la eficiencia y rentabilidad de Aena España.</a:t>
            </a:r>
            <a:endParaRPr/>
          </a:p>
        </p:txBody>
      </p:sp>
      <p:sp>
        <p:nvSpPr>
          <p:cNvPr id="248" name="Google Shape;248;p35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Puede mejorar la imagen y reputación entre clientes y partners.</a:t>
            </a:r>
            <a:endParaRPr/>
          </a:p>
        </p:txBody>
      </p:sp>
      <p:sp>
        <p:nvSpPr>
          <p:cNvPr id="249" name="Google Shape;249;p35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Puede generar ventajas competitivas sobre otros aeropuertos o aerolíneas.</a:t>
            </a:r>
            <a:endParaRPr/>
          </a:p>
        </p:txBody>
      </p:sp>
      <p:sp>
        <p:nvSpPr>
          <p:cNvPr id="250" name="Google Shape;250;p35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Puede contribuir a la sostenibilidad y responsabilidad social de Aena España reduciendo residuos y emisiones.</a:t>
            </a:r>
            <a:endParaRPr/>
          </a:p>
        </p:txBody>
      </p:sp>
      <p:sp>
        <p:nvSpPr>
          <p:cNvPr id="251" name="Google Shape;251;p3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Consecuencias y  gestión.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725" y="1187575"/>
            <a:ext cx="4049300" cy="31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6"/>
          <p:cNvSpPr txBox="1"/>
          <p:nvPr/>
        </p:nvSpPr>
        <p:spPr>
          <a:xfrm>
            <a:off x="2341050" y="264175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Performance del modelo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idx="1" type="subTitle"/>
          </p:nvPr>
        </p:nvSpPr>
        <p:spPr>
          <a:xfrm>
            <a:off x="280825" y="1996050"/>
            <a:ext cx="24690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Modelo tiene una </a:t>
            </a:r>
            <a:r>
              <a:rPr lang="es"/>
              <a:t>desviación</a:t>
            </a:r>
            <a:r>
              <a:rPr lang="es"/>
              <a:t> de para los aviones sin retraso.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Tiene margen de mejora en </a:t>
            </a:r>
            <a:r>
              <a:rPr lang="es"/>
              <a:t>precisión de no retrasados.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7"/>
          <p:cNvSpPr txBox="1"/>
          <p:nvPr>
            <p:ph type="title"/>
          </p:nvPr>
        </p:nvSpPr>
        <p:spPr>
          <a:xfrm>
            <a:off x="1064475" y="36140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Insights</a:t>
            </a:r>
            <a:r>
              <a:rPr lang="es"/>
              <a:t> </a:t>
            </a:r>
            <a:r>
              <a:rPr lang="es"/>
              <a:t>del modelo</a:t>
            </a:r>
            <a:endParaRPr/>
          </a:p>
        </p:txBody>
      </p:sp>
      <p:sp>
        <p:nvSpPr>
          <p:cNvPr id="264" name="Google Shape;264;p37"/>
          <p:cNvSpPr txBox="1"/>
          <p:nvPr>
            <p:ph idx="2" type="subTitle"/>
          </p:nvPr>
        </p:nvSpPr>
        <p:spPr>
          <a:xfrm>
            <a:off x="7014975" y="3009150"/>
            <a:ext cx="1984800" cy="11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S</a:t>
            </a:r>
            <a:r>
              <a:rPr lang="es" sz="1300"/>
              <a:t>oluciones rápidas y personalizadas.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EDEBE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250">
                <a:solidFill>
                  <a:srgbClr val="EDEBE9"/>
                </a:solidFill>
                <a:latin typeface="Roboto"/>
                <a:ea typeface="Roboto"/>
                <a:cs typeface="Roboto"/>
                <a:sym typeface="Roboto"/>
              </a:rPr>
              <a:t>Optimiza los márgenes de rendimiento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7"/>
          <p:cNvSpPr txBox="1"/>
          <p:nvPr>
            <p:ph idx="2" type="subTitle"/>
          </p:nvPr>
        </p:nvSpPr>
        <p:spPr>
          <a:xfrm>
            <a:off x="3144250" y="1146750"/>
            <a:ext cx="28737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EDEBE9"/>
              </a:buClr>
              <a:buSzPts val="1250"/>
              <a:buFont typeface="Roboto"/>
              <a:buChar char="●"/>
            </a:pPr>
            <a:r>
              <a:rPr b="1" lang="es" sz="1250">
                <a:solidFill>
                  <a:srgbClr val="EDEBE9"/>
                </a:solidFill>
                <a:latin typeface="Roboto"/>
                <a:ea typeface="Roboto"/>
                <a:cs typeface="Roboto"/>
                <a:sym typeface="Roboto"/>
              </a:rPr>
              <a:t>Nuestro modelo es muy preciso y confiable, con una precisión del 75%</a:t>
            </a:r>
            <a:endParaRPr b="1" sz="1250">
              <a:solidFill>
                <a:srgbClr val="EDEBE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EDEBE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66" name="Google Shape;266;p37"/>
          <p:cNvSpPr txBox="1"/>
          <p:nvPr>
            <p:ph idx="2" type="subTitle"/>
          </p:nvPr>
        </p:nvSpPr>
        <p:spPr>
          <a:xfrm>
            <a:off x="3144250" y="2134350"/>
            <a:ext cx="2677500" cy="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EDEBE9"/>
              </a:buClr>
              <a:buSzPts val="1250"/>
              <a:buFont typeface="Roboto"/>
              <a:buChar char="●"/>
            </a:pPr>
            <a:r>
              <a:rPr b="1" lang="es" sz="1250">
                <a:solidFill>
                  <a:srgbClr val="EDEBE9"/>
                </a:solidFill>
                <a:latin typeface="Roboto"/>
                <a:ea typeface="Roboto"/>
                <a:cs typeface="Roboto"/>
                <a:sym typeface="Roboto"/>
              </a:rPr>
              <a:t>Predominio de la sensibilidad hacia delays en detrimento de no retrasados	</a:t>
            </a:r>
            <a:endParaRPr b="1" sz="1250">
              <a:solidFill>
                <a:srgbClr val="EDEBE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EDEBE9"/>
              </a:buClr>
              <a:buSzPts val="1250"/>
              <a:buFont typeface="Roboto"/>
              <a:buChar char="●"/>
            </a:pPr>
            <a:r>
              <a:rPr b="1" lang="es" sz="1250">
                <a:solidFill>
                  <a:srgbClr val="EDEBE9"/>
                </a:solidFill>
                <a:latin typeface="Roboto"/>
                <a:ea typeface="Roboto"/>
                <a:cs typeface="Roboto"/>
                <a:sym typeface="Roboto"/>
              </a:rPr>
              <a:t>Localiza los retrasos  +10% justificados</a:t>
            </a:r>
            <a:endParaRPr b="1" sz="1250">
              <a:solidFill>
                <a:srgbClr val="EDEBE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67" name="Google Shape;267;p37"/>
          <p:cNvSpPr txBox="1"/>
          <p:nvPr/>
        </p:nvSpPr>
        <p:spPr>
          <a:xfrm>
            <a:off x="3123100" y="3273550"/>
            <a:ext cx="2719800" cy="1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rgbClr val="EDEBE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Inter"/>
              <a:buChar char="●"/>
            </a:pPr>
            <a:r>
              <a:rPr b="1" lang="es" sz="1250">
                <a:solidFill>
                  <a:srgbClr val="EDEBE9"/>
                </a:solidFill>
                <a:latin typeface="Roboto"/>
                <a:ea typeface="Roboto"/>
                <a:cs typeface="Roboto"/>
                <a:sym typeface="Roboto"/>
              </a:rPr>
              <a:t>Identifica las áreas de ineficiencia</a:t>
            </a:r>
            <a:endParaRPr b="1" sz="1450">
              <a:solidFill>
                <a:srgbClr val="EDEBE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50">
                <a:solidFill>
                  <a:srgbClr val="EDEBE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68" name="Google Shape;268;p37"/>
          <p:cNvCxnSpPr/>
          <p:nvPr/>
        </p:nvCxnSpPr>
        <p:spPr>
          <a:xfrm flipH="1" rot="10800000">
            <a:off x="2758650" y="1387475"/>
            <a:ext cx="532200" cy="12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37"/>
          <p:cNvCxnSpPr/>
          <p:nvPr/>
        </p:nvCxnSpPr>
        <p:spPr>
          <a:xfrm>
            <a:off x="2749825" y="2628950"/>
            <a:ext cx="5451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7"/>
          <p:cNvCxnSpPr>
            <a:stCxn id="267" idx="1"/>
          </p:cNvCxnSpPr>
          <p:nvPr/>
        </p:nvCxnSpPr>
        <p:spPr>
          <a:xfrm rot="10800000">
            <a:off x="2758600" y="2629000"/>
            <a:ext cx="364500" cy="13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37"/>
          <p:cNvCxnSpPr/>
          <p:nvPr/>
        </p:nvCxnSpPr>
        <p:spPr>
          <a:xfrm>
            <a:off x="5842900" y="3985150"/>
            <a:ext cx="9684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Monochrome Dark v1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