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eague Spartan Medium"/>
      <p:regular r:id="rId18"/>
      <p:bold r:id="rId19"/>
    </p:embeddedFont>
    <p:embeddedFont>
      <p:font typeface="League Spartan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Inter"/>
      <p:regular r:id="rId26"/>
      <p:bold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Lato Light"/>
      <p:regular r:id="rId32"/>
      <p:bold r:id="rId33"/>
      <p:italic r:id="rId34"/>
      <p:boldItalic r:id="rId35"/>
    </p:embeddedFont>
    <p:embeddedFont>
      <p:font typeface="Open Sans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agueSpartan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LeagueSpartan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oppins-regular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5.xml"/><Relationship Id="rId33" Type="http://schemas.openxmlformats.org/officeDocument/2006/relationships/font" Target="fonts/LatoLight-bold.fntdata"/><Relationship Id="rId10" Type="http://schemas.openxmlformats.org/officeDocument/2006/relationships/slide" Target="slides/slide4.xml"/><Relationship Id="rId32" Type="http://schemas.openxmlformats.org/officeDocument/2006/relationships/font" Target="fonts/LatoLight-regular.fntdata"/><Relationship Id="rId13" Type="http://schemas.openxmlformats.org/officeDocument/2006/relationships/slide" Target="slides/slide7.xml"/><Relationship Id="rId35" Type="http://schemas.openxmlformats.org/officeDocument/2006/relationships/font" Target="fonts/Lato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italic.fntdata"/><Relationship Id="rId15" Type="http://schemas.openxmlformats.org/officeDocument/2006/relationships/slide" Target="slides/slide9.xml"/><Relationship Id="rId37" Type="http://schemas.openxmlformats.org/officeDocument/2006/relationships/font" Target="fonts/OpenSansMedium-bold.fntdata"/><Relationship Id="rId14" Type="http://schemas.openxmlformats.org/officeDocument/2006/relationships/slide" Target="slides/slide8.xml"/><Relationship Id="rId36" Type="http://schemas.openxmlformats.org/officeDocument/2006/relationships/font" Target="fonts/OpenSansMedium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Medium-italic.fntdata"/><Relationship Id="rId19" Type="http://schemas.openxmlformats.org/officeDocument/2006/relationships/font" Target="fonts/LeagueSpartanMedium-bold.fntdata"/><Relationship Id="rId18" Type="http://schemas.openxmlformats.org/officeDocument/2006/relationships/font" Target="fonts/LeagueSpartan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6564639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6564639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SLIDES_API6564639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SLIDES_API6564639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SLIDES_API6564639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SLIDES_API6564639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6564639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6564639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601faaa6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601faaa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601faaa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601faaa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SLIDES_API6564639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SLIDES_API6564639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SLIDES_API6564639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SLIDES_API6564639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SLIDES_API6564639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SLIDES_API6564639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SLIDES_API6564639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SLIDES_API6564639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SLIDES_API6564639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SLIDES_API6564639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2575" y="2454150"/>
            <a:ext cx="2701425" cy="2689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21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1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1" name="Google Shape;101;p21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5" name="Google Shape;105;p21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9" name="Google Shape;109;p22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1" name="Google Shape;111;p22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2" name="Google Shape;112;p22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8" name="Google Shape;118;p23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3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2" name="Google Shape;122;p23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3" name="Google Shape;123;p23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24" name="Google Shape;12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Inter"/>
              <a:buChar char="●"/>
              <a:defRPr sz="13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10693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de negocio AENA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Optimizar costes operativos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Indemnizaciones por retrasos </a:t>
            </a:r>
            <a:endParaRPr sz="1400"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</a:t>
            </a:r>
            <a:r>
              <a:rPr lang="es"/>
              <a:t>redecir retrasos en los vuelos y los beneficios que ofrece para Aena España y stakeholders.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5953875" y="4195200"/>
            <a:ext cx="22980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Javier Tejero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y comentarios</a:t>
            </a:r>
            <a:endParaRPr/>
          </a:p>
        </p:txBody>
      </p:sp>
      <p:sp>
        <p:nvSpPr>
          <p:cNvPr id="271" name="Google Shape;271;p3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 dude en ponerse en contacto con nosotros para obtener más información u oportunidades de colaboración.</a:t>
            </a:r>
            <a:endParaRPr/>
          </a:p>
        </p:txBody>
      </p:sp>
      <p:sp>
        <p:nvSpPr>
          <p:cNvPr id="272" name="Google Shape;272;p3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Gracias por su atención, ¿tiene alguna pregunta o comentario?</a:t>
            </a:r>
            <a:endParaRPr/>
          </a:p>
        </p:txBody>
      </p:sp>
      <p:pic>
        <p:nvPicPr>
          <p:cNvPr id="273" name="Google Shape;273;p3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7736" r="27741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tiempo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idx="1" type="subTitle"/>
          </p:nvPr>
        </p:nvSpPr>
        <p:spPr>
          <a:xfrm>
            <a:off x="6750700" y="3117375"/>
            <a:ext cx="14184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Altos costes por indemnizaciones y denuncias.</a:t>
            </a:r>
            <a:endParaRPr/>
          </a:p>
        </p:txBody>
      </p:sp>
      <p:sp>
        <p:nvSpPr>
          <p:cNvPr id="209" name="Google Shape;209;p30"/>
          <p:cNvSpPr txBox="1"/>
          <p:nvPr>
            <p:ph idx="2" type="subTitle"/>
          </p:nvPr>
        </p:nvSpPr>
        <p:spPr>
          <a:xfrm>
            <a:off x="634900" y="3245525"/>
            <a:ext cx="15360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retrasos en los vuelos generan insatisfacción en los clientes.</a:t>
            </a:r>
            <a:endParaRPr/>
          </a:p>
        </p:txBody>
      </p:sp>
      <p:sp>
        <p:nvSpPr>
          <p:cNvPr id="210" name="Google Shape;210;p30"/>
          <p:cNvSpPr txBox="1"/>
          <p:nvPr>
            <p:ph idx="3" type="subTitle"/>
          </p:nvPr>
        </p:nvSpPr>
        <p:spPr>
          <a:xfrm>
            <a:off x="6802775" y="1456450"/>
            <a:ext cx="18426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pérdidas económicas para Aena España.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1188500" y="15577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</a:t>
            </a:r>
            <a:r>
              <a:rPr lang="es"/>
              <a:t>roblema </a:t>
            </a:r>
            <a:endParaRPr/>
          </a:p>
        </p:txBody>
      </p:sp>
      <p:sp>
        <p:nvSpPr>
          <p:cNvPr id="212" name="Google Shape;212;p30"/>
          <p:cNvSpPr txBox="1"/>
          <p:nvPr>
            <p:ph idx="4" type="subTitle"/>
          </p:nvPr>
        </p:nvSpPr>
        <p:spPr>
          <a:xfrm>
            <a:off x="598275" y="1394750"/>
            <a:ext cx="16512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retrasos en los vuelos causan problemas operativos para el aeropuerto.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1896875" y="579375"/>
            <a:ext cx="568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D81B2"/>
                </a:solidFill>
                <a:highlight>
                  <a:srgbClr val="FFFFFF"/>
                </a:highlight>
              </a:rPr>
              <a:t>7.000 VUELOS DIARIOS EN EUROPA.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50" y="1206875"/>
            <a:ext cx="3924675" cy="2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1992675" y="3839750"/>
            <a:ext cx="41649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enero de 2021 se movieron en los aeropuertos españoles un total de 2,8 millones pasajeros, lo que supuso una bajada del 83,4% respecto al mismo mes del año anterior.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1851050" y="485525"/>
            <a:ext cx="4164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Incentivar la movilidad nacional 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650" y="1432775"/>
            <a:ext cx="390125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1618400" y="327800"/>
            <a:ext cx="4104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Madrid, Barcelona y Gran Canaria conjuntamente supusieron el 53,0% del total de movimientos de pasajeros en los aeropuertos españoles.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803" r="16803" t="0"/>
          <a:stretch/>
        </p:blipFill>
        <p:spPr>
          <a:xfrm>
            <a:off x="845400" y="1269400"/>
            <a:ext cx="2331000" cy="2990100"/>
          </a:xfrm>
          <a:prstGeom prst="roundRect">
            <a:avLst>
              <a:gd fmla="val 16667" name="adj"/>
            </a:avLst>
          </a:prstGeom>
        </p:spPr>
      </p:pic>
      <p:sp>
        <p:nvSpPr>
          <p:cNvPr id="232" name="Google Shape;232;p33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Solución</a:t>
            </a:r>
            <a:endParaRPr/>
          </a:p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Conocer con </a:t>
            </a:r>
            <a:r>
              <a:rPr lang="es" sz="1200"/>
              <a:t>antelación</a:t>
            </a:r>
            <a:r>
              <a:rPr lang="es" sz="1200"/>
              <a:t> retrasos y </a:t>
            </a:r>
            <a:r>
              <a:rPr lang="es" sz="1200"/>
              <a:t>precisión</a:t>
            </a:r>
            <a:r>
              <a:rPr lang="es" sz="1200"/>
              <a:t> si un</a:t>
            </a:r>
            <a:r>
              <a:rPr lang="es" sz="1200"/>
              <a:t> vuelo llegará tarde o no.	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Mediante variables relevantes para hacer predicciones precisas.			</a:t>
            </a:r>
            <a:endParaRPr sz="1200"/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Anticipar retrasos  para toma de medidas preventivas.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subTitle"/>
          </p:nvPr>
        </p:nvSpPr>
        <p:spPr>
          <a:xfrm>
            <a:off x="542375" y="1872700"/>
            <a:ext cx="24690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Servicio más puntual, fiable y transparente a sus clientes.</a:t>
            </a:r>
            <a:endParaRPr/>
          </a:p>
        </p:txBody>
      </p:sp>
      <p:sp>
        <p:nvSpPr>
          <p:cNvPr id="239" name="Google Shape;239;p34"/>
          <p:cNvSpPr txBox="1"/>
          <p:nvPr>
            <p:ph idx="2" type="subTitle"/>
          </p:nvPr>
        </p:nvSpPr>
        <p:spPr>
          <a:xfrm>
            <a:off x="3641575" y="1872700"/>
            <a:ext cx="21558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Optimización de la gestión y coordinación de los recursos humanos </a:t>
            </a:r>
            <a:endParaRPr/>
          </a:p>
        </p:txBody>
      </p:sp>
      <p:sp>
        <p:nvSpPr>
          <p:cNvPr id="240" name="Google Shape;240;p34"/>
          <p:cNvSpPr txBox="1"/>
          <p:nvPr>
            <p:ph type="title"/>
          </p:nvPr>
        </p:nvSpPr>
        <p:spPr>
          <a:xfrm>
            <a:off x="1064475" y="36140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modelo</a:t>
            </a:r>
            <a:endParaRPr/>
          </a:p>
        </p:txBody>
      </p:sp>
      <p:sp>
        <p:nvSpPr>
          <p:cNvPr id="241" name="Google Shape;241;p34"/>
          <p:cNvSpPr txBox="1"/>
          <p:nvPr>
            <p:ph idx="3" type="subTitle"/>
          </p:nvPr>
        </p:nvSpPr>
        <p:spPr>
          <a:xfrm>
            <a:off x="3706725" y="3381500"/>
            <a:ext cx="24690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Satisfacción y fidelización de los pasajeros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Mejora de la imagen y la reputación de Aena</a:t>
            </a:r>
            <a:endParaRPr/>
          </a:p>
        </p:txBody>
      </p:sp>
      <p:sp>
        <p:nvSpPr>
          <p:cNvPr id="242" name="Google Shape;242;p34"/>
          <p:cNvSpPr txBox="1"/>
          <p:nvPr>
            <p:ph idx="2" type="subTitle"/>
          </p:nvPr>
        </p:nvSpPr>
        <p:spPr>
          <a:xfrm>
            <a:off x="6675000" y="1826175"/>
            <a:ext cx="24690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r>
              <a:rPr lang="es"/>
              <a:t>oluciones rápidas y personalizadas.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029" r="29033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48" name="Google Shape;248;p35"/>
          <p:cNvSpPr txBox="1"/>
          <p:nvPr>
            <p:ph type="title"/>
          </p:nvPr>
        </p:nvSpPr>
        <p:spPr>
          <a:xfrm>
            <a:off x="4729325" y="77295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Acciones y decisiones</a:t>
            </a:r>
            <a:endParaRPr/>
          </a:p>
        </p:txBody>
      </p:sp>
      <p:sp>
        <p:nvSpPr>
          <p:cNvPr id="249" name="Google Shape;249;p35"/>
          <p:cNvSpPr txBox="1"/>
          <p:nvPr>
            <p:ph idx="1" type="subTitle"/>
          </p:nvPr>
        </p:nvSpPr>
        <p:spPr>
          <a:xfrm>
            <a:off x="4251475" y="166200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</a:t>
            </a:r>
            <a:r>
              <a:rPr lang="es"/>
              <a:t>easignar recursos para prevenir o abordar retrasos.					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Informar a los pasajeros y a las aerolíneas sobre posibles retrasos y medidas tomadas.				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Modificar rutas u horarios para evitar o reducir retrasos.				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Coordinarnos con otros aeropuertos o proveedores para agilizar las operaciones.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Nuestro modelo puede aumentar la eficiencia y rentabilidad de Aena España.</a:t>
            </a:r>
            <a:endParaRPr/>
          </a:p>
        </p:txBody>
      </p:sp>
      <p:sp>
        <p:nvSpPr>
          <p:cNvPr id="255" name="Google Shape;255;p3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Puede mejorar la imagen y reputación de Aena España entre clientes y partners.</a:t>
            </a:r>
            <a:endParaRPr/>
          </a:p>
        </p:txBody>
      </p:sp>
      <p:sp>
        <p:nvSpPr>
          <p:cNvPr id="256" name="Google Shape;256;p3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Puede generar ventajas competitivas sobre otros aeropuertos o aerolíneas.</a:t>
            </a:r>
            <a:endParaRPr/>
          </a:p>
        </p:txBody>
      </p:sp>
      <p:sp>
        <p:nvSpPr>
          <p:cNvPr id="257" name="Google Shape;257;p3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Puede contribuir a la sostenibilidad y responsabilidad social de Aena España reduciendo residuos y emisiones.</a:t>
            </a:r>
            <a:endParaRPr/>
          </a:p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Consecuencias para Aena España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233" r="31230" t="0"/>
          <a:stretch/>
        </p:blipFill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64" name="Google Shape;264;p37"/>
          <p:cNvSpPr txBox="1"/>
          <p:nvPr>
            <p:ph type="title"/>
          </p:nvPr>
        </p:nvSpPr>
        <p:spPr>
          <a:xfrm>
            <a:off x="4722075" y="881575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265" name="Google Shape;265;p37"/>
          <p:cNvSpPr txBox="1"/>
          <p:nvPr>
            <p:ph idx="1" type="subTitle"/>
          </p:nvPr>
        </p:nvSpPr>
        <p:spPr>
          <a:xfrm>
            <a:off x="4722075" y="1778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solución </a:t>
            </a:r>
            <a:r>
              <a:rPr lang="es"/>
              <a:t> ML puede predecir retrasos con alta precisión y recuperación.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Esto nos permite tomar medidas preventivas y optimizar recursos para mejorar la operación del aeropuerto y la satisfacción de los clientes y partes interesadas.				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consecuencias para Aena España son </a:t>
            </a:r>
            <a:r>
              <a:rPr lang="es"/>
              <a:t>numerosas y p</a:t>
            </a:r>
            <a:r>
              <a:rPr lang="es"/>
              <a:t>ositivas, haciendo de esta una inversión valiosa.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Monochrome Dark v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