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304" r:id="rId2"/>
    <p:sldId id="256" r:id="rId3"/>
    <p:sldId id="305" r:id="rId4"/>
    <p:sldId id="306" r:id="rId5"/>
    <p:sldId id="307" r:id="rId6"/>
    <p:sldId id="262" r:id="rId7"/>
    <p:sldId id="265" r:id="rId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Audiowide" panose="020B0604020202020204" charset="0"/>
      <p:regular r:id="rId11"/>
    </p:embeddedFont>
    <p:embeddedFont>
      <p:font typeface="Cooper Black" panose="0208090404030B020404" pitchFamily="18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D3DB4-BB43-4866-85EF-A2E07E717B7F}" v="18" dt="2025-01-24T09:38:37.998"/>
  </p1510:revLst>
</p1510:revInfo>
</file>

<file path=ppt/tableStyles.xml><?xml version="1.0" encoding="utf-8"?>
<a:tblStyleLst xmlns:a="http://schemas.openxmlformats.org/drawingml/2006/main" def="{268859B0-1EE4-4966-9C4E-3A63C651668D}">
  <a:tblStyle styleId="{268859B0-1EE4-4966-9C4E-3A63C65166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ed1af464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ed1af464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2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7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0" r:id="rId5"/>
    <p:sldLayoutId id="2147483666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486D2-D97D-7DA2-9C1F-D5008F28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47" y="33726"/>
            <a:ext cx="7084913" cy="758754"/>
          </a:xfrm>
        </p:spPr>
        <p:txBody>
          <a:bodyPr/>
          <a:lstStyle/>
          <a:p>
            <a:r>
              <a:rPr lang="en-IN" sz="2400" dirty="0"/>
              <a:t>MALLA REDDY COLLEGE OF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662B9-9DB5-E71D-F66E-971B78BBF3B4}"/>
              </a:ext>
            </a:extLst>
          </p:cNvPr>
          <p:cNvSpPr txBox="1"/>
          <p:nvPr/>
        </p:nvSpPr>
        <p:spPr>
          <a:xfrm>
            <a:off x="915243" y="1031180"/>
            <a:ext cx="691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  <a:latin typeface="Cooper Black" panose="0208090404030B020404" pitchFamily="18" charset="0"/>
              </a:rPr>
              <a:t>THE IDEABRIDGE - </a:t>
            </a:r>
          </a:p>
          <a:p>
            <a:r>
              <a:rPr lang="en-IN" sz="24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                             </a:t>
            </a:r>
            <a:r>
              <a:rPr lang="en-IN" sz="2400" b="1" u="sng" dirty="0">
                <a:solidFill>
                  <a:schemeClr val="accent1"/>
                </a:solidFill>
                <a:latin typeface="Cooper Black" panose="0208090404030B020404" pitchFamily="18" charset="0"/>
              </a:rPr>
              <a:t> AI HACKDAY 2K25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11B69-441C-EC3D-F5E4-81469852B9CC}"/>
              </a:ext>
            </a:extLst>
          </p:cNvPr>
          <p:cNvSpPr txBox="1"/>
          <p:nvPr/>
        </p:nvSpPr>
        <p:spPr>
          <a:xfrm>
            <a:off x="519847" y="2393485"/>
            <a:ext cx="77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>
                <a:solidFill>
                  <a:schemeClr val="accent2">
                    <a:lumMod val="95000"/>
                  </a:schemeClr>
                </a:solidFill>
              </a:rPr>
              <a:t>DOMAIN</a:t>
            </a:r>
            <a:r>
              <a:rPr lang="en-IN" sz="1800" b="1" dirty="0">
                <a:solidFill>
                  <a:schemeClr val="accent2">
                    <a:lumMod val="95000"/>
                  </a:schemeClr>
                </a:solidFill>
              </a:rPr>
              <a:t> :  HEALTH CARE</a:t>
            </a:r>
          </a:p>
          <a:p>
            <a:endParaRPr lang="en-IN" sz="1800" b="1" dirty="0">
              <a:solidFill>
                <a:schemeClr val="accent2">
                  <a:lumMod val="95000"/>
                </a:schemeClr>
              </a:solidFill>
            </a:endParaRPr>
          </a:p>
          <a:p>
            <a:r>
              <a:rPr lang="en-IN" sz="1800" b="1" u="sng" dirty="0">
                <a:solidFill>
                  <a:schemeClr val="accent2">
                    <a:lumMod val="95000"/>
                  </a:schemeClr>
                </a:solidFill>
              </a:rPr>
              <a:t>DEPARTMENT </a:t>
            </a:r>
            <a:r>
              <a:rPr lang="en-IN" sz="1800" b="1" dirty="0">
                <a:solidFill>
                  <a:schemeClr val="accent2">
                    <a:lumMod val="95000"/>
                  </a:schemeClr>
                </a:solidFill>
              </a:rPr>
              <a:t>: COMPUTER SCIENCE AND ENGINEERING</a:t>
            </a:r>
          </a:p>
          <a:p>
            <a:endParaRPr lang="en-IN" sz="1800" b="1" u="sng" dirty="0">
              <a:solidFill>
                <a:schemeClr val="accent2">
                  <a:lumMod val="95000"/>
                </a:schemeClr>
              </a:solidFill>
            </a:endParaRPr>
          </a:p>
          <a:p>
            <a:r>
              <a:rPr lang="en-IN" sz="1800" b="1" u="sng" dirty="0">
                <a:solidFill>
                  <a:schemeClr val="accent2">
                    <a:lumMod val="95000"/>
                  </a:schemeClr>
                </a:solidFill>
              </a:rPr>
              <a:t>TEAM LEAD NAME</a:t>
            </a:r>
            <a:r>
              <a:rPr lang="en-IN" sz="1800" b="1" dirty="0">
                <a:solidFill>
                  <a:schemeClr val="accent2">
                    <a:lumMod val="95000"/>
                  </a:schemeClr>
                </a:solidFill>
              </a:rPr>
              <a:t> : T JATHIN REDDY [23Q91A05AW]</a:t>
            </a:r>
          </a:p>
          <a:p>
            <a:r>
              <a:rPr lang="en-IN" sz="1800" b="1" u="sng" dirty="0">
                <a:solidFill>
                  <a:schemeClr val="accent2">
                    <a:lumMod val="95000"/>
                  </a:schemeClr>
                </a:solidFill>
              </a:rPr>
              <a:t>TEAM MEMBER 1  </a:t>
            </a:r>
            <a:r>
              <a:rPr lang="en-IN" sz="1800" b="1" dirty="0">
                <a:solidFill>
                  <a:schemeClr val="accent2">
                    <a:lumMod val="95000"/>
                  </a:schemeClr>
                </a:solidFill>
              </a:rPr>
              <a:t>  : A RAJASHEKAR REDDY [23Q91A05J6]</a:t>
            </a:r>
          </a:p>
          <a:p>
            <a:r>
              <a:rPr lang="en-IN" sz="1800" b="1" u="sng" dirty="0">
                <a:solidFill>
                  <a:schemeClr val="accent2">
                    <a:lumMod val="95000"/>
                  </a:schemeClr>
                </a:solidFill>
              </a:rPr>
              <a:t>TEAM MEMBER 2</a:t>
            </a:r>
            <a:r>
              <a:rPr lang="en-IN" sz="1800" b="1" dirty="0">
                <a:solidFill>
                  <a:schemeClr val="accent2">
                    <a:lumMod val="95000"/>
                  </a:schemeClr>
                </a:solidFill>
              </a:rPr>
              <a:t>    : B UMA MAHESHWAR REDDY [23Q91A05D8]</a:t>
            </a:r>
          </a:p>
        </p:txBody>
      </p:sp>
      <p:pic>
        <p:nvPicPr>
          <p:cNvPr id="2050" name="Picture 2" descr="IJASET 2024">
            <a:extLst>
              <a:ext uri="{FF2B5EF4-FFF2-40B4-BE49-F238E27FC236}">
                <a16:creationId xmlns:a16="http://schemas.microsoft.com/office/drawing/2014/main" id="{6853471C-04F0-7761-0B5C-9BBA2AFC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44" y="33726"/>
            <a:ext cx="1298448" cy="10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4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018752" y="1377454"/>
            <a:ext cx="7106327" cy="2140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AI POWERED </a:t>
            </a:r>
            <a:br>
              <a:rPr lang="en-IN" sz="4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IN" sz="4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VIRTUAL HEALTH</a:t>
            </a:r>
            <a:br>
              <a:rPr lang="en-IN" sz="4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IN" sz="40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ASSISTANT</a:t>
            </a:r>
            <a:endParaRPr sz="4000" b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TRANSFORMING ROUTINE HEALTHCARE MANAGEMENT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506A-CCC1-5B6F-7A48-694A7651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39" y="953176"/>
            <a:ext cx="8505021" cy="3894246"/>
          </a:xfrm>
        </p:spPr>
        <p:txBody>
          <a:bodyPr/>
          <a:lstStyle/>
          <a:p>
            <a:pPr algn="l"/>
            <a:r>
              <a:rPr lang="en-IN" dirty="0"/>
              <a:t>Problem </a:t>
            </a:r>
            <a:r>
              <a:rPr lang="en-IN" dirty="0">
                <a:latin typeface="+mn-lt"/>
              </a:rPr>
              <a:t>:</a:t>
            </a:r>
            <a:r>
              <a:rPr lang="en-US" sz="2400" dirty="0">
                <a:latin typeface="+mn-lt"/>
                <a:cs typeface="Times New Roman"/>
              </a:rPr>
              <a:t> </a:t>
            </a:r>
            <a:r>
              <a:rPr lang="en-US" sz="1800" dirty="0">
                <a:latin typeface="+mn-lt"/>
                <a:cs typeface="Times New Roman"/>
              </a:rPr>
              <a:t>Design</a:t>
            </a:r>
            <a:r>
              <a:rPr lang="en-US" sz="1800" spc="5" dirty="0">
                <a:latin typeface="+mn-lt"/>
                <a:cs typeface="Times New Roman"/>
              </a:rPr>
              <a:t> </a:t>
            </a:r>
            <a:r>
              <a:rPr lang="en-US" sz="1800" spc="185" dirty="0">
                <a:latin typeface="+mn-lt"/>
                <a:cs typeface="Times New Roman"/>
              </a:rPr>
              <a:t>a</a:t>
            </a:r>
            <a:r>
              <a:rPr lang="en-US" sz="1800" spc="10" dirty="0">
                <a:latin typeface="+mn-lt"/>
                <a:cs typeface="Times New Roman"/>
              </a:rPr>
              <a:t> </a:t>
            </a:r>
            <a:r>
              <a:rPr lang="en-US" sz="1800" spc="60" dirty="0">
                <a:latin typeface="+mn-lt"/>
                <a:cs typeface="Times New Roman"/>
              </a:rPr>
              <a:t>website</a:t>
            </a:r>
            <a:r>
              <a:rPr lang="en-US" sz="1800" spc="10" dirty="0">
                <a:latin typeface="+mn-lt"/>
                <a:cs typeface="Times New Roman"/>
              </a:rPr>
              <a:t> </a:t>
            </a:r>
            <a:r>
              <a:rPr lang="en-US" sz="1800" spc="70" dirty="0">
                <a:latin typeface="+mn-lt"/>
                <a:cs typeface="Times New Roman"/>
              </a:rPr>
              <a:t>with</a:t>
            </a:r>
            <a:r>
              <a:rPr lang="en-US" sz="1800" spc="5" dirty="0">
                <a:latin typeface="+mn-lt"/>
                <a:cs typeface="Times New Roman"/>
              </a:rPr>
              <a:t> </a:t>
            </a:r>
            <a:r>
              <a:rPr lang="en-US" sz="1800" spc="70" dirty="0">
                <a:latin typeface="+mn-lt"/>
                <a:cs typeface="Times New Roman"/>
              </a:rPr>
              <a:t>features</a:t>
            </a:r>
            <a:r>
              <a:rPr lang="en-US" sz="1800" spc="10" dirty="0">
                <a:latin typeface="+mn-lt"/>
                <a:cs typeface="Times New Roman"/>
              </a:rPr>
              <a:t> </a:t>
            </a:r>
            <a:r>
              <a:rPr lang="en-US" sz="1800" dirty="0">
                <a:latin typeface="+mn-lt"/>
                <a:cs typeface="Times New Roman"/>
              </a:rPr>
              <a:t>like</a:t>
            </a:r>
            <a:r>
              <a:rPr lang="en-US" sz="1800" spc="5" dirty="0">
                <a:latin typeface="+mn-lt"/>
                <a:cs typeface="Times New Roman"/>
              </a:rPr>
              <a:t> </a:t>
            </a:r>
            <a:r>
              <a:rPr lang="en-US" sz="1800" dirty="0">
                <a:latin typeface="+mn-lt"/>
              </a:rPr>
              <a:t>Appointment Scheduling and Reminders, Emergency Assistance Integration, Personalized Diet Plans,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Nutrition Tracking and AI Chatbot for Medication Guidance.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The system offers a comprehensive health management solution: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1. AI chatbot for guidance on medication intake.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2. Customizable diet plans and nutritional recommendations.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3. Real-time appointment and schedule management.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solidFill>
                  <a:schemeClr val="accent2">
                    <a:lumMod val="95000"/>
                  </a:schemeClr>
                </a:solidFill>
                <a:latin typeface="+mn-lt"/>
              </a:rPr>
              <a:t>Prototype: Interactive, responsive website with AI integration</a:t>
            </a:r>
            <a:r>
              <a:rPr lang="en-US" sz="1800" dirty="0">
                <a:solidFill>
                  <a:schemeClr val="accent2">
                    <a:lumMod val="95000"/>
                  </a:schemeClr>
                </a:solidFill>
              </a:rPr>
              <a:t>.</a:t>
            </a:r>
            <a:br>
              <a:rPr lang="en-US" sz="1800" dirty="0">
                <a:solidFill>
                  <a:schemeClr val="accent2">
                    <a:lumMod val="95000"/>
                  </a:schemeClr>
                </a:solidFill>
              </a:rPr>
            </a:br>
            <a:endParaRPr lang="en-IN" sz="1800" dirty="0">
              <a:solidFill>
                <a:schemeClr val="accent2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25835-3E98-9D9E-3EBB-0EDBEFA1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143" y="71827"/>
            <a:ext cx="6172200" cy="881349"/>
          </a:xfrm>
        </p:spPr>
        <p:txBody>
          <a:bodyPr/>
          <a:lstStyle/>
          <a:p>
            <a:pPr algn="ctr"/>
            <a:r>
              <a:rPr lang="en-IN" sz="44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647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8F9E0F-C9C4-B861-34AE-D983352A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44" y="1553404"/>
            <a:ext cx="1372774" cy="1018346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2E0156-FA94-2755-5C62-FC7B9EF1109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08749" y="1553404"/>
            <a:ext cx="645449" cy="1018346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C4416F-05BF-35B3-4BF3-77510510B8F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997146" y="1571937"/>
            <a:ext cx="1761263" cy="1166414"/>
          </a:xfrm>
        </p:spPr>
        <p:txBody>
          <a:bodyPr/>
          <a:lstStyle/>
          <a:p>
            <a:pPr algn="ctr"/>
            <a:r>
              <a:rPr lang="en-IN" b="1" dirty="0">
                <a:highlight>
                  <a:srgbClr val="000000"/>
                </a:highlight>
              </a:rPr>
              <a:t>Integration of Appointment Scheduling and Remainders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2E74FB1-C311-EDDD-8B10-C97542E88A1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652531" y="1772458"/>
            <a:ext cx="2394720" cy="79929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3">
                    <a:lumMod val="85000"/>
                  </a:schemeClr>
                </a:solidFill>
                <a:highlight>
                  <a:srgbClr val="000000"/>
                </a:highlight>
              </a:rPr>
              <a:t>Development of AI powered Health Monitoring Systems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E26C5B-05C9-8F0B-644F-EFC49456631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7028760" y="3569465"/>
            <a:ext cx="1960721" cy="705079"/>
          </a:xfrm>
        </p:spPr>
        <p:txBody>
          <a:bodyPr/>
          <a:lstStyle/>
          <a:p>
            <a:pPr algn="ctr"/>
            <a:r>
              <a:rPr lang="en-IN" b="1" dirty="0">
                <a:highlight>
                  <a:srgbClr val="000000"/>
                </a:highlight>
              </a:rPr>
              <a:t>Deployment on a user-friendly web platform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05AB295-CE3F-B1EE-E16D-0556D632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00FF00"/>
                </a:highlight>
              </a:rPr>
              <a:t>IMPLEMENTATION</a:t>
            </a:r>
          </a:p>
        </p:txBody>
      </p:sp>
      <p:pic>
        <p:nvPicPr>
          <p:cNvPr id="1026" name="Picture 2" descr="Ideas Development Icons Word Concept Stock Photo - Alamy">
            <a:extLst>
              <a:ext uri="{FF2B5EF4-FFF2-40B4-BE49-F238E27FC236}">
                <a16:creationId xmlns:a16="http://schemas.microsoft.com/office/drawing/2014/main" id="{13972997-C4C9-ED45-EA6F-79F6EC656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8" y="1553404"/>
            <a:ext cx="1954531" cy="116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id="{1C341A74-2494-5667-6B28-C5B2F43FE6A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652531" y="3419759"/>
            <a:ext cx="2530849" cy="1142098"/>
          </a:xfrm>
        </p:spPr>
        <p:txBody>
          <a:bodyPr/>
          <a:lstStyle/>
          <a:p>
            <a:pPr algn="ctr"/>
            <a:r>
              <a:rPr lang="en-IN" sz="1400" b="1" dirty="0">
                <a:solidFill>
                  <a:schemeClr val="accent3">
                    <a:lumMod val="85000"/>
                  </a:schemeClr>
                </a:solidFill>
                <a:highlight>
                  <a:srgbClr val="000000"/>
                </a:highlight>
              </a:rPr>
              <a:t>Emergency Assistance ,diet plans and chatbot functionality</a:t>
            </a:r>
          </a:p>
        </p:txBody>
      </p:sp>
      <p:pic>
        <p:nvPicPr>
          <p:cNvPr id="1028" name="Picture 4" descr="84,180 Integration Stock Photos - Free ...">
            <a:extLst>
              <a:ext uri="{FF2B5EF4-FFF2-40B4-BE49-F238E27FC236}">
                <a16:creationId xmlns:a16="http://schemas.microsoft.com/office/drawing/2014/main" id="{BDE66838-03D4-4C7C-D657-2AFB9EF9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98" y="1553404"/>
            <a:ext cx="1954531" cy="11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ergency Medical Services in Kharghar ...">
            <a:extLst>
              <a:ext uri="{FF2B5EF4-FFF2-40B4-BE49-F238E27FC236}">
                <a16:creationId xmlns:a16="http://schemas.microsoft.com/office/drawing/2014/main" id="{6B56EB4A-3C85-5A40-3EDD-3F429FE6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3" y="3419759"/>
            <a:ext cx="1975196" cy="11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gile Software Deployment ...">
            <a:extLst>
              <a:ext uri="{FF2B5EF4-FFF2-40B4-BE49-F238E27FC236}">
                <a16:creationId xmlns:a16="http://schemas.microsoft.com/office/drawing/2014/main" id="{E6CFF97F-E5FF-943A-7DC8-13B9710B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98" y="3461402"/>
            <a:ext cx="1960722" cy="11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19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9C7066A-6328-6B01-19E8-959403970967}"/>
              </a:ext>
            </a:extLst>
          </p:cNvPr>
          <p:cNvSpPr/>
          <p:nvPr/>
        </p:nvSpPr>
        <p:spPr>
          <a:xfrm>
            <a:off x="3218393" y="178635"/>
            <a:ext cx="1575413" cy="3415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2C10E5-1721-A674-5A12-267B5CA8252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4006100" y="520158"/>
            <a:ext cx="0" cy="59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9A2102-78FE-AE3B-D67D-DDB6989B67B5}"/>
              </a:ext>
            </a:extLst>
          </p:cNvPr>
          <p:cNvCxnSpPr>
            <a:cxnSpLocks/>
          </p:cNvCxnSpPr>
          <p:nvPr/>
        </p:nvCxnSpPr>
        <p:spPr>
          <a:xfrm>
            <a:off x="4318612" y="1079653"/>
            <a:ext cx="3028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436072-35B1-954C-E8FE-52849B0A99D9}"/>
              </a:ext>
            </a:extLst>
          </p:cNvPr>
          <p:cNvCxnSpPr/>
          <p:nvPr/>
        </p:nvCxnSpPr>
        <p:spPr>
          <a:xfrm flipH="1">
            <a:off x="1542361" y="1079653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5BE386-C604-3518-AF01-CA47D84D5A0F}"/>
              </a:ext>
            </a:extLst>
          </p:cNvPr>
          <p:cNvCxnSpPr/>
          <p:nvPr/>
        </p:nvCxnSpPr>
        <p:spPr>
          <a:xfrm>
            <a:off x="4803354" y="1079653"/>
            <a:ext cx="0" cy="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16426D-1894-A10F-1C29-ED844A9809D4}"/>
              </a:ext>
            </a:extLst>
          </p:cNvPr>
          <p:cNvCxnSpPr/>
          <p:nvPr/>
        </p:nvCxnSpPr>
        <p:spPr>
          <a:xfrm flipH="1">
            <a:off x="991518" y="1079653"/>
            <a:ext cx="550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CDC03C-8878-17D8-83D8-F169895E143F}"/>
              </a:ext>
            </a:extLst>
          </p:cNvPr>
          <p:cNvCxnSpPr/>
          <p:nvPr/>
        </p:nvCxnSpPr>
        <p:spPr>
          <a:xfrm>
            <a:off x="991518" y="1079653"/>
            <a:ext cx="0" cy="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2F2650-3841-17BC-9861-56BF1015BF20}"/>
              </a:ext>
            </a:extLst>
          </p:cNvPr>
          <p:cNvCxnSpPr/>
          <p:nvPr/>
        </p:nvCxnSpPr>
        <p:spPr>
          <a:xfrm>
            <a:off x="2170323" y="1079653"/>
            <a:ext cx="0" cy="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C9BBE7-E0A3-0F0D-6D76-BC17A8902155}"/>
              </a:ext>
            </a:extLst>
          </p:cNvPr>
          <p:cNvCxnSpPr/>
          <p:nvPr/>
        </p:nvCxnSpPr>
        <p:spPr>
          <a:xfrm>
            <a:off x="3371161" y="1079653"/>
            <a:ext cx="0" cy="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E5E890D-EF14-7334-906A-A316403EDCFC}"/>
              </a:ext>
            </a:extLst>
          </p:cNvPr>
          <p:cNvSpPr/>
          <p:nvPr/>
        </p:nvSpPr>
        <p:spPr>
          <a:xfrm>
            <a:off x="506776" y="1410159"/>
            <a:ext cx="1035585" cy="58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Appointment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116A2F-C267-8552-AB0E-604A4938ED8B}"/>
              </a:ext>
            </a:extLst>
          </p:cNvPr>
          <p:cNvSpPr/>
          <p:nvPr/>
        </p:nvSpPr>
        <p:spPr>
          <a:xfrm>
            <a:off x="1674564" y="1410159"/>
            <a:ext cx="1035557" cy="58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Diet plan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E14580-FC35-C63D-780B-B538C8BC6F66}"/>
              </a:ext>
            </a:extLst>
          </p:cNvPr>
          <p:cNvSpPr/>
          <p:nvPr/>
        </p:nvSpPr>
        <p:spPr>
          <a:xfrm>
            <a:off x="2842323" y="1410159"/>
            <a:ext cx="1184340" cy="583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Set Reminders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00E6B6-70D2-DC0E-E194-57B3B955D073}"/>
              </a:ext>
            </a:extLst>
          </p:cNvPr>
          <p:cNvSpPr/>
          <p:nvPr/>
        </p:nvSpPr>
        <p:spPr>
          <a:xfrm>
            <a:off x="4158866" y="1410159"/>
            <a:ext cx="1151264" cy="58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Schedules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7420BF-E2E1-6E72-29D9-A38B84677AF7}"/>
              </a:ext>
            </a:extLst>
          </p:cNvPr>
          <p:cNvSpPr/>
          <p:nvPr/>
        </p:nvSpPr>
        <p:spPr>
          <a:xfrm>
            <a:off x="5464367" y="1410159"/>
            <a:ext cx="1151260" cy="583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Emergency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2DD7DB-2ABF-B8E5-D23E-5A77E7A5D5F1}"/>
              </a:ext>
            </a:extLst>
          </p:cNvPr>
          <p:cNvCxnSpPr>
            <a:endCxn id="46" idx="0"/>
          </p:cNvCxnSpPr>
          <p:nvPr/>
        </p:nvCxnSpPr>
        <p:spPr>
          <a:xfrm>
            <a:off x="6039997" y="1079653"/>
            <a:ext cx="0" cy="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F30CFAE-7D61-C78C-AE05-B928871BFDEF}"/>
              </a:ext>
            </a:extLst>
          </p:cNvPr>
          <p:cNvSpPr/>
          <p:nvPr/>
        </p:nvSpPr>
        <p:spPr>
          <a:xfrm>
            <a:off x="6771243" y="1410159"/>
            <a:ext cx="1151257" cy="583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Feedback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816468-CBD2-3157-A9CD-BF982CAC4F47}"/>
              </a:ext>
            </a:extLst>
          </p:cNvPr>
          <p:cNvCxnSpPr>
            <a:endCxn id="52" idx="0"/>
          </p:cNvCxnSpPr>
          <p:nvPr/>
        </p:nvCxnSpPr>
        <p:spPr>
          <a:xfrm>
            <a:off x="7346871" y="1079653"/>
            <a:ext cx="1" cy="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4AE690-AC4A-6DE3-44C0-060F77050D31}"/>
              </a:ext>
            </a:extLst>
          </p:cNvPr>
          <p:cNvSpPr txBox="1"/>
          <p:nvPr/>
        </p:nvSpPr>
        <p:spPr>
          <a:xfrm>
            <a:off x="71427" y="2265092"/>
            <a:ext cx="93055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3">
                    <a:lumMod val="95000"/>
                  </a:schemeClr>
                </a:solidFill>
              </a:rPr>
              <a:t>AI chatbot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EDA58-B7BB-185B-B1AB-E72B6DB7DCD9}"/>
              </a:ext>
            </a:extLst>
          </p:cNvPr>
          <p:cNvSpPr txBox="1"/>
          <p:nvPr/>
        </p:nvSpPr>
        <p:spPr>
          <a:xfrm>
            <a:off x="97408" y="3813801"/>
            <a:ext cx="127345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3">
                    <a:lumMod val="95000"/>
                  </a:schemeClr>
                </a:solidFill>
              </a:rPr>
              <a:t>Book appointment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343A9-943D-3C3F-42EF-1CA176BE6BB7}"/>
              </a:ext>
            </a:extLst>
          </p:cNvPr>
          <p:cNvSpPr txBox="1"/>
          <p:nvPr/>
        </p:nvSpPr>
        <p:spPr>
          <a:xfrm>
            <a:off x="292475" y="2911423"/>
            <a:ext cx="93055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3">
                    <a:lumMod val="95000"/>
                  </a:schemeClr>
                </a:solidFill>
              </a:rPr>
              <a:t>Select Doctor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A0E7A9-7EFF-3EA1-D9DF-B73D69300F0A}"/>
              </a:ext>
            </a:extLst>
          </p:cNvPr>
          <p:cNvCxnSpPr>
            <a:cxnSpLocks/>
          </p:cNvCxnSpPr>
          <p:nvPr/>
        </p:nvCxnSpPr>
        <p:spPr>
          <a:xfrm>
            <a:off x="784860" y="1993996"/>
            <a:ext cx="0" cy="17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292ACA-500F-E30F-EDEA-E6B91DBAB7A0}"/>
              </a:ext>
            </a:extLst>
          </p:cNvPr>
          <p:cNvCxnSpPr>
            <a:cxnSpLocks/>
          </p:cNvCxnSpPr>
          <p:nvPr/>
        </p:nvCxnSpPr>
        <p:spPr>
          <a:xfrm>
            <a:off x="1097280" y="1993996"/>
            <a:ext cx="0" cy="92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0105D-0D30-C967-00D4-FBC859D2A73E}"/>
              </a:ext>
            </a:extLst>
          </p:cNvPr>
          <p:cNvCxnSpPr>
            <a:cxnSpLocks/>
          </p:cNvCxnSpPr>
          <p:nvPr/>
        </p:nvCxnSpPr>
        <p:spPr>
          <a:xfrm>
            <a:off x="784860" y="2692735"/>
            <a:ext cx="0" cy="22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D6B4B-46DC-95EB-B880-2239288496D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57754" y="3373088"/>
            <a:ext cx="0" cy="40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544057-C7B2-6B47-5CFC-26C7455872F5}"/>
              </a:ext>
            </a:extLst>
          </p:cNvPr>
          <p:cNvSpPr/>
          <p:nvPr/>
        </p:nvSpPr>
        <p:spPr>
          <a:xfrm>
            <a:off x="1674564" y="2293620"/>
            <a:ext cx="1035539" cy="583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Select your plan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314CB8-6A77-79D1-B12E-AE9DC7354F00}"/>
              </a:ext>
            </a:extLst>
          </p:cNvPr>
          <p:cNvSpPr/>
          <p:nvPr/>
        </p:nvSpPr>
        <p:spPr>
          <a:xfrm>
            <a:off x="1646976" y="3173033"/>
            <a:ext cx="1109938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Health condition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5B048C-89BC-9331-BF23-991D9A8E9E36}"/>
              </a:ext>
            </a:extLst>
          </p:cNvPr>
          <p:cNvSpPr/>
          <p:nvPr/>
        </p:nvSpPr>
        <p:spPr>
          <a:xfrm>
            <a:off x="1674564" y="3915139"/>
            <a:ext cx="1054762" cy="436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Get your diet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331D24-5702-4529-4E3D-12D17524E45A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 flipH="1">
            <a:off x="2192334" y="1994047"/>
            <a:ext cx="9" cy="29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DD12CF-54E8-FC27-A735-671D845ECD53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2192334" y="2877508"/>
            <a:ext cx="9611" cy="29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D70CF7-5202-DE2E-A80F-CDBAEFC180A4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201945" y="3696253"/>
            <a:ext cx="0" cy="21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8B442DE-4689-A188-064D-565B24CB69C0}"/>
              </a:ext>
            </a:extLst>
          </p:cNvPr>
          <p:cNvSpPr/>
          <p:nvPr/>
        </p:nvSpPr>
        <p:spPr>
          <a:xfrm>
            <a:off x="2886404" y="2293620"/>
            <a:ext cx="1096177" cy="617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Medicine</a:t>
            </a:r>
            <a:r>
              <a:rPr lang="en-IN" dirty="0"/>
              <a:t> </a:t>
            </a:r>
            <a:r>
              <a:rPr lang="en-IN" sz="1200" dirty="0"/>
              <a:t>or appointment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7BB154-9E6D-B735-259C-6F4E9CD63E93}"/>
              </a:ext>
            </a:extLst>
          </p:cNvPr>
          <p:cNvSpPr/>
          <p:nvPr/>
        </p:nvSpPr>
        <p:spPr>
          <a:xfrm>
            <a:off x="2886404" y="3142255"/>
            <a:ext cx="1096177" cy="60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Date and time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739EC4-5B1C-10E3-7EAA-47C0D4BDF942}"/>
              </a:ext>
            </a:extLst>
          </p:cNvPr>
          <p:cNvSpPr/>
          <p:nvPr/>
        </p:nvSpPr>
        <p:spPr>
          <a:xfrm>
            <a:off x="2886403" y="3984128"/>
            <a:ext cx="1096177" cy="352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Set remainder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F1090-A3BE-1CD0-D221-E60E9871B880}"/>
              </a:ext>
            </a:extLst>
          </p:cNvPr>
          <p:cNvSpPr/>
          <p:nvPr/>
        </p:nvSpPr>
        <p:spPr>
          <a:xfrm>
            <a:off x="4195254" y="2682266"/>
            <a:ext cx="1109937" cy="1082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Display schedules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4B6E4E-8209-59F3-8096-21BD51D500B5}"/>
              </a:ext>
            </a:extLst>
          </p:cNvPr>
          <p:cNvSpPr/>
          <p:nvPr/>
        </p:nvSpPr>
        <p:spPr>
          <a:xfrm>
            <a:off x="5491908" y="2373839"/>
            <a:ext cx="1096177" cy="507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Information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23BCE1-880C-C1E1-081A-BE912D3ABAA8}"/>
              </a:ext>
            </a:extLst>
          </p:cNvPr>
          <p:cNvSpPr/>
          <p:nvPr/>
        </p:nvSpPr>
        <p:spPr>
          <a:xfrm>
            <a:off x="5473728" y="3238276"/>
            <a:ext cx="1141899" cy="60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Emergency type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B5B217B-32AE-F1C7-1843-D8311A81E67B}"/>
              </a:ext>
            </a:extLst>
          </p:cNvPr>
          <p:cNvSpPr/>
          <p:nvPr/>
        </p:nvSpPr>
        <p:spPr>
          <a:xfrm>
            <a:off x="5386558" y="4144862"/>
            <a:ext cx="1306876" cy="3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Request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3D69E6-0641-83B4-D7E3-EC6A84E62999}"/>
              </a:ext>
            </a:extLst>
          </p:cNvPr>
          <p:cNvSpPr/>
          <p:nvPr/>
        </p:nvSpPr>
        <p:spPr>
          <a:xfrm>
            <a:off x="6800577" y="2338142"/>
            <a:ext cx="1091494" cy="539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Information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F6BB0D-5625-05AD-B0ED-D84E5C686176}"/>
              </a:ext>
            </a:extLst>
          </p:cNvPr>
          <p:cNvSpPr/>
          <p:nvPr/>
        </p:nvSpPr>
        <p:spPr>
          <a:xfrm>
            <a:off x="6892392" y="3976804"/>
            <a:ext cx="965440" cy="38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Submit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E38497-7A27-F26E-962B-4F4EFD1863F7}"/>
              </a:ext>
            </a:extLst>
          </p:cNvPr>
          <p:cNvCxnSpPr>
            <a:stCxn id="44" idx="2"/>
            <a:endCxn id="69" idx="0"/>
          </p:cNvCxnSpPr>
          <p:nvPr/>
        </p:nvCxnSpPr>
        <p:spPr>
          <a:xfrm>
            <a:off x="3434493" y="1994029"/>
            <a:ext cx="0" cy="29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F6F88C-66E0-AD62-F8CD-8338E0E2B146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3434493" y="2911423"/>
            <a:ext cx="0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04DD49-6813-F42E-194A-56280B1F3B2A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3434492" y="3744121"/>
            <a:ext cx="1" cy="24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E1841A-DAA3-6C71-01AB-8853431CF659}"/>
              </a:ext>
            </a:extLst>
          </p:cNvPr>
          <p:cNvCxnSpPr>
            <a:stCxn id="45" idx="2"/>
            <a:endCxn id="72" idx="0"/>
          </p:cNvCxnSpPr>
          <p:nvPr/>
        </p:nvCxnSpPr>
        <p:spPr>
          <a:xfrm>
            <a:off x="4734498" y="1994019"/>
            <a:ext cx="15725" cy="68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7F9858-25BC-B876-EC03-43D1B2EEDE72}"/>
              </a:ext>
            </a:extLst>
          </p:cNvPr>
          <p:cNvCxnSpPr>
            <a:stCxn id="46" idx="2"/>
            <a:endCxn id="73" idx="0"/>
          </p:cNvCxnSpPr>
          <p:nvPr/>
        </p:nvCxnSpPr>
        <p:spPr>
          <a:xfrm>
            <a:off x="6039997" y="1994007"/>
            <a:ext cx="0" cy="37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AE5DD4-8487-ED6E-BC4F-D1BFD74175E8}"/>
              </a:ext>
            </a:extLst>
          </p:cNvPr>
          <p:cNvCxnSpPr>
            <a:stCxn id="73" idx="2"/>
            <a:endCxn id="74" idx="0"/>
          </p:cNvCxnSpPr>
          <p:nvPr/>
        </p:nvCxnSpPr>
        <p:spPr>
          <a:xfrm>
            <a:off x="6039997" y="2881527"/>
            <a:ext cx="4681" cy="3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080F38-3C1A-C1AC-C24C-DAF23C6AF3F9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 flipH="1">
            <a:off x="6039996" y="3840140"/>
            <a:ext cx="4682" cy="30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370409-7B2B-B816-1343-FE85C60C9C20}"/>
              </a:ext>
            </a:extLst>
          </p:cNvPr>
          <p:cNvCxnSpPr>
            <a:cxnSpLocks/>
            <a:stCxn id="52" idx="2"/>
            <a:endCxn id="76" idx="0"/>
          </p:cNvCxnSpPr>
          <p:nvPr/>
        </p:nvCxnSpPr>
        <p:spPr>
          <a:xfrm flipH="1">
            <a:off x="7346324" y="1993996"/>
            <a:ext cx="548" cy="34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F5099B-2BF4-4A7C-C53E-FE13B9E7A2A1}"/>
              </a:ext>
            </a:extLst>
          </p:cNvPr>
          <p:cNvCxnSpPr>
            <a:cxnSpLocks/>
          </p:cNvCxnSpPr>
          <p:nvPr/>
        </p:nvCxnSpPr>
        <p:spPr>
          <a:xfrm>
            <a:off x="7322344" y="2711992"/>
            <a:ext cx="547" cy="4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1566A3-4B0B-9D59-5D55-7555DB17203F}"/>
              </a:ext>
            </a:extLst>
          </p:cNvPr>
          <p:cNvSpPr/>
          <p:nvPr/>
        </p:nvSpPr>
        <p:spPr>
          <a:xfrm>
            <a:off x="6829366" y="3207572"/>
            <a:ext cx="1091493" cy="488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Feedback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4AE25F-7614-449F-212B-BBA641D243F0}"/>
              </a:ext>
            </a:extLst>
          </p:cNvPr>
          <p:cNvCxnSpPr>
            <a:stCxn id="107" idx="2"/>
            <a:endCxn id="77" idx="0"/>
          </p:cNvCxnSpPr>
          <p:nvPr/>
        </p:nvCxnSpPr>
        <p:spPr>
          <a:xfrm flipH="1">
            <a:off x="7375112" y="3696253"/>
            <a:ext cx="1" cy="28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4D6121A-3341-6817-EB10-91BFD88EB8C4}"/>
              </a:ext>
            </a:extLst>
          </p:cNvPr>
          <p:cNvSpPr/>
          <p:nvPr/>
        </p:nvSpPr>
        <p:spPr>
          <a:xfrm>
            <a:off x="6225540" y="589403"/>
            <a:ext cx="2648362" cy="297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 chatbot Assistance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4089B1-1C7A-D00A-F0D9-717F6402A7D0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4016382" y="738126"/>
            <a:ext cx="2209158" cy="1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88475A-AC56-20C2-066D-FA23077CFF0A}"/>
              </a:ext>
            </a:extLst>
          </p:cNvPr>
          <p:cNvSpPr/>
          <p:nvPr/>
        </p:nvSpPr>
        <p:spPr>
          <a:xfrm>
            <a:off x="160020" y="173137"/>
            <a:ext cx="2664519" cy="590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i="1" u="sng" dirty="0"/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243095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971400" y="975300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6"/>
          <p:cNvSpPr txBox="1">
            <a:spLocks noGrp="1"/>
          </p:cNvSpPr>
          <p:nvPr>
            <p:ph type="title"/>
          </p:nvPr>
        </p:nvSpPr>
        <p:spPr>
          <a:xfrm>
            <a:off x="1112462" y="958123"/>
            <a:ext cx="6172200" cy="593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RESOURCES REQUIRED</a:t>
            </a:r>
            <a:br>
              <a:rPr lang="en-IN" dirty="0"/>
            </a:br>
            <a:endParaRPr dirty="0"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553" name="Google Shape;553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F295914-E9DF-3206-FE57-26E41462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400" y="1776331"/>
            <a:ext cx="7137608" cy="3015883"/>
          </a:xfrm>
        </p:spPr>
        <p:txBody>
          <a:bodyPr/>
          <a:lstStyle/>
          <a:p>
            <a:pPr algn="l"/>
            <a:r>
              <a:rPr lang="en-IN" sz="1600" b="1" u="sng" dirty="0">
                <a:highlight>
                  <a:srgbClr val="008000"/>
                </a:highlight>
              </a:rPr>
              <a:t>Web Application Development :</a:t>
            </a:r>
          </a:p>
          <a:p>
            <a:pPr algn="l"/>
            <a:r>
              <a:rPr lang="en-IN" sz="1600" b="1" dirty="0"/>
              <a:t>Frontend Technologies </a:t>
            </a:r>
            <a:r>
              <a:rPr lang="en-IN" sz="1600" dirty="0"/>
              <a:t>: html, </a:t>
            </a:r>
            <a:r>
              <a:rPr lang="en-IN" sz="1600" dirty="0" err="1"/>
              <a:t>Css</a:t>
            </a:r>
            <a:r>
              <a:rPr lang="en-IN" sz="1600" dirty="0"/>
              <a:t>, </a:t>
            </a:r>
            <a:r>
              <a:rPr lang="en-IN" sz="1600" dirty="0" err="1"/>
              <a:t>Javascript</a:t>
            </a:r>
            <a:endParaRPr lang="en-IN" sz="1600" dirty="0"/>
          </a:p>
          <a:p>
            <a:pPr algn="l"/>
            <a:r>
              <a:rPr lang="en-IN" sz="1600" b="1" dirty="0"/>
              <a:t>Interactive Features : C</a:t>
            </a:r>
            <a:r>
              <a:rPr lang="en-IN" sz="1600" dirty="0"/>
              <a:t>hatbot , </a:t>
            </a:r>
            <a:r>
              <a:rPr lang="en-IN" sz="1600" b="1" dirty="0"/>
              <a:t>Dynamic Appointment Form.</a:t>
            </a:r>
          </a:p>
          <a:p>
            <a:pPr algn="l"/>
            <a:r>
              <a:rPr lang="en-IN" sz="1600" b="1" dirty="0"/>
              <a:t>Integration of External Links </a:t>
            </a:r>
            <a:r>
              <a:rPr lang="en-IN" sz="1600" dirty="0"/>
              <a:t>: Google Maps</a:t>
            </a:r>
          </a:p>
          <a:p>
            <a:pPr algn="l"/>
            <a:r>
              <a:rPr lang="en-IN" sz="1600" b="1" dirty="0"/>
              <a:t>Custom Functions </a:t>
            </a:r>
            <a:r>
              <a:rPr lang="en-IN" sz="1600" dirty="0"/>
              <a:t>: Show appointment form , toggle chatbot</a:t>
            </a:r>
          </a:p>
          <a:p>
            <a:pPr algn="l"/>
            <a:r>
              <a:rPr lang="en-IN" sz="1600" b="1" dirty="0"/>
              <a:t>Static Assets </a:t>
            </a:r>
            <a:r>
              <a:rPr lang="en-IN" sz="1600" dirty="0"/>
              <a:t>: </a:t>
            </a:r>
            <a:r>
              <a:rPr lang="en-US" sz="1600" dirty="0"/>
              <a:t>Background images, styles, and internal navigation</a:t>
            </a:r>
            <a:endParaRPr lang="en-IN" sz="1600" dirty="0"/>
          </a:p>
          <a:p>
            <a:pPr algn="l"/>
            <a:r>
              <a:rPr lang="en-IN" sz="1600" b="1" u="sng" dirty="0">
                <a:highlight>
                  <a:srgbClr val="008000"/>
                </a:highlight>
              </a:rPr>
              <a:t>Further Development:</a:t>
            </a:r>
          </a:p>
          <a:p>
            <a:pPr algn="l"/>
            <a:r>
              <a:rPr lang="en-IN" sz="1600" b="1" dirty="0"/>
              <a:t>Backend Integration : </a:t>
            </a:r>
            <a:r>
              <a:rPr lang="en-US" sz="1600" dirty="0"/>
              <a:t>PHP, Node.js, or Python and </a:t>
            </a:r>
            <a:r>
              <a:rPr lang="en-IN" sz="1600" dirty="0"/>
              <a:t>Integrate a database like MySQL</a:t>
            </a:r>
          </a:p>
          <a:p>
            <a:pPr algn="l"/>
            <a:r>
              <a:rPr lang="en-IN" sz="1600" b="1" dirty="0"/>
              <a:t>API for Chatbot :</a:t>
            </a:r>
            <a:r>
              <a:rPr lang="en-IN" sz="1600" dirty="0"/>
              <a:t> API like OpenAI </a:t>
            </a:r>
            <a:endParaRPr lang="en-IN" sz="1600" b="1" dirty="0"/>
          </a:p>
          <a:p>
            <a:pPr algn="l"/>
            <a:endParaRPr lang="en-IN" sz="1200" b="1" dirty="0"/>
          </a:p>
          <a:p>
            <a:pPr algn="l"/>
            <a:endParaRPr lang="en-IN" sz="1200" dirty="0"/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39"/>
          <p:cNvPicPr preferRelativeResize="0"/>
          <p:nvPr/>
        </p:nvPicPr>
        <p:blipFill rotWithShape="1">
          <a:blip r:embed="rId4">
            <a:alphaModFix amt="75000"/>
          </a:blip>
          <a:srcRect l="11847" t="10080"/>
          <a:stretch/>
        </p:blipFill>
        <p:spPr>
          <a:xfrm>
            <a:off x="-123825" y="-190500"/>
            <a:ext cx="6008724" cy="523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9"/>
          <p:cNvPicPr preferRelativeResize="0"/>
          <p:nvPr/>
        </p:nvPicPr>
        <p:blipFill rotWithShape="1">
          <a:blip r:embed="rId4">
            <a:alphaModFix amt="75000"/>
          </a:blip>
          <a:srcRect l="15261" t="6068"/>
          <a:stretch/>
        </p:blipFill>
        <p:spPr>
          <a:xfrm rot="-10799997">
            <a:off x="4324348" y="1876426"/>
            <a:ext cx="5162552" cy="35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9"/>
          <p:cNvSpPr txBox="1">
            <a:spLocks noGrp="1"/>
          </p:cNvSpPr>
          <p:nvPr>
            <p:ph type="title"/>
          </p:nvPr>
        </p:nvSpPr>
        <p:spPr>
          <a:xfrm rot="300">
            <a:off x="157013" y="320190"/>
            <a:ext cx="5708048" cy="4724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Conclusion:</a:t>
            </a:r>
            <a:br>
              <a:rPr lang="en-IN" dirty="0"/>
            </a:br>
            <a:r>
              <a:rPr lang="en-US" sz="1400" i="1" dirty="0">
                <a:solidFill>
                  <a:schemeClr val="accent3">
                    <a:lumMod val="85000"/>
                  </a:schemeClr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By leveraging modern web development techniques, this platform addresses the challenges of accessibility and convenience in healthcare. Future enhancements, such as backend integration and a more advanced chatbot, can </a:t>
            </a:r>
            <a:br>
              <a:rPr lang="en-US" sz="1400" i="1" dirty="0">
                <a:solidFill>
                  <a:schemeClr val="accent3">
                    <a:lumMod val="85000"/>
                  </a:schemeClr>
                </a:solidFill>
                <a:highlight>
                  <a:srgbClr val="000000"/>
                </a:highlight>
                <a:latin typeface="Algerian" panose="04020705040A02060702" pitchFamily="82" charset="0"/>
              </a:rPr>
            </a:br>
            <a:r>
              <a:rPr lang="en-US" sz="1400" i="1" dirty="0">
                <a:solidFill>
                  <a:schemeClr val="accent3">
                    <a:lumMod val="85000"/>
                  </a:schemeClr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further improve the system's functionality and user experience.</a:t>
            </a:r>
            <a:endParaRPr sz="1600" i="1" dirty="0">
              <a:solidFill>
                <a:schemeClr val="accent3">
                  <a:lumMod val="85000"/>
                </a:schemeClr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  <p:grpSp>
        <p:nvGrpSpPr>
          <p:cNvPr id="674" name="Google Shape;674;p39"/>
          <p:cNvGrpSpPr/>
          <p:nvPr/>
        </p:nvGrpSpPr>
        <p:grpSpPr>
          <a:xfrm>
            <a:off x="8020620" y="875122"/>
            <a:ext cx="820307" cy="763275"/>
            <a:chOff x="827350" y="3629733"/>
            <a:chExt cx="1431600" cy="1332067"/>
          </a:xfrm>
        </p:grpSpPr>
        <p:sp>
          <p:nvSpPr>
            <p:cNvPr id="675" name="Google Shape;675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351</Words>
  <Application>Microsoft Office PowerPoint</Application>
  <PresentationFormat>On-screen Show (16:9)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Audiowide</vt:lpstr>
      <vt:lpstr>Arial</vt:lpstr>
      <vt:lpstr>Karla</vt:lpstr>
      <vt:lpstr>Cooper Black</vt:lpstr>
      <vt:lpstr>Cyber-Futuristic AI Technology Thesis Defense by Slidesgo</vt:lpstr>
      <vt:lpstr>MALLA REDDY COLLEGE OF ENGINEERING</vt:lpstr>
      <vt:lpstr>AI POWERED  VIRTUAL HEALTH ASSISTANT</vt:lpstr>
      <vt:lpstr>Problem : Design a website with features like Appointment Scheduling and Reminders, Emergency Assistance Integration, Personalized Diet Plans, Nutrition Tracking and AI Chatbot for Medication Guidance.  The system offers a comprehensive health management solution: 1. AI chatbot for guidance on medication intake. 2. Customizable diet plans and nutritional recommendations. 3. Real-time appointment and schedule management.  Prototype: Interactive, responsive website with AI integration. </vt:lpstr>
      <vt:lpstr>IMPLEMENTATION</vt:lpstr>
      <vt:lpstr>PowerPoint Presentation</vt:lpstr>
      <vt:lpstr>RESOURCES REQUIRED </vt:lpstr>
      <vt:lpstr>Conclusion: By leveraging modern web development techniques, this platform addresses the challenges of accessibility and convenience in healthcare. Future enhancements, such as backend integration and a more advanced chatbot, can  further improve the system's functionality and user experience.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MRCE</dc:creator>
  <cp:lastModifiedBy>Lucky nana</cp:lastModifiedBy>
  <cp:revision>6</cp:revision>
  <dcterms:modified xsi:type="dcterms:W3CDTF">2025-01-24T10:03:30Z</dcterms:modified>
</cp:coreProperties>
</file>