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Oliveira" initials="DO" lastIdx="1" clrIdx="0">
    <p:extLst>
      <p:ext uri="{19B8F6BF-5375-455C-9EA6-DF929625EA0E}">
        <p15:presenceInfo xmlns:p15="http://schemas.microsoft.com/office/powerpoint/2012/main" userId="e23617801f9d04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2A68-D949-40B3-A980-0FF2A3FED5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1DCD3673-1977-43C8-B1B7-AF8436315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9298A8DA-6344-45F1-AA50-FA35005A324D}"/>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5" name="Footer Placeholder 4">
            <a:extLst>
              <a:ext uri="{FF2B5EF4-FFF2-40B4-BE49-F238E27FC236}">
                <a16:creationId xmlns:a16="http://schemas.microsoft.com/office/drawing/2014/main" id="{17704219-8A50-4786-A732-E4F493477C0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64CB8822-463E-4ACD-800B-499C6E51A0FF}"/>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1074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8409-93BE-4389-902A-5975E9B2CEE4}"/>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8B4DF4D2-D487-4BF9-804B-3254CC1C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B6EFE27-2E45-4350-8EEC-87DFDE1567AD}"/>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5" name="Footer Placeholder 4">
            <a:extLst>
              <a:ext uri="{FF2B5EF4-FFF2-40B4-BE49-F238E27FC236}">
                <a16:creationId xmlns:a16="http://schemas.microsoft.com/office/drawing/2014/main" id="{8EBE48F8-6631-486F-ACE1-8D91DFDFDC8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9919AD0-8259-4677-9CEC-3408C0FCC904}"/>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34689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2043A4-4427-407F-844E-B07EE855E0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FDD0A97F-747C-4F35-9849-900E2CB18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2268C9D-5F12-4F5F-8D16-94CF3AE701D1}"/>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5" name="Footer Placeholder 4">
            <a:extLst>
              <a:ext uri="{FF2B5EF4-FFF2-40B4-BE49-F238E27FC236}">
                <a16:creationId xmlns:a16="http://schemas.microsoft.com/office/drawing/2014/main" id="{7FBF4D10-35CC-4545-81DE-75E885FAFFB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E924FCA-EAD1-4510-9BC2-81776B4C393F}"/>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365351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EC0C5-FAE4-4264-A5B5-D28BE0153283}"/>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B47FE9EE-D1A5-4472-B9D2-6A1C30178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03E4F3A1-A43C-4763-BBD7-57B34D579C4E}"/>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5" name="Footer Placeholder 4">
            <a:extLst>
              <a:ext uri="{FF2B5EF4-FFF2-40B4-BE49-F238E27FC236}">
                <a16:creationId xmlns:a16="http://schemas.microsoft.com/office/drawing/2014/main" id="{37F79A14-93A1-4A27-8E9A-4C7C5B17EC9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0455670B-F24A-4205-A1E3-46B472B5C4CE}"/>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245093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1A93-1F5D-4A0A-8019-53CA6EB4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5CBD54ED-9377-428A-A30F-2FC792989B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6E1A2B-6F6C-4CC5-87A4-F6F8BD3F1EC6}"/>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5" name="Footer Placeholder 4">
            <a:extLst>
              <a:ext uri="{FF2B5EF4-FFF2-40B4-BE49-F238E27FC236}">
                <a16:creationId xmlns:a16="http://schemas.microsoft.com/office/drawing/2014/main" id="{842C490C-FBBB-4F43-8B00-8870E9A78F5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15E2C0B-EA10-4E5B-8131-F94E2CF3C6C1}"/>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85975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A9C0-53FC-4536-993C-F2540E978196}"/>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4F19A34B-4F68-4156-9A6F-3B1B916A8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CB40EDA-19C7-49C0-9796-BBF4D748D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817F1B24-D18F-4454-B543-7AAFAA132064}"/>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6" name="Footer Placeholder 5">
            <a:extLst>
              <a:ext uri="{FF2B5EF4-FFF2-40B4-BE49-F238E27FC236}">
                <a16:creationId xmlns:a16="http://schemas.microsoft.com/office/drawing/2014/main" id="{AA95157C-2DA3-46DD-9BA5-119E9ACD4209}"/>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C323CAC3-7161-478C-B15B-A0B5049CD558}"/>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182344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07B3-EE43-4B9D-8CCF-0852843BE31B}"/>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280B42D8-E19F-4EC5-9A76-419D86B43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1FD1C-8FFC-4C72-A323-5DBCA2E6A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F48DBF89-1700-4447-8301-974DC125B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99CBE-9941-4A36-86A3-AC9658490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9B8AFF40-79D6-4BE1-85A6-5EA2832E06B1}"/>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8" name="Footer Placeholder 7">
            <a:extLst>
              <a:ext uri="{FF2B5EF4-FFF2-40B4-BE49-F238E27FC236}">
                <a16:creationId xmlns:a16="http://schemas.microsoft.com/office/drawing/2014/main" id="{3A53E8AE-FBA9-4CF5-8573-5A40F0196EB8}"/>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B234BD1-6BCE-4679-BAFF-CE45006452EE}"/>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261305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4E2B-A79C-487D-A065-E12A2C1F06B9}"/>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0F9FFADF-D387-482F-BF7B-EB421A1311B2}"/>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4" name="Footer Placeholder 3">
            <a:extLst>
              <a:ext uri="{FF2B5EF4-FFF2-40B4-BE49-F238E27FC236}">
                <a16:creationId xmlns:a16="http://schemas.microsoft.com/office/drawing/2014/main" id="{1FD1DB24-3C9E-4E9A-89D4-6461ADFBB1D5}"/>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49132ACD-693C-42F1-AA25-9844DCF78715}"/>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414882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81DBF6-0947-41A5-AA00-B81F17EE2EC8}"/>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3" name="Footer Placeholder 2">
            <a:extLst>
              <a:ext uri="{FF2B5EF4-FFF2-40B4-BE49-F238E27FC236}">
                <a16:creationId xmlns:a16="http://schemas.microsoft.com/office/drawing/2014/main" id="{894BB55B-60BB-4BFC-A36F-EC44F8F6237C}"/>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FF8890AC-1FB8-4082-9DCA-20994FEB875C}"/>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309840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CA4A-8FB7-4973-ACD1-AC07B96E9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2A0BAD20-AF82-480A-8719-B649E2D78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2AB3B2D9-8A76-4C6D-938C-DFBDE8833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4CF6B-95D4-4850-96E8-EC4CBF99E98B}"/>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6" name="Footer Placeholder 5">
            <a:extLst>
              <a:ext uri="{FF2B5EF4-FFF2-40B4-BE49-F238E27FC236}">
                <a16:creationId xmlns:a16="http://schemas.microsoft.com/office/drawing/2014/main" id="{2ECEEC25-BB6C-4FEA-B2B8-3A7B108955FD}"/>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E7DEFDDB-F330-4956-B701-33AE30DE653C}"/>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299251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E8D9-77B4-4CE0-9CD9-515B4657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D6148C79-BDBC-470A-8C3A-0716C777E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2B0FF70A-44AE-4388-B700-074C2ED09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FB9DE-654B-42EA-9C05-7C8F9AAB65CF}"/>
              </a:ext>
            </a:extLst>
          </p:cNvPr>
          <p:cNvSpPr>
            <a:spLocks noGrp="1"/>
          </p:cNvSpPr>
          <p:nvPr>
            <p:ph type="dt" sz="half" idx="10"/>
          </p:nvPr>
        </p:nvSpPr>
        <p:spPr/>
        <p:txBody>
          <a:bodyPr/>
          <a:lstStyle/>
          <a:p>
            <a:fld id="{9D93FB69-9B93-4F85-9DC7-BE1D7E98305E}" type="datetimeFigureOut">
              <a:rPr lang="pt-BR" smtClean="0"/>
              <a:t>29/03/2022</a:t>
            </a:fld>
            <a:endParaRPr lang="pt-BR"/>
          </a:p>
        </p:txBody>
      </p:sp>
      <p:sp>
        <p:nvSpPr>
          <p:cNvPr id="6" name="Footer Placeholder 5">
            <a:extLst>
              <a:ext uri="{FF2B5EF4-FFF2-40B4-BE49-F238E27FC236}">
                <a16:creationId xmlns:a16="http://schemas.microsoft.com/office/drawing/2014/main" id="{56C2176E-8D2A-4CD4-821F-1091A3C97EB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D91DCAEE-94CF-4F03-96E2-93EE07369DB2}"/>
              </a:ext>
            </a:extLst>
          </p:cNvPr>
          <p:cNvSpPr>
            <a:spLocks noGrp="1"/>
          </p:cNvSpPr>
          <p:nvPr>
            <p:ph type="sldNum" sz="quarter" idx="12"/>
          </p:nvPr>
        </p:nvSpPr>
        <p:spPr/>
        <p:txBody>
          <a:bodyPr/>
          <a:lstStyle/>
          <a:p>
            <a:fld id="{3F59601C-C221-4F44-B09E-9110D03A320A}" type="slidenum">
              <a:rPr lang="pt-BR" smtClean="0"/>
              <a:t>‹#›</a:t>
            </a:fld>
            <a:endParaRPr lang="pt-BR"/>
          </a:p>
        </p:txBody>
      </p:sp>
    </p:spTree>
    <p:extLst>
      <p:ext uri="{BB962C8B-B14F-4D97-AF65-F5344CB8AC3E}">
        <p14:creationId xmlns:p14="http://schemas.microsoft.com/office/powerpoint/2010/main" val="411419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EF82A-8CE2-4756-8212-A9E4DA880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CB831D9C-09B6-428C-910A-BBBFAEC90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398592B-053F-4546-BABF-2609636D8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3FB69-9B93-4F85-9DC7-BE1D7E98305E}" type="datetimeFigureOut">
              <a:rPr lang="pt-BR" smtClean="0"/>
              <a:t>29/03/2022</a:t>
            </a:fld>
            <a:endParaRPr lang="pt-BR"/>
          </a:p>
        </p:txBody>
      </p:sp>
      <p:sp>
        <p:nvSpPr>
          <p:cNvPr id="5" name="Footer Placeholder 4">
            <a:extLst>
              <a:ext uri="{FF2B5EF4-FFF2-40B4-BE49-F238E27FC236}">
                <a16:creationId xmlns:a16="http://schemas.microsoft.com/office/drawing/2014/main" id="{CFF17F70-345E-4E57-A1EB-ECFF3BF91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A8150E9D-54AB-4592-8875-63E187DE9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9601C-C221-4F44-B09E-9110D03A320A}" type="slidenum">
              <a:rPr lang="pt-BR" smtClean="0"/>
              <a:t>‹#›</a:t>
            </a:fld>
            <a:endParaRPr lang="pt-BR"/>
          </a:p>
        </p:txBody>
      </p:sp>
    </p:spTree>
    <p:extLst>
      <p:ext uri="{BB962C8B-B14F-4D97-AF65-F5344CB8AC3E}">
        <p14:creationId xmlns:p14="http://schemas.microsoft.com/office/powerpoint/2010/main" val="3742179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FA19-E411-411B-BF63-D82DAAE2A3A9}"/>
              </a:ext>
            </a:extLst>
          </p:cNvPr>
          <p:cNvSpPr>
            <a:spLocks noGrp="1"/>
          </p:cNvSpPr>
          <p:nvPr>
            <p:ph type="ctrTitle"/>
          </p:nvPr>
        </p:nvSpPr>
        <p:spPr/>
        <p:txBody>
          <a:bodyPr/>
          <a:lstStyle/>
          <a:p>
            <a:r>
              <a:rPr lang="en-US" dirty="0"/>
              <a:t>Storyboard on a Google Slide</a:t>
            </a:r>
            <a:endParaRPr lang="pt-BR" dirty="0"/>
          </a:p>
        </p:txBody>
      </p:sp>
      <p:sp>
        <p:nvSpPr>
          <p:cNvPr id="3" name="Subtitle 2">
            <a:extLst>
              <a:ext uri="{FF2B5EF4-FFF2-40B4-BE49-F238E27FC236}">
                <a16:creationId xmlns:a16="http://schemas.microsoft.com/office/drawing/2014/main" id="{7A7CBDBE-643D-4BC7-AD3B-7C8FBE1DFA6A}"/>
              </a:ext>
            </a:extLst>
          </p:cNvPr>
          <p:cNvSpPr>
            <a:spLocks noGrp="1"/>
          </p:cNvSpPr>
          <p:nvPr>
            <p:ph type="subTitle" idx="1"/>
          </p:nvPr>
        </p:nvSpPr>
        <p:spPr/>
        <p:txBody>
          <a:bodyPr/>
          <a:lstStyle/>
          <a:p>
            <a:r>
              <a:rPr lang="en-CA" dirty="0"/>
              <a:t>Movie Recommendation project</a:t>
            </a:r>
            <a:endParaRPr lang="pt-BR" dirty="0"/>
          </a:p>
        </p:txBody>
      </p:sp>
    </p:spTree>
    <p:extLst>
      <p:ext uri="{BB962C8B-B14F-4D97-AF65-F5344CB8AC3E}">
        <p14:creationId xmlns:p14="http://schemas.microsoft.com/office/powerpoint/2010/main" val="248003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9C43F-B6A1-4915-9C1A-430DC32301B5}"/>
              </a:ext>
            </a:extLst>
          </p:cNvPr>
          <p:cNvPicPr>
            <a:picLocks noChangeAspect="1"/>
          </p:cNvPicPr>
          <p:nvPr/>
        </p:nvPicPr>
        <p:blipFill>
          <a:blip r:embed="rId2"/>
          <a:stretch>
            <a:fillRect/>
          </a:stretch>
        </p:blipFill>
        <p:spPr>
          <a:xfrm>
            <a:off x="7457340" y="160730"/>
            <a:ext cx="4315427" cy="2638793"/>
          </a:xfrm>
          <a:prstGeom prst="rect">
            <a:avLst/>
          </a:prstGeom>
        </p:spPr>
      </p:pic>
      <p:sp>
        <p:nvSpPr>
          <p:cNvPr id="4" name="TextBox 3">
            <a:extLst>
              <a:ext uri="{FF2B5EF4-FFF2-40B4-BE49-F238E27FC236}">
                <a16:creationId xmlns:a16="http://schemas.microsoft.com/office/drawing/2014/main" id="{72CB62F6-ED63-44B3-B013-CA8E4338D9D0}"/>
              </a:ext>
            </a:extLst>
          </p:cNvPr>
          <p:cNvSpPr txBox="1"/>
          <p:nvPr/>
        </p:nvSpPr>
        <p:spPr>
          <a:xfrm>
            <a:off x="526472" y="1062182"/>
            <a:ext cx="6428509" cy="2585323"/>
          </a:xfrm>
          <a:prstGeom prst="rect">
            <a:avLst/>
          </a:prstGeom>
          <a:noFill/>
        </p:spPr>
        <p:txBody>
          <a:bodyPr wrap="square" rtlCol="0">
            <a:spAutoFit/>
          </a:bodyPr>
          <a:lstStyle/>
          <a:p>
            <a:r>
              <a:rPr lang="en-US" dirty="0"/>
              <a:t>After the ETL process, the group will develop a data analysis using Tableau to visualize the data. We will do all the investigation and data analysis to answer all questions related to the project of movie recommendation. Initially, we will create a worksheet with several graphs and specific studies. Soon after, we will be preparing a template for our Dashboard, containing the main analyzes and graphs. Finally, we will organize the story by grouping all the results obtained and presenting the highlights and recommendations to the stakeholders.</a:t>
            </a:r>
            <a:endParaRPr lang="pt-BR" dirty="0"/>
          </a:p>
        </p:txBody>
      </p:sp>
      <p:pic>
        <p:nvPicPr>
          <p:cNvPr id="6" name="Picture 5">
            <a:extLst>
              <a:ext uri="{FF2B5EF4-FFF2-40B4-BE49-F238E27FC236}">
                <a16:creationId xmlns:a16="http://schemas.microsoft.com/office/drawing/2014/main" id="{763D5321-A8B3-4B39-80E5-22DA3C4D1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099" y="3647505"/>
            <a:ext cx="5667061" cy="3210495"/>
          </a:xfrm>
          <a:prstGeom prst="rect">
            <a:avLst/>
          </a:prstGeom>
        </p:spPr>
      </p:pic>
      <p:sp>
        <p:nvSpPr>
          <p:cNvPr id="7" name="Rectangle 6">
            <a:extLst>
              <a:ext uri="{FF2B5EF4-FFF2-40B4-BE49-F238E27FC236}">
                <a16:creationId xmlns:a16="http://schemas.microsoft.com/office/drawing/2014/main" id="{D06B0875-6B76-446B-97BD-1F71DF999835}"/>
              </a:ext>
            </a:extLst>
          </p:cNvPr>
          <p:cNvSpPr/>
          <p:nvPr/>
        </p:nvSpPr>
        <p:spPr>
          <a:xfrm>
            <a:off x="2041236" y="160730"/>
            <a:ext cx="7065819" cy="6243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 of the tool that will be used to create the final dashboard</a:t>
            </a:r>
            <a:endParaRPr lang="pt-BR" dirty="0"/>
          </a:p>
        </p:txBody>
      </p:sp>
    </p:spTree>
    <p:extLst>
      <p:ext uri="{BB962C8B-B14F-4D97-AF65-F5344CB8AC3E}">
        <p14:creationId xmlns:p14="http://schemas.microsoft.com/office/powerpoint/2010/main" val="31196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A7898-62FB-466C-AAB8-5FDB9D6F7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454" y="971661"/>
            <a:ext cx="8332726" cy="5092853"/>
          </a:xfrm>
          <a:prstGeom prst="rect">
            <a:avLst/>
          </a:prstGeom>
        </p:spPr>
      </p:pic>
      <p:sp>
        <p:nvSpPr>
          <p:cNvPr id="4" name="Rectangle: Rounded Corners 3">
            <a:extLst>
              <a:ext uri="{FF2B5EF4-FFF2-40B4-BE49-F238E27FC236}">
                <a16:creationId xmlns:a16="http://schemas.microsoft.com/office/drawing/2014/main" id="{5DCA7508-C754-4865-ADB7-C924C2E6829D}"/>
              </a:ext>
            </a:extLst>
          </p:cNvPr>
          <p:cNvSpPr/>
          <p:nvPr/>
        </p:nvSpPr>
        <p:spPr>
          <a:xfrm>
            <a:off x="32688" y="1135461"/>
            <a:ext cx="1632696" cy="1504640"/>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Numerical overview, related to data analysis. The objective is to show an overview with general project numbers </a:t>
            </a:r>
            <a:endParaRPr lang="pt-BR" sz="1100" b="1" dirty="0">
              <a:solidFill>
                <a:schemeClr val="tx1"/>
              </a:solidFill>
            </a:endParaRPr>
          </a:p>
        </p:txBody>
      </p:sp>
      <p:sp>
        <p:nvSpPr>
          <p:cNvPr id="5" name="Rectangle: Rounded Corners 4">
            <a:extLst>
              <a:ext uri="{FF2B5EF4-FFF2-40B4-BE49-F238E27FC236}">
                <a16:creationId xmlns:a16="http://schemas.microsoft.com/office/drawing/2014/main" id="{4290B571-2CF1-4915-A8E6-AB6E1362A114}"/>
              </a:ext>
            </a:extLst>
          </p:cNvPr>
          <p:cNvSpPr/>
          <p:nvPr/>
        </p:nvSpPr>
        <p:spPr>
          <a:xfrm>
            <a:off x="50990" y="3162742"/>
            <a:ext cx="1711736" cy="1312800"/>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Top rated movies. The objective is to verify which would be the movie (title) with the highest rating among users Top-rated</a:t>
            </a:r>
            <a:endParaRPr lang="pt-BR" sz="1100" b="1" dirty="0">
              <a:solidFill>
                <a:schemeClr val="tx1"/>
              </a:solidFill>
            </a:endParaRPr>
          </a:p>
        </p:txBody>
      </p:sp>
      <p:sp>
        <p:nvSpPr>
          <p:cNvPr id="6" name="Rectangle: Rounded Corners 5">
            <a:extLst>
              <a:ext uri="{FF2B5EF4-FFF2-40B4-BE49-F238E27FC236}">
                <a16:creationId xmlns:a16="http://schemas.microsoft.com/office/drawing/2014/main" id="{C11AD04B-5637-41C6-86D3-1B1615BE50EA}"/>
              </a:ext>
            </a:extLst>
          </p:cNvPr>
          <p:cNvSpPr/>
          <p:nvPr/>
        </p:nvSpPr>
        <p:spPr>
          <a:xfrm>
            <a:off x="129627" y="5520824"/>
            <a:ext cx="1670849" cy="117085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Heatmap with the highest rated movies. The objective is to verify which are the movies with the highest rating by users </a:t>
            </a:r>
            <a:endParaRPr lang="pt-BR" sz="1100" b="1" dirty="0">
              <a:solidFill>
                <a:schemeClr val="tx1"/>
              </a:solidFill>
            </a:endParaRPr>
          </a:p>
        </p:txBody>
      </p:sp>
      <p:sp>
        <p:nvSpPr>
          <p:cNvPr id="7" name="Rectangle: Rounded Corners 6">
            <a:extLst>
              <a:ext uri="{FF2B5EF4-FFF2-40B4-BE49-F238E27FC236}">
                <a16:creationId xmlns:a16="http://schemas.microsoft.com/office/drawing/2014/main" id="{9BC615FE-F854-4BD3-AD24-187E91BA4DAB}"/>
              </a:ext>
            </a:extLst>
          </p:cNvPr>
          <p:cNvSpPr/>
          <p:nvPr/>
        </p:nvSpPr>
        <p:spPr>
          <a:xfrm>
            <a:off x="4615343" y="6064514"/>
            <a:ext cx="2961314" cy="662200"/>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Number of movies by genre. The objective is to evaluate the relationship of films by genre. Which genre has the most movies?</a:t>
            </a:r>
            <a:endParaRPr lang="pt-BR" sz="1100" b="1" dirty="0">
              <a:solidFill>
                <a:schemeClr val="tx1"/>
              </a:solidFill>
            </a:endParaRPr>
          </a:p>
        </p:txBody>
      </p:sp>
      <p:sp>
        <p:nvSpPr>
          <p:cNvPr id="8" name="Rectangle: Rounded Corners 7">
            <a:extLst>
              <a:ext uri="{FF2B5EF4-FFF2-40B4-BE49-F238E27FC236}">
                <a16:creationId xmlns:a16="http://schemas.microsoft.com/office/drawing/2014/main" id="{CF7147F3-5575-43D5-A41B-DCEFC86D5F7B}"/>
              </a:ext>
            </a:extLst>
          </p:cNvPr>
          <p:cNvSpPr/>
          <p:nvPr/>
        </p:nvSpPr>
        <p:spPr>
          <a:xfrm>
            <a:off x="7762613" y="6040480"/>
            <a:ext cx="2961314" cy="662200"/>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The number of ratings. The objective is to verify the distribution of all movie ratings</a:t>
            </a:r>
            <a:r>
              <a:rPr lang="en-US" sz="1000" b="1" dirty="0">
                <a:solidFill>
                  <a:schemeClr val="tx1"/>
                </a:solidFill>
              </a:rPr>
              <a:t>. </a:t>
            </a:r>
            <a:endParaRPr lang="pt-BR" sz="1000" b="1" dirty="0">
              <a:solidFill>
                <a:schemeClr val="tx1"/>
              </a:solidFill>
            </a:endParaRPr>
          </a:p>
        </p:txBody>
      </p:sp>
      <p:sp>
        <p:nvSpPr>
          <p:cNvPr id="9" name="Rectangle: Rounded Corners 8">
            <a:extLst>
              <a:ext uri="{FF2B5EF4-FFF2-40B4-BE49-F238E27FC236}">
                <a16:creationId xmlns:a16="http://schemas.microsoft.com/office/drawing/2014/main" id="{C348F9A8-45FC-49F4-A638-B41ED492C80D}"/>
              </a:ext>
            </a:extLst>
          </p:cNvPr>
          <p:cNvSpPr/>
          <p:nvPr/>
        </p:nvSpPr>
        <p:spPr>
          <a:xfrm>
            <a:off x="10487636" y="2473691"/>
            <a:ext cx="1399563" cy="1679196"/>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Total users (Id's) per year. The objective is to evaluate the number of users who evaluated the films per year. </a:t>
            </a:r>
            <a:endParaRPr lang="pt-BR" sz="1100" b="1" dirty="0">
              <a:solidFill>
                <a:schemeClr val="tx1"/>
              </a:solidFill>
            </a:endParaRPr>
          </a:p>
        </p:txBody>
      </p:sp>
      <p:sp>
        <p:nvSpPr>
          <p:cNvPr id="10" name="Rectangle: Rounded Corners 9">
            <a:extLst>
              <a:ext uri="{FF2B5EF4-FFF2-40B4-BE49-F238E27FC236}">
                <a16:creationId xmlns:a16="http://schemas.microsoft.com/office/drawing/2014/main" id="{2BA42DC6-517D-410F-AFD8-D17E7D7AB29B}"/>
              </a:ext>
            </a:extLst>
          </p:cNvPr>
          <p:cNvSpPr/>
          <p:nvPr/>
        </p:nvSpPr>
        <p:spPr>
          <a:xfrm>
            <a:off x="10487637" y="302005"/>
            <a:ext cx="1536583" cy="1493576"/>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Number of movies by genre. The objective is to evaluate the data relationship between movies vs genre</a:t>
            </a:r>
            <a:endParaRPr lang="pt-BR" sz="1100" b="1" dirty="0">
              <a:solidFill>
                <a:schemeClr val="tx1"/>
              </a:solidFill>
            </a:endParaRPr>
          </a:p>
        </p:txBody>
      </p:sp>
      <p:sp>
        <p:nvSpPr>
          <p:cNvPr id="11" name="Rectangle: Rounded Corners 10">
            <a:extLst>
              <a:ext uri="{FF2B5EF4-FFF2-40B4-BE49-F238E27FC236}">
                <a16:creationId xmlns:a16="http://schemas.microsoft.com/office/drawing/2014/main" id="{F03B586F-0748-40AC-8E7F-AF09C8136E31}"/>
              </a:ext>
            </a:extLst>
          </p:cNvPr>
          <p:cNvSpPr/>
          <p:nvPr/>
        </p:nvSpPr>
        <p:spPr>
          <a:xfrm>
            <a:off x="4881739" y="346252"/>
            <a:ext cx="5079999" cy="518861"/>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The number of films released per year. The objective is to evaluate the relationship of data of films released per year. Check if there is any concentration of launches in a given year, any other relationship number</a:t>
            </a:r>
            <a:endParaRPr lang="pt-BR" sz="1100" b="1" dirty="0">
              <a:solidFill>
                <a:schemeClr val="tx1"/>
              </a:solidFill>
            </a:endParaRPr>
          </a:p>
        </p:txBody>
      </p:sp>
      <p:cxnSp>
        <p:nvCxnSpPr>
          <p:cNvPr id="32" name="Straight Arrow Connector 31">
            <a:extLst>
              <a:ext uri="{FF2B5EF4-FFF2-40B4-BE49-F238E27FC236}">
                <a16:creationId xmlns:a16="http://schemas.microsoft.com/office/drawing/2014/main" id="{E4D82FD3-7940-4A31-A818-8A05C7346992}"/>
              </a:ext>
            </a:extLst>
          </p:cNvPr>
          <p:cNvCxnSpPr>
            <a:cxnSpLocks/>
          </p:cNvCxnSpPr>
          <p:nvPr/>
        </p:nvCxnSpPr>
        <p:spPr>
          <a:xfrm flipV="1">
            <a:off x="9956800" y="1274618"/>
            <a:ext cx="424873" cy="10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28D2CEE-5AD5-4E12-AD74-D88F9A993C49}"/>
              </a:ext>
            </a:extLst>
          </p:cNvPr>
          <p:cNvCxnSpPr>
            <a:cxnSpLocks/>
          </p:cNvCxnSpPr>
          <p:nvPr/>
        </p:nvCxnSpPr>
        <p:spPr>
          <a:xfrm flipV="1">
            <a:off x="9948157" y="3327400"/>
            <a:ext cx="424873" cy="10160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FC78C59D-5020-4D6A-AD7F-F797B8668173}"/>
              </a:ext>
            </a:extLst>
          </p:cNvPr>
          <p:cNvCxnSpPr>
            <a:cxnSpLocks/>
          </p:cNvCxnSpPr>
          <p:nvPr/>
        </p:nvCxnSpPr>
        <p:spPr>
          <a:xfrm flipH="1">
            <a:off x="9448800" y="5817828"/>
            <a:ext cx="74484" cy="2884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E057772F-AFCB-4F1A-B447-7F12EC08ECC6}"/>
              </a:ext>
            </a:extLst>
          </p:cNvPr>
          <p:cNvCxnSpPr>
            <a:cxnSpLocks/>
          </p:cNvCxnSpPr>
          <p:nvPr/>
        </p:nvCxnSpPr>
        <p:spPr>
          <a:xfrm flipH="1">
            <a:off x="6700981" y="5831588"/>
            <a:ext cx="74484" cy="2884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2717F26-A9FB-4D01-A9FD-E40FC49750BF}"/>
              </a:ext>
            </a:extLst>
          </p:cNvPr>
          <p:cNvCxnSpPr>
            <a:cxnSpLocks/>
          </p:cNvCxnSpPr>
          <p:nvPr/>
        </p:nvCxnSpPr>
        <p:spPr>
          <a:xfrm flipH="1">
            <a:off x="1634327" y="5470939"/>
            <a:ext cx="332297" cy="30584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09657880-9EF6-44BD-803B-CAF11064626A}"/>
              </a:ext>
            </a:extLst>
          </p:cNvPr>
          <p:cNvCxnSpPr>
            <a:cxnSpLocks/>
          </p:cNvCxnSpPr>
          <p:nvPr/>
        </p:nvCxnSpPr>
        <p:spPr>
          <a:xfrm flipH="1">
            <a:off x="1683221" y="3285954"/>
            <a:ext cx="420467" cy="668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678CE48F-4170-4C30-A5E4-9CD572602B23}"/>
              </a:ext>
            </a:extLst>
          </p:cNvPr>
          <p:cNvCxnSpPr>
            <a:cxnSpLocks/>
          </p:cNvCxnSpPr>
          <p:nvPr/>
        </p:nvCxnSpPr>
        <p:spPr>
          <a:xfrm flipH="1">
            <a:off x="1528576" y="1791663"/>
            <a:ext cx="557275" cy="9611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F9132EB5-C16A-498D-969B-58E622AA85D6}"/>
              </a:ext>
            </a:extLst>
          </p:cNvPr>
          <p:cNvCxnSpPr>
            <a:cxnSpLocks/>
            <a:endCxn id="11" idx="2"/>
          </p:cNvCxnSpPr>
          <p:nvPr/>
        </p:nvCxnSpPr>
        <p:spPr>
          <a:xfrm flipV="1">
            <a:off x="7043049" y="865113"/>
            <a:ext cx="378690" cy="193386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7537606D-0622-4AC1-B57E-4F13170042CC}"/>
              </a:ext>
            </a:extLst>
          </p:cNvPr>
          <p:cNvSpPr/>
          <p:nvPr/>
        </p:nvSpPr>
        <p:spPr>
          <a:xfrm>
            <a:off x="0" y="12719"/>
            <a:ext cx="4535055" cy="6243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Description of interactive element(s)</a:t>
            </a:r>
            <a:endParaRPr lang="pt-BR" dirty="0"/>
          </a:p>
        </p:txBody>
      </p:sp>
      <p:sp>
        <p:nvSpPr>
          <p:cNvPr id="50" name="Star: 7 Points 49">
            <a:extLst>
              <a:ext uri="{FF2B5EF4-FFF2-40B4-BE49-F238E27FC236}">
                <a16:creationId xmlns:a16="http://schemas.microsoft.com/office/drawing/2014/main" id="{655C1E3A-C8BD-4913-861E-85F05E12FD83}"/>
              </a:ext>
            </a:extLst>
          </p:cNvPr>
          <p:cNvSpPr/>
          <p:nvPr/>
        </p:nvSpPr>
        <p:spPr>
          <a:xfrm>
            <a:off x="10226180" y="4399696"/>
            <a:ext cx="1798040" cy="1353120"/>
          </a:xfrm>
          <a:prstGeom prst="star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All elements are connected and </a:t>
            </a:r>
            <a:r>
              <a:rPr lang="en-US" sz="1100" b="1" dirty="0" err="1">
                <a:solidFill>
                  <a:schemeClr val="tx1"/>
                </a:solidFill>
              </a:rPr>
              <a:t>interative</a:t>
            </a:r>
            <a:endParaRPr lang="pt-BR" sz="1100" b="1" dirty="0">
              <a:solidFill>
                <a:schemeClr val="tx1"/>
              </a:solidFill>
            </a:endParaRPr>
          </a:p>
        </p:txBody>
      </p:sp>
    </p:spTree>
    <p:extLst>
      <p:ext uri="{BB962C8B-B14F-4D97-AF65-F5344CB8AC3E}">
        <p14:creationId xmlns:p14="http://schemas.microsoft.com/office/powerpoint/2010/main" val="396123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8ADDD6-8269-45FF-9DA8-5B4C0B803B26}"/>
              </a:ext>
            </a:extLst>
          </p:cNvPr>
          <p:cNvPicPr>
            <a:picLocks noChangeAspect="1"/>
          </p:cNvPicPr>
          <p:nvPr/>
        </p:nvPicPr>
        <p:blipFill>
          <a:blip r:embed="rId2"/>
          <a:stretch>
            <a:fillRect/>
          </a:stretch>
        </p:blipFill>
        <p:spPr>
          <a:xfrm>
            <a:off x="1265382" y="1074517"/>
            <a:ext cx="9924905" cy="5783483"/>
          </a:xfrm>
          <a:prstGeom prst="rect">
            <a:avLst/>
          </a:prstGeom>
        </p:spPr>
      </p:pic>
      <p:sp>
        <p:nvSpPr>
          <p:cNvPr id="4" name="Rectangle 3">
            <a:extLst>
              <a:ext uri="{FF2B5EF4-FFF2-40B4-BE49-F238E27FC236}">
                <a16:creationId xmlns:a16="http://schemas.microsoft.com/office/drawing/2014/main" id="{0BCB8C91-0744-456E-ABC7-367230AB6606}"/>
              </a:ext>
            </a:extLst>
          </p:cNvPr>
          <p:cNvSpPr/>
          <p:nvPr/>
        </p:nvSpPr>
        <p:spPr>
          <a:xfrm>
            <a:off x="2041236" y="160730"/>
            <a:ext cx="7065819" cy="6243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 telling (Project Overview) - Tableau</a:t>
            </a:r>
            <a:endParaRPr lang="pt-BR" dirty="0"/>
          </a:p>
        </p:txBody>
      </p:sp>
      <p:sp>
        <p:nvSpPr>
          <p:cNvPr id="5" name="Rectangle: Rounded Corners 4">
            <a:extLst>
              <a:ext uri="{FF2B5EF4-FFF2-40B4-BE49-F238E27FC236}">
                <a16:creationId xmlns:a16="http://schemas.microsoft.com/office/drawing/2014/main" id="{803D0BFC-5EEB-4138-964C-D92355F4C1B7}"/>
              </a:ext>
            </a:extLst>
          </p:cNvPr>
          <p:cNvSpPr/>
          <p:nvPr/>
        </p:nvSpPr>
        <p:spPr>
          <a:xfrm>
            <a:off x="3186546" y="1074517"/>
            <a:ext cx="997527" cy="426957"/>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18142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0EC7D-7062-44E9-9B2D-19BBC26604D0}"/>
              </a:ext>
            </a:extLst>
          </p:cNvPr>
          <p:cNvPicPr>
            <a:picLocks noChangeAspect="1"/>
          </p:cNvPicPr>
          <p:nvPr/>
        </p:nvPicPr>
        <p:blipFill>
          <a:blip r:embed="rId2"/>
          <a:stretch>
            <a:fillRect/>
          </a:stretch>
        </p:blipFill>
        <p:spPr>
          <a:xfrm>
            <a:off x="1551709" y="1115516"/>
            <a:ext cx="9674906" cy="5742484"/>
          </a:xfrm>
          <a:prstGeom prst="rect">
            <a:avLst/>
          </a:prstGeom>
        </p:spPr>
      </p:pic>
      <p:sp>
        <p:nvSpPr>
          <p:cNvPr id="4" name="Rectangle 3">
            <a:extLst>
              <a:ext uri="{FF2B5EF4-FFF2-40B4-BE49-F238E27FC236}">
                <a16:creationId xmlns:a16="http://schemas.microsoft.com/office/drawing/2014/main" id="{5F44613B-062E-401B-A180-E4B730B3CC79}"/>
              </a:ext>
            </a:extLst>
          </p:cNvPr>
          <p:cNvSpPr/>
          <p:nvPr/>
        </p:nvSpPr>
        <p:spPr>
          <a:xfrm>
            <a:off x="2041236" y="160730"/>
            <a:ext cx="7065819" cy="6243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 telling (Dashboard) - Tableau</a:t>
            </a:r>
            <a:endParaRPr lang="pt-BR" dirty="0"/>
          </a:p>
        </p:txBody>
      </p:sp>
      <p:sp>
        <p:nvSpPr>
          <p:cNvPr id="5" name="Rectangle: Rounded Corners 4">
            <a:extLst>
              <a:ext uri="{FF2B5EF4-FFF2-40B4-BE49-F238E27FC236}">
                <a16:creationId xmlns:a16="http://schemas.microsoft.com/office/drawing/2014/main" id="{2FF96D93-7CD6-4E06-A455-51D37B1664A0}"/>
              </a:ext>
            </a:extLst>
          </p:cNvPr>
          <p:cNvSpPr/>
          <p:nvPr/>
        </p:nvSpPr>
        <p:spPr>
          <a:xfrm>
            <a:off x="4414982" y="1115516"/>
            <a:ext cx="997527" cy="426957"/>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26136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58C66-030E-40E2-B3B8-B608179C5AD2}"/>
              </a:ext>
            </a:extLst>
          </p:cNvPr>
          <p:cNvPicPr>
            <a:picLocks noChangeAspect="1"/>
          </p:cNvPicPr>
          <p:nvPr/>
        </p:nvPicPr>
        <p:blipFill>
          <a:blip r:embed="rId2"/>
          <a:stretch>
            <a:fillRect/>
          </a:stretch>
        </p:blipFill>
        <p:spPr>
          <a:xfrm>
            <a:off x="1348509" y="953898"/>
            <a:ext cx="10002708" cy="5904102"/>
          </a:xfrm>
          <a:prstGeom prst="rect">
            <a:avLst/>
          </a:prstGeom>
        </p:spPr>
      </p:pic>
      <p:sp>
        <p:nvSpPr>
          <p:cNvPr id="4" name="Rectangle 3">
            <a:extLst>
              <a:ext uri="{FF2B5EF4-FFF2-40B4-BE49-F238E27FC236}">
                <a16:creationId xmlns:a16="http://schemas.microsoft.com/office/drawing/2014/main" id="{0E854C16-00AF-46CA-98B8-603AA70195E3}"/>
              </a:ext>
            </a:extLst>
          </p:cNvPr>
          <p:cNvSpPr/>
          <p:nvPr/>
        </p:nvSpPr>
        <p:spPr>
          <a:xfrm>
            <a:off x="2041236" y="160730"/>
            <a:ext cx="7065819" cy="6243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Story telling - Tableau</a:t>
            </a:r>
            <a:endParaRPr lang="pt-BR" dirty="0"/>
          </a:p>
        </p:txBody>
      </p:sp>
      <p:sp>
        <p:nvSpPr>
          <p:cNvPr id="5" name="Rectangle: Rounded Corners 4">
            <a:extLst>
              <a:ext uri="{FF2B5EF4-FFF2-40B4-BE49-F238E27FC236}">
                <a16:creationId xmlns:a16="http://schemas.microsoft.com/office/drawing/2014/main" id="{AD94B957-6E79-4B19-BE09-3FC60B45B806}"/>
              </a:ext>
            </a:extLst>
          </p:cNvPr>
          <p:cNvSpPr/>
          <p:nvPr/>
        </p:nvSpPr>
        <p:spPr>
          <a:xfrm>
            <a:off x="5273963" y="953898"/>
            <a:ext cx="4008581" cy="426957"/>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ctangle: Rounded Corners 5">
            <a:extLst>
              <a:ext uri="{FF2B5EF4-FFF2-40B4-BE49-F238E27FC236}">
                <a16:creationId xmlns:a16="http://schemas.microsoft.com/office/drawing/2014/main" id="{F62FBDB4-0493-4CB9-A7D2-140C1308FE84}"/>
              </a:ext>
            </a:extLst>
          </p:cNvPr>
          <p:cNvSpPr/>
          <p:nvPr/>
        </p:nvSpPr>
        <p:spPr>
          <a:xfrm rot="19776871">
            <a:off x="3255681" y="3233334"/>
            <a:ext cx="6188363" cy="134523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FFFF00"/>
                </a:solidFill>
                <a:effectLst/>
                <a:latin typeface="Roboto" panose="02000000000000000000" pitchFamily="2" charset="0"/>
              </a:rPr>
              <a:t>Ongoing</a:t>
            </a:r>
            <a:r>
              <a:rPr lang="en-US" b="1" i="0" dirty="0">
                <a:solidFill>
                  <a:srgbClr val="FFFF00"/>
                </a:solidFill>
                <a:effectLst/>
                <a:latin typeface="Roboto" panose="02000000000000000000" pitchFamily="2" charset="0"/>
              </a:rPr>
              <a:t>. We are working on this section and awaiting the completion of the analysis for delivery in the next deliverables </a:t>
            </a:r>
            <a:endParaRPr lang="pt-BR" b="1" dirty="0">
              <a:solidFill>
                <a:srgbClr val="FFFF00"/>
              </a:solidFill>
            </a:endParaRPr>
          </a:p>
        </p:txBody>
      </p:sp>
    </p:spTree>
    <p:extLst>
      <p:ext uri="{BB962C8B-B14F-4D97-AF65-F5344CB8AC3E}">
        <p14:creationId xmlns:p14="http://schemas.microsoft.com/office/powerpoint/2010/main" val="269028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360</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Storyboard on a Google Slide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 on a Google Slide</dc:title>
  <dc:creator>Douglas Oliveira</dc:creator>
  <cp:lastModifiedBy>Douglas Oliveira</cp:lastModifiedBy>
  <cp:revision>1</cp:revision>
  <dcterms:created xsi:type="dcterms:W3CDTF">2022-03-29T22:57:56Z</dcterms:created>
  <dcterms:modified xsi:type="dcterms:W3CDTF">2022-03-29T23:02:37Z</dcterms:modified>
</cp:coreProperties>
</file>