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j6zkRClIlPGGh4ejU/AJ9ly10c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fab9005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11fab90053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p:nvPr>
            <p:ph idx="2" type="pic"/>
          </p:nvPr>
        </p:nvSpPr>
        <p:spPr>
          <a:xfrm>
            <a:off x="5183188" y="987425"/>
            <a:ext cx="6172200" cy="4873625"/>
          </a:xfrm>
          <a:prstGeom prst="rect">
            <a:avLst/>
          </a:prstGeom>
          <a:noFill/>
          <a:ln>
            <a:noFill/>
          </a:ln>
        </p:spPr>
      </p:sp>
      <p:sp>
        <p:nvSpPr>
          <p:cNvPr id="64" name="Google Shape;64;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Storyboard on a Google Slide</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Movie Recommendation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g11fab900537_0_0"/>
          <p:cNvPicPr preferRelativeResize="0"/>
          <p:nvPr/>
        </p:nvPicPr>
        <p:blipFill>
          <a:blip r:embed="rId3">
            <a:alphaModFix/>
          </a:blip>
          <a:stretch>
            <a:fillRect/>
          </a:stretch>
        </p:blipFill>
        <p:spPr>
          <a:xfrm>
            <a:off x="152400" y="152400"/>
            <a:ext cx="11887200" cy="62601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
          <p:cNvPicPr preferRelativeResize="0"/>
          <p:nvPr/>
        </p:nvPicPr>
        <p:blipFill rotWithShape="1">
          <a:blip r:embed="rId3">
            <a:alphaModFix/>
          </a:blip>
          <a:srcRect b="0" l="0" r="0" t="0"/>
          <a:stretch/>
        </p:blipFill>
        <p:spPr>
          <a:xfrm>
            <a:off x="7457340" y="160730"/>
            <a:ext cx="4315427" cy="2638793"/>
          </a:xfrm>
          <a:prstGeom prst="rect">
            <a:avLst/>
          </a:prstGeom>
          <a:noFill/>
          <a:ln>
            <a:noFill/>
          </a:ln>
        </p:spPr>
      </p:pic>
      <p:sp>
        <p:nvSpPr>
          <p:cNvPr id="96" name="Google Shape;96;p2"/>
          <p:cNvSpPr txBox="1"/>
          <p:nvPr/>
        </p:nvSpPr>
        <p:spPr>
          <a:xfrm>
            <a:off x="526472" y="1062182"/>
            <a:ext cx="6428509"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After the ETL process, the group will develop a data analysis using Tableau to visualize the data. We will do all the investigation and data analysis to answer all questions related to the project of movie recommendation. Initially, we will create a worksheet with several graphs and specific studies. Soon after, we will be preparing a template for our Dashboard, containing the main analyzes and graphs. Finally, we will organize the story by grouping all the results obtained and presenting the highlights and recommendations to the stakeholders.</a:t>
            </a:r>
            <a:endParaRPr sz="1800">
              <a:solidFill>
                <a:schemeClr val="dk1"/>
              </a:solidFill>
              <a:latin typeface="Calibri"/>
              <a:ea typeface="Calibri"/>
              <a:cs typeface="Calibri"/>
              <a:sym typeface="Calibri"/>
            </a:endParaRPr>
          </a:p>
        </p:txBody>
      </p:sp>
      <p:pic>
        <p:nvPicPr>
          <p:cNvPr id="97" name="Google Shape;97;p2"/>
          <p:cNvPicPr preferRelativeResize="0"/>
          <p:nvPr/>
        </p:nvPicPr>
        <p:blipFill rotWithShape="1">
          <a:blip r:embed="rId4">
            <a:alphaModFix/>
          </a:blip>
          <a:srcRect b="0" l="0" r="0" t="0"/>
          <a:stretch/>
        </p:blipFill>
        <p:spPr>
          <a:xfrm>
            <a:off x="1539099" y="3647505"/>
            <a:ext cx="5667061" cy="3210495"/>
          </a:xfrm>
          <a:prstGeom prst="rect">
            <a:avLst/>
          </a:prstGeom>
          <a:noFill/>
          <a:ln>
            <a:noFill/>
          </a:ln>
        </p:spPr>
      </p:pic>
      <p:sp>
        <p:nvSpPr>
          <p:cNvPr id="98" name="Google Shape;98;p2"/>
          <p:cNvSpPr/>
          <p:nvPr/>
        </p:nvSpPr>
        <p:spPr>
          <a:xfrm>
            <a:off x="2041236" y="160730"/>
            <a:ext cx="7065819" cy="624361"/>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Description of the tool that will be used to create the final dashboard</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3"/>
          <p:cNvPicPr preferRelativeResize="0"/>
          <p:nvPr/>
        </p:nvPicPr>
        <p:blipFill rotWithShape="1">
          <a:blip r:embed="rId3">
            <a:alphaModFix/>
          </a:blip>
          <a:srcRect b="0" l="0" r="0" t="0"/>
          <a:stretch/>
        </p:blipFill>
        <p:spPr>
          <a:xfrm>
            <a:off x="1910142" y="971661"/>
            <a:ext cx="8332726" cy="5092853"/>
          </a:xfrm>
          <a:prstGeom prst="rect">
            <a:avLst/>
          </a:prstGeom>
          <a:noFill/>
          <a:ln>
            <a:noFill/>
          </a:ln>
        </p:spPr>
      </p:pic>
      <p:sp>
        <p:nvSpPr>
          <p:cNvPr id="104" name="Google Shape;104;p3"/>
          <p:cNvSpPr/>
          <p:nvPr/>
        </p:nvSpPr>
        <p:spPr>
          <a:xfrm>
            <a:off x="32688" y="1135461"/>
            <a:ext cx="1632696" cy="1504640"/>
          </a:xfrm>
          <a:prstGeom prst="roundRect">
            <a:avLst>
              <a:gd fmla="val 16667" name="adj"/>
            </a:avLst>
          </a:prstGeom>
          <a:solidFill>
            <a:srgbClr val="B3C6E7"/>
          </a:solidFill>
          <a:ln>
            <a:noFill/>
          </a:ln>
          <a:effectLst>
            <a:outerShdw blurRad="190500" algn="ctr" dir="270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Calibri"/>
                <a:ea typeface="Calibri"/>
                <a:cs typeface="Calibri"/>
                <a:sym typeface="Calibri"/>
              </a:rPr>
              <a:t>Numerical overview, related to data analysis. The objective is to show an overview with general project numbers </a:t>
            </a:r>
            <a:endParaRPr b="1" sz="11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1100">
              <a:solidFill>
                <a:schemeClr val="dk1"/>
              </a:solidFill>
              <a:latin typeface="Calibri"/>
              <a:ea typeface="Calibri"/>
              <a:cs typeface="Calibri"/>
              <a:sym typeface="Calibri"/>
            </a:endParaRPr>
          </a:p>
        </p:txBody>
      </p:sp>
      <p:sp>
        <p:nvSpPr>
          <p:cNvPr id="105" name="Google Shape;105;p3"/>
          <p:cNvSpPr/>
          <p:nvPr/>
        </p:nvSpPr>
        <p:spPr>
          <a:xfrm>
            <a:off x="50990" y="3162742"/>
            <a:ext cx="1711736" cy="1312800"/>
          </a:xfrm>
          <a:prstGeom prst="roundRect">
            <a:avLst>
              <a:gd fmla="val 16667" name="adj"/>
            </a:avLst>
          </a:prstGeom>
          <a:solidFill>
            <a:srgbClr val="B3C6E7"/>
          </a:solidFill>
          <a:ln>
            <a:noFill/>
          </a:ln>
          <a:effectLst>
            <a:outerShdw blurRad="190500" algn="ctr" dir="270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Calibri"/>
                <a:ea typeface="Calibri"/>
                <a:cs typeface="Calibri"/>
                <a:sym typeface="Calibri"/>
              </a:rPr>
              <a:t>Top rated movies. The objective is to verify which would be the movie (title) with the highest rating among users Top-rated</a:t>
            </a:r>
            <a:endParaRPr b="1" sz="1100">
              <a:solidFill>
                <a:schemeClr val="dk1"/>
              </a:solidFill>
              <a:latin typeface="Calibri"/>
              <a:ea typeface="Calibri"/>
              <a:cs typeface="Calibri"/>
              <a:sym typeface="Calibri"/>
            </a:endParaRPr>
          </a:p>
        </p:txBody>
      </p:sp>
      <p:sp>
        <p:nvSpPr>
          <p:cNvPr id="106" name="Google Shape;106;p3"/>
          <p:cNvSpPr/>
          <p:nvPr/>
        </p:nvSpPr>
        <p:spPr>
          <a:xfrm>
            <a:off x="129627" y="5520824"/>
            <a:ext cx="1670849" cy="1170857"/>
          </a:xfrm>
          <a:prstGeom prst="roundRect">
            <a:avLst>
              <a:gd fmla="val 16667" name="adj"/>
            </a:avLst>
          </a:prstGeom>
          <a:solidFill>
            <a:srgbClr val="B3C6E7"/>
          </a:solidFill>
          <a:ln>
            <a:noFill/>
          </a:ln>
          <a:effectLst>
            <a:outerShdw blurRad="190500" algn="ctr" dir="270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Calibri"/>
                <a:ea typeface="Calibri"/>
                <a:cs typeface="Calibri"/>
                <a:sym typeface="Calibri"/>
              </a:rPr>
              <a:t>Heatmap with the highest rated movies. The objective is to verify which are the movies with the highest rating by users </a:t>
            </a:r>
            <a:endParaRPr b="1" sz="1100">
              <a:solidFill>
                <a:schemeClr val="dk1"/>
              </a:solidFill>
              <a:latin typeface="Calibri"/>
              <a:ea typeface="Calibri"/>
              <a:cs typeface="Calibri"/>
              <a:sym typeface="Calibri"/>
            </a:endParaRPr>
          </a:p>
        </p:txBody>
      </p:sp>
      <p:sp>
        <p:nvSpPr>
          <p:cNvPr id="107" name="Google Shape;107;p3"/>
          <p:cNvSpPr/>
          <p:nvPr/>
        </p:nvSpPr>
        <p:spPr>
          <a:xfrm>
            <a:off x="4615343" y="6064514"/>
            <a:ext cx="2961314" cy="662200"/>
          </a:xfrm>
          <a:prstGeom prst="roundRect">
            <a:avLst>
              <a:gd fmla="val 16667" name="adj"/>
            </a:avLst>
          </a:prstGeom>
          <a:solidFill>
            <a:srgbClr val="B3C6E7"/>
          </a:solidFill>
          <a:ln>
            <a:noFill/>
          </a:ln>
          <a:effectLst>
            <a:outerShdw blurRad="190500" algn="ctr" dir="270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Calibri"/>
                <a:ea typeface="Calibri"/>
                <a:cs typeface="Calibri"/>
                <a:sym typeface="Calibri"/>
              </a:rPr>
              <a:t>Number of movies by genre. The objective is to evaluate the relationship of films by genre. Which genre has the most movies?</a:t>
            </a:r>
            <a:endParaRPr b="1" sz="1100">
              <a:solidFill>
                <a:schemeClr val="dk1"/>
              </a:solidFill>
              <a:latin typeface="Calibri"/>
              <a:ea typeface="Calibri"/>
              <a:cs typeface="Calibri"/>
              <a:sym typeface="Calibri"/>
            </a:endParaRPr>
          </a:p>
        </p:txBody>
      </p:sp>
      <p:sp>
        <p:nvSpPr>
          <p:cNvPr id="108" name="Google Shape;108;p3"/>
          <p:cNvSpPr/>
          <p:nvPr/>
        </p:nvSpPr>
        <p:spPr>
          <a:xfrm>
            <a:off x="7762613" y="6040480"/>
            <a:ext cx="2961314" cy="662200"/>
          </a:xfrm>
          <a:prstGeom prst="roundRect">
            <a:avLst>
              <a:gd fmla="val 16667" name="adj"/>
            </a:avLst>
          </a:prstGeom>
          <a:solidFill>
            <a:srgbClr val="B3C6E7"/>
          </a:solidFill>
          <a:ln>
            <a:noFill/>
          </a:ln>
          <a:effectLst>
            <a:outerShdw blurRad="190500" algn="ctr" dir="270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Calibri"/>
                <a:ea typeface="Calibri"/>
                <a:cs typeface="Calibri"/>
                <a:sym typeface="Calibri"/>
              </a:rPr>
              <a:t>The number of ratings. The objective is to verify the distribution of all movie ratings</a:t>
            </a:r>
            <a:r>
              <a:rPr b="1" lang="en-US" sz="1000">
                <a:solidFill>
                  <a:schemeClr val="dk1"/>
                </a:solidFill>
                <a:latin typeface="Calibri"/>
                <a:ea typeface="Calibri"/>
                <a:cs typeface="Calibri"/>
                <a:sym typeface="Calibri"/>
              </a:rPr>
              <a:t>. </a:t>
            </a:r>
            <a:endParaRPr b="1" sz="1000">
              <a:solidFill>
                <a:schemeClr val="dk1"/>
              </a:solidFill>
              <a:latin typeface="Calibri"/>
              <a:ea typeface="Calibri"/>
              <a:cs typeface="Calibri"/>
              <a:sym typeface="Calibri"/>
            </a:endParaRPr>
          </a:p>
        </p:txBody>
      </p:sp>
      <p:sp>
        <p:nvSpPr>
          <p:cNvPr id="109" name="Google Shape;109;p3"/>
          <p:cNvSpPr/>
          <p:nvPr/>
        </p:nvSpPr>
        <p:spPr>
          <a:xfrm>
            <a:off x="10487636" y="2473691"/>
            <a:ext cx="1399563" cy="1679196"/>
          </a:xfrm>
          <a:prstGeom prst="roundRect">
            <a:avLst>
              <a:gd fmla="val 16667" name="adj"/>
            </a:avLst>
          </a:prstGeom>
          <a:solidFill>
            <a:srgbClr val="B3C6E7"/>
          </a:solidFill>
          <a:ln>
            <a:noFill/>
          </a:ln>
          <a:effectLst>
            <a:outerShdw blurRad="190500" algn="ctr" dir="270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Calibri"/>
                <a:ea typeface="Calibri"/>
                <a:cs typeface="Calibri"/>
                <a:sym typeface="Calibri"/>
              </a:rPr>
              <a:t>Total users (Id's) per year. The objective is to evaluate the number of users who evaluated the films per year. </a:t>
            </a:r>
            <a:endParaRPr b="1" sz="1100">
              <a:solidFill>
                <a:schemeClr val="dk1"/>
              </a:solidFill>
              <a:latin typeface="Calibri"/>
              <a:ea typeface="Calibri"/>
              <a:cs typeface="Calibri"/>
              <a:sym typeface="Calibri"/>
            </a:endParaRPr>
          </a:p>
        </p:txBody>
      </p:sp>
      <p:sp>
        <p:nvSpPr>
          <p:cNvPr id="110" name="Google Shape;110;p3"/>
          <p:cNvSpPr/>
          <p:nvPr/>
        </p:nvSpPr>
        <p:spPr>
          <a:xfrm>
            <a:off x="10487637" y="302005"/>
            <a:ext cx="1536583" cy="1493576"/>
          </a:xfrm>
          <a:prstGeom prst="roundRect">
            <a:avLst>
              <a:gd fmla="val 16667" name="adj"/>
            </a:avLst>
          </a:prstGeom>
          <a:solidFill>
            <a:srgbClr val="B3C6E7"/>
          </a:solidFill>
          <a:ln>
            <a:noFill/>
          </a:ln>
          <a:effectLst>
            <a:outerShdw blurRad="190500" algn="ctr" dir="270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Calibri"/>
                <a:ea typeface="Calibri"/>
                <a:cs typeface="Calibri"/>
                <a:sym typeface="Calibri"/>
              </a:rPr>
              <a:t>Number of movies by genre. The objective is to evaluate the data relationship between movies vs genre</a:t>
            </a:r>
            <a:endParaRPr b="1" sz="1100">
              <a:solidFill>
                <a:schemeClr val="dk1"/>
              </a:solidFill>
              <a:latin typeface="Calibri"/>
              <a:ea typeface="Calibri"/>
              <a:cs typeface="Calibri"/>
              <a:sym typeface="Calibri"/>
            </a:endParaRPr>
          </a:p>
        </p:txBody>
      </p:sp>
      <p:sp>
        <p:nvSpPr>
          <p:cNvPr id="111" name="Google Shape;111;p3"/>
          <p:cNvSpPr/>
          <p:nvPr/>
        </p:nvSpPr>
        <p:spPr>
          <a:xfrm>
            <a:off x="4881739" y="346252"/>
            <a:ext cx="5079999" cy="518861"/>
          </a:xfrm>
          <a:prstGeom prst="roundRect">
            <a:avLst>
              <a:gd fmla="val 16667" name="adj"/>
            </a:avLst>
          </a:prstGeom>
          <a:solidFill>
            <a:srgbClr val="B3C6E7"/>
          </a:solidFill>
          <a:ln>
            <a:noFill/>
          </a:ln>
          <a:effectLst>
            <a:outerShdw blurRad="190500" algn="ctr" dir="270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Calibri"/>
                <a:ea typeface="Calibri"/>
                <a:cs typeface="Calibri"/>
                <a:sym typeface="Calibri"/>
              </a:rPr>
              <a:t>The number of films released per year. The objective is to evaluate the relationship of data of films released per year. Check if there is any concentration of launches in a given year, any other relationship number</a:t>
            </a:r>
            <a:endParaRPr b="1" sz="1100">
              <a:solidFill>
                <a:schemeClr val="dk1"/>
              </a:solidFill>
              <a:latin typeface="Calibri"/>
              <a:ea typeface="Calibri"/>
              <a:cs typeface="Calibri"/>
              <a:sym typeface="Calibri"/>
            </a:endParaRPr>
          </a:p>
        </p:txBody>
      </p:sp>
      <p:cxnSp>
        <p:nvCxnSpPr>
          <p:cNvPr id="112" name="Google Shape;112;p3"/>
          <p:cNvCxnSpPr/>
          <p:nvPr/>
        </p:nvCxnSpPr>
        <p:spPr>
          <a:xfrm flipH="1" rot="10800000">
            <a:off x="9956800" y="1274618"/>
            <a:ext cx="424873" cy="101600"/>
          </a:xfrm>
          <a:prstGeom prst="straightConnector1">
            <a:avLst/>
          </a:prstGeom>
          <a:noFill/>
          <a:ln cap="flat" cmpd="sng" w="57150">
            <a:solidFill>
              <a:schemeClr val="dk1"/>
            </a:solidFill>
            <a:prstDash val="solid"/>
            <a:miter lim="800000"/>
            <a:headEnd len="sm" w="sm" type="none"/>
            <a:tailEnd len="med" w="med" type="triangle"/>
          </a:ln>
        </p:spPr>
      </p:cxnSp>
      <p:cxnSp>
        <p:nvCxnSpPr>
          <p:cNvPr id="113" name="Google Shape;113;p3"/>
          <p:cNvCxnSpPr/>
          <p:nvPr/>
        </p:nvCxnSpPr>
        <p:spPr>
          <a:xfrm flipH="1" rot="10800000">
            <a:off x="9948157" y="3327400"/>
            <a:ext cx="424873" cy="101600"/>
          </a:xfrm>
          <a:prstGeom prst="straightConnector1">
            <a:avLst/>
          </a:prstGeom>
          <a:noFill/>
          <a:ln cap="flat" cmpd="sng" w="57150">
            <a:solidFill>
              <a:schemeClr val="dk1"/>
            </a:solidFill>
            <a:prstDash val="solid"/>
            <a:miter lim="800000"/>
            <a:headEnd len="sm" w="sm" type="none"/>
            <a:tailEnd len="med" w="med" type="triangle"/>
          </a:ln>
        </p:spPr>
      </p:cxnSp>
      <p:cxnSp>
        <p:nvCxnSpPr>
          <p:cNvPr id="114" name="Google Shape;114;p3"/>
          <p:cNvCxnSpPr/>
          <p:nvPr/>
        </p:nvCxnSpPr>
        <p:spPr>
          <a:xfrm flipH="1">
            <a:off x="1634327" y="5470939"/>
            <a:ext cx="332297" cy="305849"/>
          </a:xfrm>
          <a:prstGeom prst="straightConnector1">
            <a:avLst/>
          </a:prstGeom>
          <a:noFill/>
          <a:ln cap="flat" cmpd="sng" w="57150">
            <a:solidFill>
              <a:schemeClr val="dk1"/>
            </a:solidFill>
            <a:prstDash val="solid"/>
            <a:miter lim="800000"/>
            <a:headEnd len="sm" w="sm" type="none"/>
            <a:tailEnd len="med" w="med" type="triangle"/>
          </a:ln>
        </p:spPr>
      </p:cxnSp>
      <p:cxnSp>
        <p:nvCxnSpPr>
          <p:cNvPr id="115" name="Google Shape;115;p3"/>
          <p:cNvCxnSpPr/>
          <p:nvPr/>
        </p:nvCxnSpPr>
        <p:spPr>
          <a:xfrm flipH="1">
            <a:off x="1683221" y="3285954"/>
            <a:ext cx="420467" cy="66846"/>
          </a:xfrm>
          <a:prstGeom prst="straightConnector1">
            <a:avLst/>
          </a:prstGeom>
          <a:noFill/>
          <a:ln cap="flat" cmpd="sng" w="57150">
            <a:solidFill>
              <a:schemeClr val="dk1"/>
            </a:solidFill>
            <a:prstDash val="solid"/>
            <a:miter lim="800000"/>
            <a:headEnd len="sm" w="sm" type="none"/>
            <a:tailEnd len="med" w="med" type="triangle"/>
          </a:ln>
        </p:spPr>
      </p:cxnSp>
      <p:cxnSp>
        <p:nvCxnSpPr>
          <p:cNvPr id="116" name="Google Shape;116;p3"/>
          <p:cNvCxnSpPr/>
          <p:nvPr/>
        </p:nvCxnSpPr>
        <p:spPr>
          <a:xfrm flipH="1">
            <a:off x="1528576" y="1791663"/>
            <a:ext cx="557275" cy="96118"/>
          </a:xfrm>
          <a:prstGeom prst="straightConnector1">
            <a:avLst/>
          </a:prstGeom>
          <a:noFill/>
          <a:ln cap="flat" cmpd="sng" w="57150">
            <a:solidFill>
              <a:schemeClr val="dk1"/>
            </a:solidFill>
            <a:prstDash val="solid"/>
            <a:miter lim="800000"/>
            <a:headEnd len="sm" w="sm" type="none"/>
            <a:tailEnd len="med" w="med" type="triangle"/>
          </a:ln>
        </p:spPr>
      </p:cxnSp>
      <p:cxnSp>
        <p:nvCxnSpPr>
          <p:cNvPr id="117" name="Google Shape;117;p3"/>
          <p:cNvCxnSpPr>
            <a:endCxn id="111" idx="2"/>
          </p:cNvCxnSpPr>
          <p:nvPr/>
        </p:nvCxnSpPr>
        <p:spPr>
          <a:xfrm flipH="1" rot="10800000">
            <a:off x="7043138" y="865113"/>
            <a:ext cx="378600" cy="1933800"/>
          </a:xfrm>
          <a:prstGeom prst="straightConnector1">
            <a:avLst/>
          </a:prstGeom>
          <a:noFill/>
          <a:ln cap="flat" cmpd="sng" w="57150">
            <a:solidFill>
              <a:schemeClr val="dk1"/>
            </a:solidFill>
            <a:prstDash val="solid"/>
            <a:miter lim="800000"/>
            <a:headEnd len="sm" w="sm" type="none"/>
            <a:tailEnd len="med" w="med" type="triangle"/>
          </a:ln>
        </p:spPr>
      </p:cxnSp>
      <p:sp>
        <p:nvSpPr>
          <p:cNvPr id="118" name="Google Shape;118;p3"/>
          <p:cNvSpPr/>
          <p:nvPr/>
        </p:nvSpPr>
        <p:spPr>
          <a:xfrm>
            <a:off x="0" y="12719"/>
            <a:ext cx="4535055" cy="624361"/>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Description of interactive element(s)</a:t>
            </a:r>
            <a:endParaRPr sz="1800">
              <a:solidFill>
                <a:schemeClr val="lt1"/>
              </a:solidFill>
              <a:latin typeface="Calibri"/>
              <a:ea typeface="Calibri"/>
              <a:cs typeface="Calibri"/>
              <a:sym typeface="Calibri"/>
            </a:endParaRPr>
          </a:p>
        </p:txBody>
      </p:sp>
      <p:sp>
        <p:nvSpPr>
          <p:cNvPr id="119" name="Google Shape;119;p3"/>
          <p:cNvSpPr/>
          <p:nvPr/>
        </p:nvSpPr>
        <p:spPr>
          <a:xfrm>
            <a:off x="10226180" y="4399696"/>
            <a:ext cx="1798040" cy="1353120"/>
          </a:xfrm>
          <a:prstGeom prst="star7">
            <a:avLst>
              <a:gd fmla="val 34601" name="adj"/>
              <a:gd fmla="val 102572" name="hf"/>
              <a:gd fmla="val 105210" name="vf"/>
            </a:avLst>
          </a:prstGeom>
          <a:solidFill>
            <a:srgbClr val="00B05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Calibri"/>
                <a:ea typeface="Calibri"/>
                <a:cs typeface="Calibri"/>
                <a:sym typeface="Calibri"/>
              </a:rPr>
              <a:t>All elements are connected and interative</a:t>
            </a:r>
            <a:endParaRPr b="1" sz="1100">
              <a:solidFill>
                <a:schemeClr val="dk1"/>
              </a:solidFill>
              <a:latin typeface="Calibri"/>
              <a:ea typeface="Calibri"/>
              <a:cs typeface="Calibri"/>
              <a:sym typeface="Calibri"/>
            </a:endParaRPr>
          </a:p>
        </p:txBody>
      </p:sp>
      <p:cxnSp>
        <p:nvCxnSpPr>
          <p:cNvPr id="120" name="Google Shape;120;p3"/>
          <p:cNvCxnSpPr/>
          <p:nvPr/>
        </p:nvCxnSpPr>
        <p:spPr>
          <a:xfrm flipH="1">
            <a:off x="6323925" y="5820350"/>
            <a:ext cx="317100" cy="367800"/>
          </a:xfrm>
          <a:prstGeom prst="straightConnector1">
            <a:avLst/>
          </a:prstGeom>
          <a:noFill/>
          <a:ln cap="flat" cmpd="sng" w="57150">
            <a:solidFill>
              <a:schemeClr val="dk1"/>
            </a:solidFill>
            <a:prstDash val="solid"/>
            <a:miter lim="800000"/>
            <a:headEnd len="sm" w="sm" type="none"/>
            <a:tailEnd len="med" w="med" type="triangle"/>
          </a:ln>
        </p:spPr>
      </p:cxnSp>
      <p:cxnSp>
        <p:nvCxnSpPr>
          <p:cNvPr id="121" name="Google Shape;121;p3"/>
          <p:cNvCxnSpPr/>
          <p:nvPr/>
        </p:nvCxnSpPr>
        <p:spPr>
          <a:xfrm>
            <a:off x="9320100" y="5839200"/>
            <a:ext cx="231600" cy="397500"/>
          </a:xfrm>
          <a:prstGeom prst="straightConnector1">
            <a:avLst/>
          </a:prstGeom>
          <a:noFill/>
          <a:ln cap="flat" cmpd="sng" w="57150">
            <a:solidFill>
              <a:schemeClr val="dk1"/>
            </a:solidFill>
            <a:prstDash val="solid"/>
            <a:miter lim="800000"/>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4"/>
          <p:cNvPicPr preferRelativeResize="0"/>
          <p:nvPr/>
        </p:nvPicPr>
        <p:blipFill rotWithShape="1">
          <a:blip r:embed="rId3">
            <a:alphaModFix/>
          </a:blip>
          <a:srcRect b="0" l="0" r="0" t="0"/>
          <a:stretch/>
        </p:blipFill>
        <p:spPr>
          <a:xfrm>
            <a:off x="1265382" y="1074517"/>
            <a:ext cx="9924905" cy="5783483"/>
          </a:xfrm>
          <a:prstGeom prst="rect">
            <a:avLst/>
          </a:prstGeom>
          <a:noFill/>
          <a:ln>
            <a:noFill/>
          </a:ln>
        </p:spPr>
      </p:pic>
      <p:sp>
        <p:nvSpPr>
          <p:cNvPr id="127" name="Google Shape;127;p4"/>
          <p:cNvSpPr/>
          <p:nvPr/>
        </p:nvSpPr>
        <p:spPr>
          <a:xfrm>
            <a:off x="2041236" y="160730"/>
            <a:ext cx="7065819" cy="624361"/>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Story telling (Project Overview) - Tableau</a:t>
            </a:r>
            <a:endParaRPr sz="1800">
              <a:solidFill>
                <a:schemeClr val="lt1"/>
              </a:solidFill>
              <a:latin typeface="Calibri"/>
              <a:ea typeface="Calibri"/>
              <a:cs typeface="Calibri"/>
              <a:sym typeface="Calibri"/>
            </a:endParaRPr>
          </a:p>
        </p:txBody>
      </p:sp>
      <p:sp>
        <p:nvSpPr>
          <p:cNvPr id="128" name="Google Shape;128;p4"/>
          <p:cNvSpPr/>
          <p:nvPr/>
        </p:nvSpPr>
        <p:spPr>
          <a:xfrm>
            <a:off x="3186546" y="1074517"/>
            <a:ext cx="997527" cy="426957"/>
          </a:xfrm>
          <a:prstGeom prst="roundRect">
            <a:avLst>
              <a:gd fmla="val 16667" name="adj"/>
            </a:avLst>
          </a:prstGeom>
          <a:solidFill>
            <a:schemeClr val="accent1">
              <a:alpha val="9803"/>
            </a:scheme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5"/>
          <p:cNvPicPr preferRelativeResize="0"/>
          <p:nvPr/>
        </p:nvPicPr>
        <p:blipFill rotWithShape="1">
          <a:blip r:embed="rId3">
            <a:alphaModFix/>
          </a:blip>
          <a:srcRect b="0" l="0" r="0" t="0"/>
          <a:stretch/>
        </p:blipFill>
        <p:spPr>
          <a:xfrm>
            <a:off x="1551709" y="1115516"/>
            <a:ext cx="9674906" cy="5742484"/>
          </a:xfrm>
          <a:prstGeom prst="rect">
            <a:avLst/>
          </a:prstGeom>
          <a:noFill/>
          <a:ln>
            <a:noFill/>
          </a:ln>
        </p:spPr>
      </p:pic>
      <p:sp>
        <p:nvSpPr>
          <p:cNvPr id="134" name="Google Shape;134;p5"/>
          <p:cNvSpPr/>
          <p:nvPr/>
        </p:nvSpPr>
        <p:spPr>
          <a:xfrm>
            <a:off x="2041236" y="160730"/>
            <a:ext cx="7065819" cy="624361"/>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Story telling (Dashboard) - Tableau</a:t>
            </a:r>
            <a:endParaRPr sz="1800">
              <a:solidFill>
                <a:schemeClr val="lt1"/>
              </a:solidFill>
              <a:latin typeface="Calibri"/>
              <a:ea typeface="Calibri"/>
              <a:cs typeface="Calibri"/>
              <a:sym typeface="Calibri"/>
            </a:endParaRPr>
          </a:p>
        </p:txBody>
      </p:sp>
      <p:sp>
        <p:nvSpPr>
          <p:cNvPr id="135" name="Google Shape;135;p5"/>
          <p:cNvSpPr/>
          <p:nvPr/>
        </p:nvSpPr>
        <p:spPr>
          <a:xfrm>
            <a:off x="4414982" y="1115516"/>
            <a:ext cx="997527" cy="426957"/>
          </a:xfrm>
          <a:prstGeom prst="roundRect">
            <a:avLst>
              <a:gd fmla="val 16667" name="adj"/>
            </a:avLst>
          </a:prstGeom>
          <a:solidFill>
            <a:schemeClr val="accent1">
              <a:alpha val="9803"/>
            </a:scheme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6"/>
          <p:cNvPicPr preferRelativeResize="0"/>
          <p:nvPr/>
        </p:nvPicPr>
        <p:blipFill rotWithShape="1">
          <a:blip r:embed="rId3">
            <a:alphaModFix/>
          </a:blip>
          <a:srcRect b="0" l="0" r="0" t="0"/>
          <a:stretch/>
        </p:blipFill>
        <p:spPr>
          <a:xfrm>
            <a:off x="1348509" y="953898"/>
            <a:ext cx="10002708" cy="5904102"/>
          </a:xfrm>
          <a:prstGeom prst="rect">
            <a:avLst/>
          </a:prstGeom>
          <a:noFill/>
          <a:ln>
            <a:noFill/>
          </a:ln>
        </p:spPr>
      </p:pic>
      <p:sp>
        <p:nvSpPr>
          <p:cNvPr id="141" name="Google Shape;141;p6"/>
          <p:cNvSpPr/>
          <p:nvPr/>
        </p:nvSpPr>
        <p:spPr>
          <a:xfrm>
            <a:off x="2041236" y="160730"/>
            <a:ext cx="7065819" cy="624361"/>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Story telling - Tableau</a:t>
            </a:r>
            <a:endParaRPr sz="1800">
              <a:solidFill>
                <a:schemeClr val="lt1"/>
              </a:solidFill>
              <a:latin typeface="Calibri"/>
              <a:ea typeface="Calibri"/>
              <a:cs typeface="Calibri"/>
              <a:sym typeface="Calibri"/>
            </a:endParaRPr>
          </a:p>
        </p:txBody>
      </p:sp>
      <p:sp>
        <p:nvSpPr>
          <p:cNvPr id="142" name="Google Shape;142;p6"/>
          <p:cNvSpPr/>
          <p:nvPr/>
        </p:nvSpPr>
        <p:spPr>
          <a:xfrm>
            <a:off x="5273963" y="953898"/>
            <a:ext cx="4008581" cy="426957"/>
          </a:xfrm>
          <a:prstGeom prst="roundRect">
            <a:avLst>
              <a:gd fmla="val 16667" name="adj"/>
            </a:avLst>
          </a:prstGeom>
          <a:solidFill>
            <a:schemeClr val="accent1">
              <a:alpha val="9803"/>
            </a:scheme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6"/>
          <p:cNvSpPr/>
          <p:nvPr/>
        </p:nvSpPr>
        <p:spPr>
          <a:xfrm rot="-1823129">
            <a:off x="3255681" y="3233334"/>
            <a:ext cx="6188363" cy="1345230"/>
          </a:xfrm>
          <a:prstGeom prst="roundRect">
            <a:avLst>
              <a:gd fmla="val 16667"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a:solidFill>
                  <a:srgbClr val="FFFF00"/>
                </a:solidFill>
                <a:latin typeface="Roboto"/>
                <a:ea typeface="Roboto"/>
                <a:cs typeface="Roboto"/>
                <a:sym typeface="Roboto"/>
              </a:rPr>
              <a:t>Ongoing</a:t>
            </a:r>
            <a:r>
              <a:rPr b="1" i="0" lang="en-US" sz="1800">
                <a:solidFill>
                  <a:srgbClr val="FFFF00"/>
                </a:solidFill>
                <a:latin typeface="Roboto"/>
                <a:ea typeface="Roboto"/>
                <a:cs typeface="Roboto"/>
                <a:sym typeface="Roboto"/>
              </a:rPr>
              <a:t>. We are working on this section and awaiting the completion of the analysis for delivery in the next deliverables </a:t>
            </a:r>
            <a:endParaRPr b="1" sz="1800">
              <a:solidFill>
                <a:srgbClr val="FFFF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2022-03-29T22:57:56Z</dcterms:created>
  <dc:creator>Douglas Oliveira</dc:creator>
</cp:coreProperties>
</file>