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61" r:id="rId5"/>
    <p:sldId id="262" r:id="rId6"/>
    <p:sldId id="268" r:id="rId7"/>
    <p:sldId id="274" r:id="rId8"/>
    <p:sldId id="272" r:id="rId9"/>
    <p:sldId id="263" r:id="rId10"/>
    <p:sldId id="271" r:id="rId11"/>
    <p:sldId id="269" r:id="rId12"/>
    <p:sldId id="27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75" d="100"/>
          <a:sy n="75" d="100"/>
        </p:scale>
        <p:origin x="211"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tin\Downloads\COVID_Parcel_Busines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atin\Downloads\data%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atin\Downloads\COVID_Parcel_Busines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atin\Downloads\peak_season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atin\Downloads\peak_season_analysi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COVID_Parcel_Business!$H$6</c:f>
              <c:strCache>
                <c:ptCount val="1"/>
                <c:pt idx="0">
                  <c:v>Volume of the Parcel 2019 vs 2020</c:v>
                </c:pt>
              </c:strCache>
            </c:strRef>
          </c:tx>
          <c:spPr>
            <a:solidFill>
              <a:schemeClr val="accent3">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COVID_Parcel_Business!$G$7:$G$8</c:f>
              <c:numCache>
                <c:formatCode>General</c:formatCode>
                <c:ptCount val="2"/>
                <c:pt idx="0">
                  <c:v>2019</c:v>
                </c:pt>
                <c:pt idx="1">
                  <c:v>2020</c:v>
                </c:pt>
              </c:numCache>
            </c:numRef>
          </c:cat>
          <c:val>
            <c:numRef>
              <c:f>COVID_Parcel_Business!$H$7:$H$8</c:f>
              <c:numCache>
                <c:formatCode>General</c:formatCode>
                <c:ptCount val="2"/>
                <c:pt idx="0">
                  <c:v>42246127</c:v>
                </c:pt>
                <c:pt idx="1">
                  <c:v>62768451</c:v>
                </c:pt>
              </c:numCache>
            </c:numRef>
          </c:val>
          <c:extLst>
            <c:ext xmlns:c16="http://schemas.microsoft.com/office/drawing/2014/chart" uri="{C3380CC4-5D6E-409C-BE32-E72D297353CC}">
              <c16:uniqueId val="{00000000-2A58-4002-9818-CF6FD23244ED}"/>
            </c:ext>
          </c:extLst>
        </c:ser>
        <c:dLbls>
          <c:dLblPos val="outEnd"/>
          <c:showLegendKey val="0"/>
          <c:showVal val="1"/>
          <c:showCatName val="0"/>
          <c:showSerName val="0"/>
          <c:showPercent val="0"/>
          <c:showBubbleSize val="0"/>
        </c:dLbls>
        <c:gapWidth val="219"/>
        <c:overlap val="-27"/>
        <c:axId val="1093978463"/>
        <c:axId val="1093981823"/>
      </c:barChart>
      <c:catAx>
        <c:axId val="1093978463"/>
        <c:scaling>
          <c:orientation val="minMax"/>
        </c:scaling>
        <c:delete val="0"/>
        <c:axPos val="b"/>
        <c:title>
          <c:tx>
            <c:rich>
              <a:bodyPr rot="0" spcFirstLastPara="1" vertOverflow="ellipsis" vert="horz" wrap="square" anchor="ctr" anchorCtr="1"/>
              <a:lstStyle/>
              <a:p>
                <a:pPr>
                  <a:defRPr sz="1200" b="0" i="0" u="none" strike="noStrike" kern="1200" baseline="0">
                    <a:ln w="9525">
                      <a:solidFill>
                        <a:schemeClr val="accent1">
                          <a:lumMod val="50000"/>
                        </a:schemeClr>
                      </a:solidFill>
                    </a:ln>
                    <a:solidFill>
                      <a:schemeClr val="tx1"/>
                    </a:solidFill>
                    <a:latin typeface="+mn-lt"/>
                    <a:ea typeface="+mn-ea"/>
                    <a:cs typeface="+mn-cs"/>
                  </a:defRPr>
                </a:pPr>
                <a:r>
                  <a:rPr lang="en-CA" sz="1200">
                    <a:ln w="9525">
                      <a:solidFill>
                        <a:schemeClr val="accent1">
                          <a:lumMod val="50000"/>
                        </a:schemeClr>
                      </a:solidFill>
                    </a:ln>
                    <a:solidFill>
                      <a:schemeClr val="tx1"/>
                    </a:solidFill>
                  </a:rPr>
                  <a:t>From</a:t>
                </a:r>
                <a:r>
                  <a:rPr lang="en-CA" sz="1200" baseline="0">
                    <a:ln w="9525">
                      <a:solidFill>
                        <a:schemeClr val="accent1">
                          <a:lumMod val="50000"/>
                        </a:schemeClr>
                      </a:solidFill>
                    </a:ln>
                    <a:solidFill>
                      <a:schemeClr val="tx1"/>
                    </a:solidFill>
                  </a:rPr>
                  <a:t> Week 13 to 52</a:t>
                </a:r>
                <a:endParaRPr lang="en-CA" sz="1200">
                  <a:ln w="9525">
                    <a:solidFill>
                      <a:schemeClr val="accent1">
                        <a:lumMod val="50000"/>
                      </a:schemeClr>
                    </a:solidFill>
                  </a:ln>
                  <a:solidFill>
                    <a:schemeClr val="tx1"/>
                  </a:solidFill>
                </a:endParaRPr>
              </a:p>
            </c:rich>
          </c:tx>
          <c:overlay val="0"/>
          <c:spPr>
            <a:noFill/>
            <a:ln>
              <a:noFill/>
            </a:ln>
            <a:effectLst/>
          </c:spPr>
          <c:txPr>
            <a:bodyPr rot="0" spcFirstLastPara="1" vertOverflow="ellipsis" vert="horz" wrap="square" anchor="ctr" anchorCtr="1"/>
            <a:lstStyle/>
            <a:p>
              <a:pPr>
                <a:defRPr sz="1200" b="0" i="0" u="none" strike="noStrike" kern="1200" baseline="0">
                  <a:ln w="9525">
                    <a:solidFill>
                      <a:schemeClr val="accent1">
                        <a:lumMod val="50000"/>
                      </a:schemeClr>
                    </a:solidFill>
                  </a:ln>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solidFill>
                    <a:schemeClr val="accent1">
                      <a:lumMod val="50000"/>
                    </a:schemeClr>
                  </a:solidFill>
                </a:ln>
                <a:solidFill>
                  <a:schemeClr val="tx1">
                    <a:lumMod val="65000"/>
                    <a:lumOff val="35000"/>
                  </a:schemeClr>
                </a:solidFill>
                <a:latin typeface="+mn-lt"/>
                <a:ea typeface="+mn-ea"/>
                <a:cs typeface="+mn-cs"/>
              </a:defRPr>
            </a:pPr>
            <a:endParaRPr lang="en-US"/>
          </a:p>
        </c:txPr>
        <c:crossAx val="1093981823"/>
        <c:crosses val="autoZero"/>
        <c:auto val="1"/>
        <c:lblAlgn val="ctr"/>
        <c:lblOffset val="100"/>
        <c:noMultiLvlLbl val="0"/>
      </c:catAx>
      <c:valAx>
        <c:axId val="1093981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09397846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(1).xlsx]data!PivotTable2</c:name>
    <c:fmtId val="14"/>
  </c:pivotSource>
  <c:chart>
    <c:autoTitleDeleted val="1"/>
    <c:pivotFmts>
      <c:pivotFmt>
        <c:idx val="0"/>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lumMod val="60000"/>
              </a:schemeClr>
            </a:solidFill>
            <a:ln w="9525">
              <a:solidFill>
                <a:schemeClr val="accent1">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lumMod val="60000"/>
              </a:schemeClr>
            </a:solidFill>
            <a:ln w="9525">
              <a:solidFill>
                <a:schemeClr val="accent2">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circle"/>
          <c:size val="5"/>
          <c:spPr>
            <a:solidFill>
              <a:schemeClr val="accent1">
                <a:lumMod val="60000"/>
              </a:schemeClr>
            </a:solidFill>
            <a:ln w="9525">
              <a:solidFill>
                <a:schemeClr val="accent1">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circle"/>
          <c:size val="5"/>
          <c:spPr>
            <a:solidFill>
              <a:schemeClr val="accent2">
                <a:lumMod val="60000"/>
              </a:schemeClr>
            </a:solidFill>
            <a:ln w="9525">
              <a:solidFill>
                <a:schemeClr val="accent2">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data!$H$3:$H$5</c:f>
              <c:strCache>
                <c:ptCount val="1"/>
                <c:pt idx="0">
                  <c:v>Enterprise - 2020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data!$G$6:$G$59</c:f>
              <c:strCache>
                <c:ptCount val="5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strCache>
            </c:strRef>
          </c:cat>
          <c:val>
            <c:numRef>
              <c:f>data!$H$6:$H$59</c:f>
              <c:numCache>
                <c:formatCode>General</c:formatCode>
                <c:ptCount val="53"/>
                <c:pt idx="0">
                  <c:v>419874</c:v>
                </c:pt>
                <c:pt idx="1">
                  <c:v>790499</c:v>
                </c:pt>
                <c:pt idx="2">
                  <c:v>739616</c:v>
                </c:pt>
                <c:pt idx="3">
                  <c:v>646222</c:v>
                </c:pt>
                <c:pt idx="4">
                  <c:v>641405</c:v>
                </c:pt>
                <c:pt idx="5">
                  <c:v>593874</c:v>
                </c:pt>
                <c:pt idx="6">
                  <c:v>526276</c:v>
                </c:pt>
                <c:pt idx="7">
                  <c:v>627198</c:v>
                </c:pt>
                <c:pt idx="8">
                  <c:v>636595</c:v>
                </c:pt>
                <c:pt idx="9">
                  <c:v>610087</c:v>
                </c:pt>
                <c:pt idx="10">
                  <c:v>623171</c:v>
                </c:pt>
                <c:pt idx="11">
                  <c:v>673531</c:v>
                </c:pt>
                <c:pt idx="12">
                  <c:v>747054</c:v>
                </c:pt>
                <c:pt idx="13">
                  <c:v>977646</c:v>
                </c:pt>
                <c:pt idx="14">
                  <c:v>1121628</c:v>
                </c:pt>
                <c:pt idx="15">
                  <c:v>1528056</c:v>
                </c:pt>
                <c:pt idx="16">
                  <c:v>1444886</c:v>
                </c:pt>
                <c:pt idx="17">
                  <c:v>1464681</c:v>
                </c:pt>
                <c:pt idx="18">
                  <c:v>1523757</c:v>
                </c:pt>
                <c:pt idx="19">
                  <c:v>1578992</c:v>
                </c:pt>
                <c:pt idx="20">
                  <c:v>1439040</c:v>
                </c:pt>
                <c:pt idx="21">
                  <c:v>1317475</c:v>
                </c:pt>
                <c:pt idx="22">
                  <c:v>1254311</c:v>
                </c:pt>
                <c:pt idx="23">
                  <c:v>1197915</c:v>
                </c:pt>
                <c:pt idx="24">
                  <c:v>1077085</c:v>
                </c:pt>
                <c:pt idx="25">
                  <c:v>1048308</c:v>
                </c:pt>
                <c:pt idx="26">
                  <c:v>996515</c:v>
                </c:pt>
                <c:pt idx="27">
                  <c:v>1008081</c:v>
                </c:pt>
                <c:pt idx="28">
                  <c:v>912130</c:v>
                </c:pt>
                <c:pt idx="29">
                  <c:v>971482</c:v>
                </c:pt>
                <c:pt idx="30">
                  <c:v>850995</c:v>
                </c:pt>
                <c:pt idx="31">
                  <c:v>907141</c:v>
                </c:pt>
                <c:pt idx="32">
                  <c:v>856805</c:v>
                </c:pt>
                <c:pt idx="33">
                  <c:v>925152</c:v>
                </c:pt>
                <c:pt idx="34">
                  <c:v>870801</c:v>
                </c:pt>
                <c:pt idx="35">
                  <c:v>901867</c:v>
                </c:pt>
                <c:pt idx="36">
                  <c:v>807424</c:v>
                </c:pt>
                <c:pt idx="37">
                  <c:v>907152</c:v>
                </c:pt>
                <c:pt idx="38">
                  <c:v>840977</c:v>
                </c:pt>
                <c:pt idx="39">
                  <c:v>763478</c:v>
                </c:pt>
                <c:pt idx="40">
                  <c:v>889005</c:v>
                </c:pt>
                <c:pt idx="41">
                  <c:v>900826</c:v>
                </c:pt>
                <c:pt idx="42">
                  <c:v>999188</c:v>
                </c:pt>
                <c:pt idx="43">
                  <c:v>983019</c:v>
                </c:pt>
                <c:pt idx="44">
                  <c:v>1062848</c:v>
                </c:pt>
                <c:pt idx="45">
                  <c:v>1217638</c:v>
                </c:pt>
                <c:pt idx="46">
                  <c:v>1324368</c:v>
                </c:pt>
                <c:pt idx="47">
                  <c:v>1722103</c:v>
                </c:pt>
                <c:pt idx="48">
                  <c:v>2195472</c:v>
                </c:pt>
                <c:pt idx="49">
                  <c:v>1558695</c:v>
                </c:pt>
                <c:pt idx="50">
                  <c:v>1291321</c:v>
                </c:pt>
                <c:pt idx="51">
                  <c:v>810056</c:v>
                </c:pt>
                <c:pt idx="52">
                  <c:v>1070343</c:v>
                </c:pt>
              </c:numCache>
            </c:numRef>
          </c:val>
          <c:smooth val="0"/>
          <c:extLst>
            <c:ext xmlns:c16="http://schemas.microsoft.com/office/drawing/2014/chart" uri="{C3380CC4-5D6E-409C-BE32-E72D297353CC}">
              <c16:uniqueId val="{00000000-3AA5-496B-B4DA-20F33B4AC22C}"/>
            </c:ext>
          </c:extLst>
        </c:ser>
        <c:ser>
          <c:idx val="1"/>
          <c:order val="1"/>
          <c:tx>
            <c:strRef>
              <c:f>data!$J$3:$J$5</c:f>
              <c:strCache>
                <c:ptCount val="1"/>
                <c:pt idx="0">
                  <c:v>Large - 2020</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data!$G$6:$G$59</c:f>
              <c:strCache>
                <c:ptCount val="5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strCache>
            </c:strRef>
          </c:cat>
          <c:val>
            <c:numRef>
              <c:f>data!$J$6:$J$59</c:f>
              <c:numCache>
                <c:formatCode>General</c:formatCode>
                <c:ptCount val="53"/>
                <c:pt idx="0">
                  <c:v>39471</c:v>
                </c:pt>
                <c:pt idx="1">
                  <c:v>80031</c:v>
                </c:pt>
                <c:pt idx="2">
                  <c:v>78659</c:v>
                </c:pt>
                <c:pt idx="3">
                  <c:v>79445</c:v>
                </c:pt>
                <c:pt idx="4">
                  <c:v>74624</c:v>
                </c:pt>
                <c:pt idx="5">
                  <c:v>67978</c:v>
                </c:pt>
                <c:pt idx="6">
                  <c:v>69282</c:v>
                </c:pt>
                <c:pt idx="7">
                  <c:v>78621</c:v>
                </c:pt>
                <c:pt idx="8">
                  <c:v>65948</c:v>
                </c:pt>
                <c:pt idx="9">
                  <c:v>77018</c:v>
                </c:pt>
                <c:pt idx="10">
                  <c:v>64786</c:v>
                </c:pt>
                <c:pt idx="11">
                  <c:v>71903</c:v>
                </c:pt>
                <c:pt idx="12">
                  <c:v>86191</c:v>
                </c:pt>
                <c:pt idx="13">
                  <c:v>95683</c:v>
                </c:pt>
                <c:pt idx="14">
                  <c:v>91061</c:v>
                </c:pt>
                <c:pt idx="15">
                  <c:v>113925</c:v>
                </c:pt>
                <c:pt idx="16">
                  <c:v>110467</c:v>
                </c:pt>
                <c:pt idx="17">
                  <c:v>128802</c:v>
                </c:pt>
                <c:pt idx="18">
                  <c:v>133002</c:v>
                </c:pt>
                <c:pt idx="19">
                  <c:v>130360</c:v>
                </c:pt>
                <c:pt idx="20">
                  <c:v>111518</c:v>
                </c:pt>
                <c:pt idx="21">
                  <c:v>119935</c:v>
                </c:pt>
                <c:pt idx="22">
                  <c:v>122202</c:v>
                </c:pt>
                <c:pt idx="23">
                  <c:v>117416</c:v>
                </c:pt>
                <c:pt idx="24">
                  <c:v>121765</c:v>
                </c:pt>
                <c:pt idx="25">
                  <c:v>117863</c:v>
                </c:pt>
                <c:pt idx="26">
                  <c:v>92347</c:v>
                </c:pt>
                <c:pt idx="27">
                  <c:v>108777</c:v>
                </c:pt>
                <c:pt idx="28">
                  <c:v>103800</c:v>
                </c:pt>
                <c:pt idx="29">
                  <c:v>93455</c:v>
                </c:pt>
                <c:pt idx="30">
                  <c:v>87943</c:v>
                </c:pt>
                <c:pt idx="31">
                  <c:v>85951</c:v>
                </c:pt>
                <c:pt idx="32">
                  <c:v>95623</c:v>
                </c:pt>
                <c:pt idx="33">
                  <c:v>100787</c:v>
                </c:pt>
                <c:pt idx="34">
                  <c:v>96772</c:v>
                </c:pt>
                <c:pt idx="35">
                  <c:v>95563</c:v>
                </c:pt>
                <c:pt idx="36">
                  <c:v>88018</c:v>
                </c:pt>
                <c:pt idx="37">
                  <c:v>93767</c:v>
                </c:pt>
                <c:pt idx="38">
                  <c:v>105639</c:v>
                </c:pt>
                <c:pt idx="39">
                  <c:v>88338</c:v>
                </c:pt>
                <c:pt idx="40">
                  <c:v>104015</c:v>
                </c:pt>
                <c:pt idx="41">
                  <c:v>97944</c:v>
                </c:pt>
                <c:pt idx="42">
                  <c:v>110771</c:v>
                </c:pt>
                <c:pt idx="43">
                  <c:v>119233</c:v>
                </c:pt>
                <c:pt idx="44">
                  <c:v>111880</c:v>
                </c:pt>
                <c:pt idx="45">
                  <c:v>123247</c:v>
                </c:pt>
                <c:pt idx="46">
                  <c:v>160283</c:v>
                </c:pt>
                <c:pt idx="47">
                  <c:v>201732</c:v>
                </c:pt>
                <c:pt idx="48">
                  <c:v>295011</c:v>
                </c:pt>
                <c:pt idx="49">
                  <c:v>177323</c:v>
                </c:pt>
                <c:pt idx="50">
                  <c:v>124744</c:v>
                </c:pt>
                <c:pt idx="51">
                  <c:v>75836</c:v>
                </c:pt>
                <c:pt idx="52">
                  <c:v>138555</c:v>
                </c:pt>
              </c:numCache>
            </c:numRef>
          </c:val>
          <c:smooth val="0"/>
          <c:extLst>
            <c:ext xmlns:c16="http://schemas.microsoft.com/office/drawing/2014/chart" uri="{C3380CC4-5D6E-409C-BE32-E72D297353CC}">
              <c16:uniqueId val="{00000001-3AA5-496B-B4DA-20F33B4AC22C}"/>
            </c:ext>
          </c:extLst>
        </c:ser>
        <c:ser>
          <c:idx val="2"/>
          <c:order val="2"/>
          <c:tx>
            <c:strRef>
              <c:f>data!$L$3:$L$5</c:f>
              <c:strCache>
                <c:ptCount val="1"/>
                <c:pt idx="0">
                  <c:v>Medium - 2020</c:v>
                </c:pt>
              </c:strCache>
            </c:strRef>
          </c:tx>
          <c:spPr>
            <a:ln w="28575" cap="rnd">
              <a:solidFill>
                <a:schemeClr val="accent4">
                  <a:lumMod val="60000"/>
                  <a:lumOff val="40000"/>
                </a:schemeClr>
              </a:solidFill>
              <a:round/>
            </a:ln>
            <a:effectLst/>
          </c:spPr>
          <c:marker>
            <c:symbol val="circle"/>
            <c:size val="5"/>
            <c:spPr>
              <a:solidFill>
                <a:schemeClr val="accent3"/>
              </a:solidFill>
              <a:ln w="9525">
                <a:solidFill>
                  <a:schemeClr val="accent3"/>
                </a:solidFill>
              </a:ln>
              <a:effectLst/>
            </c:spPr>
          </c:marker>
          <c:cat>
            <c:strRef>
              <c:f>data!$G$6:$G$59</c:f>
              <c:strCache>
                <c:ptCount val="5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strCache>
            </c:strRef>
          </c:cat>
          <c:val>
            <c:numRef>
              <c:f>data!$L$6:$L$59</c:f>
              <c:numCache>
                <c:formatCode>General</c:formatCode>
                <c:ptCount val="53"/>
                <c:pt idx="0">
                  <c:v>73602</c:v>
                </c:pt>
                <c:pt idx="1">
                  <c:v>152276</c:v>
                </c:pt>
                <c:pt idx="2">
                  <c:v>141597</c:v>
                </c:pt>
                <c:pt idx="3">
                  <c:v>157834</c:v>
                </c:pt>
                <c:pt idx="4">
                  <c:v>170088</c:v>
                </c:pt>
                <c:pt idx="5">
                  <c:v>157879</c:v>
                </c:pt>
                <c:pt idx="6">
                  <c:v>140940</c:v>
                </c:pt>
                <c:pt idx="7">
                  <c:v>130551</c:v>
                </c:pt>
                <c:pt idx="8">
                  <c:v>147393</c:v>
                </c:pt>
                <c:pt idx="9">
                  <c:v>145515</c:v>
                </c:pt>
                <c:pt idx="10">
                  <c:v>143322</c:v>
                </c:pt>
                <c:pt idx="11">
                  <c:v>160187</c:v>
                </c:pt>
                <c:pt idx="12">
                  <c:v>174431</c:v>
                </c:pt>
                <c:pt idx="13">
                  <c:v>189907</c:v>
                </c:pt>
                <c:pt idx="14">
                  <c:v>188044</c:v>
                </c:pt>
                <c:pt idx="15">
                  <c:v>260717</c:v>
                </c:pt>
                <c:pt idx="16">
                  <c:v>248091</c:v>
                </c:pt>
                <c:pt idx="17">
                  <c:v>266877</c:v>
                </c:pt>
                <c:pt idx="18">
                  <c:v>254078</c:v>
                </c:pt>
                <c:pt idx="19">
                  <c:v>237878</c:v>
                </c:pt>
                <c:pt idx="20">
                  <c:v>203330</c:v>
                </c:pt>
                <c:pt idx="21">
                  <c:v>220432</c:v>
                </c:pt>
                <c:pt idx="22">
                  <c:v>205455</c:v>
                </c:pt>
                <c:pt idx="23">
                  <c:v>201125</c:v>
                </c:pt>
                <c:pt idx="24">
                  <c:v>179559</c:v>
                </c:pt>
                <c:pt idx="25">
                  <c:v>186530</c:v>
                </c:pt>
                <c:pt idx="26">
                  <c:v>151898</c:v>
                </c:pt>
                <c:pt idx="27">
                  <c:v>178241</c:v>
                </c:pt>
                <c:pt idx="28">
                  <c:v>182078</c:v>
                </c:pt>
                <c:pt idx="29">
                  <c:v>182277</c:v>
                </c:pt>
                <c:pt idx="30">
                  <c:v>196241</c:v>
                </c:pt>
                <c:pt idx="31">
                  <c:v>188348</c:v>
                </c:pt>
                <c:pt idx="32">
                  <c:v>205796</c:v>
                </c:pt>
                <c:pt idx="33">
                  <c:v>189231</c:v>
                </c:pt>
                <c:pt idx="34">
                  <c:v>189892</c:v>
                </c:pt>
                <c:pt idx="35">
                  <c:v>198251</c:v>
                </c:pt>
                <c:pt idx="36">
                  <c:v>170894</c:v>
                </c:pt>
                <c:pt idx="37">
                  <c:v>204906</c:v>
                </c:pt>
                <c:pt idx="38">
                  <c:v>192828</c:v>
                </c:pt>
                <c:pt idx="39">
                  <c:v>184830</c:v>
                </c:pt>
                <c:pt idx="40">
                  <c:v>206153</c:v>
                </c:pt>
                <c:pt idx="41">
                  <c:v>171744</c:v>
                </c:pt>
                <c:pt idx="42">
                  <c:v>183505</c:v>
                </c:pt>
                <c:pt idx="43">
                  <c:v>191683</c:v>
                </c:pt>
                <c:pt idx="44">
                  <c:v>193091</c:v>
                </c:pt>
                <c:pt idx="45">
                  <c:v>176587</c:v>
                </c:pt>
                <c:pt idx="46">
                  <c:v>211432</c:v>
                </c:pt>
                <c:pt idx="47">
                  <c:v>253878</c:v>
                </c:pt>
                <c:pt idx="48">
                  <c:v>312728</c:v>
                </c:pt>
                <c:pt idx="49">
                  <c:v>247391</c:v>
                </c:pt>
                <c:pt idx="50">
                  <c:v>199945</c:v>
                </c:pt>
                <c:pt idx="51">
                  <c:v>119451</c:v>
                </c:pt>
                <c:pt idx="52">
                  <c:v>144879</c:v>
                </c:pt>
              </c:numCache>
            </c:numRef>
          </c:val>
          <c:smooth val="0"/>
          <c:extLst>
            <c:ext xmlns:c16="http://schemas.microsoft.com/office/drawing/2014/chart" uri="{C3380CC4-5D6E-409C-BE32-E72D297353CC}">
              <c16:uniqueId val="{00000002-3AA5-496B-B4DA-20F33B4AC22C}"/>
            </c:ext>
          </c:extLst>
        </c:ser>
        <c:ser>
          <c:idx val="3"/>
          <c:order val="3"/>
          <c:tx>
            <c:strRef>
              <c:f>data!$N$3:$N$5</c:f>
              <c:strCache>
                <c:ptCount val="1"/>
                <c:pt idx="0">
                  <c:v>Small - 2020</c:v>
                </c:pt>
              </c:strCache>
            </c:strRef>
          </c:tx>
          <c:spPr>
            <a:ln w="28575" cap="rnd">
              <a:solidFill>
                <a:srgbClr val="FF0000"/>
              </a:solidFill>
              <a:round/>
            </a:ln>
            <a:effectLst/>
          </c:spPr>
          <c:marker>
            <c:symbol val="circle"/>
            <c:size val="5"/>
            <c:spPr>
              <a:solidFill>
                <a:schemeClr val="accent4"/>
              </a:solidFill>
              <a:ln w="9525">
                <a:solidFill>
                  <a:schemeClr val="accent4"/>
                </a:solidFill>
              </a:ln>
              <a:effectLst/>
            </c:spPr>
          </c:marker>
          <c:cat>
            <c:strRef>
              <c:f>data!$G$6:$G$59</c:f>
              <c:strCache>
                <c:ptCount val="5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strCache>
            </c:strRef>
          </c:cat>
          <c:val>
            <c:numRef>
              <c:f>data!$N$6:$N$59</c:f>
              <c:numCache>
                <c:formatCode>General</c:formatCode>
                <c:ptCount val="53"/>
                <c:pt idx="0">
                  <c:v>22004</c:v>
                </c:pt>
                <c:pt idx="1">
                  <c:v>55611</c:v>
                </c:pt>
                <c:pt idx="2">
                  <c:v>48212</c:v>
                </c:pt>
                <c:pt idx="3">
                  <c:v>51212</c:v>
                </c:pt>
                <c:pt idx="4">
                  <c:v>52404</c:v>
                </c:pt>
                <c:pt idx="5">
                  <c:v>54032</c:v>
                </c:pt>
                <c:pt idx="6">
                  <c:v>50128</c:v>
                </c:pt>
                <c:pt idx="7">
                  <c:v>46263</c:v>
                </c:pt>
                <c:pt idx="8">
                  <c:v>53426</c:v>
                </c:pt>
                <c:pt idx="9">
                  <c:v>58778</c:v>
                </c:pt>
                <c:pt idx="10">
                  <c:v>56056</c:v>
                </c:pt>
                <c:pt idx="11">
                  <c:v>61815</c:v>
                </c:pt>
                <c:pt idx="12">
                  <c:v>77153</c:v>
                </c:pt>
                <c:pt idx="13">
                  <c:v>83566</c:v>
                </c:pt>
                <c:pt idx="14">
                  <c:v>79414</c:v>
                </c:pt>
                <c:pt idx="15">
                  <c:v>101168</c:v>
                </c:pt>
                <c:pt idx="16">
                  <c:v>111296</c:v>
                </c:pt>
                <c:pt idx="17">
                  <c:v>104222</c:v>
                </c:pt>
                <c:pt idx="18">
                  <c:v>105479</c:v>
                </c:pt>
                <c:pt idx="19">
                  <c:v>101701</c:v>
                </c:pt>
                <c:pt idx="20">
                  <c:v>88932</c:v>
                </c:pt>
                <c:pt idx="21">
                  <c:v>91557</c:v>
                </c:pt>
                <c:pt idx="22">
                  <c:v>90143</c:v>
                </c:pt>
                <c:pt idx="23">
                  <c:v>81875</c:v>
                </c:pt>
                <c:pt idx="24">
                  <c:v>76238</c:v>
                </c:pt>
                <c:pt idx="25">
                  <c:v>73602</c:v>
                </c:pt>
                <c:pt idx="26">
                  <c:v>65844</c:v>
                </c:pt>
                <c:pt idx="27">
                  <c:v>76677</c:v>
                </c:pt>
                <c:pt idx="28">
                  <c:v>71827</c:v>
                </c:pt>
                <c:pt idx="29">
                  <c:v>72053</c:v>
                </c:pt>
                <c:pt idx="30">
                  <c:v>69857</c:v>
                </c:pt>
                <c:pt idx="31">
                  <c:v>69150</c:v>
                </c:pt>
                <c:pt idx="32">
                  <c:v>70135</c:v>
                </c:pt>
                <c:pt idx="33">
                  <c:v>71686</c:v>
                </c:pt>
                <c:pt idx="34">
                  <c:v>83331</c:v>
                </c:pt>
                <c:pt idx="35">
                  <c:v>78056</c:v>
                </c:pt>
                <c:pt idx="36">
                  <c:v>69636</c:v>
                </c:pt>
                <c:pt idx="37">
                  <c:v>79236</c:v>
                </c:pt>
                <c:pt idx="38">
                  <c:v>74943</c:v>
                </c:pt>
                <c:pt idx="39">
                  <c:v>71612</c:v>
                </c:pt>
                <c:pt idx="40">
                  <c:v>76503</c:v>
                </c:pt>
                <c:pt idx="41">
                  <c:v>69923</c:v>
                </c:pt>
                <c:pt idx="42">
                  <c:v>85884</c:v>
                </c:pt>
                <c:pt idx="43">
                  <c:v>76227</c:v>
                </c:pt>
                <c:pt idx="44">
                  <c:v>83970</c:v>
                </c:pt>
                <c:pt idx="45">
                  <c:v>83142</c:v>
                </c:pt>
                <c:pt idx="46">
                  <c:v>96450</c:v>
                </c:pt>
                <c:pt idx="47">
                  <c:v>124608</c:v>
                </c:pt>
                <c:pt idx="48">
                  <c:v>149131</c:v>
                </c:pt>
                <c:pt idx="49">
                  <c:v>120970</c:v>
                </c:pt>
                <c:pt idx="50">
                  <c:v>98817</c:v>
                </c:pt>
                <c:pt idx="51">
                  <c:v>58384</c:v>
                </c:pt>
                <c:pt idx="52">
                  <c:v>66161</c:v>
                </c:pt>
              </c:numCache>
            </c:numRef>
          </c:val>
          <c:smooth val="0"/>
          <c:extLst>
            <c:ext xmlns:c16="http://schemas.microsoft.com/office/drawing/2014/chart" uri="{C3380CC4-5D6E-409C-BE32-E72D297353CC}">
              <c16:uniqueId val="{00000003-3AA5-496B-B4DA-20F33B4AC22C}"/>
            </c:ext>
          </c:extLst>
        </c:ser>
        <c:dLbls>
          <c:showLegendKey val="0"/>
          <c:showVal val="0"/>
          <c:showCatName val="0"/>
          <c:showSerName val="0"/>
          <c:showPercent val="0"/>
          <c:showBubbleSize val="0"/>
        </c:dLbls>
        <c:marker val="1"/>
        <c:smooth val="0"/>
        <c:axId val="657591712"/>
        <c:axId val="657594232"/>
      </c:lineChart>
      <c:catAx>
        <c:axId val="657591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594232"/>
        <c:crosses val="autoZero"/>
        <c:auto val="1"/>
        <c:lblAlgn val="ctr"/>
        <c:lblOffset val="100"/>
        <c:noMultiLvlLbl val="0"/>
      </c:catAx>
      <c:valAx>
        <c:axId val="657594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591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dLblPos val="outEnd"/>
          <c:showLegendKey val="0"/>
          <c:showVal val="1"/>
          <c:showCatName val="0"/>
          <c:showSerName val="0"/>
          <c:showPercent val="0"/>
          <c:showBubbleSize val="0"/>
        </c:dLbls>
        <c:gapWidth val="219"/>
        <c:overlap val="-27"/>
        <c:axId val="1093978463"/>
        <c:axId val="1093981823"/>
      </c:barChart>
      <c:catAx>
        <c:axId val="1093978463"/>
        <c:scaling>
          <c:orientation val="minMax"/>
        </c:scaling>
        <c:delete val="0"/>
        <c:axPos val="b"/>
        <c:title>
          <c:tx>
            <c:rich>
              <a:bodyPr rot="0" spcFirstLastPara="1" vertOverflow="ellipsis" vert="horz" wrap="square" anchor="ctr" anchorCtr="1"/>
              <a:lstStyle/>
              <a:p>
                <a:pPr>
                  <a:defRPr sz="1000" b="0" i="0" u="none" strike="noStrike" kern="1200" baseline="0">
                    <a:ln w="9525">
                      <a:solidFill>
                        <a:schemeClr val="accent1">
                          <a:lumMod val="50000"/>
                        </a:schemeClr>
                      </a:solidFill>
                    </a:ln>
                    <a:solidFill>
                      <a:schemeClr val="tx1"/>
                    </a:solidFill>
                    <a:latin typeface="+mn-lt"/>
                    <a:ea typeface="+mn-ea"/>
                    <a:cs typeface="+mn-cs"/>
                  </a:defRPr>
                </a:pPr>
                <a:r>
                  <a:rPr lang="en-CA">
                    <a:ln w="9525">
                      <a:solidFill>
                        <a:schemeClr val="accent1">
                          <a:lumMod val="50000"/>
                        </a:schemeClr>
                      </a:solidFill>
                    </a:ln>
                    <a:solidFill>
                      <a:schemeClr val="tx1"/>
                    </a:solidFill>
                  </a:rPr>
                  <a:t>From</a:t>
                </a:r>
                <a:r>
                  <a:rPr lang="en-CA" baseline="0">
                    <a:ln w="9525">
                      <a:solidFill>
                        <a:schemeClr val="accent1">
                          <a:lumMod val="50000"/>
                        </a:schemeClr>
                      </a:solidFill>
                    </a:ln>
                    <a:solidFill>
                      <a:schemeClr val="tx1"/>
                    </a:solidFill>
                  </a:rPr>
                  <a:t> Week 13 to 52</a:t>
                </a:r>
                <a:endParaRPr lang="en-CA">
                  <a:ln w="9525">
                    <a:solidFill>
                      <a:schemeClr val="accent1">
                        <a:lumMod val="50000"/>
                      </a:schemeClr>
                    </a:solidFill>
                  </a:ln>
                  <a:solidFill>
                    <a:schemeClr val="tx1"/>
                  </a:solidFill>
                </a:endParaRPr>
              </a:p>
            </c:rich>
          </c:tx>
          <c:overlay val="0"/>
          <c:spPr>
            <a:noFill/>
            <a:ln>
              <a:noFill/>
            </a:ln>
            <a:effectLst/>
          </c:spPr>
          <c:txPr>
            <a:bodyPr rot="0" spcFirstLastPara="1" vertOverflow="ellipsis" vert="horz" wrap="square" anchor="ctr" anchorCtr="1"/>
            <a:lstStyle/>
            <a:p>
              <a:pPr>
                <a:defRPr sz="1000" b="0" i="0" u="none" strike="noStrike" kern="1200" baseline="0">
                  <a:ln w="9525">
                    <a:solidFill>
                      <a:schemeClr val="accent1">
                        <a:lumMod val="50000"/>
                      </a:schemeClr>
                    </a:solidFill>
                  </a:ln>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solidFill>
                    <a:schemeClr val="accent1">
                      <a:lumMod val="50000"/>
                    </a:schemeClr>
                  </a:solidFill>
                </a:ln>
                <a:solidFill>
                  <a:schemeClr val="tx1">
                    <a:lumMod val="65000"/>
                    <a:lumOff val="35000"/>
                  </a:schemeClr>
                </a:solidFill>
                <a:latin typeface="+mn-lt"/>
                <a:ea typeface="+mn-ea"/>
                <a:cs typeface="+mn-cs"/>
              </a:defRPr>
            </a:pPr>
            <a:endParaRPr lang="en-US"/>
          </a:p>
        </c:txPr>
        <c:crossAx val="1093981823"/>
        <c:crosses val="autoZero"/>
        <c:auto val="1"/>
        <c:lblAlgn val="ctr"/>
        <c:lblOffset val="100"/>
        <c:noMultiLvlLbl val="0"/>
      </c:catAx>
      <c:valAx>
        <c:axId val="1093981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09397846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[peak_season_analysis.xlsx]Sheet1!PivotTable1</c:name>
    <c:fmtId val="4"/>
  </c:pivotSource>
  <c:chart>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Sheet1!$B$1:$B$2</c:f>
              <c:strCache>
                <c:ptCount val="1"/>
                <c:pt idx="0">
                  <c:v>Enterprise</c:v>
                </c:pt>
              </c:strCache>
            </c:strRef>
          </c:tx>
          <c:spPr>
            <a:solidFill>
              <a:schemeClr val="accent2"/>
            </a:solidFill>
            <a:ln>
              <a:noFill/>
            </a:ln>
            <a:effectLst/>
          </c:spPr>
          <c:invertIfNegative val="0"/>
          <c:cat>
            <c:strRef>
              <c:f>Sheet1!$A$3:$A$5</c:f>
              <c:strCache>
                <c:ptCount val="2"/>
                <c:pt idx="0">
                  <c:v>2019 peak season</c:v>
                </c:pt>
                <c:pt idx="1">
                  <c:v>2020 peak season</c:v>
                </c:pt>
              </c:strCache>
            </c:strRef>
          </c:cat>
          <c:val>
            <c:numRef>
              <c:f>Sheet1!$B$3:$B$5</c:f>
              <c:numCache>
                <c:formatCode>General</c:formatCode>
                <c:ptCount val="2"/>
                <c:pt idx="0">
                  <c:v>12693099</c:v>
                </c:pt>
                <c:pt idx="1">
                  <c:v>14462302</c:v>
                </c:pt>
              </c:numCache>
            </c:numRef>
          </c:val>
          <c:extLst>
            <c:ext xmlns:c16="http://schemas.microsoft.com/office/drawing/2014/chart" uri="{C3380CC4-5D6E-409C-BE32-E72D297353CC}">
              <c16:uniqueId val="{00000000-3384-46D4-A74A-81C48C3615D6}"/>
            </c:ext>
          </c:extLst>
        </c:ser>
        <c:ser>
          <c:idx val="1"/>
          <c:order val="1"/>
          <c:tx>
            <c:strRef>
              <c:f>Sheet1!$C$1:$C$2</c:f>
              <c:strCache>
                <c:ptCount val="1"/>
                <c:pt idx="0">
                  <c:v>Large</c:v>
                </c:pt>
              </c:strCache>
            </c:strRef>
          </c:tx>
          <c:spPr>
            <a:solidFill>
              <a:schemeClr val="accent4"/>
            </a:solidFill>
            <a:ln>
              <a:noFill/>
            </a:ln>
            <a:effectLst/>
          </c:spPr>
          <c:invertIfNegative val="0"/>
          <c:cat>
            <c:strRef>
              <c:f>Sheet1!$A$3:$A$5</c:f>
              <c:strCache>
                <c:ptCount val="2"/>
                <c:pt idx="0">
                  <c:v>2019 peak season</c:v>
                </c:pt>
                <c:pt idx="1">
                  <c:v>2020 peak season</c:v>
                </c:pt>
              </c:strCache>
            </c:strRef>
          </c:cat>
          <c:val>
            <c:numRef>
              <c:f>Sheet1!$C$3:$C$5</c:f>
              <c:numCache>
                <c:formatCode>General</c:formatCode>
                <c:ptCount val="2"/>
                <c:pt idx="0">
                  <c:v>1194225</c:v>
                </c:pt>
                <c:pt idx="1">
                  <c:v>1651671</c:v>
                </c:pt>
              </c:numCache>
            </c:numRef>
          </c:val>
          <c:extLst>
            <c:ext xmlns:c16="http://schemas.microsoft.com/office/drawing/2014/chart" uri="{C3380CC4-5D6E-409C-BE32-E72D297353CC}">
              <c16:uniqueId val="{00000001-3384-46D4-A74A-81C48C3615D6}"/>
            </c:ext>
          </c:extLst>
        </c:ser>
        <c:ser>
          <c:idx val="2"/>
          <c:order val="2"/>
          <c:tx>
            <c:strRef>
              <c:f>Sheet1!$D$1:$D$2</c:f>
              <c:strCache>
                <c:ptCount val="1"/>
                <c:pt idx="0">
                  <c:v>Medium</c:v>
                </c:pt>
              </c:strCache>
            </c:strRef>
          </c:tx>
          <c:spPr>
            <a:solidFill>
              <a:schemeClr val="accent6"/>
            </a:solidFill>
            <a:ln>
              <a:noFill/>
            </a:ln>
            <a:effectLst/>
          </c:spPr>
          <c:invertIfNegative val="0"/>
          <c:cat>
            <c:strRef>
              <c:f>Sheet1!$A$3:$A$5</c:f>
              <c:strCache>
                <c:ptCount val="2"/>
                <c:pt idx="0">
                  <c:v>2019 peak season</c:v>
                </c:pt>
                <c:pt idx="1">
                  <c:v>2020 peak season</c:v>
                </c:pt>
              </c:strCache>
            </c:strRef>
          </c:cat>
          <c:val>
            <c:numRef>
              <c:f>Sheet1!$D$3:$D$5</c:f>
              <c:numCache>
                <c:formatCode>General</c:formatCode>
                <c:ptCount val="2"/>
                <c:pt idx="0">
                  <c:v>1810061</c:v>
                </c:pt>
                <c:pt idx="1">
                  <c:v>2254732</c:v>
                </c:pt>
              </c:numCache>
            </c:numRef>
          </c:val>
          <c:extLst>
            <c:ext xmlns:c16="http://schemas.microsoft.com/office/drawing/2014/chart" uri="{C3380CC4-5D6E-409C-BE32-E72D297353CC}">
              <c16:uniqueId val="{00000002-3384-46D4-A74A-81C48C3615D6}"/>
            </c:ext>
          </c:extLst>
        </c:ser>
        <c:ser>
          <c:idx val="3"/>
          <c:order val="3"/>
          <c:tx>
            <c:strRef>
              <c:f>Sheet1!$E$1:$E$2</c:f>
              <c:strCache>
                <c:ptCount val="1"/>
                <c:pt idx="0">
                  <c:v>Small</c:v>
                </c:pt>
              </c:strCache>
            </c:strRef>
          </c:tx>
          <c:spPr>
            <a:solidFill>
              <a:schemeClr val="accent2">
                <a:lumMod val="60000"/>
              </a:schemeClr>
            </a:solidFill>
            <a:ln>
              <a:noFill/>
            </a:ln>
            <a:effectLst/>
          </c:spPr>
          <c:invertIfNegative val="0"/>
          <c:cat>
            <c:strRef>
              <c:f>Sheet1!$A$3:$A$5</c:f>
              <c:strCache>
                <c:ptCount val="2"/>
                <c:pt idx="0">
                  <c:v>2019 peak season</c:v>
                </c:pt>
                <c:pt idx="1">
                  <c:v>2020 peak season</c:v>
                </c:pt>
              </c:strCache>
            </c:strRef>
          </c:cat>
          <c:val>
            <c:numRef>
              <c:f>Sheet1!$E$3:$E$5</c:f>
              <c:numCache>
                <c:formatCode>General</c:formatCode>
                <c:ptCount val="2"/>
                <c:pt idx="0">
                  <c:v>712688</c:v>
                </c:pt>
                <c:pt idx="1">
                  <c:v>1074202</c:v>
                </c:pt>
              </c:numCache>
            </c:numRef>
          </c:val>
          <c:extLst>
            <c:ext xmlns:c16="http://schemas.microsoft.com/office/drawing/2014/chart" uri="{C3380CC4-5D6E-409C-BE32-E72D297353CC}">
              <c16:uniqueId val="{00000003-3384-46D4-A74A-81C48C3615D6}"/>
            </c:ext>
          </c:extLst>
        </c:ser>
        <c:dLbls>
          <c:showLegendKey val="0"/>
          <c:showVal val="0"/>
          <c:showCatName val="0"/>
          <c:showSerName val="0"/>
          <c:showPercent val="0"/>
          <c:showBubbleSize val="0"/>
        </c:dLbls>
        <c:gapWidth val="219"/>
        <c:overlap val="-27"/>
        <c:axId val="498589160"/>
        <c:axId val="498587720"/>
      </c:barChart>
      <c:catAx>
        <c:axId val="498589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98587720"/>
        <c:crosses val="autoZero"/>
        <c:auto val="1"/>
        <c:lblAlgn val="ctr"/>
        <c:lblOffset val="100"/>
        <c:noMultiLvlLbl val="0"/>
      </c:catAx>
      <c:valAx>
        <c:axId val="498587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98589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CA" sz="1800" b="1"/>
              <a:t>New</a:t>
            </a:r>
            <a:r>
              <a:rPr lang="en-CA" sz="1800" b="1" baseline="0"/>
              <a:t> Customers (%)</a:t>
            </a:r>
            <a:endParaRPr lang="en-CA" sz="1800" b="1"/>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AB2-4FBE-821B-A17F7751465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AB2-4FBE-821B-A17F7751465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AB2-4FBE-821B-A17F7751465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AB2-4FBE-821B-A17F7751465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AB2-4FBE-821B-A17F77514650}"/>
              </c:ext>
            </c:extLst>
          </c:dPt>
          <c:dLbls>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Sheet1!$E$40:$E$44</c:f>
              <c:strCache>
                <c:ptCount val="5"/>
                <c:pt idx="0">
                  <c:v>New Customers</c:v>
                </c:pt>
                <c:pt idx="1">
                  <c:v>Enterprise</c:v>
                </c:pt>
                <c:pt idx="2">
                  <c:v>Large</c:v>
                </c:pt>
                <c:pt idx="3">
                  <c:v>Medium</c:v>
                </c:pt>
                <c:pt idx="4">
                  <c:v>Small</c:v>
                </c:pt>
              </c:strCache>
            </c:strRef>
          </c:cat>
          <c:val>
            <c:numRef>
              <c:f>Sheet1!$F$40:$F$44</c:f>
              <c:numCache>
                <c:formatCode>0%</c:formatCode>
                <c:ptCount val="5"/>
                <c:pt idx="1">
                  <c:v>0.12</c:v>
                </c:pt>
                <c:pt idx="2">
                  <c:v>0.14000000000000001</c:v>
                </c:pt>
                <c:pt idx="3">
                  <c:v>0.13</c:v>
                </c:pt>
                <c:pt idx="4">
                  <c:v>0.09</c:v>
                </c:pt>
              </c:numCache>
            </c:numRef>
          </c:val>
          <c:extLst>
            <c:ext xmlns:c16="http://schemas.microsoft.com/office/drawing/2014/chart" uri="{C3380CC4-5D6E-409C-BE32-E72D297353CC}">
              <c16:uniqueId val="{0000000A-5AB2-4FBE-821B-A17F7751465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4/20/2024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75481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4/20/2024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3162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4/20/2024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0861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4/20/2024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1504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4/20/2024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4752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4/20/2024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62673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4/20/2024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94185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4/20/2024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3054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4/20/2024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3483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4/20/2024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14434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4/20/2024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6026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4/20/2024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601762949"/>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447CD69-BCF9-4A64-B6B4-5FDB3B94C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44A97C-3F95-2A0E-13E9-8D4D4269686E}"/>
              </a:ext>
            </a:extLst>
          </p:cNvPr>
          <p:cNvSpPr>
            <a:spLocks noGrp="1"/>
          </p:cNvSpPr>
          <p:nvPr>
            <p:ph type="ctrTitle"/>
          </p:nvPr>
        </p:nvSpPr>
        <p:spPr>
          <a:xfrm>
            <a:off x="6912528" y="268448"/>
            <a:ext cx="4966283" cy="2150902"/>
          </a:xfrm>
        </p:spPr>
        <p:txBody>
          <a:bodyPr>
            <a:normAutofit fontScale="90000"/>
          </a:bodyPr>
          <a:lstStyle/>
          <a:p>
            <a:pPr algn="ctr"/>
            <a:r>
              <a:rPr lang="en-CA" sz="7200" b="1" dirty="0">
                <a:ln w="13462">
                  <a:solidFill>
                    <a:schemeClr val="bg1"/>
                  </a:solidFill>
                  <a:prstDash val="solid"/>
                </a:ln>
                <a:solidFill>
                  <a:schemeClr val="tx1">
                    <a:lumMod val="85000"/>
                    <a:lumOff val="15000"/>
                  </a:schemeClr>
                </a:solidFill>
                <a:effectLst>
                  <a:glow rad="101600">
                    <a:schemeClr val="accent3">
                      <a:satMod val="175000"/>
                      <a:alpha val="40000"/>
                    </a:schemeClr>
                  </a:glow>
                  <a:outerShdw dist="38100" dir="2700000" algn="bl" rotWithShape="0">
                    <a:schemeClr val="accent5"/>
                  </a:outerShdw>
                </a:effectLst>
                <a:latin typeface="ADLaM Display" panose="02010000000000000000" pitchFamily="2" charset="0"/>
                <a:ea typeface="ADLaM Display" panose="02010000000000000000" pitchFamily="2" charset="0"/>
                <a:cs typeface="ADLaM Display" panose="02010000000000000000" pitchFamily="2" charset="0"/>
              </a:rPr>
              <a:t>Final Project</a:t>
            </a:r>
          </a:p>
        </p:txBody>
      </p:sp>
      <p:sp>
        <p:nvSpPr>
          <p:cNvPr id="3" name="Subtitle 2">
            <a:extLst>
              <a:ext uri="{FF2B5EF4-FFF2-40B4-BE49-F238E27FC236}">
                <a16:creationId xmlns:a16="http://schemas.microsoft.com/office/drawing/2014/main" id="{E3C2BD41-0BF2-77AB-BE60-F3BCB81AA881}"/>
              </a:ext>
            </a:extLst>
          </p:cNvPr>
          <p:cNvSpPr>
            <a:spLocks noGrp="1"/>
          </p:cNvSpPr>
          <p:nvPr>
            <p:ph type="subTitle" idx="1"/>
          </p:nvPr>
        </p:nvSpPr>
        <p:spPr>
          <a:xfrm>
            <a:off x="6820249" y="3428999"/>
            <a:ext cx="5058561" cy="2996967"/>
          </a:xfrm>
        </p:spPr>
        <p:txBody>
          <a:bodyPr anchor="t">
            <a:normAutofit fontScale="85000" lnSpcReduction="10000"/>
          </a:bodyPr>
          <a:lstStyle/>
          <a:p>
            <a:pPr algn="ctr"/>
            <a:r>
              <a:rPr lang="en-US" sz="4800" dirty="0">
                <a:solidFill>
                  <a:srgbClr val="003D60"/>
                </a:solidFill>
                <a:latin typeface="Algerian" panose="04020705040A02060702" pitchFamily="82" charset="0"/>
              </a:rPr>
              <a:t>IMPACT OF COVID19 ON ABC COMPANY’S PARCEL DELIVERY BUSINESS</a:t>
            </a:r>
          </a:p>
          <a:p>
            <a:endParaRPr lang="en-CA" dirty="0"/>
          </a:p>
        </p:txBody>
      </p:sp>
      <p:pic>
        <p:nvPicPr>
          <p:cNvPr id="6" name="Picture 5" descr="A close-up of a virus&#10;&#10;Description automatically generated">
            <a:extLst>
              <a:ext uri="{FF2B5EF4-FFF2-40B4-BE49-F238E27FC236}">
                <a16:creationId xmlns:a16="http://schemas.microsoft.com/office/drawing/2014/main" id="{6243EDF5-83FE-112F-EEF3-18C76D729723}"/>
              </a:ext>
            </a:extLst>
          </p:cNvPr>
          <p:cNvPicPr>
            <a:picLocks noChangeAspect="1"/>
          </p:cNvPicPr>
          <p:nvPr/>
        </p:nvPicPr>
        <p:blipFill rotWithShape="1">
          <a:blip r:embed="rId2">
            <a:extLst>
              <a:ext uri="{28A0092B-C50C-407E-A947-70E740481C1C}">
                <a14:useLocalDpi xmlns:a14="http://schemas.microsoft.com/office/drawing/2010/main" val="0"/>
              </a:ext>
            </a:extLst>
          </a:blip>
          <a:srcRect l="21251" r="12353" b="-1"/>
          <a:stretch/>
        </p:blipFill>
        <p:spPr>
          <a:xfrm>
            <a:off x="1" y="20321"/>
            <a:ext cx="6632811" cy="6046542"/>
          </a:xfrm>
          <a:custGeom>
            <a:avLst/>
            <a:gdLst/>
            <a:ahLst/>
            <a:cxnLst/>
            <a:rect l="l" t="t" r="r" b="b"/>
            <a:pathLst>
              <a:path w="6972657" h="6356349">
                <a:moveTo>
                  <a:pt x="4162425" y="4810724"/>
                </a:moveTo>
                <a:cubicBezTo>
                  <a:pt x="4508954" y="4810724"/>
                  <a:pt x="4789872" y="5103559"/>
                  <a:pt x="4789872" y="5464789"/>
                </a:cubicBezTo>
                <a:cubicBezTo>
                  <a:pt x="4789872" y="5826019"/>
                  <a:pt x="4508954" y="6118855"/>
                  <a:pt x="4162425" y="6118855"/>
                </a:cubicBezTo>
                <a:cubicBezTo>
                  <a:pt x="3815896" y="6118855"/>
                  <a:pt x="3534978" y="5826019"/>
                  <a:pt x="3534978" y="5464789"/>
                </a:cubicBezTo>
                <a:cubicBezTo>
                  <a:pt x="3534978" y="5103559"/>
                  <a:pt x="3815896" y="4810724"/>
                  <a:pt x="4162425" y="4810724"/>
                </a:cubicBezTo>
                <a:close/>
                <a:moveTo>
                  <a:pt x="92101" y="4731176"/>
                </a:moveTo>
                <a:cubicBezTo>
                  <a:pt x="540880" y="4731176"/>
                  <a:pt x="904688" y="5094984"/>
                  <a:pt x="904688" y="5543763"/>
                </a:cubicBezTo>
                <a:cubicBezTo>
                  <a:pt x="904688" y="5964494"/>
                  <a:pt x="584935" y="6310542"/>
                  <a:pt x="175183" y="6352155"/>
                </a:cubicBezTo>
                <a:lnTo>
                  <a:pt x="92121" y="6356349"/>
                </a:lnTo>
                <a:lnTo>
                  <a:pt x="92081" y="6356349"/>
                </a:lnTo>
                <a:lnTo>
                  <a:pt x="9019" y="6352155"/>
                </a:lnTo>
                <a:lnTo>
                  <a:pt x="4079" y="6351401"/>
                </a:lnTo>
                <a:lnTo>
                  <a:pt x="0" y="6352492"/>
                </a:lnTo>
                <a:lnTo>
                  <a:pt x="0" y="4736748"/>
                </a:lnTo>
                <a:lnTo>
                  <a:pt x="9019" y="4735372"/>
                </a:lnTo>
                <a:cubicBezTo>
                  <a:pt x="36336" y="4732597"/>
                  <a:pt x="64052" y="4731176"/>
                  <a:pt x="92101" y="4731176"/>
                </a:cubicBezTo>
                <a:close/>
                <a:moveTo>
                  <a:pt x="6385770" y="2098604"/>
                </a:moveTo>
                <a:cubicBezTo>
                  <a:pt x="6543907" y="2107100"/>
                  <a:pt x="6698935" y="2178483"/>
                  <a:pt x="6813407" y="2310776"/>
                </a:cubicBezTo>
                <a:cubicBezTo>
                  <a:pt x="7042252" y="2575278"/>
                  <a:pt x="7022052" y="2983098"/>
                  <a:pt x="6768322" y="3221698"/>
                </a:cubicBezTo>
                <a:cubicBezTo>
                  <a:pt x="6718815" y="3268040"/>
                  <a:pt x="6662527" y="3305861"/>
                  <a:pt x="6601629" y="3333787"/>
                </a:cubicBezTo>
                <a:cubicBezTo>
                  <a:pt x="6357584" y="3444872"/>
                  <a:pt x="6072796" y="3380857"/>
                  <a:pt x="5894479" y="3174765"/>
                </a:cubicBezTo>
                <a:cubicBezTo>
                  <a:pt x="5665537" y="2910180"/>
                  <a:pt x="5685739" y="2502359"/>
                  <a:pt x="5939476" y="2263752"/>
                </a:cubicBezTo>
                <a:cubicBezTo>
                  <a:pt x="6066385" y="2144498"/>
                  <a:pt x="6227633" y="2090107"/>
                  <a:pt x="6385770" y="2098604"/>
                </a:cubicBezTo>
                <a:close/>
                <a:moveTo>
                  <a:pt x="0" y="0"/>
                </a:moveTo>
                <a:lnTo>
                  <a:pt x="5609109" y="0"/>
                </a:lnTo>
                <a:lnTo>
                  <a:pt x="5710855" y="100163"/>
                </a:lnTo>
                <a:cubicBezTo>
                  <a:pt x="5940043" y="363896"/>
                  <a:pt x="6060564" y="781193"/>
                  <a:pt x="5983550" y="1133306"/>
                </a:cubicBezTo>
                <a:cubicBezTo>
                  <a:pt x="5820740" y="1874471"/>
                  <a:pt x="4868226" y="1916819"/>
                  <a:pt x="4807924" y="2551785"/>
                </a:cubicBezTo>
                <a:cubicBezTo>
                  <a:pt x="4772098" y="2931077"/>
                  <a:pt x="5073952" y="3310271"/>
                  <a:pt x="5323480" y="3486493"/>
                </a:cubicBezTo>
                <a:cubicBezTo>
                  <a:pt x="5798207" y="3822498"/>
                  <a:pt x="6190925" y="3545085"/>
                  <a:pt x="6484693" y="3873055"/>
                </a:cubicBezTo>
                <a:cubicBezTo>
                  <a:pt x="6702769" y="4116667"/>
                  <a:pt x="6749067" y="4564067"/>
                  <a:pt x="6564699" y="4869471"/>
                </a:cubicBezTo>
                <a:cubicBezTo>
                  <a:pt x="6538929" y="4912110"/>
                  <a:pt x="6508772" y="4951720"/>
                  <a:pt x="6474766" y="4987555"/>
                </a:cubicBezTo>
                <a:lnTo>
                  <a:pt x="6475634" y="4987552"/>
                </a:lnTo>
                <a:cubicBezTo>
                  <a:pt x="6246183" y="5229347"/>
                  <a:pt x="5896158" y="5245005"/>
                  <a:pt x="5787911" y="5249784"/>
                </a:cubicBezTo>
                <a:cubicBezTo>
                  <a:pt x="5276208" y="5272608"/>
                  <a:pt x="5181583" y="4739335"/>
                  <a:pt x="4594647" y="4582595"/>
                </a:cubicBezTo>
                <a:cubicBezTo>
                  <a:pt x="4553401" y="4571414"/>
                  <a:pt x="4047262" y="4444111"/>
                  <a:pt x="3576692" y="4689896"/>
                </a:cubicBezTo>
                <a:cubicBezTo>
                  <a:pt x="2903508" y="5041365"/>
                  <a:pt x="3035835" y="5772616"/>
                  <a:pt x="2439534" y="6019748"/>
                </a:cubicBezTo>
                <a:cubicBezTo>
                  <a:pt x="2062607" y="6175963"/>
                  <a:pt x="1545662" y="6076257"/>
                  <a:pt x="1262869" y="5786450"/>
                </a:cubicBezTo>
                <a:cubicBezTo>
                  <a:pt x="864056" y="5377550"/>
                  <a:pt x="1125562" y="4799418"/>
                  <a:pt x="734842" y="4526254"/>
                </a:cubicBezTo>
                <a:cubicBezTo>
                  <a:pt x="506361" y="4366061"/>
                  <a:pt x="192715" y="4446641"/>
                  <a:pt x="19856" y="4511293"/>
                </a:cubicBezTo>
                <a:lnTo>
                  <a:pt x="0" y="4519330"/>
                </a:lnTo>
                <a:close/>
              </a:path>
            </a:pathLst>
          </a:custGeom>
        </p:spPr>
      </p:pic>
    </p:spTree>
    <p:extLst>
      <p:ext uri="{BB962C8B-B14F-4D97-AF65-F5344CB8AC3E}">
        <p14:creationId xmlns:p14="http://schemas.microsoft.com/office/powerpoint/2010/main" val="173179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1935C-37FD-479A-46EA-7FB7DA6E9C2A}"/>
              </a:ext>
            </a:extLst>
          </p:cNvPr>
          <p:cNvSpPr>
            <a:spLocks noGrp="1"/>
          </p:cNvSpPr>
          <p:nvPr>
            <p:ph type="title"/>
          </p:nvPr>
        </p:nvSpPr>
        <p:spPr/>
        <p:txBody>
          <a:bodyPr>
            <a:normAutofit fontScale="90000"/>
          </a:bodyPr>
          <a:lstStyle/>
          <a:p>
            <a:pPr>
              <a:lnSpc>
                <a:spcPct val="90000"/>
              </a:lnSpc>
            </a:pPr>
            <a:r>
              <a:rPr lang="en-CA" sz="3300" dirty="0"/>
              <a:t>What percent of each customer group is growing, moderately growing, and declining during the COVID observation period?</a:t>
            </a:r>
          </a:p>
        </p:txBody>
      </p:sp>
      <p:sp>
        <p:nvSpPr>
          <p:cNvPr id="4" name="Content Placeholder 3">
            <a:extLst>
              <a:ext uri="{FF2B5EF4-FFF2-40B4-BE49-F238E27FC236}">
                <a16:creationId xmlns:a16="http://schemas.microsoft.com/office/drawing/2014/main" id="{08F04325-0C88-C498-2F63-A8794C833A02}"/>
              </a:ext>
            </a:extLst>
          </p:cNvPr>
          <p:cNvSpPr>
            <a:spLocks noGrp="1"/>
          </p:cNvSpPr>
          <p:nvPr>
            <p:ph sz="half" idx="2"/>
          </p:nvPr>
        </p:nvSpPr>
        <p:spPr/>
        <p:txBody>
          <a:bodyPr/>
          <a:lstStyle/>
          <a:p>
            <a:pPr>
              <a:buFont typeface="Arial" panose="020B0604020202020204" pitchFamily="34" charset="0"/>
              <a:buChar char="•"/>
            </a:pPr>
            <a:r>
              <a:rPr lang="en-US" dirty="0"/>
              <a:t> Enterprise group is growing moderately </a:t>
            </a:r>
          </a:p>
          <a:p>
            <a:pPr>
              <a:buFont typeface="Arial" panose="020B0604020202020204" pitchFamily="34" charset="0"/>
              <a:buChar char="•"/>
            </a:pPr>
            <a:r>
              <a:rPr lang="en-US" dirty="0"/>
              <a:t> Large group is declining moderately </a:t>
            </a:r>
          </a:p>
          <a:p>
            <a:pPr>
              <a:buFont typeface="Arial" panose="020B0604020202020204" pitchFamily="34" charset="0"/>
              <a:buChar char="•"/>
            </a:pPr>
            <a:r>
              <a:rPr lang="en-US" dirty="0"/>
              <a:t> Medium group is declining moderately</a:t>
            </a:r>
          </a:p>
          <a:p>
            <a:pPr>
              <a:buFont typeface="Arial" panose="020B0604020202020204" pitchFamily="34" charset="0"/>
              <a:buChar char="•"/>
            </a:pPr>
            <a:r>
              <a:rPr lang="en-US" dirty="0"/>
              <a:t> Small group is increasing steadily</a:t>
            </a:r>
          </a:p>
          <a:p>
            <a:endParaRPr lang="en-CA" dirty="0"/>
          </a:p>
        </p:txBody>
      </p:sp>
      <p:pic>
        <p:nvPicPr>
          <p:cNvPr id="2050" name="Picture 2">
            <a:extLst>
              <a:ext uri="{FF2B5EF4-FFF2-40B4-BE49-F238E27FC236}">
                <a16:creationId xmlns:a16="http://schemas.microsoft.com/office/drawing/2014/main" id="{72A21BB5-C1A0-BDBB-C111-6486F284C4B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0" y="2081369"/>
            <a:ext cx="5410200" cy="4529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62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800E-5BAC-7F17-0618-305D9605A498}"/>
              </a:ext>
            </a:extLst>
          </p:cNvPr>
          <p:cNvSpPr>
            <a:spLocks noGrp="1"/>
          </p:cNvSpPr>
          <p:nvPr>
            <p:ph type="title"/>
          </p:nvPr>
        </p:nvSpPr>
        <p:spPr/>
        <p:txBody>
          <a:bodyPr>
            <a:normAutofit fontScale="90000"/>
          </a:bodyPr>
          <a:lstStyle/>
          <a:p>
            <a:r>
              <a:rPr lang="en-CA" sz="3000" dirty="0"/>
              <a:t>What percent of each customer group are new customers during the COVID observation period? </a:t>
            </a:r>
            <a:br>
              <a:rPr lang="en-CA"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CA" dirty="0"/>
          </a:p>
        </p:txBody>
      </p:sp>
      <p:graphicFrame>
        <p:nvGraphicFramePr>
          <p:cNvPr id="5" name="Content Placeholder 4">
            <a:extLst>
              <a:ext uri="{FF2B5EF4-FFF2-40B4-BE49-F238E27FC236}">
                <a16:creationId xmlns:a16="http://schemas.microsoft.com/office/drawing/2014/main" id="{156BFAF8-8210-D4DA-26EC-985C970F38CD}"/>
              </a:ext>
            </a:extLst>
          </p:cNvPr>
          <p:cNvGraphicFramePr>
            <a:graphicFrameLocks noGrp="1"/>
          </p:cNvGraphicFramePr>
          <p:nvPr>
            <p:ph sz="half" idx="1"/>
            <p:extLst>
              <p:ext uri="{D42A27DB-BD31-4B8C-83A1-F6EECF244321}">
                <p14:modId xmlns:p14="http://schemas.microsoft.com/office/powerpoint/2010/main" val="4091220117"/>
              </p:ext>
            </p:extLst>
          </p:nvPr>
        </p:nvGraphicFramePr>
        <p:xfrm>
          <a:off x="609600" y="1757680"/>
          <a:ext cx="9357360" cy="44192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7972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4">
            <a:extLst>
              <a:ext uri="{FF2B5EF4-FFF2-40B4-BE49-F238E27FC236}">
                <a16:creationId xmlns:a16="http://schemas.microsoft.com/office/drawing/2014/main" id="{30BDC350-0137-3635-2122-7A1356A8580C}"/>
              </a:ext>
            </a:extLst>
          </p:cNvPr>
          <p:cNvGraphicFramePr>
            <a:graphicFrameLocks noGrp="1"/>
          </p:cNvGraphicFramePr>
          <p:nvPr>
            <p:ph sz="half" idx="1"/>
            <p:extLst>
              <p:ext uri="{D42A27DB-BD31-4B8C-83A1-F6EECF244321}">
                <p14:modId xmlns:p14="http://schemas.microsoft.com/office/powerpoint/2010/main" val="2772357742"/>
              </p:ext>
            </p:extLst>
          </p:nvPr>
        </p:nvGraphicFramePr>
        <p:xfrm>
          <a:off x="1422400" y="2286000"/>
          <a:ext cx="7721600" cy="3637280"/>
        </p:xfrm>
        <a:graphic>
          <a:graphicData uri="http://schemas.openxmlformats.org/drawingml/2006/table">
            <a:tbl>
              <a:tblPr>
                <a:tableStyleId>{5C22544A-7EE6-4342-B048-85BDC9FD1C3A}</a:tableStyleId>
              </a:tblPr>
              <a:tblGrid>
                <a:gridCol w="1684242">
                  <a:extLst>
                    <a:ext uri="{9D8B030D-6E8A-4147-A177-3AD203B41FA5}">
                      <a16:colId xmlns:a16="http://schemas.microsoft.com/office/drawing/2014/main" val="2287071568"/>
                    </a:ext>
                  </a:extLst>
                </a:gridCol>
                <a:gridCol w="2927989">
                  <a:extLst>
                    <a:ext uri="{9D8B030D-6E8A-4147-A177-3AD203B41FA5}">
                      <a16:colId xmlns:a16="http://schemas.microsoft.com/office/drawing/2014/main" val="1923908510"/>
                    </a:ext>
                  </a:extLst>
                </a:gridCol>
                <a:gridCol w="3109369">
                  <a:extLst>
                    <a:ext uri="{9D8B030D-6E8A-4147-A177-3AD203B41FA5}">
                      <a16:colId xmlns:a16="http://schemas.microsoft.com/office/drawing/2014/main" val="581178"/>
                    </a:ext>
                  </a:extLst>
                </a:gridCol>
              </a:tblGrid>
              <a:tr h="1016299">
                <a:tc>
                  <a:txBody>
                    <a:bodyPr/>
                    <a:lstStyle/>
                    <a:p>
                      <a:pPr algn="l" fontAlgn="b"/>
                      <a:r>
                        <a:rPr lang="en-CA" sz="2800" u="none" strike="noStrike">
                          <a:effectLst/>
                        </a:rPr>
                        <a:t>Customer</a:t>
                      </a:r>
                      <a:endParaRPr lang="en-CA" sz="28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2800" u="none" strike="noStrike">
                          <a:effectLst/>
                        </a:rPr>
                        <a:t>Volume change (%)</a:t>
                      </a:r>
                      <a:endParaRPr lang="en-CA" sz="28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2800" u="none" strike="noStrike" dirty="0">
                          <a:effectLst/>
                        </a:rPr>
                        <a:t>Revenue Change (%)</a:t>
                      </a:r>
                      <a:endParaRPr lang="en-CA" sz="2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129784"/>
                  </a:ext>
                </a:extLst>
              </a:tr>
              <a:tr h="1016299">
                <a:tc>
                  <a:txBody>
                    <a:bodyPr/>
                    <a:lstStyle/>
                    <a:p>
                      <a:pPr algn="l" fontAlgn="b"/>
                      <a:r>
                        <a:rPr lang="en-CA" sz="2400" u="none" strike="noStrike" dirty="0">
                          <a:effectLst/>
                        </a:rPr>
                        <a:t>Enterprise </a:t>
                      </a:r>
                      <a:endParaRPr lang="en-CA" sz="2400" b="1" i="0" u="none" strike="noStrike" dirty="0">
                        <a:solidFill>
                          <a:srgbClr val="000000"/>
                        </a:solidFill>
                        <a:effectLst/>
                        <a:latin typeface="Calibri" panose="020F0502020204030204" pitchFamily="34" charset="0"/>
                      </a:endParaRPr>
                    </a:p>
                  </a:txBody>
                  <a:tcPr marL="7620" marR="7620" marT="7620" marB="0" anchor="b"/>
                </a:tc>
                <a:tc rowSpan="4">
                  <a:txBody>
                    <a:bodyPr/>
                    <a:lstStyle/>
                    <a:p>
                      <a:pPr algn="ctr" fontAlgn="ctr"/>
                      <a:r>
                        <a:rPr lang="en-CA" sz="2600" u="none" strike="noStrike">
                          <a:effectLst/>
                        </a:rPr>
                        <a:t>19.72%</a:t>
                      </a:r>
                      <a:endParaRPr lang="en-CA" sz="2600" b="0" i="0" u="none" strike="noStrike">
                        <a:solidFill>
                          <a:srgbClr val="000000"/>
                        </a:solidFill>
                        <a:effectLst/>
                        <a:latin typeface="Calibri" panose="020F0502020204030204" pitchFamily="34" charset="0"/>
                      </a:endParaRPr>
                    </a:p>
                  </a:txBody>
                  <a:tcPr marL="7620" marR="7620" marT="7620" marB="0" anchor="ctr"/>
                </a:tc>
                <a:tc rowSpan="4">
                  <a:txBody>
                    <a:bodyPr/>
                    <a:lstStyle/>
                    <a:p>
                      <a:pPr algn="ctr" fontAlgn="ctr"/>
                      <a:r>
                        <a:rPr lang="en-CA" sz="2600" u="none" strike="noStrike">
                          <a:effectLst/>
                        </a:rPr>
                        <a:t>39.36%</a:t>
                      </a:r>
                      <a:endParaRPr lang="en-CA" sz="2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55705020"/>
                  </a:ext>
                </a:extLst>
              </a:tr>
              <a:tr h="534894">
                <a:tc>
                  <a:txBody>
                    <a:bodyPr/>
                    <a:lstStyle/>
                    <a:p>
                      <a:pPr algn="l" fontAlgn="b"/>
                      <a:r>
                        <a:rPr lang="en-CA" sz="2400" u="none" strike="noStrike" dirty="0">
                          <a:effectLst/>
                        </a:rPr>
                        <a:t>Large</a:t>
                      </a:r>
                      <a:endParaRPr lang="en-CA" sz="2400" b="1" i="0" u="none" strike="noStrike" dirty="0">
                        <a:solidFill>
                          <a:srgbClr val="000000"/>
                        </a:solidFill>
                        <a:effectLst/>
                        <a:latin typeface="Calibri" panose="020F0502020204030204" pitchFamily="34" charset="0"/>
                      </a:endParaRPr>
                    </a:p>
                  </a:txBody>
                  <a:tcPr marL="7620" marR="7620" marT="7620" marB="0" anchor="b"/>
                </a:tc>
                <a:tc vMerge="1">
                  <a:txBody>
                    <a:bodyPr/>
                    <a:lstStyle/>
                    <a:p>
                      <a:endParaRPr lang="en-CA"/>
                    </a:p>
                  </a:txBody>
                  <a:tcPr/>
                </a:tc>
                <a:tc vMerge="1">
                  <a:txBody>
                    <a:bodyPr/>
                    <a:lstStyle/>
                    <a:p>
                      <a:endParaRPr lang="en-CA"/>
                    </a:p>
                  </a:txBody>
                  <a:tcPr/>
                </a:tc>
                <a:extLst>
                  <a:ext uri="{0D108BD9-81ED-4DB2-BD59-A6C34878D82A}">
                    <a16:rowId xmlns:a16="http://schemas.microsoft.com/office/drawing/2014/main" val="3531616028"/>
                  </a:ext>
                </a:extLst>
              </a:tr>
              <a:tr h="534894">
                <a:tc>
                  <a:txBody>
                    <a:bodyPr/>
                    <a:lstStyle/>
                    <a:p>
                      <a:pPr algn="l" fontAlgn="b"/>
                      <a:r>
                        <a:rPr lang="en-CA" sz="2400" u="none" strike="noStrike" dirty="0">
                          <a:effectLst/>
                        </a:rPr>
                        <a:t>Medium</a:t>
                      </a:r>
                      <a:endParaRPr lang="en-CA" sz="2400" b="1" i="0" u="none" strike="noStrike" dirty="0">
                        <a:solidFill>
                          <a:srgbClr val="000000"/>
                        </a:solidFill>
                        <a:effectLst/>
                        <a:latin typeface="Calibri" panose="020F0502020204030204" pitchFamily="34" charset="0"/>
                      </a:endParaRPr>
                    </a:p>
                  </a:txBody>
                  <a:tcPr marL="7620" marR="7620" marT="7620" marB="0" anchor="b"/>
                </a:tc>
                <a:tc vMerge="1">
                  <a:txBody>
                    <a:bodyPr/>
                    <a:lstStyle/>
                    <a:p>
                      <a:endParaRPr lang="en-CA"/>
                    </a:p>
                  </a:txBody>
                  <a:tcPr/>
                </a:tc>
                <a:tc vMerge="1">
                  <a:txBody>
                    <a:bodyPr/>
                    <a:lstStyle/>
                    <a:p>
                      <a:endParaRPr lang="en-CA"/>
                    </a:p>
                  </a:txBody>
                  <a:tcPr/>
                </a:tc>
                <a:extLst>
                  <a:ext uri="{0D108BD9-81ED-4DB2-BD59-A6C34878D82A}">
                    <a16:rowId xmlns:a16="http://schemas.microsoft.com/office/drawing/2014/main" val="4138934160"/>
                  </a:ext>
                </a:extLst>
              </a:tr>
              <a:tr h="534894">
                <a:tc>
                  <a:txBody>
                    <a:bodyPr/>
                    <a:lstStyle/>
                    <a:p>
                      <a:pPr algn="l" fontAlgn="b"/>
                      <a:r>
                        <a:rPr lang="en-CA" sz="2400" u="none" strike="noStrike" dirty="0">
                          <a:effectLst/>
                        </a:rPr>
                        <a:t>Small</a:t>
                      </a:r>
                      <a:endParaRPr lang="en-CA" sz="2400" b="1" i="0" u="none" strike="noStrike" dirty="0">
                        <a:solidFill>
                          <a:srgbClr val="000000"/>
                        </a:solidFill>
                        <a:effectLst/>
                        <a:latin typeface="Calibri" panose="020F0502020204030204" pitchFamily="34" charset="0"/>
                      </a:endParaRPr>
                    </a:p>
                  </a:txBody>
                  <a:tcPr marL="7620" marR="7620" marT="7620" marB="0" anchor="b"/>
                </a:tc>
                <a:tc vMerge="1">
                  <a:txBody>
                    <a:bodyPr/>
                    <a:lstStyle/>
                    <a:p>
                      <a:endParaRPr lang="en-CA"/>
                    </a:p>
                  </a:txBody>
                  <a:tcPr/>
                </a:tc>
                <a:tc vMerge="1">
                  <a:txBody>
                    <a:bodyPr/>
                    <a:lstStyle/>
                    <a:p>
                      <a:endParaRPr lang="en-CA"/>
                    </a:p>
                  </a:txBody>
                  <a:tcPr/>
                </a:tc>
                <a:extLst>
                  <a:ext uri="{0D108BD9-81ED-4DB2-BD59-A6C34878D82A}">
                    <a16:rowId xmlns:a16="http://schemas.microsoft.com/office/drawing/2014/main" val="2869703069"/>
                  </a:ext>
                </a:extLst>
              </a:tr>
            </a:tbl>
          </a:graphicData>
        </a:graphic>
      </p:graphicFrame>
      <p:sp>
        <p:nvSpPr>
          <p:cNvPr id="7" name="Title 6">
            <a:extLst>
              <a:ext uri="{FF2B5EF4-FFF2-40B4-BE49-F238E27FC236}">
                <a16:creationId xmlns:a16="http://schemas.microsoft.com/office/drawing/2014/main" id="{39DAFB61-9C29-5D38-2F01-580ECCA3CCF3}"/>
              </a:ext>
            </a:extLst>
          </p:cNvPr>
          <p:cNvSpPr>
            <a:spLocks noGrp="1"/>
          </p:cNvSpPr>
          <p:nvPr>
            <p:ph type="title"/>
          </p:nvPr>
        </p:nvSpPr>
        <p:spPr/>
        <p:txBody>
          <a:bodyPr>
            <a:normAutofit fontScale="90000"/>
          </a:bodyPr>
          <a:lstStyle/>
          <a:p>
            <a:r>
              <a:rPr lang="en-CA" sz="3000" dirty="0"/>
              <a:t>What was the overall impact of COVID on volumes and revenue by customer group?</a:t>
            </a:r>
            <a:br>
              <a:rPr lang="en-CA"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CA" dirty="0"/>
          </a:p>
        </p:txBody>
      </p:sp>
    </p:spTree>
    <p:extLst>
      <p:ext uri="{BB962C8B-B14F-4D97-AF65-F5344CB8AC3E}">
        <p14:creationId xmlns:p14="http://schemas.microsoft.com/office/powerpoint/2010/main" val="2640746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C978CD5-696C-47A1-9AEC-EEB8D7D44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55E213-0765-31EC-C05B-E8522C343FB2}"/>
              </a:ext>
            </a:extLst>
          </p:cNvPr>
          <p:cNvSpPr>
            <a:spLocks noGrp="1"/>
          </p:cNvSpPr>
          <p:nvPr>
            <p:ph type="title"/>
          </p:nvPr>
        </p:nvSpPr>
        <p:spPr>
          <a:xfrm>
            <a:off x="609600" y="868964"/>
            <a:ext cx="5598097" cy="2819626"/>
          </a:xfrm>
        </p:spPr>
        <p:txBody>
          <a:bodyPr vert="horz" lIns="91440" tIns="45720" rIns="91440" bIns="45720" rtlCol="0" anchor="b">
            <a:normAutofit/>
          </a:bodyPr>
          <a:lstStyle/>
          <a:p>
            <a:r>
              <a:rPr lang="en-US" sz="5400"/>
              <a:t>Thank you</a:t>
            </a:r>
          </a:p>
        </p:txBody>
      </p:sp>
      <p:pic>
        <p:nvPicPr>
          <p:cNvPr id="5" name="Content Placeholder 4" descr="A person writing on a piece of paper next to a box&#10;&#10;Description automatically generated">
            <a:extLst>
              <a:ext uri="{FF2B5EF4-FFF2-40B4-BE49-F238E27FC236}">
                <a16:creationId xmlns:a16="http://schemas.microsoft.com/office/drawing/2014/main" id="{62B4CBBB-E888-15AE-CBA6-B61E89B2C50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076" r="3587" b="-3"/>
          <a:stretch/>
        </p:blipFill>
        <p:spPr>
          <a:xfrm>
            <a:off x="4747098" y="1"/>
            <a:ext cx="7459872" cy="6857999"/>
          </a:xfrm>
          <a:custGeom>
            <a:avLst/>
            <a:gdLst/>
            <a:ahLst/>
            <a:cxnLst/>
            <a:rect l="l" t="t" r="r" b="b"/>
            <a:pathLst>
              <a:path w="5726654" h="6857999">
                <a:moveTo>
                  <a:pt x="615191" y="3536634"/>
                </a:moveTo>
                <a:cubicBezTo>
                  <a:pt x="896629" y="3536634"/>
                  <a:pt x="1124779" y="3764784"/>
                  <a:pt x="1124779" y="4046222"/>
                </a:cubicBezTo>
                <a:cubicBezTo>
                  <a:pt x="1124779" y="4327660"/>
                  <a:pt x="896629" y="4555810"/>
                  <a:pt x="615191" y="4555810"/>
                </a:cubicBezTo>
                <a:cubicBezTo>
                  <a:pt x="333753" y="4555810"/>
                  <a:pt x="105603" y="4327660"/>
                  <a:pt x="105603" y="4046222"/>
                </a:cubicBezTo>
                <a:cubicBezTo>
                  <a:pt x="105603" y="3764784"/>
                  <a:pt x="333753" y="3536634"/>
                  <a:pt x="615191" y="3536634"/>
                </a:cubicBezTo>
                <a:close/>
                <a:moveTo>
                  <a:pt x="1497781" y="0"/>
                </a:moveTo>
                <a:lnTo>
                  <a:pt x="5726654" y="0"/>
                </a:lnTo>
                <a:lnTo>
                  <a:pt x="5726654" y="6857999"/>
                </a:lnTo>
                <a:lnTo>
                  <a:pt x="311758" y="6857999"/>
                </a:lnTo>
                <a:lnTo>
                  <a:pt x="314131" y="6707669"/>
                </a:lnTo>
                <a:cubicBezTo>
                  <a:pt x="335133" y="6366408"/>
                  <a:pt x="433652" y="6019041"/>
                  <a:pt x="599703" y="5670857"/>
                </a:cubicBezTo>
                <a:cubicBezTo>
                  <a:pt x="770258" y="5311555"/>
                  <a:pt x="1010814" y="4986831"/>
                  <a:pt x="1211434" y="4641254"/>
                </a:cubicBezTo>
                <a:cubicBezTo>
                  <a:pt x="1493037" y="4154455"/>
                  <a:pt x="1511836" y="3622743"/>
                  <a:pt x="1053042" y="3164268"/>
                </a:cubicBezTo>
                <a:cubicBezTo>
                  <a:pt x="881978" y="2993263"/>
                  <a:pt x="700423" y="2805522"/>
                  <a:pt x="607049" y="2589404"/>
                </a:cubicBezTo>
                <a:cubicBezTo>
                  <a:pt x="366280" y="2032157"/>
                  <a:pt x="541126" y="1508060"/>
                  <a:pt x="1054916" y="1068098"/>
                </a:cubicBezTo>
                <a:cubicBezTo>
                  <a:pt x="1261028" y="891534"/>
                  <a:pt x="1489689" y="709487"/>
                  <a:pt x="1502878" y="419994"/>
                </a:cubicBezTo>
                <a:cubicBezTo>
                  <a:pt x="1506390" y="341909"/>
                  <a:pt x="1507263" y="263519"/>
                  <a:pt x="1505905" y="184995"/>
                </a:cubicBezTo>
                <a:close/>
                <a:moveTo>
                  <a:pt x="14544" y="0"/>
                </a:moveTo>
                <a:lnTo>
                  <a:pt x="879353" y="0"/>
                </a:lnTo>
                <a:lnTo>
                  <a:pt x="892054" y="78051"/>
                </a:lnTo>
                <a:cubicBezTo>
                  <a:pt x="904493" y="285270"/>
                  <a:pt x="770272" y="479620"/>
                  <a:pt x="561941" y="535442"/>
                </a:cubicBezTo>
                <a:cubicBezTo>
                  <a:pt x="323847" y="599239"/>
                  <a:pt x="79117" y="457944"/>
                  <a:pt x="15320" y="219851"/>
                </a:cubicBezTo>
                <a:cubicBezTo>
                  <a:pt x="-630" y="160328"/>
                  <a:pt x="-3761" y="100390"/>
                  <a:pt x="4235" y="42968"/>
                </a:cubicBezTo>
                <a:close/>
              </a:path>
            </a:pathLst>
          </a:custGeom>
        </p:spPr>
      </p:pic>
    </p:spTree>
    <p:extLst>
      <p:ext uri="{BB962C8B-B14F-4D97-AF65-F5344CB8AC3E}">
        <p14:creationId xmlns:p14="http://schemas.microsoft.com/office/powerpoint/2010/main" val="186029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E3A6CF1-CE88-42A3-8C77-AE98091E7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DBA440-355E-5A77-513B-7CC5B8C5A777}"/>
              </a:ext>
            </a:extLst>
          </p:cNvPr>
          <p:cNvSpPr>
            <a:spLocks noGrp="1"/>
          </p:cNvSpPr>
          <p:nvPr>
            <p:ph type="ctrTitle"/>
          </p:nvPr>
        </p:nvSpPr>
        <p:spPr>
          <a:xfrm>
            <a:off x="6096000" y="419449"/>
            <a:ext cx="5486399" cy="2583809"/>
          </a:xfrm>
        </p:spPr>
        <p:txBody>
          <a:bodyPr>
            <a:normAutofit/>
          </a:bodyPr>
          <a:lstStyle/>
          <a:p>
            <a:r>
              <a:rPr lang="en-CA" b="1" dirty="0">
                <a:ln w="13462">
                  <a:solidFill>
                    <a:schemeClr val="bg1"/>
                  </a:solidFill>
                  <a:prstDash val="solid"/>
                </a:ln>
                <a:effectLst>
                  <a:glow rad="101600">
                    <a:schemeClr val="accent1">
                      <a:lumMod val="50000"/>
                      <a:alpha val="60000"/>
                    </a:schemeClr>
                  </a:glow>
                  <a:outerShdw dist="38100" dir="2700000" algn="bl" rotWithShape="0">
                    <a:schemeClr val="accent5"/>
                  </a:outerShdw>
                </a:effectLst>
                <a:latin typeface="ADLaM Display" panose="02010000000000000000" pitchFamily="2" charset="0"/>
                <a:ea typeface="ADLaM Display" panose="02010000000000000000" pitchFamily="2" charset="0"/>
                <a:cs typeface="ADLaM Display" panose="02010000000000000000" pitchFamily="2" charset="0"/>
              </a:rPr>
              <a:t>Project members</a:t>
            </a:r>
          </a:p>
        </p:txBody>
      </p:sp>
      <p:sp>
        <p:nvSpPr>
          <p:cNvPr id="3" name="Subtitle 2">
            <a:extLst>
              <a:ext uri="{FF2B5EF4-FFF2-40B4-BE49-F238E27FC236}">
                <a16:creationId xmlns:a16="http://schemas.microsoft.com/office/drawing/2014/main" id="{CF95A799-0243-203A-569E-59B8644A789C}"/>
              </a:ext>
            </a:extLst>
          </p:cNvPr>
          <p:cNvSpPr>
            <a:spLocks noGrp="1"/>
          </p:cNvSpPr>
          <p:nvPr>
            <p:ph type="subTitle" idx="1"/>
          </p:nvPr>
        </p:nvSpPr>
        <p:spPr>
          <a:xfrm>
            <a:off x="6096000" y="4438650"/>
            <a:ext cx="5486400" cy="1689869"/>
          </a:xfrm>
        </p:spPr>
        <p:txBody>
          <a:bodyPr anchor="t">
            <a:normAutofit/>
          </a:bodyPr>
          <a:lstStyle/>
          <a:p>
            <a:pPr algn="r"/>
            <a:r>
              <a:rPr lang="en-CA" dirty="0">
                <a:latin typeface="ADLaM Display" panose="02010000000000000000" pitchFamily="2" charset="0"/>
                <a:ea typeface="ADLaM Display" panose="02010000000000000000" pitchFamily="2" charset="0"/>
                <a:cs typeface="ADLaM Display" panose="02010000000000000000" pitchFamily="2" charset="0"/>
              </a:rPr>
              <a:t>Jatinder Singh</a:t>
            </a:r>
          </a:p>
          <a:p>
            <a:pPr algn="r"/>
            <a:r>
              <a:rPr lang="en-CA" dirty="0">
                <a:latin typeface="ADLaM Display" panose="02010000000000000000" pitchFamily="2" charset="0"/>
                <a:ea typeface="ADLaM Display" panose="02010000000000000000" pitchFamily="2" charset="0"/>
                <a:cs typeface="ADLaM Display" panose="02010000000000000000" pitchFamily="2" charset="0"/>
              </a:rPr>
              <a:t>Jatin Bajaj </a:t>
            </a:r>
          </a:p>
          <a:p>
            <a:pPr algn="r"/>
            <a:r>
              <a:rPr lang="en-CA" dirty="0">
                <a:latin typeface="ADLaM Display" panose="02010000000000000000" pitchFamily="2" charset="0"/>
                <a:ea typeface="ADLaM Display" panose="02010000000000000000" pitchFamily="2" charset="0"/>
                <a:cs typeface="ADLaM Display" panose="02010000000000000000" pitchFamily="2" charset="0"/>
              </a:rPr>
              <a:t>Simran</a:t>
            </a:r>
          </a:p>
        </p:txBody>
      </p:sp>
      <p:pic>
        <p:nvPicPr>
          <p:cNvPr id="5" name="Picture 4" descr="A group of circles in different colors&#10;&#10;Description automatically generated">
            <a:extLst>
              <a:ext uri="{FF2B5EF4-FFF2-40B4-BE49-F238E27FC236}">
                <a16:creationId xmlns:a16="http://schemas.microsoft.com/office/drawing/2014/main" id="{744760EA-691C-B636-E7A9-CB7599486631}"/>
              </a:ext>
            </a:extLst>
          </p:cNvPr>
          <p:cNvPicPr>
            <a:picLocks noChangeAspect="1"/>
          </p:cNvPicPr>
          <p:nvPr/>
        </p:nvPicPr>
        <p:blipFill rotWithShape="1">
          <a:blip r:embed="rId2"/>
          <a:srcRect l="22463" r="21861" b="1"/>
          <a:stretch/>
        </p:blipFill>
        <p:spPr>
          <a:xfrm>
            <a:off x="20" y="211090"/>
            <a:ext cx="5544156" cy="6646910"/>
          </a:xfrm>
          <a:custGeom>
            <a:avLst/>
            <a:gdLst/>
            <a:ahLst/>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p:spPr>
      </p:pic>
    </p:spTree>
    <p:extLst>
      <p:ext uri="{BB962C8B-B14F-4D97-AF65-F5344CB8AC3E}">
        <p14:creationId xmlns:p14="http://schemas.microsoft.com/office/powerpoint/2010/main" val="275673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70426F02-2F30-A571-87BF-1E23AED1724A}"/>
              </a:ext>
            </a:extLst>
          </p:cNvPr>
          <p:cNvSpPr>
            <a:spLocks noGrp="1"/>
          </p:cNvSpPr>
          <p:nvPr>
            <p:ph type="title"/>
          </p:nvPr>
        </p:nvSpPr>
        <p:spPr>
          <a:xfrm>
            <a:off x="6297494" y="552782"/>
            <a:ext cx="5369169" cy="1619611"/>
          </a:xfrm>
        </p:spPr>
        <p:txBody>
          <a:bodyPr vert="horz" lIns="91440" tIns="45720" rIns="91440" bIns="45720" rtlCol="0" anchor="b">
            <a:normAutofit/>
          </a:bodyPr>
          <a:lstStyle/>
          <a:p>
            <a:r>
              <a:rPr lang="en-US" sz="5400" kern="1200" dirty="0">
                <a:solidFill>
                  <a:schemeClr val="tx1"/>
                </a:solidFill>
                <a:latin typeface="+mj-lt"/>
                <a:ea typeface="+mj-ea"/>
                <a:cs typeface="+mj-cs"/>
              </a:rPr>
              <a:t>Introduction</a:t>
            </a:r>
          </a:p>
        </p:txBody>
      </p:sp>
      <p:pic>
        <p:nvPicPr>
          <p:cNvPr id="6" name="Content Placeholder 5" descr="A person holding a box&#10;&#10;Description automatically generated">
            <a:extLst>
              <a:ext uri="{FF2B5EF4-FFF2-40B4-BE49-F238E27FC236}">
                <a16:creationId xmlns:a16="http://schemas.microsoft.com/office/drawing/2014/main" id="{8AC5989F-18EC-7693-D828-1EEF28520304}"/>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41993"/>
          <a:stretch/>
        </p:blipFill>
        <p:spPr>
          <a:xfrm>
            <a:off x="-52346" y="10"/>
            <a:ext cx="5827552" cy="6857990"/>
          </a:xfrm>
          <a:custGeom>
            <a:avLst/>
            <a:gdLst/>
            <a:ahLst/>
            <a:cxnLst/>
            <a:rect l="l" t="t" r="r" b="b"/>
            <a:pathLst>
              <a:path w="5827552" h="6858000">
                <a:moveTo>
                  <a:pt x="5436113" y="4232571"/>
                </a:moveTo>
                <a:cubicBezTo>
                  <a:pt x="5625722" y="4232571"/>
                  <a:pt x="5779430" y="4386279"/>
                  <a:pt x="5779430" y="4575888"/>
                </a:cubicBezTo>
                <a:cubicBezTo>
                  <a:pt x="5779430" y="4765497"/>
                  <a:pt x="5625722" y="4919205"/>
                  <a:pt x="5436113" y="4919205"/>
                </a:cubicBezTo>
                <a:cubicBezTo>
                  <a:pt x="5246504" y="4919205"/>
                  <a:pt x="5092796" y="4765497"/>
                  <a:pt x="5092796" y="4575888"/>
                </a:cubicBezTo>
                <a:cubicBezTo>
                  <a:pt x="5092796" y="4386279"/>
                  <a:pt x="5246504" y="4232571"/>
                  <a:pt x="5436113" y="4232571"/>
                </a:cubicBezTo>
                <a:close/>
                <a:moveTo>
                  <a:pt x="5580185" y="1806694"/>
                </a:moveTo>
                <a:cubicBezTo>
                  <a:pt x="5699726" y="1806694"/>
                  <a:pt x="5799461" y="1891487"/>
                  <a:pt x="5822527" y="2004209"/>
                </a:cubicBezTo>
                <a:lnTo>
                  <a:pt x="5827552" y="2054052"/>
                </a:lnTo>
                <a:lnTo>
                  <a:pt x="5827552" y="2054073"/>
                </a:lnTo>
                <a:lnTo>
                  <a:pt x="5822527" y="2103916"/>
                </a:lnTo>
                <a:cubicBezTo>
                  <a:pt x="5799461" y="2216637"/>
                  <a:pt x="5699726" y="2301430"/>
                  <a:pt x="5580185" y="2301430"/>
                </a:cubicBezTo>
                <a:cubicBezTo>
                  <a:pt x="5443567" y="2301430"/>
                  <a:pt x="5332817" y="2190680"/>
                  <a:pt x="5332817" y="2054062"/>
                </a:cubicBezTo>
                <a:cubicBezTo>
                  <a:pt x="5332817" y="1917444"/>
                  <a:pt x="5443567" y="1806694"/>
                  <a:pt x="5580185" y="1806694"/>
                </a:cubicBezTo>
                <a:close/>
                <a:moveTo>
                  <a:pt x="5580184" y="1294715"/>
                </a:moveTo>
                <a:cubicBezTo>
                  <a:pt x="5659753" y="1294715"/>
                  <a:pt x="5724256" y="1359218"/>
                  <a:pt x="5724256" y="1438787"/>
                </a:cubicBezTo>
                <a:cubicBezTo>
                  <a:pt x="5724256" y="1518356"/>
                  <a:pt x="5659753" y="1582859"/>
                  <a:pt x="5580184" y="1582859"/>
                </a:cubicBezTo>
                <a:cubicBezTo>
                  <a:pt x="5500615" y="1582859"/>
                  <a:pt x="5436112" y="1518356"/>
                  <a:pt x="5436112" y="1438787"/>
                </a:cubicBezTo>
                <a:cubicBezTo>
                  <a:pt x="5436112" y="1359218"/>
                  <a:pt x="5500615" y="1294715"/>
                  <a:pt x="5580184" y="1294715"/>
                </a:cubicBezTo>
                <a:close/>
                <a:moveTo>
                  <a:pt x="0" y="0"/>
                </a:moveTo>
                <a:lnTo>
                  <a:pt x="5346882" y="0"/>
                </a:lnTo>
                <a:lnTo>
                  <a:pt x="5396357" y="64140"/>
                </a:lnTo>
                <a:cubicBezTo>
                  <a:pt x="5509528" y="228632"/>
                  <a:pt x="5577723" y="424885"/>
                  <a:pt x="5582550" y="646882"/>
                </a:cubicBezTo>
                <a:cubicBezTo>
                  <a:pt x="5608062" y="1102027"/>
                  <a:pt x="5203194" y="1301070"/>
                  <a:pt x="5151872" y="1809180"/>
                </a:cubicBezTo>
                <a:cubicBezTo>
                  <a:pt x="5104686" y="2276432"/>
                  <a:pt x="5496947" y="2514465"/>
                  <a:pt x="5323965" y="3464278"/>
                </a:cubicBezTo>
                <a:cubicBezTo>
                  <a:pt x="5211960" y="4079388"/>
                  <a:pt x="4297510" y="4259025"/>
                  <a:pt x="5513003" y="5720066"/>
                </a:cubicBezTo>
                <a:cubicBezTo>
                  <a:pt x="5768583" y="6027176"/>
                  <a:pt x="5791560" y="6490332"/>
                  <a:pt x="5601722" y="6841105"/>
                </a:cubicBezTo>
                <a:lnTo>
                  <a:pt x="5590822" y="6858000"/>
                </a:lnTo>
                <a:lnTo>
                  <a:pt x="1735" y="6858000"/>
                </a:lnTo>
                <a:lnTo>
                  <a:pt x="0" y="6858000"/>
                </a:lnTo>
                <a:lnTo>
                  <a:pt x="0" y="6849812"/>
                </a:lnTo>
                <a:lnTo>
                  <a:pt x="0" y="6483067"/>
                </a:lnTo>
                <a:lnTo>
                  <a:pt x="0" y="1250146"/>
                </a:lnTo>
                <a:close/>
              </a:path>
            </a:pathLst>
          </a:custGeom>
        </p:spPr>
      </p:pic>
      <p:sp>
        <p:nvSpPr>
          <p:cNvPr id="3" name="Content Placeholder 2">
            <a:extLst>
              <a:ext uri="{FF2B5EF4-FFF2-40B4-BE49-F238E27FC236}">
                <a16:creationId xmlns:a16="http://schemas.microsoft.com/office/drawing/2014/main" id="{C6FFD53C-1805-0417-79FC-94542FEB6138}"/>
              </a:ext>
            </a:extLst>
          </p:cNvPr>
          <p:cNvSpPr>
            <a:spLocks noGrp="1"/>
          </p:cNvSpPr>
          <p:nvPr>
            <p:ph sz="half" idx="1"/>
          </p:nvPr>
        </p:nvSpPr>
        <p:spPr>
          <a:xfrm>
            <a:off x="6298092" y="2391994"/>
            <a:ext cx="5355276" cy="4323437"/>
          </a:xfrm>
        </p:spPr>
        <p:txBody>
          <a:bodyPr vert="horz" lIns="91440" tIns="45720" rIns="91440" bIns="45720" rtlCol="0" anchor="t">
            <a:noAutofit/>
          </a:bodyPr>
          <a:lstStyle/>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The impact of the COVID-19 pandemic on Canadian businesses has been varied. While some have seen success with the rise of online shopping, others have faced difficulties. ABC Company, which specializes in parcel delivery, caters to clients across different industries, each grappling with their own set of challenges during this unprecedented time.</a:t>
            </a:r>
          </a:p>
          <a:p>
            <a:pPr>
              <a:lnSpc>
                <a:spcPct val="100000"/>
              </a:lnSpc>
            </a:pP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US" sz="1800" b="1" dirty="0">
                <a:latin typeface="Calibri" panose="020F0502020204030204" pitchFamily="34" charset="0"/>
                <a:ea typeface="Calibri" panose="020F0502020204030204" pitchFamily="34" charset="0"/>
                <a:cs typeface="Calibri" panose="020F0502020204030204" pitchFamily="34" charset="0"/>
              </a:rPr>
              <a:t>Pre-Covid Observation Period : </a:t>
            </a:r>
            <a:r>
              <a:rPr lang="en-US" sz="1800" dirty="0">
                <a:latin typeface="Calibri" panose="020F0502020204030204" pitchFamily="34" charset="0"/>
                <a:ea typeface="Calibri" panose="020F0502020204030204" pitchFamily="34" charset="0"/>
                <a:cs typeface="Calibri" panose="020F0502020204030204" pitchFamily="34" charset="0"/>
              </a:rPr>
              <a:t>1st week of 2020 to 11th week of 2020</a:t>
            </a:r>
          </a:p>
          <a:p>
            <a:pPr>
              <a:lnSpc>
                <a:spcPct val="100000"/>
              </a:lnSpc>
            </a:pPr>
            <a:r>
              <a:rPr lang="en-US" sz="1800" b="1" dirty="0">
                <a:latin typeface="Calibri" panose="020F0502020204030204" pitchFamily="34" charset="0"/>
                <a:ea typeface="Calibri" panose="020F0502020204030204" pitchFamily="34" charset="0"/>
                <a:cs typeface="Calibri" panose="020F0502020204030204" pitchFamily="34" charset="0"/>
              </a:rPr>
              <a:t>COVID Observation Period : </a:t>
            </a:r>
            <a:r>
              <a:rPr lang="en-US" sz="1800" dirty="0">
                <a:latin typeface="Calibri" panose="020F0502020204030204" pitchFamily="34" charset="0"/>
                <a:ea typeface="Calibri" panose="020F0502020204030204" pitchFamily="34" charset="0"/>
                <a:cs typeface="Calibri" panose="020F0502020204030204" pitchFamily="34" charset="0"/>
              </a:rPr>
              <a:t>12th week of 2020 to 53rd week of 2020</a:t>
            </a:r>
          </a:p>
          <a:p>
            <a:pPr>
              <a:lnSpc>
                <a:spcPct val="100000"/>
              </a:lnSpc>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21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10823E3-13F2-4035-8C1F-45FEB1F64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EFD77F-1159-D313-0358-C3B01E485D67}"/>
              </a:ext>
            </a:extLst>
          </p:cNvPr>
          <p:cNvSpPr>
            <a:spLocks noGrp="1"/>
          </p:cNvSpPr>
          <p:nvPr>
            <p:ph type="title"/>
          </p:nvPr>
        </p:nvSpPr>
        <p:spPr>
          <a:xfrm>
            <a:off x="609600" y="1200150"/>
            <a:ext cx="4641364" cy="3303196"/>
          </a:xfrm>
        </p:spPr>
        <p:txBody>
          <a:bodyPr vert="horz" lIns="91440" tIns="45720" rIns="91440" bIns="45720" rtlCol="0" anchor="b">
            <a:normAutofit/>
          </a:bodyPr>
          <a:lstStyle/>
          <a:p>
            <a:r>
              <a:rPr lang="en-US" sz="5400"/>
              <a:t>Evaluation Of Business Questions</a:t>
            </a:r>
          </a:p>
        </p:txBody>
      </p:sp>
      <p:pic>
        <p:nvPicPr>
          <p:cNvPr id="5" name="Content Placeholder 4" descr="A stack of white cards with a question mark on it&#10;&#10;Description automatically generated">
            <a:extLst>
              <a:ext uri="{FF2B5EF4-FFF2-40B4-BE49-F238E27FC236}">
                <a16:creationId xmlns:a16="http://schemas.microsoft.com/office/drawing/2014/main" id="{42578249-AEE7-27A8-785C-96B54D4398D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860"/>
          <a:stretch/>
        </p:blipFill>
        <p:spPr>
          <a:xfrm>
            <a:off x="5646306" y="-2"/>
            <a:ext cx="6545695" cy="6858002"/>
          </a:xfrm>
          <a:custGeom>
            <a:avLst/>
            <a:gdLst/>
            <a:ahLst/>
            <a:cxnLst/>
            <a:rect l="l" t="t" r="r" b="b"/>
            <a:pathLst>
              <a:path w="6545695" h="5728140">
                <a:moveTo>
                  <a:pt x="2616380" y="4466221"/>
                </a:moveTo>
                <a:cubicBezTo>
                  <a:pt x="2911523" y="4466221"/>
                  <a:pt x="3150783" y="4705481"/>
                  <a:pt x="3150783" y="5000624"/>
                </a:cubicBezTo>
                <a:cubicBezTo>
                  <a:pt x="3150783" y="5295767"/>
                  <a:pt x="2911523" y="5535027"/>
                  <a:pt x="2616380" y="5535027"/>
                </a:cubicBezTo>
                <a:cubicBezTo>
                  <a:pt x="2321237" y="5535027"/>
                  <a:pt x="2081977" y="5295767"/>
                  <a:pt x="2081977" y="5000624"/>
                </a:cubicBezTo>
                <a:cubicBezTo>
                  <a:pt x="2081977" y="4705481"/>
                  <a:pt x="2321237" y="4466221"/>
                  <a:pt x="2616380" y="4466221"/>
                </a:cubicBezTo>
                <a:close/>
                <a:moveTo>
                  <a:pt x="6508555" y="4438651"/>
                </a:moveTo>
                <a:lnTo>
                  <a:pt x="6545695" y="4442395"/>
                </a:lnTo>
                <a:lnTo>
                  <a:pt x="6545695" y="5722287"/>
                </a:lnTo>
                <a:lnTo>
                  <a:pt x="6508555" y="5726031"/>
                </a:lnTo>
                <a:cubicBezTo>
                  <a:pt x="6153055" y="5726031"/>
                  <a:pt x="5864865" y="5437841"/>
                  <a:pt x="5864865" y="5082341"/>
                </a:cubicBezTo>
                <a:cubicBezTo>
                  <a:pt x="5864865" y="4726841"/>
                  <a:pt x="6153055" y="4438651"/>
                  <a:pt x="6508555" y="4438651"/>
                </a:cubicBezTo>
                <a:close/>
                <a:moveTo>
                  <a:pt x="643690" y="1908009"/>
                </a:moveTo>
                <a:cubicBezTo>
                  <a:pt x="999190" y="1908009"/>
                  <a:pt x="1287380" y="2196199"/>
                  <a:pt x="1287380" y="2551699"/>
                </a:cubicBezTo>
                <a:cubicBezTo>
                  <a:pt x="1287380" y="2907199"/>
                  <a:pt x="999190" y="3195389"/>
                  <a:pt x="643690" y="3195389"/>
                </a:cubicBezTo>
                <a:cubicBezTo>
                  <a:pt x="288190" y="3195389"/>
                  <a:pt x="0" y="2907199"/>
                  <a:pt x="0" y="2551699"/>
                </a:cubicBezTo>
                <a:cubicBezTo>
                  <a:pt x="0" y="2196199"/>
                  <a:pt x="288190" y="1908009"/>
                  <a:pt x="643690" y="1908009"/>
                </a:cubicBezTo>
                <a:close/>
                <a:moveTo>
                  <a:pt x="1343438" y="0"/>
                </a:moveTo>
                <a:lnTo>
                  <a:pt x="6545695" y="0"/>
                </a:lnTo>
                <a:lnTo>
                  <a:pt x="6545695" y="4185665"/>
                </a:lnTo>
                <a:lnTo>
                  <a:pt x="6503949" y="4173249"/>
                </a:lnTo>
                <a:cubicBezTo>
                  <a:pt x="6330657" y="4128375"/>
                  <a:pt x="6087455" y="4102583"/>
                  <a:pt x="5901261" y="4231782"/>
                </a:cubicBezTo>
                <a:cubicBezTo>
                  <a:pt x="5519369" y="4496370"/>
                  <a:pt x="5772178" y="5031067"/>
                  <a:pt x="5381804" y="5422715"/>
                </a:cubicBezTo>
                <a:cubicBezTo>
                  <a:pt x="5104996" y="5700294"/>
                  <a:pt x="4600596" y="5805476"/>
                  <a:pt x="4233669" y="5668063"/>
                </a:cubicBezTo>
                <a:cubicBezTo>
                  <a:pt x="3653192" y="5450674"/>
                  <a:pt x="3784943" y="4763675"/>
                  <a:pt x="3129895" y="4450477"/>
                </a:cubicBezTo>
                <a:cubicBezTo>
                  <a:pt x="2672003" y="4231446"/>
                  <a:pt x="2178033" y="4362192"/>
                  <a:pt x="2137775" y="4373601"/>
                </a:cubicBezTo>
                <a:cubicBezTo>
                  <a:pt x="1564921" y="4533740"/>
                  <a:pt x="1470666" y="5034694"/>
                  <a:pt x="971838" y="5025154"/>
                </a:cubicBezTo>
                <a:cubicBezTo>
                  <a:pt x="866310" y="5023179"/>
                  <a:pt x="525091" y="5016610"/>
                  <a:pt x="302276" y="4795749"/>
                </a:cubicBezTo>
                <a:lnTo>
                  <a:pt x="302958" y="4795228"/>
                </a:lnTo>
                <a:cubicBezTo>
                  <a:pt x="269893" y="4762453"/>
                  <a:pt x="240673" y="4726135"/>
                  <a:pt x="215714" y="4686858"/>
                </a:cubicBezTo>
                <a:cubicBezTo>
                  <a:pt x="37179" y="4405379"/>
                  <a:pt x="83908" y="3985942"/>
                  <a:pt x="297529" y="3752971"/>
                </a:cubicBezTo>
                <a:cubicBezTo>
                  <a:pt x="585181" y="3439442"/>
                  <a:pt x="966965" y="3689936"/>
                  <a:pt x="1431505" y="3365135"/>
                </a:cubicBezTo>
                <a:cubicBezTo>
                  <a:pt x="1675458" y="3194556"/>
                  <a:pt x="1971184" y="2832930"/>
                  <a:pt x="1937587" y="2478917"/>
                </a:cubicBezTo>
                <a:cubicBezTo>
                  <a:pt x="1881332" y="1886418"/>
                  <a:pt x="952691" y="1868869"/>
                  <a:pt x="796634" y="1179326"/>
                </a:cubicBezTo>
                <a:cubicBezTo>
                  <a:pt x="712321" y="804978"/>
                  <a:pt x="879884" y="345043"/>
                  <a:pt x="1168762" y="107990"/>
                </a:cubicBezTo>
                <a:cubicBezTo>
                  <a:pt x="1224164" y="62588"/>
                  <a:pt x="1280383" y="28334"/>
                  <a:pt x="1337047" y="2463"/>
                </a:cubicBezTo>
                <a:close/>
              </a:path>
            </a:pathLst>
          </a:custGeom>
        </p:spPr>
      </p:pic>
    </p:spTree>
    <p:extLst>
      <p:ext uri="{BB962C8B-B14F-4D97-AF65-F5344CB8AC3E}">
        <p14:creationId xmlns:p14="http://schemas.microsoft.com/office/powerpoint/2010/main" val="354842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64E4A9-D8D0-4AE7-99BD-EFE51D6E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AFD62F46-8DC3-4EDF-BDEF-27C439C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4AB41C-AEE8-6C5D-2B25-EFDCF4BAC879}"/>
              </a:ext>
            </a:extLst>
          </p:cNvPr>
          <p:cNvSpPr>
            <a:spLocks noGrp="1"/>
          </p:cNvSpPr>
          <p:nvPr>
            <p:ph type="title"/>
          </p:nvPr>
        </p:nvSpPr>
        <p:spPr>
          <a:xfrm>
            <a:off x="6456458" y="552782"/>
            <a:ext cx="5125941" cy="1936746"/>
          </a:xfrm>
        </p:spPr>
        <p:txBody>
          <a:bodyPr vert="horz" lIns="91440" tIns="45720" rIns="91440" bIns="45720" rtlCol="0" anchor="b">
            <a:normAutofit fontScale="90000"/>
          </a:bodyPr>
          <a:lstStyle/>
          <a:p>
            <a:pPr>
              <a:lnSpc>
                <a:spcPct val="90000"/>
              </a:lnSpc>
            </a:pPr>
            <a:r>
              <a:rPr lang="en-US" sz="3700" kern="1200" dirty="0">
                <a:solidFill>
                  <a:schemeClr val="tx1"/>
                </a:solidFill>
                <a:effectLst/>
                <a:latin typeface="+mj-lt"/>
                <a:ea typeface="+mj-ea"/>
                <a:cs typeface="+mj-cs"/>
              </a:rPr>
              <a:t>How did the COVID-19 pandemic impact ABC Company’s parcel business?</a:t>
            </a:r>
            <a:endParaRPr lang="en-US" sz="37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3C06C974-1DF4-6A04-1E86-F3BFFBD73905}"/>
              </a:ext>
            </a:extLst>
          </p:cNvPr>
          <p:cNvSpPr>
            <a:spLocks noGrp="1"/>
          </p:cNvSpPr>
          <p:nvPr>
            <p:ph sz="half" idx="1"/>
          </p:nvPr>
        </p:nvSpPr>
        <p:spPr>
          <a:xfrm>
            <a:off x="6456458" y="2735229"/>
            <a:ext cx="5125941" cy="2790500"/>
          </a:xfrm>
        </p:spPr>
        <p:txBody>
          <a:bodyPr vert="horz" lIns="91440" tIns="45720" rIns="91440" bIns="45720" rtlCol="0">
            <a:normAutofit/>
          </a:bodyPr>
          <a:lstStyle/>
          <a:p>
            <a:pPr marL="342900" indent="-342900">
              <a:buFont typeface="Arial" panose="020B0604020202020204" pitchFamily="34" charset="0"/>
              <a:buChar char="•"/>
            </a:pPr>
            <a:r>
              <a:rPr lang="en-US" dirty="0"/>
              <a:t>2019 to 2020: The total volume increased by approximately </a:t>
            </a:r>
            <a:r>
              <a:rPr lang="en-US" b="1" dirty="0"/>
              <a:t>48.56%.</a:t>
            </a:r>
          </a:p>
          <a:p>
            <a:pPr marL="342900" indent="-342900">
              <a:buFont typeface="Arial" panose="020B0604020202020204" pitchFamily="34" charset="0"/>
              <a:buChar char="•"/>
            </a:pPr>
            <a:r>
              <a:rPr lang="en-US" dirty="0"/>
              <a:t>COVID-19 had a positive impact on ABC Company’s parcel business, contributing to the overall growth in volume</a:t>
            </a:r>
          </a:p>
        </p:txBody>
      </p:sp>
      <p:graphicFrame>
        <p:nvGraphicFramePr>
          <p:cNvPr id="9" name="Chart 8">
            <a:extLst>
              <a:ext uri="{FF2B5EF4-FFF2-40B4-BE49-F238E27FC236}">
                <a16:creationId xmlns:a16="http://schemas.microsoft.com/office/drawing/2014/main" id="{AFE2FA05-983F-1BD9-2E4E-C06F16F11A08}"/>
              </a:ext>
            </a:extLst>
          </p:cNvPr>
          <p:cNvGraphicFramePr>
            <a:graphicFrameLocks/>
          </p:cNvGraphicFramePr>
          <p:nvPr>
            <p:extLst>
              <p:ext uri="{D42A27DB-BD31-4B8C-83A1-F6EECF244321}">
                <p14:modId xmlns:p14="http://schemas.microsoft.com/office/powerpoint/2010/main" val="2146208740"/>
              </p:ext>
            </p:extLst>
          </p:nvPr>
        </p:nvGraphicFramePr>
        <p:xfrm>
          <a:off x="770666" y="1693606"/>
          <a:ext cx="4572000" cy="32716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33854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5209-4FF1-32AE-DEC4-9362F5041C3A}"/>
              </a:ext>
            </a:extLst>
          </p:cNvPr>
          <p:cNvSpPr>
            <a:spLocks noGrp="1"/>
          </p:cNvSpPr>
          <p:nvPr>
            <p:ph type="title"/>
          </p:nvPr>
        </p:nvSpPr>
        <p:spPr/>
        <p:txBody>
          <a:bodyPr>
            <a:normAutofit fontScale="90000"/>
          </a:bodyPr>
          <a:lstStyle/>
          <a:p>
            <a:r>
              <a:rPr lang="en-US" dirty="0"/>
              <a:t>When were customer volumes first impacted by COVID-19?</a:t>
            </a:r>
            <a:endParaRPr lang="en-CA" dirty="0"/>
          </a:p>
        </p:txBody>
      </p:sp>
      <p:sp>
        <p:nvSpPr>
          <p:cNvPr id="3" name="Content Placeholder 2">
            <a:extLst>
              <a:ext uri="{FF2B5EF4-FFF2-40B4-BE49-F238E27FC236}">
                <a16:creationId xmlns:a16="http://schemas.microsoft.com/office/drawing/2014/main" id="{64782684-2F68-8935-3ADE-7D0636525D3B}"/>
              </a:ext>
            </a:extLst>
          </p:cNvPr>
          <p:cNvSpPr>
            <a:spLocks noGrp="1"/>
          </p:cNvSpPr>
          <p:nvPr>
            <p:ph sz="half" idx="1"/>
          </p:nvPr>
        </p:nvSpPr>
        <p:spPr>
          <a:xfrm>
            <a:off x="5683045" y="2081370"/>
            <a:ext cx="6095999" cy="4545572"/>
          </a:xfrm>
        </p:spPr>
        <p:txBody>
          <a:bodyPr/>
          <a:lstStyle/>
          <a:p>
            <a:r>
              <a:rPr lang="en-US" dirty="0"/>
              <a:t>First Covid Impacted Week: </a:t>
            </a:r>
            <a:r>
              <a:rPr lang="en-US" b="1" dirty="0"/>
              <a:t>Week 13</a:t>
            </a:r>
          </a:p>
          <a:p>
            <a:pPr>
              <a:buFont typeface="Arial" panose="020B0604020202020204" pitchFamily="34" charset="0"/>
              <a:buChar char="•"/>
            </a:pPr>
            <a:r>
              <a:rPr lang="en-US" dirty="0"/>
              <a:t>  The lowest recorded count occurred in the 14th week.</a:t>
            </a:r>
          </a:p>
          <a:p>
            <a:pPr>
              <a:buFont typeface="Arial" panose="020B0604020202020204" pitchFamily="34" charset="0"/>
              <a:buChar char="•"/>
            </a:pPr>
            <a:r>
              <a:rPr lang="en-US" dirty="0"/>
              <a:t>  There was an initial significant drop in customer volume, signaling the beginning of the COVID-19 impact on parcel business operations.</a:t>
            </a:r>
          </a:p>
          <a:p>
            <a:endParaRPr lang="en-US" dirty="0"/>
          </a:p>
        </p:txBody>
      </p:sp>
      <p:graphicFrame>
        <p:nvGraphicFramePr>
          <p:cNvPr id="5" name="Chart 4">
            <a:extLst>
              <a:ext uri="{FF2B5EF4-FFF2-40B4-BE49-F238E27FC236}">
                <a16:creationId xmlns:a16="http://schemas.microsoft.com/office/drawing/2014/main" id="{93F7EA57-057E-46EF-A47E-3BCB63D6C9E0}"/>
              </a:ext>
            </a:extLst>
          </p:cNvPr>
          <p:cNvGraphicFramePr>
            <a:graphicFrameLocks/>
          </p:cNvGraphicFramePr>
          <p:nvPr>
            <p:extLst>
              <p:ext uri="{D42A27DB-BD31-4B8C-83A1-F6EECF244321}">
                <p14:modId xmlns:p14="http://schemas.microsoft.com/office/powerpoint/2010/main" val="3613455350"/>
              </p:ext>
            </p:extLst>
          </p:nvPr>
        </p:nvGraphicFramePr>
        <p:xfrm>
          <a:off x="525104" y="1960880"/>
          <a:ext cx="5157941" cy="43393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4082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FFC1023-17D5-2360-73FE-DFDCE14EBDAC}"/>
              </a:ext>
            </a:extLst>
          </p:cNvPr>
          <p:cNvSpPr>
            <a:spLocks noGrp="1"/>
          </p:cNvSpPr>
          <p:nvPr>
            <p:ph sz="half" idx="1"/>
          </p:nvPr>
        </p:nvSpPr>
        <p:spPr/>
        <p:txBody>
          <a:bodyPr>
            <a:normAutofit lnSpcReduction="10000"/>
          </a:bodyPr>
          <a:lstStyle/>
          <a:p>
            <a:pPr>
              <a:buFont typeface="Arial" panose="020B0604020202020204" pitchFamily="34" charset="0"/>
              <a:buChar char="•"/>
            </a:pPr>
            <a:endParaRPr lang="en-US" dirty="0"/>
          </a:p>
          <a:p>
            <a:pPr>
              <a:buFont typeface="Arial" panose="020B0604020202020204" pitchFamily="34" charset="0"/>
              <a:buChar char="•"/>
            </a:pPr>
            <a:r>
              <a:rPr lang="en-US" dirty="0"/>
              <a:t>  Disruptions in the worldwide supply chain.</a:t>
            </a:r>
          </a:p>
          <a:p>
            <a:pPr>
              <a:buFont typeface="Arial" panose="020B0604020202020204" pitchFamily="34" charset="0"/>
              <a:buChar char="•"/>
            </a:pPr>
            <a:r>
              <a:rPr lang="en-US" dirty="0"/>
              <a:t>  Rise in internet shopping.</a:t>
            </a:r>
          </a:p>
          <a:p>
            <a:pPr>
              <a:buFont typeface="Arial" panose="020B0604020202020204" pitchFamily="34" charset="0"/>
              <a:buChar char="•"/>
            </a:pPr>
            <a:r>
              <a:rPr lang="en-US" dirty="0"/>
              <a:t>  Shift to remote work and educational setups. Increased focus on health and safety.</a:t>
            </a:r>
          </a:p>
          <a:p>
            <a:pPr>
              <a:buFont typeface="Arial" panose="020B0604020202020204" pitchFamily="34" charset="0"/>
              <a:buChar char="•"/>
            </a:pPr>
            <a:r>
              <a:rPr lang="en-US" dirty="0"/>
              <a:t>  Efforts to vaccinate against COVID-19.</a:t>
            </a:r>
          </a:p>
          <a:p>
            <a:pPr>
              <a:buFont typeface="Arial" panose="020B0604020202020204" pitchFamily="34" charset="0"/>
              <a:buChar char="•"/>
            </a:pPr>
            <a:r>
              <a:rPr lang="en-US" dirty="0"/>
              <a:t>  Effects of severe weather conditions.</a:t>
            </a:r>
          </a:p>
          <a:p>
            <a:pPr>
              <a:buFont typeface="Arial" panose="020B0604020202020204" pitchFamily="34" charset="0"/>
              <a:buChar char="•"/>
            </a:pPr>
            <a:r>
              <a:rPr lang="en-US" dirty="0"/>
              <a:t>  In March-April 2020, there was a notable increase in panic purchasing and hoarding of essential items.</a:t>
            </a:r>
          </a:p>
          <a:p>
            <a:endParaRPr lang="en-CA" dirty="0"/>
          </a:p>
        </p:txBody>
      </p:sp>
      <p:sp>
        <p:nvSpPr>
          <p:cNvPr id="7" name="Title 6">
            <a:extLst>
              <a:ext uri="{FF2B5EF4-FFF2-40B4-BE49-F238E27FC236}">
                <a16:creationId xmlns:a16="http://schemas.microsoft.com/office/drawing/2014/main" id="{39DAFB61-9C29-5D38-2F01-580ECCA3CCF3}"/>
              </a:ext>
            </a:extLst>
          </p:cNvPr>
          <p:cNvSpPr>
            <a:spLocks noGrp="1"/>
          </p:cNvSpPr>
          <p:nvPr>
            <p:ph type="title"/>
          </p:nvPr>
        </p:nvSpPr>
        <p:spPr/>
        <p:txBody>
          <a:bodyPr/>
          <a:lstStyle/>
          <a:p>
            <a:r>
              <a:rPr lang="en-US" sz="4400" b="0" i="0" dirty="0">
                <a:effectLst/>
                <a:latin typeface="Söhne"/>
              </a:rPr>
              <a:t>Events Contributed within COVID TimeLine:</a:t>
            </a:r>
            <a:endParaRPr lang="en-CA" dirty="0"/>
          </a:p>
        </p:txBody>
      </p:sp>
    </p:spTree>
    <p:extLst>
      <p:ext uri="{BB962C8B-B14F-4D97-AF65-F5344CB8AC3E}">
        <p14:creationId xmlns:p14="http://schemas.microsoft.com/office/powerpoint/2010/main" val="23884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64E4A9-D8D0-4AE7-99BD-EFE51D6E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AFD62F46-8DC3-4EDF-BDEF-27C439C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9" name="Chart 8">
            <a:extLst>
              <a:ext uri="{FF2B5EF4-FFF2-40B4-BE49-F238E27FC236}">
                <a16:creationId xmlns:a16="http://schemas.microsoft.com/office/drawing/2014/main" id="{AFE2FA05-983F-1BD9-2E4E-C06F16F11A08}"/>
              </a:ext>
            </a:extLst>
          </p:cNvPr>
          <p:cNvGraphicFramePr>
            <a:graphicFrameLocks/>
          </p:cNvGraphicFramePr>
          <p:nvPr/>
        </p:nvGraphicFramePr>
        <p:xfrm>
          <a:off x="770666" y="1693606"/>
          <a:ext cx="4572000" cy="3271683"/>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4">
            <a:extLst>
              <a:ext uri="{FF2B5EF4-FFF2-40B4-BE49-F238E27FC236}">
                <a16:creationId xmlns:a16="http://schemas.microsoft.com/office/drawing/2014/main" id="{3ED5C1D0-DEDE-B305-57BE-A33A3BED1A36}"/>
              </a:ext>
            </a:extLst>
          </p:cNvPr>
          <p:cNvSpPr>
            <a:spLocks noGrp="1"/>
          </p:cNvSpPr>
          <p:nvPr>
            <p:ph type="title"/>
          </p:nvPr>
        </p:nvSpPr>
        <p:spPr/>
        <p:txBody>
          <a:bodyPr>
            <a:normAutofit fontScale="90000"/>
          </a:bodyPr>
          <a:lstStyle/>
          <a:p>
            <a:r>
              <a:rPr lang="en-CA" dirty="0">
                <a:latin typeface="Söhne"/>
              </a:rPr>
              <a:t>How did COVID-19 impact peak season in 2020?</a:t>
            </a:r>
            <a:br>
              <a:rPr lang="en-CA"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CA" dirty="0"/>
          </a:p>
        </p:txBody>
      </p:sp>
      <p:graphicFrame>
        <p:nvGraphicFramePr>
          <p:cNvPr id="7" name="Chart 6">
            <a:extLst>
              <a:ext uri="{FF2B5EF4-FFF2-40B4-BE49-F238E27FC236}">
                <a16:creationId xmlns:a16="http://schemas.microsoft.com/office/drawing/2014/main" id="{D1C3C4DB-02C5-1E17-03DD-E6884248AD31}"/>
              </a:ext>
            </a:extLst>
          </p:cNvPr>
          <p:cNvGraphicFramePr>
            <a:graphicFrameLocks/>
          </p:cNvGraphicFramePr>
          <p:nvPr>
            <p:extLst>
              <p:ext uri="{D42A27DB-BD31-4B8C-83A1-F6EECF244321}">
                <p14:modId xmlns:p14="http://schemas.microsoft.com/office/powerpoint/2010/main" val="3925526284"/>
              </p:ext>
            </p:extLst>
          </p:nvPr>
        </p:nvGraphicFramePr>
        <p:xfrm>
          <a:off x="770666" y="2011187"/>
          <a:ext cx="4808220" cy="31870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2F3E9212-70BB-4B73-8B13-9F0D4D572561}"/>
              </a:ext>
            </a:extLst>
          </p:cNvPr>
          <p:cNvGraphicFramePr>
            <a:graphicFrameLocks noGrp="1"/>
          </p:cNvGraphicFramePr>
          <p:nvPr>
            <p:extLst>
              <p:ext uri="{D42A27DB-BD31-4B8C-83A1-F6EECF244321}">
                <p14:modId xmlns:p14="http://schemas.microsoft.com/office/powerpoint/2010/main" val="2293923016"/>
              </p:ext>
            </p:extLst>
          </p:nvPr>
        </p:nvGraphicFramePr>
        <p:xfrm>
          <a:off x="6188486" y="2011187"/>
          <a:ext cx="5099273" cy="2869490"/>
        </p:xfrm>
        <a:graphic>
          <a:graphicData uri="http://schemas.openxmlformats.org/drawingml/2006/table">
            <a:tbl>
              <a:tblPr>
                <a:tableStyleId>{5C22544A-7EE6-4342-B048-85BDC9FD1C3A}</a:tableStyleId>
              </a:tblPr>
              <a:tblGrid>
                <a:gridCol w="1188003">
                  <a:extLst>
                    <a:ext uri="{9D8B030D-6E8A-4147-A177-3AD203B41FA5}">
                      <a16:colId xmlns:a16="http://schemas.microsoft.com/office/drawing/2014/main" val="964751698"/>
                    </a:ext>
                  </a:extLst>
                </a:gridCol>
                <a:gridCol w="1955635">
                  <a:extLst>
                    <a:ext uri="{9D8B030D-6E8A-4147-A177-3AD203B41FA5}">
                      <a16:colId xmlns:a16="http://schemas.microsoft.com/office/drawing/2014/main" val="2030454333"/>
                    </a:ext>
                  </a:extLst>
                </a:gridCol>
                <a:gridCol w="1955635">
                  <a:extLst>
                    <a:ext uri="{9D8B030D-6E8A-4147-A177-3AD203B41FA5}">
                      <a16:colId xmlns:a16="http://schemas.microsoft.com/office/drawing/2014/main" val="2860723615"/>
                    </a:ext>
                  </a:extLst>
                </a:gridCol>
              </a:tblGrid>
              <a:tr h="801769">
                <a:tc>
                  <a:txBody>
                    <a:bodyPr/>
                    <a:lstStyle/>
                    <a:p>
                      <a:pPr algn="l" fontAlgn="b"/>
                      <a:r>
                        <a:rPr lang="en-CA" sz="1400" u="none" strike="noStrike">
                          <a:effectLst/>
                        </a:rPr>
                        <a:t> </a:t>
                      </a:r>
                      <a:endParaRPr lang="en-CA"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1400" u="none" strike="noStrike" dirty="0">
                          <a:effectLst/>
                        </a:rPr>
                        <a:t>2019 Peak Season</a:t>
                      </a:r>
                      <a:endParaRPr lang="en-CA"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1400" u="none" strike="noStrike">
                          <a:effectLst/>
                        </a:rPr>
                        <a:t>2020 Peak Season</a:t>
                      </a:r>
                      <a:endParaRPr lang="en-CA"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837200"/>
                  </a:ext>
                </a:extLst>
              </a:tr>
              <a:tr h="801769">
                <a:tc>
                  <a:txBody>
                    <a:bodyPr/>
                    <a:lstStyle/>
                    <a:p>
                      <a:pPr algn="l" fontAlgn="b"/>
                      <a:r>
                        <a:rPr lang="en-CA" sz="1400" u="none" strike="noStrike">
                          <a:effectLst/>
                        </a:rPr>
                        <a:t>Enterprise </a:t>
                      </a:r>
                      <a:endParaRPr lang="en-CA"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1400" u="none" strike="noStrike">
                          <a:effectLst/>
                        </a:rPr>
                        <a:t>12693099</a:t>
                      </a:r>
                      <a:endParaRPr lang="en-CA"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1400" u="none" strike="noStrike">
                          <a:effectLst/>
                        </a:rPr>
                        <a:t>14462302</a:t>
                      </a:r>
                      <a:endParaRPr lang="en-CA"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25768687"/>
                  </a:ext>
                </a:extLst>
              </a:tr>
              <a:tr h="421984">
                <a:tc>
                  <a:txBody>
                    <a:bodyPr/>
                    <a:lstStyle/>
                    <a:p>
                      <a:pPr algn="l" fontAlgn="b"/>
                      <a:r>
                        <a:rPr lang="en-CA" sz="1400" u="none" strike="noStrike">
                          <a:effectLst/>
                        </a:rPr>
                        <a:t>Large</a:t>
                      </a:r>
                      <a:endParaRPr lang="en-CA"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1400" u="none" strike="noStrike">
                          <a:effectLst/>
                        </a:rPr>
                        <a:t>1194225</a:t>
                      </a:r>
                      <a:endParaRPr lang="en-CA"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1400" u="none" strike="noStrike">
                          <a:effectLst/>
                        </a:rPr>
                        <a:t>1651671</a:t>
                      </a:r>
                      <a:endParaRPr lang="en-CA"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3620630"/>
                  </a:ext>
                </a:extLst>
              </a:tr>
              <a:tr h="421984">
                <a:tc>
                  <a:txBody>
                    <a:bodyPr/>
                    <a:lstStyle/>
                    <a:p>
                      <a:pPr algn="l" fontAlgn="b"/>
                      <a:r>
                        <a:rPr lang="en-CA" sz="1400" u="none" strike="noStrike">
                          <a:effectLst/>
                        </a:rPr>
                        <a:t>Medium</a:t>
                      </a:r>
                      <a:endParaRPr lang="en-CA"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1400" u="none" strike="noStrike" dirty="0">
                          <a:effectLst/>
                        </a:rPr>
                        <a:t>1810061</a:t>
                      </a:r>
                      <a:endParaRPr lang="en-CA"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1400" u="none" strike="noStrike">
                          <a:effectLst/>
                        </a:rPr>
                        <a:t>2254732</a:t>
                      </a:r>
                      <a:endParaRPr lang="en-CA"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7053920"/>
                  </a:ext>
                </a:extLst>
              </a:tr>
              <a:tr h="421984">
                <a:tc>
                  <a:txBody>
                    <a:bodyPr/>
                    <a:lstStyle/>
                    <a:p>
                      <a:pPr algn="l" fontAlgn="b"/>
                      <a:r>
                        <a:rPr lang="en-CA" sz="1400" u="none" strike="noStrike">
                          <a:effectLst/>
                        </a:rPr>
                        <a:t>Small</a:t>
                      </a:r>
                      <a:endParaRPr lang="en-CA"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1400" u="none" strike="noStrike">
                          <a:effectLst/>
                        </a:rPr>
                        <a:t>712688</a:t>
                      </a:r>
                      <a:endParaRPr lang="en-CA"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1400" u="none" strike="noStrike" dirty="0">
                          <a:effectLst/>
                        </a:rPr>
                        <a:t>1074202</a:t>
                      </a:r>
                      <a:endParaRPr lang="en-CA"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15321985"/>
                  </a:ext>
                </a:extLst>
              </a:tr>
            </a:tbl>
          </a:graphicData>
        </a:graphic>
      </p:graphicFrame>
    </p:spTree>
    <p:extLst>
      <p:ext uri="{BB962C8B-B14F-4D97-AF65-F5344CB8AC3E}">
        <p14:creationId xmlns:p14="http://schemas.microsoft.com/office/powerpoint/2010/main" val="256410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B0085B-E312-EBCE-210B-AFCEC7FB5619}"/>
              </a:ext>
            </a:extLst>
          </p:cNvPr>
          <p:cNvSpPr>
            <a:spLocks noGrp="1"/>
          </p:cNvSpPr>
          <p:nvPr>
            <p:ph type="title"/>
          </p:nvPr>
        </p:nvSpPr>
        <p:spPr>
          <a:xfrm>
            <a:off x="609600" y="552782"/>
            <a:ext cx="5545870" cy="1658525"/>
          </a:xfrm>
        </p:spPr>
        <p:txBody>
          <a:bodyPr vert="horz" lIns="91440" tIns="45720" rIns="91440" bIns="45720" rtlCol="0" anchor="b">
            <a:normAutofit/>
          </a:bodyPr>
          <a:lstStyle/>
          <a:p>
            <a:pPr>
              <a:lnSpc>
                <a:spcPct val="90000"/>
              </a:lnSpc>
            </a:pPr>
            <a:r>
              <a:rPr lang="en-US" sz="2400" kern="1200" dirty="0">
                <a:solidFill>
                  <a:schemeClr val="tx1"/>
                </a:solidFill>
                <a:effectLst/>
                <a:latin typeface="+mj-lt"/>
                <a:ea typeface="+mj-ea"/>
                <a:cs typeface="+mj-cs"/>
              </a:rPr>
              <a:t>How has COVID affected companies in the different customer groups (Enterprise, Large, etc.)?</a:t>
            </a:r>
            <a:br>
              <a:rPr lang="en-US" sz="2400" kern="1200" dirty="0">
                <a:solidFill>
                  <a:schemeClr val="tx1"/>
                </a:solidFill>
                <a:effectLst/>
                <a:latin typeface="+mj-lt"/>
                <a:ea typeface="+mj-ea"/>
                <a:cs typeface="+mj-cs"/>
              </a:rPr>
            </a:br>
            <a:endParaRPr lang="en-US" sz="2400" kern="1200" dirty="0">
              <a:solidFill>
                <a:schemeClr val="tx1"/>
              </a:solidFill>
              <a:latin typeface="+mj-lt"/>
              <a:ea typeface="+mj-ea"/>
              <a:cs typeface="+mj-cs"/>
            </a:endParaRPr>
          </a:p>
        </p:txBody>
      </p:sp>
      <p:sp>
        <p:nvSpPr>
          <p:cNvPr id="23" name="Content Placeholder 22">
            <a:extLst>
              <a:ext uri="{FF2B5EF4-FFF2-40B4-BE49-F238E27FC236}">
                <a16:creationId xmlns:a16="http://schemas.microsoft.com/office/drawing/2014/main" id="{08051723-F33E-10DB-307F-A3C93B7515B3}"/>
              </a:ext>
            </a:extLst>
          </p:cNvPr>
          <p:cNvSpPr>
            <a:spLocks noGrp="1"/>
          </p:cNvSpPr>
          <p:nvPr>
            <p:ph sz="half" idx="1"/>
          </p:nvPr>
        </p:nvSpPr>
        <p:spPr>
          <a:xfrm>
            <a:off x="609600" y="2548521"/>
            <a:ext cx="5545867" cy="3470616"/>
          </a:xfrm>
        </p:spPr>
        <p:txBody>
          <a:bodyPr vert="horz" lIns="91440" tIns="45720" rIns="91440" bIns="45720" rtlCol="0">
            <a:normAutofit/>
          </a:bodyPr>
          <a:lstStyle/>
          <a:p>
            <a:pPr marL="342900" indent="-342900">
              <a:buFont typeface="Arial" panose="020B0604020202020204" pitchFamily="34" charset="0"/>
              <a:buChar char="•"/>
            </a:pPr>
            <a:r>
              <a:rPr lang="en-US" dirty="0"/>
              <a:t>Enterprise and Large groups experienced growth in 2020 compared to the previous years.</a:t>
            </a:r>
          </a:p>
          <a:p>
            <a:pPr marL="342900" indent="-342900">
              <a:buFont typeface="Arial" panose="020B0604020202020204" pitchFamily="34" charset="0"/>
              <a:buChar char="•"/>
            </a:pPr>
            <a:r>
              <a:rPr lang="en-US" dirty="0"/>
              <a:t>Medium customer volumes showed consistent growth over the years, with a peak in 2020.</a:t>
            </a:r>
          </a:p>
          <a:p>
            <a:pPr marL="342900" indent="-342900">
              <a:buFont typeface="Arial" panose="020B0604020202020204" pitchFamily="34" charset="0"/>
              <a:buChar char="•"/>
            </a:pPr>
            <a:r>
              <a:rPr lang="en-US" dirty="0"/>
              <a:t>Small customer volumes increased from 2018 to 2019 but declined in 2020 and 2021.</a:t>
            </a:r>
          </a:p>
          <a:p>
            <a:endParaRPr lang="en-US" dirty="0"/>
          </a:p>
        </p:txBody>
      </p:sp>
      <p:pic>
        <p:nvPicPr>
          <p:cNvPr id="6" name="Content Placeholder 5" descr="A graph showing different colored bars&#10;&#10;Description automatically generated with medium confidence">
            <a:extLst>
              <a:ext uri="{FF2B5EF4-FFF2-40B4-BE49-F238E27FC236}">
                <a16:creationId xmlns:a16="http://schemas.microsoft.com/office/drawing/2014/main" id="{BEFB8663-E604-3A39-7254-7E4741ED1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774" y="1391055"/>
            <a:ext cx="4945625" cy="48151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97340215"/>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581</TotalTime>
  <Words>473</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ADLaM Display</vt:lpstr>
      <vt:lpstr>Algerian</vt:lpstr>
      <vt:lpstr>Arial</vt:lpstr>
      <vt:lpstr>Avenir Next LT Pro</vt:lpstr>
      <vt:lpstr>Calibri</vt:lpstr>
      <vt:lpstr>Posterama</vt:lpstr>
      <vt:lpstr>Söhne</vt:lpstr>
      <vt:lpstr>SplashVTI</vt:lpstr>
      <vt:lpstr>Final Project</vt:lpstr>
      <vt:lpstr>Project members</vt:lpstr>
      <vt:lpstr>Introduction</vt:lpstr>
      <vt:lpstr>Evaluation Of Business Questions</vt:lpstr>
      <vt:lpstr>How did the COVID-19 pandemic impact ABC Company’s parcel business?</vt:lpstr>
      <vt:lpstr>When were customer volumes first impacted by COVID-19?</vt:lpstr>
      <vt:lpstr>Events Contributed within COVID TimeLine:</vt:lpstr>
      <vt:lpstr>How did COVID-19 impact peak season in 2020? </vt:lpstr>
      <vt:lpstr>How has COVID affected companies in the different customer groups (Enterprise, Large, etc.)? </vt:lpstr>
      <vt:lpstr>What percent of each customer group is growing, moderately growing, and declining during the COVID observation period?</vt:lpstr>
      <vt:lpstr>What percent of each customer group are new customers during the COVID observation period?  </vt:lpstr>
      <vt:lpstr>What was the overall impact of COVID on volumes and revenue by customer group?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simransapra2011@gmail.com</dc:creator>
  <cp:lastModifiedBy>JATINDER SINGH</cp:lastModifiedBy>
  <cp:revision>27</cp:revision>
  <dcterms:created xsi:type="dcterms:W3CDTF">2024-04-15T04:10:17Z</dcterms:created>
  <dcterms:modified xsi:type="dcterms:W3CDTF">2024-04-21T05:24:22Z</dcterms:modified>
</cp:coreProperties>
</file>